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27" r:id="rId2"/>
    <p:sldId id="652" r:id="rId3"/>
    <p:sldId id="653" r:id="rId4"/>
    <p:sldId id="654" r:id="rId5"/>
    <p:sldId id="655" r:id="rId6"/>
    <p:sldId id="656" r:id="rId7"/>
    <p:sldId id="657" r:id="rId8"/>
    <p:sldId id="658" r:id="rId9"/>
    <p:sldId id="659" r:id="rId10"/>
    <p:sldId id="660" r:id="rId11"/>
    <p:sldId id="562" r:id="rId12"/>
    <p:sldId id="672" r:id="rId13"/>
    <p:sldId id="673" r:id="rId14"/>
    <p:sldId id="674" r:id="rId15"/>
    <p:sldId id="675" r:id="rId16"/>
    <p:sldId id="681" r:id="rId17"/>
    <p:sldId id="676" r:id="rId18"/>
    <p:sldId id="680" r:id="rId19"/>
    <p:sldId id="677" r:id="rId20"/>
    <p:sldId id="678" r:id="rId21"/>
    <p:sldId id="679" r:id="rId22"/>
    <p:sldId id="684" r:id="rId23"/>
    <p:sldId id="685" r:id="rId24"/>
    <p:sldId id="686" r:id="rId25"/>
    <p:sldId id="687" r:id="rId26"/>
    <p:sldId id="688" r:id="rId27"/>
    <p:sldId id="689" r:id="rId28"/>
    <p:sldId id="719" r:id="rId29"/>
    <p:sldId id="720" r:id="rId30"/>
    <p:sldId id="721" r:id="rId31"/>
    <p:sldId id="692" r:id="rId32"/>
    <p:sldId id="693" r:id="rId33"/>
    <p:sldId id="695" r:id="rId34"/>
    <p:sldId id="696" r:id="rId35"/>
    <p:sldId id="698" r:id="rId36"/>
    <p:sldId id="697" r:id="rId37"/>
    <p:sldId id="700" r:id="rId38"/>
    <p:sldId id="701" r:id="rId39"/>
    <p:sldId id="694" r:id="rId40"/>
    <p:sldId id="699" r:id="rId41"/>
    <p:sldId id="705" r:id="rId42"/>
    <p:sldId id="706" r:id="rId43"/>
    <p:sldId id="707" r:id="rId44"/>
    <p:sldId id="718" r:id="rId45"/>
    <p:sldId id="710" r:id="rId46"/>
    <p:sldId id="711" r:id="rId47"/>
    <p:sldId id="712" r:id="rId48"/>
    <p:sldId id="713" r:id="rId49"/>
    <p:sldId id="714" r:id="rId50"/>
    <p:sldId id="715" r:id="rId51"/>
    <p:sldId id="716" r:id="rId52"/>
    <p:sldId id="717" r:id="rId53"/>
    <p:sldId id="724" r:id="rId54"/>
    <p:sldId id="725" r:id="rId55"/>
    <p:sldId id="726" r:id="rId56"/>
    <p:sldId id="727" r:id="rId57"/>
    <p:sldId id="728" r:id="rId58"/>
    <p:sldId id="738" r:id="rId59"/>
    <p:sldId id="729" r:id="rId60"/>
    <p:sldId id="734" r:id="rId61"/>
    <p:sldId id="735" r:id="rId62"/>
    <p:sldId id="736" r:id="rId63"/>
    <p:sldId id="737" r:id="rId64"/>
    <p:sldId id="739" r:id="rId65"/>
    <p:sldId id="740" r:id="rId66"/>
    <p:sldId id="741" r:id="rId67"/>
    <p:sldId id="742" r:id="rId68"/>
    <p:sldId id="743" r:id="rId69"/>
    <p:sldId id="744" r:id="rId70"/>
    <p:sldId id="745" r:id="rId71"/>
    <p:sldId id="746" r:id="rId7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CC"/>
    <a:srgbClr val="FF0000"/>
    <a:srgbClr val="00CC00"/>
    <a:srgbClr val="FF00FF"/>
    <a:srgbClr val="FFFF00"/>
    <a:srgbClr val="FF660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44" y="-90"/>
      </p:cViewPr>
      <p:guideLst>
        <p:guide orient="horz" pos="2160"/>
        <p:guide pos="288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4BFB85B-D293-4025-B41D-C8ABDD3A63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83CD68-58CD-4C64-BE53-24FE120EC27B}" type="slidenum">
              <a:rPr lang="en-US" smtClean="0"/>
              <a:pPr/>
              <a:t>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104F5E-2C9E-4163-A155-675778AA3CC3}" type="slidenum">
              <a:rPr lang="en-US" sz="1200">
                <a:latin typeface="Arial" charset="0"/>
              </a:rPr>
              <a:pPr algn="r"/>
              <a:t>10</a:t>
            </a:fld>
            <a:endParaRPr lang="en-US" sz="1200">
              <a:latin typeface="Arial"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C06F1D6-885E-4259-934B-DA6006054DE3}" type="slidenum">
              <a:rPr lang="en-US" smtClean="0"/>
              <a:pPr/>
              <a:t>11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FA5DFB-0FCB-43DE-87AB-DD171ECDD253}" type="slidenum">
              <a:rPr lang="en-US" sz="1200">
                <a:latin typeface="Arial" charset="0"/>
              </a:rPr>
              <a:pPr algn="r"/>
              <a:t>12</a:t>
            </a:fld>
            <a:endParaRPr lang="en-US" sz="1200">
              <a:latin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D6235A-F2F7-4800-8EB9-7DAAA7E2F108}" type="slidenum">
              <a:rPr lang="en-US" sz="1200">
                <a:latin typeface="Arial" charset="0"/>
              </a:rPr>
              <a:pPr algn="r"/>
              <a:t>13</a:t>
            </a:fld>
            <a:endParaRPr lang="en-US" sz="1200">
              <a:latin typeface="Arial"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15EEC7-A08D-4E4B-BCAE-F901BDEAB653}" type="slidenum">
              <a:rPr lang="en-US" sz="1200">
                <a:latin typeface="Arial" charset="0"/>
              </a:rPr>
              <a:pPr algn="r"/>
              <a:t>14</a:t>
            </a:fld>
            <a:endParaRPr lang="en-US" sz="1200">
              <a:latin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44946B-256F-4561-BF91-9584367AD2BD}" type="slidenum">
              <a:rPr lang="en-US" sz="1200">
                <a:latin typeface="Arial" charset="0"/>
              </a:rPr>
              <a:pPr algn="r"/>
              <a:t>15</a:t>
            </a:fld>
            <a:endParaRPr lang="en-US" sz="1200">
              <a:latin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A12A32-3D5A-4C6E-BF7D-450C7FF8A79C}" type="slidenum">
              <a:rPr lang="en-US" sz="1200">
                <a:latin typeface="Arial" charset="0"/>
              </a:rPr>
              <a:pPr algn="r"/>
              <a:t>16</a:t>
            </a:fld>
            <a:endParaRPr lang="en-US" sz="1200">
              <a:latin typeface="Arial"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24EBFF-C57B-43A5-A47B-547AD9DB41DA}" type="slidenum">
              <a:rPr lang="en-US" sz="1200">
                <a:latin typeface="Arial" charset="0"/>
              </a:rPr>
              <a:pPr algn="r"/>
              <a:t>17</a:t>
            </a:fld>
            <a:endParaRPr lang="en-US" sz="1200">
              <a:latin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0C3468-1305-4A22-AE91-2D52ACD08039}" type="slidenum">
              <a:rPr lang="en-US" sz="1200">
                <a:latin typeface="Arial" charset="0"/>
              </a:rPr>
              <a:pPr algn="r"/>
              <a:t>18</a:t>
            </a:fld>
            <a:endParaRPr lang="en-US" sz="1200">
              <a:latin typeface="Arial"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CA769B-C53B-4A03-8144-4FBBC84126F8}" type="slidenum">
              <a:rPr lang="en-US" sz="1200">
                <a:latin typeface="Arial" charset="0"/>
              </a:rPr>
              <a:pPr algn="r"/>
              <a:t>19</a:t>
            </a:fld>
            <a:endParaRPr lang="en-US" sz="1200">
              <a:latin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612DA3-CAFA-43FE-94B2-1EA231B2A20B}" type="slidenum">
              <a:rPr lang="en-US" sz="1200">
                <a:latin typeface="Arial" charset="0"/>
              </a:rPr>
              <a:pPr algn="r"/>
              <a:t>2</a:t>
            </a:fld>
            <a:endParaRPr lang="en-US" sz="1200">
              <a:latin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94822D-24C3-4541-89A2-01E683FD2E8C}" type="slidenum">
              <a:rPr lang="en-US" sz="1200">
                <a:latin typeface="Arial" charset="0"/>
              </a:rPr>
              <a:pPr algn="r"/>
              <a:t>20</a:t>
            </a:fld>
            <a:endParaRPr lang="en-US" sz="1200">
              <a:latin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183B7B-2554-4C6F-8F02-08E50AC00BC0}" type="slidenum">
              <a:rPr lang="en-US" sz="1200">
                <a:latin typeface="Arial" charset="0"/>
              </a:rPr>
              <a:pPr algn="r"/>
              <a:t>21</a:t>
            </a:fld>
            <a:endParaRPr lang="en-US" sz="1200">
              <a:latin typeface="Arial"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77BBA04-10A5-4A57-A88C-590965906B47}" type="slidenum">
              <a:rPr lang="en-US" sz="1200">
                <a:latin typeface="Arial" charset="0"/>
              </a:rPr>
              <a:pPr algn="r"/>
              <a:t>29</a:t>
            </a:fld>
            <a:endParaRPr lang="en-US" sz="1200">
              <a:latin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F08484-16B7-4E31-A334-B821ADDA7C8C}" type="slidenum">
              <a:rPr lang="en-US" sz="1200">
                <a:latin typeface="Arial" charset="0"/>
              </a:rPr>
              <a:pPr algn="r"/>
              <a:t>3</a:t>
            </a:fld>
            <a:endParaRPr lang="en-US" sz="120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B8CE89-873E-4A37-85CF-A6524915700D}" type="slidenum">
              <a:rPr lang="en-US" sz="1200">
                <a:latin typeface="Arial" charset="0"/>
              </a:rPr>
              <a:pPr algn="r"/>
              <a:t>33</a:t>
            </a:fld>
            <a:endParaRPr lang="en-US" sz="1200">
              <a:latin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088EB0-A5FA-489F-990D-BD667BCD8B9B}" type="slidenum">
              <a:rPr lang="en-US" sz="1200">
                <a:latin typeface="Arial" charset="0"/>
              </a:rPr>
              <a:pPr algn="r"/>
              <a:t>34</a:t>
            </a:fld>
            <a:endParaRPr lang="en-US" sz="1200">
              <a:latin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772F2D-521E-4F49-BE4C-4AC97ACA26B6}" type="slidenum">
              <a:rPr lang="en-US" sz="1200">
                <a:latin typeface="Arial" charset="0"/>
              </a:rPr>
              <a:pPr algn="r"/>
              <a:t>35</a:t>
            </a:fld>
            <a:endParaRPr lang="en-US" sz="1200">
              <a:latin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8157D0-A1E8-4888-B517-46AC792F0010}" type="slidenum">
              <a:rPr lang="en-US" sz="1200">
                <a:latin typeface="Arial" charset="0"/>
              </a:rPr>
              <a:pPr algn="r"/>
              <a:t>36</a:t>
            </a:fld>
            <a:endParaRPr lang="en-US" sz="1200">
              <a:latin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EBC57E-DF9B-48CC-89D3-2743B1DE988E}" type="slidenum">
              <a:rPr lang="en-US" sz="1200">
                <a:latin typeface="Arial" charset="0"/>
              </a:rPr>
              <a:pPr algn="r"/>
              <a:t>4</a:t>
            </a:fld>
            <a:endParaRPr lang="en-US" sz="1200">
              <a:latin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5B3298-96EA-4997-8758-A086C9BEDC17}" type="slidenum">
              <a:rPr lang="en-US" sz="1200">
                <a:latin typeface="Arial" charset="0"/>
              </a:rPr>
              <a:pPr algn="r"/>
              <a:t>40</a:t>
            </a:fld>
            <a:endParaRPr lang="en-US" sz="1200">
              <a:latin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084381-00D6-434F-8105-E88A83EB0847}" type="slidenum">
              <a:rPr lang="en-US" sz="1200">
                <a:latin typeface="Arial" charset="0"/>
              </a:rPr>
              <a:pPr algn="r"/>
              <a:t>5</a:t>
            </a:fld>
            <a:endParaRPr lang="en-US" sz="120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45FE2C-4751-4B5E-BEBE-BD825C2EDBE8}" type="slidenum">
              <a:rPr lang="en-US" sz="1200">
                <a:latin typeface="Arial" charset="0"/>
              </a:rPr>
              <a:pPr algn="r"/>
              <a:t>6</a:t>
            </a:fld>
            <a:endParaRPr lang="en-US" sz="120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2C0D20-DA8F-4154-9BA8-37CEAE259368}" type="slidenum">
              <a:rPr lang="en-US" sz="1200">
                <a:latin typeface="Arial" charset="0"/>
              </a:rPr>
              <a:pPr algn="r"/>
              <a:t>7</a:t>
            </a:fld>
            <a:endParaRPr lang="en-US" sz="1200">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a:ln/>
        </p:spPr>
        <p:txBody>
          <a:bodyPr/>
          <a:lstStyle/>
          <a:p>
            <a:r>
              <a:rPr 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E523D1-8FE6-4587-9403-9453A816B393}" type="slidenum">
              <a:rPr lang="en-US" sz="1200">
                <a:latin typeface="Arial" charset="0"/>
              </a:rPr>
              <a:pPr algn="r"/>
              <a:t>8</a:t>
            </a:fld>
            <a:endParaRPr lang="en-US" sz="120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1DF4B3-D6B4-4769-AA17-1F56404580BB}" type="slidenum">
              <a:rPr lang="en-US" sz="1200">
                <a:latin typeface="Arial" charset="0"/>
              </a:rPr>
              <a:pPr algn="r"/>
              <a:t>9</a:t>
            </a:fld>
            <a:endParaRPr lang="en-US" sz="1200">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92C78-87B4-45A1-9D35-4FF252FB3D3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20371-D1D9-4D2B-96C4-B3BF85F0DA6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D8795-3676-4DEE-8829-96D6BDE0ABC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4AFD3-EC5B-4FEA-9B36-2DF77E958B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A15EB-3CF2-4069-B36C-024780528FC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5003-4978-4FCE-90DB-11FF9E7F7FB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BA7FA-2BE3-4B4D-AF0F-25CCBD9C55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EE70C9-D2A1-4948-B353-AD336E396A9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117CF6-4025-4854-8316-D9DCEFBA9A7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0F5BFB-044A-46D1-B4DF-4D47AC4C855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1E0C6-81CB-49E3-9AED-4FEB943CE20E}"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7B1E26-5E72-4D32-9635-9129FFE9B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17.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8.wav"/><Relationship Id="rId7" Type="http://schemas.openxmlformats.org/officeDocument/2006/relationships/audio" Target="../media/audio18.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4.wav"/><Relationship Id="rId10" Type="http://schemas.openxmlformats.org/officeDocument/2006/relationships/image" Target="../media/image3.png"/><Relationship Id="rId4" Type="http://schemas.openxmlformats.org/officeDocument/2006/relationships/audio" Target="../media/audio13.wav"/><Relationship Id="rId9"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8.wav"/><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upload.wikimedia.org/wikipedia/commons/9/90/Pangea_pl_gi_ubt.png" TargetMode="External"/><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wav"/><Relationship Id="rId11" Type="http://schemas.openxmlformats.org/officeDocument/2006/relationships/image" Target="../media/image13.jpeg"/><Relationship Id="rId5" Type="http://schemas.openxmlformats.org/officeDocument/2006/relationships/audio" Target="../media/audio20.wav"/><Relationship Id="rId10" Type="http://schemas.openxmlformats.org/officeDocument/2006/relationships/audio" Target="../media/audio17.wav"/><Relationship Id="rId4" Type="http://schemas.openxmlformats.org/officeDocument/2006/relationships/audio" Target="../media/audio13.wav"/><Relationship Id="rId9" Type="http://schemas.openxmlformats.org/officeDocument/2006/relationships/audio" Target="../media/audio22.wav"/></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2.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20.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25.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8.wav"/><Relationship Id="rId7" Type="http://schemas.openxmlformats.org/officeDocument/2006/relationships/audio" Target="../media/audio24.wav"/><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20.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26.wav"/><Relationship Id="rId5" Type="http://schemas.openxmlformats.org/officeDocument/2006/relationships/audio" Target="../media/audio15.wav"/><Relationship Id="rId4" Type="http://schemas.openxmlformats.org/officeDocument/2006/relationships/audio" Target="../media/audio13.wav"/><Relationship Id="rId9" Type="http://schemas.openxmlformats.org/officeDocument/2006/relationships/audio" Target="../media/audio24.wav"/></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8.wav"/><Relationship Id="rId7" Type="http://schemas.openxmlformats.org/officeDocument/2006/relationships/audio" Target="../media/audio23.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6.wav"/><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audio" Target="../media/audio20.wav"/><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1.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4.wav"/><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23.wav"/><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8" Type="http://schemas.openxmlformats.org/officeDocument/2006/relationships/hyperlink" Target="ftp://ftp.cmdl.noaa.gov/ccg/co2/trends/co2_mm_gl.txt" TargetMode="External"/><Relationship Id="rId3" Type="http://schemas.openxmlformats.org/officeDocument/2006/relationships/audio" Target="../media/audio2.wav"/><Relationship Id="rId7" Type="http://schemas.openxmlformats.org/officeDocument/2006/relationships/image" Target="../media/image29.gi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22.wav"/><Relationship Id="rId4" Type="http://schemas.openxmlformats.org/officeDocument/2006/relationships/audio" Target="../media/audio13.wav"/><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21.wav"/><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5.wav"/><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2.wav"/><Relationship Id="rId7" Type="http://schemas.openxmlformats.org/officeDocument/2006/relationships/audio" Target="../media/audio23.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5.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0.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0.wav"/><Relationship Id="rId4" Type="http://schemas.openxmlformats.org/officeDocument/2006/relationships/audio" Target="../media/audio13.wav"/><Relationship Id="rId9" Type="http://schemas.openxmlformats.org/officeDocument/2006/relationships/image" Target="../media/image31.jpe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2.wav"/><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audio" Target="../media/audio24.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8.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4.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audio" Target="../media/audio22.wav"/><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2.wav"/><Relationship Id="rId4" Type="http://schemas.openxmlformats.org/officeDocument/2006/relationships/audio" Target="../media/audio13.wav"/></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audio" Target="../media/audio22.wav"/><Relationship Id="rId4" Type="http://schemas.openxmlformats.org/officeDocument/2006/relationships/audio" Target="../media/audio13.wav"/></Relationships>
</file>

<file path=ppt/slides/_rels/slide5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23.wav"/><Relationship Id="rId11" Type="http://schemas.openxmlformats.org/officeDocument/2006/relationships/image" Target="../media/image39.png"/><Relationship Id="rId5" Type="http://schemas.openxmlformats.org/officeDocument/2006/relationships/audio" Target="../media/audio1.wav"/><Relationship Id="rId10" Type="http://schemas.openxmlformats.org/officeDocument/2006/relationships/image" Target="../media/image38.png"/><Relationship Id="rId4" Type="http://schemas.openxmlformats.org/officeDocument/2006/relationships/audio" Target="../media/audio13.wav"/><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23.wav"/><Relationship Id="rId11" Type="http://schemas.openxmlformats.org/officeDocument/2006/relationships/image" Target="../media/image40.png"/><Relationship Id="rId5" Type="http://schemas.openxmlformats.org/officeDocument/2006/relationships/audio" Target="../media/audio1.wav"/><Relationship Id="rId10" Type="http://schemas.openxmlformats.org/officeDocument/2006/relationships/image" Target="../media/image36.png"/><Relationship Id="rId4" Type="http://schemas.openxmlformats.org/officeDocument/2006/relationships/audio" Target="../media/audio13.wav"/><Relationship Id="rId9" Type="http://schemas.openxmlformats.org/officeDocument/2006/relationships/image" Target="../media/image39.png"/></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2.wav"/><Relationship Id="rId7"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23.wav"/><Relationship Id="rId10" Type="http://schemas.openxmlformats.org/officeDocument/2006/relationships/image" Target="../media/image39.png"/><Relationship Id="rId4" Type="http://schemas.openxmlformats.org/officeDocument/2006/relationships/audio" Target="../media/audio13.wav"/><Relationship Id="rId9" Type="http://schemas.openxmlformats.org/officeDocument/2006/relationships/image" Target="../media/image42.png"/></Relationships>
</file>

<file path=ppt/slides/_rels/slide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23.wav"/><Relationship Id="rId10" Type="http://schemas.openxmlformats.org/officeDocument/2006/relationships/image" Target="../media/image39.png"/><Relationship Id="rId4" Type="http://schemas.openxmlformats.org/officeDocument/2006/relationships/audio" Target="../media/audio13.wav"/><Relationship Id="rId9" Type="http://schemas.openxmlformats.org/officeDocument/2006/relationships/image" Target="../media/image38.png"/></Relationships>
</file>

<file path=ppt/slides/_rels/slide6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27.wav"/><Relationship Id="rId4" Type="http://schemas.openxmlformats.org/officeDocument/2006/relationships/audio" Target="../media/audio13.wav"/></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audio" Target="../media/audio23.wav"/><Relationship Id="rId4" Type="http://schemas.openxmlformats.org/officeDocument/2006/relationships/audio" Target="../media/audio13.wav"/></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1.wav"/><Relationship Id="rId4" Type="http://schemas.openxmlformats.org/officeDocument/2006/relationships/audio" Target="../media/audio13.wav"/></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1.wav"/><Relationship Id="rId4" Type="http://schemas.openxmlformats.org/officeDocument/2006/relationships/audio" Target="../media/audio13.wav"/></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audio" Target="../media/audio1.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audio" Target="../media/audio1.wav"/><Relationship Id="rId4" Type="http://schemas.openxmlformats.org/officeDocument/2006/relationships/audio" Target="../media/audio13.wav"/></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audio" Target="../media/audio24.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a:t>
            </a:r>
            <a:r>
              <a:rPr lang="en-US" sz="2400">
                <a:solidFill>
                  <a:srgbClr val="000000"/>
                </a:solidFill>
                <a:latin typeface="Arial" charset="0"/>
                <a:ea typeface="Calibri" pitchFamily="34" charset="0"/>
                <a:cs typeface="Arial" charset="0"/>
              </a:rPr>
              <a:t> For simplified modelling purposes the Earth can be treated as a black-body radiator and the atmosphere treated as a grey-body.</a:t>
            </a:r>
          </a:p>
          <a:p>
            <a:pPr marL="609600" indent="-609600">
              <a:spcBef>
                <a:spcPct val="20000"/>
              </a:spcBef>
            </a:pPr>
            <a:r>
              <a:rPr lang="en-US" sz="2400" b="1">
                <a:solidFill>
                  <a:srgbClr val="000000"/>
                </a:solidFill>
                <a:latin typeface="Arial" charset="0"/>
                <a:ea typeface="Calibri" pitchFamily="34" charset="0"/>
                <a:cs typeface="Arial" charset="0"/>
              </a:rPr>
              <a:t>Nature of science:</a:t>
            </a:r>
            <a:r>
              <a:rPr lang="en-US" sz="2400">
                <a:solidFill>
                  <a:srgbClr val="000000"/>
                </a:solidFill>
                <a:latin typeface="Arial" charset="0"/>
                <a:ea typeface="Calibri" pitchFamily="34" charset="0"/>
                <a:cs typeface="Arial" charset="0"/>
              </a:rPr>
              <a:t>  Simple and complex modelling: The kinetic theory of gases is a simple mathematical model that produces a good approximation of the behaviour of real gases. Scientists are also attempting to model the Earth’s climate, which is a far more complex system. Advances in data availability and the ability to include more processes in the models together with continued testing and scientific debate on the various models will improve the ability to predict climate change more accurately.</a:t>
            </a: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b="1">
                <a:solidFill>
                  <a:srgbClr val="000000"/>
                </a:solidFill>
                <a:latin typeface="Arial" charset="0"/>
                <a:ea typeface="Calibri" pitchFamily="34" charset="0"/>
                <a:cs typeface="Arial" charset="0"/>
              </a:rPr>
              <a:t>• Aim 4:</a:t>
            </a:r>
            <a:r>
              <a:rPr lang="en-US" sz="2400">
                <a:solidFill>
                  <a:srgbClr val="000000"/>
                </a:solidFill>
                <a:latin typeface="Arial" charset="0"/>
                <a:ea typeface="Calibri" pitchFamily="34" charset="0"/>
                <a:cs typeface="Arial" charset="0"/>
              </a:rPr>
              <a:t> this topic gives students the opportunity to understand the wide range of scientific analysis behind climate change issues </a:t>
            </a:r>
          </a:p>
          <a:p>
            <a:pPr marL="609600" indent="-609600">
              <a:spcBef>
                <a:spcPct val="20000"/>
              </a:spcBef>
            </a:pPr>
            <a:r>
              <a:rPr lang="en-US" sz="2400" b="1">
                <a:solidFill>
                  <a:srgbClr val="000000"/>
                </a:solidFill>
                <a:latin typeface="Arial" charset="0"/>
                <a:ea typeface="Calibri" pitchFamily="34" charset="0"/>
                <a:cs typeface="Arial" charset="0"/>
              </a:rPr>
              <a:t>• Aim 6:</a:t>
            </a:r>
            <a:r>
              <a:rPr lang="en-US" sz="2400">
                <a:solidFill>
                  <a:srgbClr val="000000"/>
                </a:solidFill>
                <a:latin typeface="Arial" charset="0"/>
                <a:ea typeface="Calibri" pitchFamily="34" charset="0"/>
                <a:cs typeface="Arial" charset="0"/>
              </a:rPr>
              <a:t> simulations of energy exchange in the Earth surface–atmosphere system </a:t>
            </a:r>
          </a:p>
          <a:p>
            <a:pPr marL="609600" indent="-609600">
              <a:spcBef>
                <a:spcPct val="20000"/>
              </a:spcBef>
            </a:pPr>
            <a:r>
              <a:rPr lang="en-US" sz="2400" b="1">
                <a:solidFill>
                  <a:srgbClr val="000000"/>
                </a:solidFill>
                <a:latin typeface="Arial" charset="0"/>
                <a:ea typeface="Calibri" pitchFamily="34" charset="0"/>
                <a:cs typeface="Arial" charset="0"/>
              </a:rPr>
              <a:t>• Aim 8:</a:t>
            </a:r>
            <a:r>
              <a:rPr lang="en-US" sz="2400">
                <a:solidFill>
                  <a:srgbClr val="000000"/>
                </a:solidFill>
                <a:latin typeface="Arial" charset="0"/>
                <a:ea typeface="Calibri" pitchFamily="34" charset="0"/>
                <a:cs typeface="Arial" charset="0"/>
              </a:rPr>
              <a:t> while science has the ability to analyse and possibly help solve climate change issues, students should be aware of the impact of science on the initiation of conditions that allowed climate change due to human contributions to occur. Students should also be aware of the way science can be used to promote the interests of one side of the debate on climate change (or, to hinder debate). </a:t>
            </a:r>
          </a:p>
        </p:txBody>
      </p:sp>
      <p:sp>
        <p:nvSpPr>
          <p:cNvPr id="21913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3836988"/>
            <a:ext cx="7772400" cy="30210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The heat from a wood-burning stove can be felt from all the way across the room                         because photons carrying infrared                                energy can travel through space.                                  When these photons strike you,                                       they are absorbed as heat. This                                   process of thermal energy transfer                                        is called </a:t>
            </a:r>
            <a:r>
              <a:rPr lang="en-US" sz="2400" b="1">
                <a:latin typeface="Arial" charset="0"/>
                <a:sym typeface="Symbol" pitchFamily="18" charset="2"/>
              </a:rPr>
              <a:t>thermal radiation</a:t>
            </a:r>
            <a:r>
              <a:rPr lang="en-US" sz="2400">
                <a:latin typeface="Arial" charset="0"/>
                <a:sym typeface="Symbol" pitchFamily="18" charset="2"/>
              </a:rPr>
              <a:t>.</a:t>
            </a:r>
          </a:p>
        </p:txBody>
      </p:sp>
      <p:sp>
        <p:nvSpPr>
          <p:cNvPr id="1155074"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convection and </a:t>
            </a:r>
            <a:r>
              <a:rPr lang="en-US" sz="2400" b="1" i="1">
                <a:solidFill>
                  <a:schemeClr val="accent2"/>
                </a:solidFill>
                <a:latin typeface="Arial" charset="0"/>
                <a:ea typeface="Calibri" pitchFamily="34" charset="0"/>
                <a:cs typeface="Arial" charset="0"/>
              </a:rPr>
              <a:t>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Only </a:t>
            </a:r>
            <a:r>
              <a:rPr lang="en-US" sz="2400" b="1">
                <a:solidFill>
                  <a:srgbClr val="000000"/>
                </a:solidFill>
                <a:latin typeface="Arial" charset="0"/>
                <a:ea typeface="Calibri" pitchFamily="34" charset="0"/>
                <a:cs typeface="Times New Roman" pitchFamily="18" charset="0"/>
              </a:rPr>
              <a:t>thermal radiation</a:t>
            </a:r>
            <a:r>
              <a:rPr lang="en-US" sz="2400">
                <a:solidFill>
                  <a:srgbClr val="000000"/>
                </a:solidFill>
                <a:latin typeface="Arial" charset="0"/>
                <a:ea typeface="Calibri" pitchFamily="34" charset="0"/>
                <a:cs typeface="Times New Roman" pitchFamily="18" charset="0"/>
              </a:rPr>
              <a:t> transfers heat without any physical medium such as solid, liquid or gas.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55113" name="Picture 41"/>
          <p:cNvPicPr>
            <a:picLocks noChangeAspect="1" noChangeArrowheads="1"/>
          </p:cNvPicPr>
          <p:nvPr/>
        </p:nvPicPr>
        <p:blipFill>
          <a:blip r:embed="rId7" cstate="print"/>
          <a:srcRect/>
          <a:stretch>
            <a:fillRect/>
          </a:stretch>
        </p:blipFill>
        <p:spPr bwMode="auto">
          <a:xfrm>
            <a:off x="6635750" y="4500563"/>
            <a:ext cx="2230438" cy="213995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1410530">
            <a:off x="5926138" y="57531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9226" name="Picture 10" descr="Man+Smiling+and+Standing2"/>
          <p:cNvPicPr>
            <a:picLocks noChangeAspect="1" noChangeArrowheads="1"/>
          </p:cNvPicPr>
          <p:nvPr/>
        </p:nvPicPr>
        <p:blipFill>
          <a:blip r:embed="rId8" cstate="print"/>
          <a:srcRect l="36491" r="36493"/>
          <a:stretch>
            <a:fillRect/>
          </a:stretch>
        </p:blipFill>
        <p:spPr bwMode="auto">
          <a:xfrm>
            <a:off x="-134938" y="3384550"/>
            <a:ext cx="939801" cy="34734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112">
                                            <p:txEl>
                                              <p:pRg st="0" end="0"/>
                                            </p:txEl>
                                          </p:spTgt>
                                        </p:tgtEl>
                                        <p:attrNameLst>
                                          <p:attrName>style.visibility</p:attrName>
                                        </p:attrNameLst>
                                      </p:cBhvr>
                                      <p:to>
                                        <p:strVal val="visible"/>
                                      </p:to>
                                    </p:set>
                                    <p:anim calcmode="lin" valueType="num">
                                      <p:cBhvr additive="base">
                                        <p:cTn id="25"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155113"/>
                                        </p:tgtEl>
                                        <p:attrNameLst>
                                          <p:attrName>style.visibility</p:attrName>
                                        </p:attrNameLst>
                                      </p:cBhvr>
                                      <p:to>
                                        <p:strVal val="visible"/>
                                      </p:to>
                                    </p:set>
                                    <p:animEffect transition="in" filter="fade">
                                      <p:cBhvr>
                                        <p:cTn id="29" dur="2000"/>
                                        <p:tgtEl>
                                          <p:spTgt spid="1155113"/>
                                        </p:tgtEl>
                                      </p:cBhvr>
                                    </p:animEffect>
                                  </p:childTnLst>
                                </p:cTn>
                              </p:par>
                              <p:par>
                                <p:cTn id="30" presetID="53" presetClass="entr" presetSubtype="0" fill="hold" nodeType="withEffect">
                                  <p:stCondLst>
                                    <p:cond delay="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500" fill="hold"/>
                                        <p:tgtEl>
                                          <p:spTgt spid="9226"/>
                                        </p:tgtEl>
                                        <p:attrNameLst>
                                          <p:attrName>ppt_w</p:attrName>
                                        </p:attrNameLst>
                                      </p:cBhvr>
                                      <p:tavLst>
                                        <p:tav tm="0">
                                          <p:val>
                                            <p:fltVal val="0"/>
                                          </p:val>
                                        </p:tav>
                                        <p:tav tm="100000">
                                          <p:val>
                                            <p:strVal val="#ppt_w"/>
                                          </p:val>
                                        </p:tav>
                                      </p:tavLst>
                                    </p:anim>
                                    <p:anim calcmode="lin" valueType="num">
                                      <p:cBhvr>
                                        <p:cTn id="33" dur="500" fill="hold"/>
                                        <p:tgtEl>
                                          <p:spTgt spid="9226"/>
                                        </p:tgtEl>
                                        <p:attrNameLst>
                                          <p:attrName>ppt_h</p:attrName>
                                        </p:attrNameLst>
                                      </p:cBhvr>
                                      <p:tavLst>
                                        <p:tav tm="0">
                                          <p:val>
                                            <p:fltVal val="0"/>
                                          </p:val>
                                        </p:tav>
                                        <p:tav tm="100000">
                                          <p:val>
                                            <p:strVal val="#ppt_h"/>
                                          </p:val>
                                        </p:tav>
                                      </p:tavLst>
                                    </p:anim>
                                    <p:animEffect transition="in" filter="fade">
                                      <p:cBhvr>
                                        <p:cTn id="34" dur="500"/>
                                        <p:tgtEl>
                                          <p:spTgt spid="9226"/>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38297"/>
                                        </p:tgtEl>
                                        <p:attrNameLst>
                                          <p:attrName>style.visibility</p:attrName>
                                        </p:attrNameLst>
                                      </p:cBhvr>
                                      <p:to>
                                        <p:strVal val="visible"/>
                                      </p:to>
                                    </p:set>
                                    <p:animEffect transition="in" filter="wipe(right)">
                                      <p:cBhvr>
                                        <p:cTn id="39" dur="2000"/>
                                        <p:tgtEl>
                                          <p:spTgt spid="138297"/>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par>
                                <p:cTn id="40" presetID="35" presetClass="path" presetSubtype="0" accel="50000" decel="50000" fill="hold" grpId="1" nodeType="withEffect">
                                  <p:stCondLst>
                                    <p:cond delay="0"/>
                                  </p:stCondLst>
                                  <p:childTnLst>
                                    <p:animMotion origin="layout" path="M -2.77778E-7 1.85185E-6 L -0.61458 -0.17037 " pathEditMode="relative" rAng="0" ptsTypes="AA">
                                      <p:cBhvr>
                                        <p:cTn id="41" dur="2000" fill="hold"/>
                                        <p:tgtEl>
                                          <p:spTgt spid="138297"/>
                                        </p:tgtEl>
                                        <p:attrNameLst>
                                          <p:attrName>ppt_x</p:attrName>
                                          <p:attrName>ppt_y</p:attrName>
                                        </p:attrNameLst>
                                      </p:cBhvr>
                                      <p:rCtr x="-307" y="-85"/>
                                    </p:animMotion>
                                  </p:childTnLst>
                                </p:cTn>
                              </p:par>
                            </p:childTnLst>
                          </p:cTn>
                        </p:par>
                        <p:par>
                          <p:cTn id="42" fill="hold">
                            <p:stCondLst>
                              <p:cond delay="2000"/>
                            </p:stCondLst>
                            <p:childTnLst>
                              <p:par>
                                <p:cTn id="43" presetID="22" presetClass="exit" presetSubtype="2" fill="hold" grpId="2" nodeType="afterEffect">
                                  <p:stCondLst>
                                    <p:cond delay="0"/>
                                  </p:stCondLst>
                                  <p:childTnLst>
                                    <p:animEffect transition="out" filter="wipe(right)">
                                      <p:cBhvr>
                                        <p:cTn id="44" dur="2000"/>
                                        <p:tgtEl>
                                          <p:spTgt spid="138297"/>
                                        </p:tgtEl>
                                      </p:cBhvr>
                                    </p:animEffect>
                                    <p:set>
                                      <p:cBhvr>
                                        <p:cTn id="45"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two solids of different temperatures touch, thermal energy is transferred from the hotter object to the cooler object through a process called </a:t>
            </a:r>
            <a:r>
              <a:rPr lang="en-US" sz="2400" b="1">
                <a:solidFill>
                  <a:srgbClr val="000000"/>
                </a:solidFill>
                <a:latin typeface="Arial" charset="0"/>
                <a:ea typeface="Calibri" pitchFamily="34" charset="0"/>
                <a:cs typeface="Times New Roman" pitchFamily="18" charset="0"/>
              </a:rPr>
              <a:t>conduction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When atoms of one portion of a material are in contact with vibrating atoms of another portion, the vibration is transferred from atom to atom.</a:t>
            </a: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50000"/>
              </a:spcBef>
            </a:pPr>
            <a:r>
              <a:rPr lang="en-US" sz="2400" b="1">
                <a:latin typeface="Arial" charset="0"/>
                <a:sym typeface="Symbol" pitchFamily="18" charset="2"/>
              </a:rPr>
              <a:t></a:t>
            </a:r>
            <a:r>
              <a:rPr lang="en-US" sz="2400">
                <a:latin typeface="Arial" charset="0"/>
              </a:rPr>
              <a:t>Since we associate motion with temperature, high </a:t>
            </a:r>
            <a:r>
              <a:rPr lang="en-US" sz="2400" i="1">
                <a:latin typeface="Arial" charset="0"/>
              </a:rPr>
              <a:t>T</a:t>
            </a:r>
            <a:r>
              <a:rPr lang="en-US" sz="2400">
                <a:latin typeface="Arial" charset="0"/>
              </a:rPr>
              <a:t> portions vibrate more than low </a:t>
            </a:r>
            <a:r>
              <a:rPr lang="en-US" sz="2400" i="1">
                <a:latin typeface="Arial" charset="0"/>
              </a:rPr>
              <a:t>T</a:t>
            </a:r>
            <a:r>
              <a:rPr lang="en-US" sz="2400">
                <a:latin typeface="Arial" charset="0"/>
              </a:rPr>
              <a:t> portions, so we can imagine the vibration “impulse” to travel through the material, from high </a:t>
            </a:r>
            <a:r>
              <a:rPr lang="en-US" sz="2400" i="1">
                <a:latin typeface="Arial" charset="0"/>
              </a:rPr>
              <a:t>T</a:t>
            </a:r>
            <a:r>
              <a:rPr lang="en-US" sz="2400">
                <a:latin typeface="Arial" charset="0"/>
              </a:rPr>
              <a:t> to low </a:t>
            </a:r>
            <a:r>
              <a:rPr lang="en-US" sz="2400" i="1">
                <a:latin typeface="Arial" charset="0"/>
              </a:rPr>
              <a:t>T</a:t>
            </a:r>
            <a:r>
              <a:rPr lang="en-US" sz="2400">
                <a:latin typeface="Arial" charset="0"/>
              </a:rPr>
              <a:t>.</a:t>
            </a:r>
          </a:p>
        </p:txBody>
      </p:sp>
      <p:sp>
        <p:nvSpPr>
          <p:cNvPr id="24371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3720" name="Oval 8"/>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1" name="Oval 9"/>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2" name="Oval 10"/>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3" name="Oval 11"/>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4" name="Oval 12"/>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5" name="Oval 13"/>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6" name="Oval 14"/>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7" name="Oval 15"/>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8" name="Oval 16"/>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29" name="Oval 17"/>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0" name="Oval 18"/>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1" name="Oval 19"/>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2" name="Oval 20"/>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3" name="Oval 21"/>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4" name="Oval 22"/>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5" name="Oval 23"/>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6" name="Oval 24"/>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7" name="Oval 25"/>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8" name="Oval 26"/>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39" name="Oval 27"/>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0" name="Oval 28"/>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1" name="Oval 29"/>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2" name="Oval 30"/>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3" name="Oval 31"/>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4" name="Oval 32"/>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5" name="Oval 33"/>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6" name="Oval 34"/>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7" name="Oval 35"/>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8" name="Oval 36"/>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49" name="Oval 37"/>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0" name="Oval 38"/>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1" name="Oval 39"/>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2" name="Oval 40"/>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3753" name="Text Box 41"/>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3754" name="Text Box 42"/>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3755" name="Text Box 43"/>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3756" name="Group 44"/>
          <p:cNvGrpSpPr>
            <a:grpSpLocks/>
          </p:cNvGrpSpPr>
          <p:nvPr/>
        </p:nvGrpSpPr>
        <p:grpSpPr bwMode="auto">
          <a:xfrm>
            <a:off x="1309688" y="4060825"/>
            <a:ext cx="6523037" cy="1323975"/>
            <a:chOff x="507" y="2173"/>
            <a:chExt cx="4250" cy="863"/>
          </a:xfrm>
        </p:grpSpPr>
        <p:grpSp>
          <p:nvGrpSpPr>
            <p:cNvPr id="243757" name="Group 45"/>
            <p:cNvGrpSpPr>
              <a:grpSpLocks/>
            </p:cNvGrpSpPr>
            <p:nvPr/>
          </p:nvGrpSpPr>
          <p:grpSpPr bwMode="auto">
            <a:xfrm>
              <a:off x="507" y="2173"/>
              <a:ext cx="732" cy="859"/>
              <a:chOff x="3643" y="3223"/>
              <a:chExt cx="732" cy="859"/>
            </a:xfrm>
          </p:grpSpPr>
          <p:sp>
            <p:nvSpPr>
              <p:cNvPr id="243758" name="Oval 46"/>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3759" name="Rectangle 47"/>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3760" name="Oval 48"/>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1" name="Group 49"/>
            <p:cNvGrpSpPr>
              <a:grpSpLocks/>
            </p:cNvGrpSpPr>
            <p:nvPr/>
          </p:nvGrpSpPr>
          <p:grpSpPr bwMode="auto">
            <a:xfrm>
              <a:off x="960" y="2175"/>
              <a:ext cx="3342" cy="859"/>
              <a:chOff x="960" y="2175"/>
              <a:chExt cx="3342" cy="859"/>
            </a:xfrm>
          </p:grpSpPr>
          <p:sp>
            <p:nvSpPr>
              <p:cNvPr id="243762" name="Oval 50"/>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3763" name="Rectangle 51"/>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3764" name="Oval 52"/>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3765" name="Group 53"/>
            <p:cNvGrpSpPr>
              <a:grpSpLocks/>
            </p:cNvGrpSpPr>
            <p:nvPr/>
          </p:nvGrpSpPr>
          <p:grpSpPr bwMode="auto">
            <a:xfrm>
              <a:off x="4025" y="2177"/>
              <a:ext cx="732" cy="859"/>
              <a:chOff x="3643" y="3223"/>
              <a:chExt cx="732" cy="859"/>
            </a:xfrm>
          </p:grpSpPr>
          <p:sp>
            <p:nvSpPr>
              <p:cNvPr id="243766" name="Oval 54"/>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3767" name="Rectangle 55"/>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3768" name="Oval 56"/>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243720"/>
                                        </p:tgtEl>
                                        <p:attrNameLst>
                                          <p:attrName>style.visibility</p:attrName>
                                        </p:attrNameLst>
                                      </p:cBhvr>
                                      <p:to>
                                        <p:strVal val="visible"/>
                                      </p:to>
                                    </p:set>
                                    <p:animEffect transition="in" filter="fade">
                                      <p:cBhvr>
                                        <p:cTn id="17" dur="2000"/>
                                        <p:tgtEl>
                                          <p:spTgt spid="2437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3721"/>
                                        </p:tgtEl>
                                        <p:attrNameLst>
                                          <p:attrName>style.visibility</p:attrName>
                                        </p:attrNameLst>
                                      </p:cBhvr>
                                      <p:to>
                                        <p:strVal val="visible"/>
                                      </p:to>
                                    </p:set>
                                    <p:animEffect transition="in" filter="fade">
                                      <p:cBhvr>
                                        <p:cTn id="20" dur="2000"/>
                                        <p:tgtEl>
                                          <p:spTgt spid="2437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3722"/>
                                        </p:tgtEl>
                                        <p:attrNameLst>
                                          <p:attrName>style.visibility</p:attrName>
                                        </p:attrNameLst>
                                      </p:cBhvr>
                                      <p:to>
                                        <p:strVal val="visible"/>
                                      </p:to>
                                    </p:set>
                                    <p:animEffect transition="in" filter="fade">
                                      <p:cBhvr>
                                        <p:cTn id="23" dur="2000"/>
                                        <p:tgtEl>
                                          <p:spTgt spid="2437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3723"/>
                                        </p:tgtEl>
                                        <p:attrNameLst>
                                          <p:attrName>style.visibility</p:attrName>
                                        </p:attrNameLst>
                                      </p:cBhvr>
                                      <p:to>
                                        <p:strVal val="visible"/>
                                      </p:to>
                                    </p:set>
                                    <p:animEffect transition="in" filter="fade">
                                      <p:cBhvr>
                                        <p:cTn id="26" dur="2000"/>
                                        <p:tgtEl>
                                          <p:spTgt spid="2437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3724"/>
                                        </p:tgtEl>
                                        <p:attrNameLst>
                                          <p:attrName>style.visibility</p:attrName>
                                        </p:attrNameLst>
                                      </p:cBhvr>
                                      <p:to>
                                        <p:strVal val="visible"/>
                                      </p:to>
                                    </p:set>
                                    <p:animEffect transition="in" filter="fade">
                                      <p:cBhvr>
                                        <p:cTn id="29" dur="2000"/>
                                        <p:tgtEl>
                                          <p:spTgt spid="2437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3725"/>
                                        </p:tgtEl>
                                        <p:attrNameLst>
                                          <p:attrName>style.visibility</p:attrName>
                                        </p:attrNameLst>
                                      </p:cBhvr>
                                      <p:to>
                                        <p:strVal val="visible"/>
                                      </p:to>
                                    </p:set>
                                    <p:animEffect transition="in" filter="fade">
                                      <p:cBhvr>
                                        <p:cTn id="32" dur="2000"/>
                                        <p:tgtEl>
                                          <p:spTgt spid="2437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3726"/>
                                        </p:tgtEl>
                                        <p:attrNameLst>
                                          <p:attrName>style.visibility</p:attrName>
                                        </p:attrNameLst>
                                      </p:cBhvr>
                                      <p:to>
                                        <p:strVal val="visible"/>
                                      </p:to>
                                    </p:set>
                                    <p:animEffect transition="in" filter="fade">
                                      <p:cBhvr>
                                        <p:cTn id="35" dur="2000"/>
                                        <p:tgtEl>
                                          <p:spTgt spid="2437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3727"/>
                                        </p:tgtEl>
                                        <p:attrNameLst>
                                          <p:attrName>style.visibility</p:attrName>
                                        </p:attrNameLst>
                                      </p:cBhvr>
                                      <p:to>
                                        <p:strVal val="visible"/>
                                      </p:to>
                                    </p:set>
                                    <p:animEffect transition="in" filter="fade">
                                      <p:cBhvr>
                                        <p:cTn id="38" dur="2000"/>
                                        <p:tgtEl>
                                          <p:spTgt spid="2437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3728"/>
                                        </p:tgtEl>
                                        <p:attrNameLst>
                                          <p:attrName>style.visibility</p:attrName>
                                        </p:attrNameLst>
                                      </p:cBhvr>
                                      <p:to>
                                        <p:strVal val="visible"/>
                                      </p:to>
                                    </p:set>
                                    <p:animEffect transition="in" filter="fade">
                                      <p:cBhvr>
                                        <p:cTn id="41" dur="2000"/>
                                        <p:tgtEl>
                                          <p:spTgt spid="2437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3729"/>
                                        </p:tgtEl>
                                        <p:attrNameLst>
                                          <p:attrName>style.visibility</p:attrName>
                                        </p:attrNameLst>
                                      </p:cBhvr>
                                      <p:to>
                                        <p:strVal val="visible"/>
                                      </p:to>
                                    </p:set>
                                    <p:animEffect transition="in" filter="fade">
                                      <p:cBhvr>
                                        <p:cTn id="44" dur="2000"/>
                                        <p:tgtEl>
                                          <p:spTgt spid="2437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3730"/>
                                        </p:tgtEl>
                                        <p:attrNameLst>
                                          <p:attrName>style.visibility</p:attrName>
                                        </p:attrNameLst>
                                      </p:cBhvr>
                                      <p:to>
                                        <p:strVal val="visible"/>
                                      </p:to>
                                    </p:set>
                                    <p:animEffect transition="in" filter="fade">
                                      <p:cBhvr>
                                        <p:cTn id="47" dur="2000"/>
                                        <p:tgtEl>
                                          <p:spTgt spid="2437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3731"/>
                                        </p:tgtEl>
                                        <p:attrNameLst>
                                          <p:attrName>style.visibility</p:attrName>
                                        </p:attrNameLst>
                                      </p:cBhvr>
                                      <p:to>
                                        <p:strVal val="visible"/>
                                      </p:to>
                                    </p:set>
                                    <p:animEffect transition="in" filter="fade">
                                      <p:cBhvr>
                                        <p:cTn id="50" dur="2000"/>
                                        <p:tgtEl>
                                          <p:spTgt spid="2437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3732"/>
                                        </p:tgtEl>
                                        <p:attrNameLst>
                                          <p:attrName>style.visibility</p:attrName>
                                        </p:attrNameLst>
                                      </p:cBhvr>
                                      <p:to>
                                        <p:strVal val="visible"/>
                                      </p:to>
                                    </p:set>
                                    <p:animEffect transition="in" filter="fade">
                                      <p:cBhvr>
                                        <p:cTn id="53" dur="2000"/>
                                        <p:tgtEl>
                                          <p:spTgt spid="2437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3733"/>
                                        </p:tgtEl>
                                        <p:attrNameLst>
                                          <p:attrName>style.visibility</p:attrName>
                                        </p:attrNameLst>
                                      </p:cBhvr>
                                      <p:to>
                                        <p:strVal val="visible"/>
                                      </p:to>
                                    </p:set>
                                    <p:animEffect transition="in" filter="fade">
                                      <p:cBhvr>
                                        <p:cTn id="56" dur="2000"/>
                                        <p:tgtEl>
                                          <p:spTgt spid="2437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3734"/>
                                        </p:tgtEl>
                                        <p:attrNameLst>
                                          <p:attrName>style.visibility</p:attrName>
                                        </p:attrNameLst>
                                      </p:cBhvr>
                                      <p:to>
                                        <p:strVal val="visible"/>
                                      </p:to>
                                    </p:set>
                                    <p:animEffect transition="in" filter="fade">
                                      <p:cBhvr>
                                        <p:cTn id="59" dur="2000"/>
                                        <p:tgtEl>
                                          <p:spTgt spid="2437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3735"/>
                                        </p:tgtEl>
                                        <p:attrNameLst>
                                          <p:attrName>style.visibility</p:attrName>
                                        </p:attrNameLst>
                                      </p:cBhvr>
                                      <p:to>
                                        <p:strVal val="visible"/>
                                      </p:to>
                                    </p:set>
                                    <p:animEffect transition="in" filter="fade">
                                      <p:cBhvr>
                                        <p:cTn id="62" dur="2000"/>
                                        <p:tgtEl>
                                          <p:spTgt spid="2437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3736"/>
                                        </p:tgtEl>
                                        <p:attrNameLst>
                                          <p:attrName>style.visibility</p:attrName>
                                        </p:attrNameLst>
                                      </p:cBhvr>
                                      <p:to>
                                        <p:strVal val="visible"/>
                                      </p:to>
                                    </p:set>
                                    <p:animEffect transition="in" filter="fade">
                                      <p:cBhvr>
                                        <p:cTn id="65" dur="2000"/>
                                        <p:tgtEl>
                                          <p:spTgt spid="2437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3737"/>
                                        </p:tgtEl>
                                        <p:attrNameLst>
                                          <p:attrName>style.visibility</p:attrName>
                                        </p:attrNameLst>
                                      </p:cBhvr>
                                      <p:to>
                                        <p:strVal val="visible"/>
                                      </p:to>
                                    </p:set>
                                    <p:animEffect transition="in" filter="fade">
                                      <p:cBhvr>
                                        <p:cTn id="68" dur="2000"/>
                                        <p:tgtEl>
                                          <p:spTgt spid="2437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3738"/>
                                        </p:tgtEl>
                                        <p:attrNameLst>
                                          <p:attrName>style.visibility</p:attrName>
                                        </p:attrNameLst>
                                      </p:cBhvr>
                                      <p:to>
                                        <p:strVal val="visible"/>
                                      </p:to>
                                    </p:set>
                                    <p:animEffect transition="in" filter="fade">
                                      <p:cBhvr>
                                        <p:cTn id="71" dur="2000"/>
                                        <p:tgtEl>
                                          <p:spTgt spid="2437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3739"/>
                                        </p:tgtEl>
                                        <p:attrNameLst>
                                          <p:attrName>style.visibility</p:attrName>
                                        </p:attrNameLst>
                                      </p:cBhvr>
                                      <p:to>
                                        <p:strVal val="visible"/>
                                      </p:to>
                                    </p:set>
                                    <p:animEffect transition="in" filter="fade">
                                      <p:cBhvr>
                                        <p:cTn id="74" dur="2000"/>
                                        <p:tgtEl>
                                          <p:spTgt spid="2437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3740"/>
                                        </p:tgtEl>
                                        <p:attrNameLst>
                                          <p:attrName>style.visibility</p:attrName>
                                        </p:attrNameLst>
                                      </p:cBhvr>
                                      <p:to>
                                        <p:strVal val="visible"/>
                                      </p:to>
                                    </p:set>
                                    <p:animEffect transition="in" filter="fade">
                                      <p:cBhvr>
                                        <p:cTn id="77" dur="2000"/>
                                        <p:tgtEl>
                                          <p:spTgt spid="24374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3741"/>
                                        </p:tgtEl>
                                        <p:attrNameLst>
                                          <p:attrName>style.visibility</p:attrName>
                                        </p:attrNameLst>
                                      </p:cBhvr>
                                      <p:to>
                                        <p:strVal val="visible"/>
                                      </p:to>
                                    </p:set>
                                    <p:animEffect transition="in" filter="fade">
                                      <p:cBhvr>
                                        <p:cTn id="80" dur="2000"/>
                                        <p:tgtEl>
                                          <p:spTgt spid="2437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3742"/>
                                        </p:tgtEl>
                                        <p:attrNameLst>
                                          <p:attrName>style.visibility</p:attrName>
                                        </p:attrNameLst>
                                      </p:cBhvr>
                                      <p:to>
                                        <p:strVal val="visible"/>
                                      </p:to>
                                    </p:set>
                                    <p:animEffect transition="in" filter="fade">
                                      <p:cBhvr>
                                        <p:cTn id="83" dur="2000"/>
                                        <p:tgtEl>
                                          <p:spTgt spid="2437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3743"/>
                                        </p:tgtEl>
                                        <p:attrNameLst>
                                          <p:attrName>style.visibility</p:attrName>
                                        </p:attrNameLst>
                                      </p:cBhvr>
                                      <p:to>
                                        <p:strVal val="visible"/>
                                      </p:to>
                                    </p:set>
                                    <p:animEffect transition="in" filter="fade">
                                      <p:cBhvr>
                                        <p:cTn id="86" dur="2000"/>
                                        <p:tgtEl>
                                          <p:spTgt spid="2437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3744"/>
                                        </p:tgtEl>
                                        <p:attrNameLst>
                                          <p:attrName>style.visibility</p:attrName>
                                        </p:attrNameLst>
                                      </p:cBhvr>
                                      <p:to>
                                        <p:strVal val="visible"/>
                                      </p:to>
                                    </p:set>
                                    <p:animEffect transition="in" filter="fade">
                                      <p:cBhvr>
                                        <p:cTn id="89" dur="2000"/>
                                        <p:tgtEl>
                                          <p:spTgt spid="2437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43745"/>
                                        </p:tgtEl>
                                        <p:attrNameLst>
                                          <p:attrName>style.visibility</p:attrName>
                                        </p:attrNameLst>
                                      </p:cBhvr>
                                      <p:to>
                                        <p:strVal val="visible"/>
                                      </p:to>
                                    </p:set>
                                    <p:animEffect transition="in" filter="fade">
                                      <p:cBhvr>
                                        <p:cTn id="92" dur="2000"/>
                                        <p:tgtEl>
                                          <p:spTgt spid="2437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3746"/>
                                        </p:tgtEl>
                                        <p:attrNameLst>
                                          <p:attrName>style.visibility</p:attrName>
                                        </p:attrNameLst>
                                      </p:cBhvr>
                                      <p:to>
                                        <p:strVal val="visible"/>
                                      </p:to>
                                    </p:set>
                                    <p:animEffect transition="in" filter="fade">
                                      <p:cBhvr>
                                        <p:cTn id="95" dur="2000"/>
                                        <p:tgtEl>
                                          <p:spTgt spid="2437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3747"/>
                                        </p:tgtEl>
                                        <p:attrNameLst>
                                          <p:attrName>style.visibility</p:attrName>
                                        </p:attrNameLst>
                                      </p:cBhvr>
                                      <p:to>
                                        <p:strVal val="visible"/>
                                      </p:to>
                                    </p:set>
                                    <p:animEffect transition="in" filter="fade">
                                      <p:cBhvr>
                                        <p:cTn id="98" dur="2000"/>
                                        <p:tgtEl>
                                          <p:spTgt spid="2437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3748"/>
                                        </p:tgtEl>
                                        <p:attrNameLst>
                                          <p:attrName>style.visibility</p:attrName>
                                        </p:attrNameLst>
                                      </p:cBhvr>
                                      <p:to>
                                        <p:strVal val="visible"/>
                                      </p:to>
                                    </p:set>
                                    <p:animEffect transition="in" filter="fade">
                                      <p:cBhvr>
                                        <p:cTn id="101" dur="2000"/>
                                        <p:tgtEl>
                                          <p:spTgt spid="2437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3749"/>
                                        </p:tgtEl>
                                        <p:attrNameLst>
                                          <p:attrName>style.visibility</p:attrName>
                                        </p:attrNameLst>
                                      </p:cBhvr>
                                      <p:to>
                                        <p:strVal val="visible"/>
                                      </p:to>
                                    </p:set>
                                    <p:animEffect transition="in" filter="fade">
                                      <p:cBhvr>
                                        <p:cTn id="104" dur="2000"/>
                                        <p:tgtEl>
                                          <p:spTgt spid="2437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43750"/>
                                        </p:tgtEl>
                                        <p:attrNameLst>
                                          <p:attrName>style.visibility</p:attrName>
                                        </p:attrNameLst>
                                      </p:cBhvr>
                                      <p:to>
                                        <p:strVal val="visible"/>
                                      </p:to>
                                    </p:set>
                                    <p:animEffect transition="in" filter="fade">
                                      <p:cBhvr>
                                        <p:cTn id="107" dur="2000"/>
                                        <p:tgtEl>
                                          <p:spTgt spid="2437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3751"/>
                                        </p:tgtEl>
                                        <p:attrNameLst>
                                          <p:attrName>style.visibility</p:attrName>
                                        </p:attrNameLst>
                                      </p:cBhvr>
                                      <p:to>
                                        <p:strVal val="visible"/>
                                      </p:to>
                                    </p:set>
                                    <p:animEffect transition="in" filter="fade">
                                      <p:cBhvr>
                                        <p:cTn id="110" dur="2000"/>
                                        <p:tgtEl>
                                          <p:spTgt spid="2437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43752"/>
                                        </p:tgtEl>
                                        <p:attrNameLst>
                                          <p:attrName>style.visibility</p:attrName>
                                        </p:attrNameLst>
                                      </p:cBhvr>
                                      <p:to>
                                        <p:strVal val="visible"/>
                                      </p:to>
                                    </p:set>
                                    <p:animEffect transition="in" filter="fade">
                                      <p:cBhvr>
                                        <p:cTn id="113" dur="2000"/>
                                        <p:tgtEl>
                                          <p:spTgt spid="243752"/>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43753"/>
                                        </p:tgtEl>
                                        <p:attrNameLst>
                                          <p:attrName>style.visibility</p:attrName>
                                        </p:attrNameLst>
                                      </p:cBhvr>
                                      <p:to>
                                        <p:strVal val="visible"/>
                                      </p:to>
                                    </p:set>
                                    <p:anim calcmode="lin" valueType="num">
                                      <p:cBhvr additive="base">
                                        <p:cTn id="118" dur="500" fill="hold"/>
                                        <p:tgtEl>
                                          <p:spTgt spid="243753"/>
                                        </p:tgtEl>
                                        <p:attrNameLst>
                                          <p:attrName>ppt_x</p:attrName>
                                        </p:attrNameLst>
                                      </p:cBhvr>
                                      <p:tavLst>
                                        <p:tav tm="0">
                                          <p:val>
                                            <p:strVal val="#ppt_x"/>
                                          </p:val>
                                        </p:tav>
                                        <p:tav tm="100000">
                                          <p:val>
                                            <p:strVal val="#ppt_x"/>
                                          </p:val>
                                        </p:tav>
                                      </p:tavLst>
                                    </p:anim>
                                    <p:anim calcmode="lin" valueType="num">
                                      <p:cBhvr additive="base">
                                        <p:cTn id="119" dur="500" fill="hold"/>
                                        <p:tgtEl>
                                          <p:spTgt spid="243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243754"/>
                                        </p:tgtEl>
                                        <p:attrNameLst>
                                          <p:attrName>style.visibility</p:attrName>
                                        </p:attrNameLst>
                                      </p:cBhvr>
                                      <p:to>
                                        <p:strVal val="visible"/>
                                      </p:to>
                                    </p:set>
                                    <p:anim calcmode="lin" valueType="num">
                                      <p:cBhvr additive="base">
                                        <p:cTn id="122" dur="500" fill="hold"/>
                                        <p:tgtEl>
                                          <p:spTgt spid="243754"/>
                                        </p:tgtEl>
                                        <p:attrNameLst>
                                          <p:attrName>ppt_x</p:attrName>
                                        </p:attrNameLst>
                                      </p:cBhvr>
                                      <p:tavLst>
                                        <p:tav tm="0">
                                          <p:val>
                                            <p:strVal val="#ppt_x"/>
                                          </p:val>
                                        </p:tav>
                                        <p:tav tm="100000">
                                          <p:val>
                                            <p:strVal val="#ppt_x"/>
                                          </p:val>
                                        </p:tav>
                                      </p:tavLst>
                                    </p:anim>
                                    <p:anim calcmode="lin" valueType="num">
                                      <p:cBhvr additive="base">
                                        <p:cTn id="123" dur="500" fill="hold"/>
                                        <p:tgtEl>
                                          <p:spTgt spid="243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243720"/>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243721"/>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243722"/>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243723"/>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243724"/>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243725"/>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243726"/>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243727"/>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243728"/>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243729"/>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243730"/>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243731"/>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243732"/>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243733"/>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243734"/>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243735"/>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243736"/>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243737"/>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243738"/>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243739"/>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243740"/>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243741"/>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243742"/>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243743"/>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243744"/>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243745"/>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243746"/>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243747"/>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243748"/>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243749"/>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243750"/>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243751"/>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243752"/>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243755"/>
                                        </p:tgtEl>
                                        <p:attrNameLst>
                                          <p:attrName>style.visibility</p:attrName>
                                        </p:attrNameLst>
                                      </p:cBhvr>
                                      <p:to>
                                        <p:strVal val="visible"/>
                                      </p:to>
                                    </p:set>
                                    <p:animEffect transition="in" filter="fade">
                                      <p:cBhvr>
                                        <p:cTn id="205" dur="2000"/>
                                        <p:tgtEl>
                                          <p:spTgt spid="243755"/>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43756"/>
                                        </p:tgtEl>
                                        <p:attrNameLst>
                                          <p:attrName>style.visibility</p:attrName>
                                        </p:attrNameLst>
                                      </p:cBhvr>
                                      <p:to>
                                        <p:strVal val="visible"/>
                                      </p:to>
                                    </p:set>
                                    <p:animEffect transition="in" filter="fade">
                                      <p:cBhvr>
                                        <p:cTn id="208" dur="2000"/>
                                        <p:tgtEl>
                                          <p:spTgt spid="243756"/>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0" grpId="0" animBg="1"/>
      <p:bldP spid="243720" grpId="1" animBg="1"/>
      <p:bldP spid="243721" grpId="0" animBg="1"/>
      <p:bldP spid="243721" grpId="1" animBg="1"/>
      <p:bldP spid="243722" grpId="0" animBg="1"/>
      <p:bldP spid="243722" grpId="1" animBg="1"/>
      <p:bldP spid="243723" grpId="0" animBg="1"/>
      <p:bldP spid="243723" grpId="1" animBg="1"/>
      <p:bldP spid="243724" grpId="0" animBg="1"/>
      <p:bldP spid="243724" grpId="1" animBg="1"/>
      <p:bldP spid="243725" grpId="0" animBg="1"/>
      <p:bldP spid="243725" grpId="1" animBg="1"/>
      <p:bldP spid="243726" grpId="0" animBg="1"/>
      <p:bldP spid="243726" grpId="1" animBg="1"/>
      <p:bldP spid="243727" grpId="0" animBg="1"/>
      <p:bldP spid="243727" grpId="1" animBg="1"/>
      <p:bldP spid="243728" grpId="0" animBg="1"/>
      <p:bldP spid="243728" grpId="1" animBg="1"/>
      <p:bldP spid="243729" grpId="0" animBg="1"/>
      <p:bldP spid="243729" grpId="1" animBg="1"/>
      <p:bldP spid="243730" grpId="0" animBg="1"/>
      <p:bldP spid="243730" grpId="1" animBg="1"/>
      <p:bldP spid="243731" grpId="0" animBg="1"/>
      <p:bldP spid="243731" grpId="1" animBg="1"/>
      <p:bldP spid="243732" grpId="0" animBg="1"/>
      <p:bldP spid="243732" grpId="1" animBg="1"/>
      <p:bldP spid="243733" grpId="0" animBg="1"/>
      <p:bldP spid="243733" grpId="1" animBg="1"/>
      <p:bldP spid="243734" grpId="0" animBg="1"/>
      <p:bldP spid="243734" grpId="1" animBg="1"/>
      <p:bldP spid="243735" grpId="0" animBg="1"/>
      <p:bldP spid="243735" grpId="1" animBg="1"/>
      <p:bldP spid="243736" grpId="0" animBg="1"/>
      <p:bldP spid="243736" grpId="1" animBg="1"/>
      <p:bldP spid="243737" grpId="0" animBg="1"/>
      <p:bldP spid="243737" grpId="1" animBg="1"/>
      <p:bldP spid="243738" grpId="0" animBg="1"/>
      <p:bldP spid="243738" grpId="1" animBg="1"/>
      <p:bldP spid="243739" grpId="0" animBg="1"/>
      <p:bldP spid="243739" grpId="1" animBg="1"/>
      <p:bldP spid="243740" grpId="0" animBg="1"/>
      <p:bldP spid="243740" grpId="1" animBg="1"/>
      <p:bldP spid="243741" grpId="0" animBg="1"/>
      <p:bldP spid="243741" grpId="1" animBg="1"/>
      <p:bldP spid="243742" grpId="0" animBg="1"/>
      <p:bldP spid="243742" grpId="1" animBg="1"/>
      <p:bldP spid="243743" grpId="0" animBg="1"/>
      <p:bldP spid="243743" grpId="1" animBg="1"/>
      <p:bldP spid="243744" grpId="0" animBg="1"/>
      <p:bldP spid="243744" grpId="1" animBg="1"/>
      <p:bldP spid="243745" grpId="0" animBg="1"/>
      <p:bldP spid="243745" grpId="1" animBg="1"/>
      <p:bldP spid="243746" grpId="0" animBg="1"/>
      <p:bldP spid="243746" grpId="1" animBg="1"/>
      <p:bldP spid="243747" grpId="0" animBg="1"/>
      <p:bldP spid="243747" grpId="1" animBg="1"/>
      <p:bldP spid="243748" grpId="0" animBg="1"/>
      <p:bldP spid="243748" grpId="1" animBg="1"/>
      <p:bldP spid="243749" grpId="0" animBg="1"/>
      <p:bldP spid="243749" grpId="1" animBg="1"/>
      <p:bldP spid="243750" grpId="0" animBg="1"/>
      <p:bldP spid="243750" grpId="1" animBg="1"/>
      <p:bldP spid="243751" grpId="0" animBg="1"/>
      <p:bldP spid="243751" grpId="1" animBg="1"/>
      <p:bldP spid="243752" grpId="0" animBg="1"/>
      <p:bldP spid="243752" grpId="1" animBg="1"/>
      <p:bldP spid="243753" grpId="0" animBg="1"/>
      <p:bldP spid="243754" grpId="0" animBg="1"/>
      <p:bldP spid="2437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Metals are good heat conductors because they have lots of free electrons (the same reason they are good electrical conductors).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The rate </a:t>
            </a: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which heat energy is transferred depends directly on the cross-sectional area </a:t>
            </a:r>
            <a:r>
              <a:rPr lang="en-US" sz="2400" i="1">
                <a:latin typeface="Arial" charset="0"/>
              </a:rPr>
              <a:t>A </a:t>
            </a:r>
            <a:r>
              <a:rPr lang="en-US" sz="2400">
                <a:latin typeface="Arial" charset="0"/>
              </a:rPr>
              <a:t>and inversely with the length </a:t>
            </a:r>
            <a:r>
              <a:rPr lang="en-US" sz="2400" i="1">
                <a:latin typeface="Arial" charset="0"/>
              </a:rPr>
              <a:t>d </a:t>
            </a:r>
            <a:r>
              <a:rPr lang="en-US" sz="2400">
                <a:latin typeface="Arial" charset="0"/>
              </a:rPr>
              <a:t>of the conductor.</a:t>
            </a: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20000"/>
              </a:spcBef>
            </a:pPr>
            <a:endParaRPr lang="en-US" sz="2400">
              <a:latin typeface="Arial" charset="0"/>
            </a:endParaRPr>
          </a:p>
          <a:p>
            <a:pPr eaLnBrk="0" hangingPunct="0">
              <a:lnSpc>
                <a:spcPct val="90000"/>
              </a:lnSpc>
              <a:spcBef>
                <a:spcPct val="50000"/>
              </a:spcBef>
            </a:pPr>
            <a:r>
              <a:rPr lang="en-US" sz="2400" b="1">
                <a:latin typeface="Arial" charset="0"/>
                <a:sym typeface="Symbol" pitchFamily="18" charset="2"/>
              </a:rPr>
              <a:t></a:t>
            </a:r>
            <a:r>
              <a:rPr lang="en-US" sz="2400">
                <a:latin typeface="Arial" charset="0"/>
              </a:rPr>
              <a:t>That rate, </a:t>
            </a: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sym typeface="Symbol" pitchFamily="18" charset="2"/>
              </a:rPr>
              <a:t>,</a:t>
            </a:r>
            <a:r>
              <a:rPr lang="en-US" sz="2400">
                <a:latin typeface="Arial" charset="0"/>
              </a:rPr>
              <a:t> is also proportional to the difference in temperature </a:t>
            </a:r>
            <a:r>
              <a:rPr lang="en-US" sz="2400">
                <a:latin typeface="Arial" charset="0"/>
                <a:sym typeface="Symbol" pitchFamily="18" charset="2"/>
              </a:rPr>
              <a:t></a:t>
            </a:r>
            <a:r>
              <a:rPr lang="en-US" sz="2400" i="1">
                <a:latin typeface="Arial" charset="0"/>
              </a:rPr>
              <a:t>T</a:t>
            </a:r>
            <a:r>
              <a:rPr lang="en-US" sz="2400">
                <a:latin typeface="Arial" charset="0"/>
              </a:rPr>
              <a:t>, between the two ends.</a:t>
            </a:r>
          </a:p>
        </p:txBody>
      </p:sp>
      <p:sp>
        <p:nvSpPr>
          <p:cNvPr id="24576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5764" name="Oval 4"/>
          <p:cNvSpPr>
            <a:spLocks noChangeArrowheads="1"/>
          </p:cNvSpPr>
          <p:nvPr/>
        </p:nvSpPr>
        <p:spPr bwMode="auto">
          <a:xfrm>
            <a:off x="6792913" y="41989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5" name="Oval 5"/>
          <p:cNvSpPr>
            <a:spLocks noChangeArrowheads="1"/>
          </p:cNvSpPr>
          <p:nvPr/>
        </p:nvSpPr>
        <p:spPr bwMode="auto">
          <a:xfrm>
            <a:off x="6681788" y="44513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6" name="Oval 6"/>
          <p:cNvSpPr>
            <a:spLocks noChangeArrowheads="1"/>
          </p:cNvSpPr>
          <p:nvPr/>
        </p:nvSpPr>
        <p:spPr bwMode="auto">
          <a:xfrm>
            <a:off x="6567488" y="47339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7" name="Oval 7"/>
          <p:cNvSpPr>
            <a:spLocks noChangeArrowheads="1"/>
          </p:cNvSpPr>
          <p:nvPr/>
        </p:nvSpPr>
        <p:spPr bwMode="auto">
          <a:xfrm>
            <a:off x="6340475" y="41957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8" name="Oval 8"/>
          <p:cNvSpPr>
            <a:spLocks noChangeArrowheads="1"/>
          </p:cNvSpPr>
          <p:nvPr/>
        </p:nvSpPr>
        <p:spPr bwMode="auto">
          <a:xfrm>
            <a:off x="6229350" y="44481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69" name="Oval 9"/>
          <p:cNvSpPr>
            <a:spLocks noChangeArrowheads="1"/>
          </p:cNvSpPr>
          <p:nvPr/>
        </p:nvSpPr>
        <p:spPr bwMode="auto">
          <a:xfrm>
            <a:off x="6115050" y="47307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0" name="Oval 10"/>
          <p:cNvSpPr>
            <a:spLocks noChangeArrowheads="1"/>
          </p:cNvSpPr>
          <p:nvPr/>
        </p:nvSpPr>
        <p:spPr bwMode="auto">
          <a:xfrm>
            <a:off x="5884863" y="41925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1" name="Oval 11"/>
          <p:cNvSpPr>
            <a:spLocks noChangeArrowheads="1"/>
          </p:cNvSpPr>
          <p:nvPr/>
        </p:nvSpPr>
        <p:spPr bwMode="auto">
          <a:xfrm>
            <a:off x="5773738" y="44450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2" name="Oval 12"/>
          <p:cNvSpPr>
            <a:spLocks noChangeArrowheads="1"/>
          </p:cNvSpPr>
          <p:nvPr/>
        </p:nvSpPr>
        <p:spPr bwMode="auto">
          <a:xfrm>
            <a:off x="5659438" y="47275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3" name="Oval 13"/>
          <p:cNvSpPr>
            <a:spLocks noChangeArrowheads="1"/>
          </p:cNvSpPr>
          <p:nvPr/>
        </p:nvSpPr>
        <p:spPr bwMode="auto">
          <a:xfrm>
            <a:off x="544353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4" name="Oval 14"/>
          <p:cNvSpPr>
            <a:spLocks noChangeArrowheads="1"/>
          </p:cNvSpPr>
          <p:nvPr/>
        </p:nvSpPr>
        <p:spPr bwMode="auto">
          <a:xfrm>
            <a:off x="533241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5" name="Oval 15"/>
          <p:cNvSpPr>
            <a:spLocks noChangeArrowheads="1"/>
          </p:cNvSpPr>
          <p:nvPr/>
        </p:nvSpPr>
        <p:spPr bwMode="auto">
          <a:xfrm>
            <a:off x="521811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6" name="Oval 16"/>
          <p:cNvSpPr>
            <a:spLocks noChangeArrowheads="1"/>
          </p:cNvSpPr>
          <p:nvPr/>
        </p:nvSpPr>
        <p:spPr bwMode="auto">
          <a:xfrm>
            <a:off x="4978400" y="417671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7" name="Oval 17"/>
          <p:cNvSpPr>
            <a:spLocks noChangeArrowheads="1"/>
          </p:cNvSpPr>
          <p:nvPr/>
        </p:nvSpPr>
        <p:spPr bwMode="auto">
          <a:xfrm>
            <a:off x="4867275" y="442912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8" name="Oval 18"/>
          <p:cNvSpPr>
            <a:spLocks noChangeArrowheads="1"/>
          </p:cNvSpPr>
          <p:nvPr/>
        </p:nvSpPr>
        <p:spPr bwMode="auto">
          <a:xfrm>
            <a:off x="4752975"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79" name="Oval 19"/>
          <p:cNvSpPr>
            <a:spLocks noChangeArrowheads="1"/>
          </p:cNvSpPr>
          <p:nvPr/>
        </p:nvSpPr>
        <p:spPr bwMode="auto">
          <a:xfrm>
            <a:off x="4500563" y="418623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0" name="Oval 20"/>
          <p:cNvSpPr>
            <a:spLocks noChangeArrowheads="1"/>
          </p:cNvSpPr>
          <p:nvPr/>
        </p:nvSpPr>
        <p:spPr bwMode="auto">
          <a:xfrm>
            <a:off x="4389438" y="443865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1" name="Oval 21"/>
          <p:cNvSpPr>
            <a:spLocks noChangeArrowheads="1"/>
          </p:cNvSpPr>
          <p:nvPr/>
        </p:nvSpPr>
        <p:spPr bwMode="auto">
          <a:xfrm>
            <a:off x="4275138" y="472122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2" name="Oval 22"/>
          <p:cNvSpPr>
            <a:spLocks noChangeArrowheads="1"/>
          </p:cNvSpPr>
          <p:nvPr/>
        </p:nvSpPr>
        <p:spPr bwMode="auto">
          <a:xfrm>
            <a:off x="4035425" y="4183063"/>
            <a:ext cx="306388"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3" name="Oval 23"/>
          <p:cNvSpPr>
            <a:spLocks noChangeArrowheads="1"/>
          </p:cNvSpPr>
          <p:nvPr/>
        </p:nvSpPr>
        <p:spPr bwMode="auto">
          <a:xfrm>
            <a:off x="3924300" y="4435475"/>
            <a:ext cx="376238"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4" name="Oval 24"/>
          <p:cNvSpPr>
            <a:spLocks noChangeArrowheads="1"/>
          </p:cNvSpPr>
          <p:nvPr/>
        </p:nvSpPr>
        <p:spPr bwMode="auto">
          <a:xfrm>
            <a:off x="3810000" y="471805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5" name="Oval 25"/>
          <p:cNvSpPr>
            <a:spLocks noChangeArrowheads="1"/>
          </p:cNvSpPr>
          <p:nvPr/>
        </p:nvSpPr>
        <p:spPr bwMode="auto">
          <a:xfrm>
            <a:off x="3595688" y="4179888"/>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6" name="Oval 26"/>
          <p:cNvSpPr>
            <a:spLocks noChangeArrowheads="1"/>
          </p:cNvSpPr>
          <p:nvPr/>
        </p:nvSpPr>
        <p:spPr bwMode="auto">
          <a:xfrm>
            <a:off x="3484563" y="4432300"/>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7" name="Oval 27"/>
          <p:cNvSpPr>
            <a:spLocks noChangeArrowheads="1"/>
          </p:cNvSpPr>
          <p:nvPr/>
        </p:nvSpPr>
        <p:spPr bwMode="auto">
          <a:xfrm>
            <a:off x="3370263" y="4714875"/>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8" name="Oval 28"/>
          <p:cNvSpPr>
            <a:spLocks noChangeArrowheads="1"/>
          </p:cNvSpPr>
          <p:nvPr/>
        </p:nvSpPr>
        <p:spPr bwMode="auto">
          <a:xfrm>
            <a:off x="3130550" y="4178300"/>
            <a:ext cx="306388"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89" name="Oval 29"/>
          <p:cNvSpPr>
            <a:spLocks noChangeArrowheads="1"/>
          </p:cNvSpPr>
          <p:nvPr/>
        </p:nvSpPr>
        <p:spPr bwMode="auto">
          <a:xfrm>
            <a:off x="3019425" y="4430713"/>
            <a:ext cx="376238"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0" name="Oval 30"/>
          <p:cNvSpPr>
            <a:spLocks noChangeArrowheads="1"/>
          </p:cNvSpPr>
          <p:nvPr/>
        </p:nvSpPr>
        <p:spPr bwMode="auto">
          <a:xfrm>
            <a:off x="2905125" y="4713288"/>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1" name="Oval 31"/>
          <p:cNvSpPr>
            <a:spLocks noChangeArrowheads="1"/>
          </p:cNvSpPr>
          <p:nvPr/>
        </p:nvSpPr>
        <p:spPr bwMode="auto">
          <a:xfrm>
            <a:off x="2665413" y="4176713"/>
            <a:ext cx="306387" cy="30638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2" name="Oval 32"/>
          <p:cNvSpPr>
            <a:spLocks noChangeArrowheads="1"/>
          </p:cNvSpPr>
          <p:nvPr/>
        </p:nvSpPr>
        <p:spPr bwMode="auto">
          <a:xfrm>
            <a:off x="2554288" y="4429125"/>
            <a:ext cx="376237" cy="37623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3" name="Oval 33"/>
          <p:cNvSpPr>
            <a:spLocks noChangeArrowheads="1"/>
          </p:cNvSpPr>
          <p:nvPr/>
        </p:nvSpPr>
        <p:spPr bwMode="auto">
          <a:xfrm>
            <a:off x="2439988" y="4711700"/>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4" name="Oval 34"/>
          <p:cNvSpPr>
            <a:spLocks noChangeArrowheads="1"/>
          </p:cNvSpPr>
          <p:nvPr/>
        </p:nvSpPr>
        <p:spPr bwMode="auto">
          <a:xfrm>
            <a:off x="2176463" y="4175125"/>
            <a:ext cx="306387" cy="306388"/>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5" name="Oval 35"/>
          <p:cNvSpPr>
            <a:spLocks noChangeArrowheads="1"/>
          </p:cNvSpPr>
          <p:nvPr/>
        </p:nvSpPr>
        <p:spPr bwMode="auto">
          <a:xfrm>
            <a:off x="2065338" y="4427538"/>
            <a:ext cx="376237" cy="376237"/>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6" name="Oval 36"/>
          <p:cNvSpPr>
            <a:spLocks noChangeArrowheads="1"/>
          </p:cNvSpPr>
          <p:nvPr/>
        </p:nvSpPr>
        <p:spPr bwMode="auto">
          <a:xfrm>
            <a:off x="1951038" y="4710113"/>
            <a:ext cx="419100" cy="419100"/>
          </a:xfrm>
          <a:prstGeom prst="ellipse">
            <a:avLst/>
          </a:prstGeom>
          <a:gradFill rotWithShape="1">
            <a:gsLst>
              <a:gs pos="0">
                <a:srgbClr val="D60093"/>
              </a:gs>
              <a:gs pos="100000">
                <a:srgbClr val="D6009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45797" name="Text Box 37"/>
          <p:cNvSpPr txBox="1">
            <a:spLocks noChangeArrowheads="1"/>
          </p:cNvSpPr>
          <p:nvPr/>
        </p:nvSpPr>
        <p:spPr bwMode="auto">
          <a:xfrm>
            <a:off x="7308850" y="4108450"/>
            <a:ext cx="420688"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sp>
        <p:nvSpPr>
          <p:cNvPr id="245798" name="Text Box 38"/>
          <p:cNvSpPr txBox="1">
            <a:spLocks noChangeArrowheads="1"/>
          </p:cNvSpPr>
          <p:nvPr/>
        </p:nvSpPr>
        <p:spPr bwMode="auto">
          <a:xfrm>
            <a:off x="1476375" y="4179888"/>
            <a:ext cx="342900" cy="1069975"/>
          </a:xfrm>
          <a:prstGeom prst="rect">
            <a:avLst/>
          </a:prstGeom>
          <a:solidFill>
            <a:schemeClr val="accent2"/>
          </a:solidFill>
          <a:ln w="9525">
            <a:noFill/>
            <a:miter lim="800000"/>
            <a:headEnd/>
            <a:tailEnd/>
          </a:ln>
          <a:effectLst/>
        </p:spPr>
        <p:txBody>
          <a:bodyPr wrap="none">
            <a:spAutoFit/>
          </a:bodyPr>
          <a:lstStyle/>
          <a:p>
            <a:r>
              <a:rPr lang="en-US" sz="1600">
                <a:solidFill>
                  <a:schemeClr val="bg1"/>
                </a:solidFill>
                <a:latin typeface="Arial" charset="0"/>
              </a:rPr>
              <a:t>C</a:t>
            </a:r>
          </a:p>
          <a:p>
            <a:r>
              <a:rPr lang="en-US" sz="1600">
                <a:solidFill>
                  <a:schemeClr val="bg1"/>
                </a:solidFill>
                <a:latin typeface="Arial" charset="0"/>
              </a:rPr>
              <a:t>O</a:t>
            </a:r>
          </a:p>
          <a:p>
            <a:r>
              <a:rPr lang="en-US" sz="1600">
                <a:solidFill>
                  <a:schemeClr val="bg1"/>
                </a:solidFill>
                <a:latin typeface="Arial" charset="0"/>
              </a:rPr>
              <a:t>L</a:t>
            </a:r>
          </a:p>
          <a:p>
            <a:r>
              <a:rPr lang="en-US" sz="1600">
                <a:solidFill>
                  <a:schemeClr val="bg1"/>
                </a:solidFill>
                <a:latin typeface="Arial" charset="0"/>
              </a:rPr>
              <a:t>D</a:t>
            </a:r>
          </a:p>
        </p:txBody>
      </p:sp>
      <p:sp>
        <p:nvSpPr>
          <p:cNvPr id="245799" name="Text Box 39"/>
          <p:cNvSpPr txBox="1">
            <a:spLocks noChangeArrowheads="1"/>
          </p:cNvSpPr>
          <p:nvPr/>
        </p:nvSpPr>
        <p:spPr bwMode="auto">
          <a:xfrm>
            <a:off x="1427163" y="4148138"/>
            <a:ext cx="420687" cy="1187450"/>
          </a:xfrm>
          <a:prstGeom prst="rect">
            <a:avLst/>
          </a:prstGeom>
          <a:solidFill>
            <a:srgbClr val="FF0000"/>
          </a:solidFill>
          <a:ln w="9525">
            <a:noFill/>
            <a:miter lim="800000"/>
            <a:headEnd/>
            <a:tailEnd/>
          </a:ln>
          <a:effectLst/>
        </p:spPr>
        <p:txBody>
          <a:bodyPr wrap="none">
            <a:spAutoFit/>
          </a:bodyPr>
          <a:lstStyle/>
          <a:p>
            <a:r>
              <a:rPr lang="en-US" sz="2400">
                <a:latin typeface="Arial" charset="0"/>
              </a:rPr>
              <a:t>H</a:t>
            </a:r>
          </a:p>
          <a:p>
            <a:r>
              <a:rPr lang="en-US" sz="2400">
                <a:latin typeface="Arial" charset="0"/>
              </a:rPr>
              <a:t>O</a:t>
            </a:r>
          </a:p>
          <a:p>
            <a:r>
              <a:rPr lang="en-US" sz="2400">
                <a:latin typeface="Arial" charset="0"/>
              </a:rPr>
              <a:t>T</a:t>
            </a:r>
          </a:p>
        </p:txBody>
      </p:sp>
      <p:grpSp>
        <p:nvGrpSpPr>
          <p:cNvPr id="245800" name="Group 40"/>
          <p:cNvGrpSpPr>
            <a:grpSpLocks/>
          </p:cNvGrpSpPr>
          <p:nvPr/>
        </p:nvGrpSpPr>
        <p:grpSpPr bwMode="auto">
          <a:xfrm>
            <a:off x="1309688" y="4060825"/>
            <a:ext cx="6523037" cy="1323975"/>
            <a:chOff x="507" y="2173"/>
            <a:chExt cx="4250" cy="863"/>
          </a:xfrm>
        </p:grpSpPr>
        <p:grpSp>
          <p:nvGrpSpPr>
            <p:cNvPr id="245801" name="Group 41"/>
            <p:cNvGrpSpPr>
              <a:grpSpLocks/>
            </p:cNvGrpSpPr>
            <p:nvPr/>
          </p:nvGrpSpPr>
          <p:grpSpPr bwMode="auto">
            <a:xfrm>
              <a:off x="507" y="2173"/>
              <a:ext cx="732" cy="859"/>
              <a:chOff x="3643" y="3223"/>
              <a:chExt cx="732" cy="859"/>
            </a:xfrm>
          </p:grpSpPr>
          <p:sp>
            <p:nvSpPr>
              <p:cNvPr id="245802"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245803" name="Rectangle 43"/>
              <p:cNvSpPr>
                <a:spLocks noChangeArrowheads="1"/>
              </p:cNvSpPr>
              <p:nvPr/>
            </p:nvSpPr>
            <p:spPr bwMode="auto">
              <a:xfrm>
                <a:off x="3793" y="3223"/>
                <a:ext cx="441"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endParaRPr lang="en-US"/>
              </a:p>
            </p:txBody>
          </p:sp>
          <p:sp>
            <p:nvSpPr>
              <p:cNvPr id="245804"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5" name="Group 45"/>
            <p:cNvGrpSpPr>
              <a:grpSpLocks/>
            </p:cNvGrpSpPr>
            <p:nvPr/>
          </p:nvGrpSpPr>
          <p:grpSpPr bwMode="auto">
            <a:xfrm>
              <a:off x="960" y="2175"/>
              <a:ext cx="3342" cy="859"/>
              <a:chOff x="960" y="2175"/>
              <a:chExt cx="3342" cy="859"/>
            </a:xfrm>
          </p:grpSpPr>
          <p:sp>
            <p:nvSpPr>
              <p:cNvPr id="245806"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endParaRPr lang="en-US"/>
              </a:p>
            </p:txBody>
          </p:sp>
          <p:sp>
            <p:nvSpPr>
              <p:cNvPr id="245807" name="Rectangle 47"/>
              <p:cNvSpPr>
                <a:spLocks noChangeArrowheads="1"/>
              </p:cNvSpPr>
              <p:nvPr/>
            </p:nvSpPr>
            <p:spPr bwMode="auto">
              <a:xfrm>
                <a:off x="1099" y="2175"/>
                <a:ext cx="3062"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endParaRPr lang="en-US"/>
              </a:p>
            </p:txBody>
          </p:sp>
          <p:sp>
            <p:nvSpPr>
              <p:cNvPr id="245808"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endParaRPr lang="en-US"/>
              </a:p>
            </p:txBody>
          </p:sp>
        </p:grpSp>
        <p:grpSp>
          <p:nvGrpSpPr>
            <p:cNvPr id="245809" name="Group 49"/>
            <p:cNvGrpSpPr>
              <a:grpSpLocks/>
            </p:cNvGrpSpPr>
            <p:nvPr/>
          </p:nvGrpSpPr>
          <p:grpSpPr bwMode="auto">
            <a:xfrm>
              <a:off x="4025" y="2177"/>
              <a:ext cx="732" cy="859"/>
              <a:chOff x="3643" y="3223"/>
              <a:chExt cx="732" cy="859"/>
            </a:xfrm>
          </p:grpSpPr>
          <p:sp>
            <p:nvSpPr>
              <p:cNvPr id="245810" name="Oval 50"/>
              <p:cNvSpPr>
                <a:spLocks noChangeArrowheads="1"/>
              </p:cNvSpPr>
              <p:nvPr/>
            </p:nvSpPr>
            <p:spPr bwMode="auto">
              <a:xfrm>
                <a:off x="3643" y="3224"/>
                <a:ext cx="282" cy="858"/>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round/>
                <a:headEnd/>
                <a:tailEnd/>
              </a:ln>
              <a:effectLst/>
            </p:spPr>
            <p:txBody>
              <a:bodyPr wrap="none" anchor="ctr"/>
              <a:lstStyle/>
              <a:p>
                <a:endParaRPr lang="en-US"/>
              </a:p>
            </p:txBody>
          </p:sp>
          <p:sp>
            <p:nvSpPr>
              <p:cNvPr id="245811" name="Rectangle 51"/>
              <p:cNvSpPr>
                <a:spLocks noChangeArrowheads="1"/>
              </p:cNvSpPr>
              <p:nvPr/>
            </p:nvSpPr>
            <p:spPr bwMode="auto">
              <a:xfrm>
                <a:off x="3793" y="3223"/>
                <a:ext cx="441" cy="858"/>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a:effectLst/>
            </p:spPr>
            <p:txBody>
              <a:bodyPr wrap="none" anchor="ctr"/>
              <a:lstStyle/>
              <a:p>
                <a:endParaRPr lang="en-US"/>
              </a:p>
            </p:txBody>
          </p:sp>
          <p:sp>
            <p:nvSpPr>
              <p:cNvPr id="245812" name="Oval 52"/>
              <p:cNvSpPr>
                <a:spLocks noChangeArrowheads="1"/>
              </p:cNvSpPr>
              <p:nvPr/>
            </p:nvSpPr>
            <p:spPr bwMode="auto">
              <a:xfrm>
                <a:off x="4093" y="3223"/>
                <a:ext cx="282" cy="858"/>
              </a:xfrm>
              <a:prstGeom prst="ellipse">
                <a:avLst/>
              </a:prstGeom>
              <a:gradFill rotWithShape="1">
                <a:gsLst>
                  <a:gs pos="0">
                    <a:srgbClr val="FF0000"/>
                  </a:gs>
                  <a:gs pos="100000">
                    <a:srgbClr val="FF0000">
                      <a:gamma/>
                      <a:shade val="46275"/>
                      <a:invGamma/>
                    </a:srgbClr>
                  </a:gs>
                </a:gsLst>
                <a:lin ang="18900000" scaled="1"/>
              </a:gradFill>
              <a:ln w="9525">
                <a:solidFill>
                  <a:schemeClr val="tx1"/>
                </a:solidFill>
                <a:round/>
                <a:headEnd/>
                <a:tailEnd/>
              </a:ln>
              <a:effectLst/>
            </p:spPr>
            <p:txBody>
              <a:bodyPr wrap="none" anchor="ctr"/>
              <a:lstStyle/>
              <a:p>
                <a:endParaRPr lang="en-US"/>
              </a:p>
            </p:txBody>
          </p:sp>
        </p:grpSp>
      </p:grpSp>
      <p:sp>
        <p:nvSpPr>
          <p:cNvPr id="245813" name="Text Box 53"/>
          <p:cNvSpPr txBox="1">
            <a:spLocks noChangeArrowheads="1"/>
          </p:cNvSpPr>
          <p:nvPr/>
        </p:nvSpPr>
        <p:spPr bwMode="auto">
          <a:xfrm>
            <a:off x="7389813" y="4340225"/>
            <a:ext cx="488950" cy="641350"/>
          </a:xfrm>
          <a:prstGeom prst="rect">
            <a:avLst/>
          </a:prstGeom>
          <a:noFill/>
          <a:ln w="9525">
            <a:noFill/>
            <a:miter lim="800000"/>
            <a:headEnd/>
            <a:tailEnd/>
          </a:ln>
          <a:effectLst/>
        </p:spPr>
        <p:txBody>
          <a:bodyPr wrap="none">
            <a:spAutoFit/>
          </a:bodyPr>
          <a:lstStyle/>
          <a:p>
            <a:r>
              <a:rPr lang="en-US" sz="3600">
                <a:solidFill>
                  <a:schemeClr val="bg1"/>
                </a:solidFill>
                <a:latin typeface="Arial" charset="0"/>
              </a:rPr>
              <a:t>A</a:t>
            </a:r>
          </a:p>
        </p:txBody>
      </p:sp>
      <p:grpSp>
        <p:nvGrpSpPr>
          <p:cNvPr id="245814" name="Group 54"/>
          <p:cNvGrpSpPr>
            <a:grpSpLocks/>
          </p:cNvGrpSpPr>
          <p:nvPr/>
        </p:nvGrpSpPr>
        <p:grpSpPr bwMode="auto">
          <a:xfrm>
            <a:off x="2030413" y="4418013"/>
            <a:ext cx="4646612" cy="641350"/>
            <a:chOff x="1023" y="2420"/>
            <a:chExt cx="2927" cy="404"/>
          </a:xfrm>
        </p:grpSpPr>
        <p:sp>
          <p:nvSpPr>
            <p:cNvPr id="245815" name="Line 55"/>
            <p:cNvSpPr>
              <a:spLocks noChangeShapeType="1"/>
            </p:cNvSpPr>
            <p:nvPr/>
          </p:nvSpPr>
          <p:spPr bwMode="auto">
            <a:xfrm>
              <a:off x="1023" y="2639"/>
              <a:ext cx="2927"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245816" name="Text Box 56"/>
            <p:cNvSpPr txBox="1">
              <a:spLocks noChangeArrowheads="1"/>
            </p:cNvSpPr>
            <p:nvPr/>
          </p:nvSpPr>
          <p:spPr bwMode="auto">
            <a:xfrm>
              <a:off x="2432" y="2420"/>
              <a:ext cx="276" cy="404"/>
            </a:xfrm>
            <a:prstGeom prst="rect">
              <a:avLst/>
            </a:prstGeom>
            <a:noFill/>
            <a:ln w="9525">
              <a:noFill/>
              <a:miter lim="800000"/>
              <a:headEnd/>
              <a:tailEnd/>
            </a:ln>
            <a:effectLst/>
          </p:spPr>
          <p:txBody>
            <a:bodyPr wrap="none">
              <a:spAutoFit/>
            </a:bodyPr>
            <a:lstStyle/>
            <a:p>
              <a:r>
                <a:rPr lang="en-US" sz="3600" i="1">
                  <a:latin typeface="Arial" charset="0"/>
                </a:rPr>
                <a:t>d</a:t>
              </a:r>
              <a:endParaRPr lang="en-US" sz="3600">
                <a:latin typeface="Arial" charset="0"/>
              </a:endParaRPr>
            </a:p>
          </p:txBody>
        </p:sp>
      </p:grpSp>
      <p:grpSp>
        <p:nvGrpSpPr>
          <p:cNvPr id="245817" name="Group 57"/>
          <p:cNvGrpSpPr>
            <a:grpSpLocks/>
          </p:cNvGrpSpPr>
          <p:nvPr/>
        </p:nvGrpSpPr>
        <p:grpSpPr bwMode="auto">
          <a:xfrm>
            <a:off x="847725" y="6181725"/>
            <a:ext cx="7462838" cy="474663"/>
            <a:chOff x="510" y="1658"/>
            <a:chExt cx="4701" cy="299"/>
          </a:xfrm>
        </p:grpSpPr>
        <p:sp>
          <p:nvSpPr>
            <p:cNvPr id="245818" name="Rectangle 34"/>
            <p:cNvSpPr>
              <a:spLocks noChangeArrowheads="1"/>
            </p:cNvSpPr>
            <p:nvPr/>
          </p:nvSpPr>
          <p:spPr bwMode="auto">
            <a:xfrm>
              <a:off x="592" y="1658"/>
              <a:ext cx="3115" cy="202"/>
            </a:xfrm>
            <a:prstGeom prst="rect">
              <a:avLst/>
            </a:prstGeom>
            <a:noFill/>
            <a:ln w="9525">
              <a:noFill/>
              <a:miter lim="800000"/>
              <a:headEnd/>
              <a:tailEnd/>
            </a:ln>
          </p:spPr>
          <p:txBody>
            <a:bodyPr/>
            <a:lstStyle/>
            <a:p>
              <a:pPr>
                <a:lnSpc>
                  <a:spcPct val="90000"/>
                </a:lnSpc>
                <a:spcBef>
                  <a:spcPct val="20000"/>
                </a:spcBef>
              </a:pPr>
              <a:r>
                <a:rPr lang="en-US" sz="2400">
                  <a:latin typeface="Arial" charset="0"/>
                  <a:sym typeface="Symbol" pitchFamily="18" charset="2"/>
                </a:rPr>
                <a:t></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a:r>
              <a:r>
                <a:rPr lang="en-US" sz="2400">
                  <a:latin typeface="Arial" charset="0"/>
                  <a:cs typeface="Times New Roman" pitchFamily="18" charset="0"/>
                  <a:sym typeface="Symbol" pitchFamily="18" charset="2"/>
                </a:rPr>
                <a:t>= </a:t>
              </a:r>
              <a:r>
                <a:rPr lang="en-US" sz="2400" i="1">
                  <a:latin typeface="Arial" charset="0"/>
                  <a:cs typeface="Times New Roman" pitchFamily="18" charset="0"/>
                  <a:sym typeface="Symbol" pitchFamily="18" charset="2"/>
                </a:rPr>
                <a:t>kA</a:t>
              </a:r>
              <a:r>
                <a:rPr lang="en-US" sz="2400">
                  <a:latin typeface="Arial" charset="0"/>
                  <a:cs typeface="Times New Roman" pitchFamily="18" charset="0"/>
                  <a:sym typeface="Symbol" pitchFamily="18" charset="2"/>
                </a:rPr>
                <a:t></a:t>
              </a:r>
              <a:r>
                <a:rPr lang="en-US" sz="2400" i="1">
                  <a:latin typeface="Arial" charset="0"/>
                  <a:cs typeface="Times New Roman" pitchFamily="18" charset="0"/>
                  <a:sym typeface="Symbol" pitchFamily="18" charset="2"/>
                </a:rPr>
                <a:t>T / d</a:t>
              </a:r>
            </a:p>
          </p:txBody>
        </p:sp>
        <p:sp>
          <p:nvSpPr>
            <p:cNvPr id="245819" name="Text Box 35"/>
            <p:cNvSpPr txBox="1">
              <a:spLocks noChangeArrowheads="1"/>
            </p:cNvSpPr>
            <p:nvPr/>
          </p:nvSpPr>
          <p:spPr bwMode="auto">
            <a:xfrm>
              <a:off x="3382" y="1669"/>
              <a:ext cx="182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thermal conduction</a:t>
              </a:r>
            </a:p>
          </p:txBody>
        </p:sp>
        <p:sp>
          <p:nvSpPr>
            <p:cNvPr id="245820" name="Rectangle 36"/>
            <p:cNvSpPr>
              <a:spLocks noChangeArrowheads="1"/>
            </p:cNvSpPr>
            <p:nvPr/>
          </p:nvSpPr>
          <p:spPr bwMode="auto">
            <a:xfrm>
              <a:off x="510" y="1671"/>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245813"/>
                                        </p:tgtEl>
                                        <p:attrNameLst>
                                          <p:attrName>style.visibility</p:attrName>
                                        </p:attrNameLst>
                                      </p:cBhvr>
                                      <p:to>
                                        <p:strVal val="visible"/>
                                      </p:to>
                                    </p:set>
                                    <p:anim calcmode="lin" valueType="num">
                                      <p:cBhvr additive="base">
                                        <p:cTn id="18" dur="500" fill="hold"/>
                                        <p:tgtEl>
                                          <p:spTgt spid="245813"/>
                                        </p:tgtEl>
                                        <p:attrNameLst>
                                          <p:attrName>ppt_x</p:attrName>
                                        </p:attrNameLst>
                                      </p:cBhvr>
                                      <p:tavLst>
                                        <p:tav tm="0">
                                          <p:val>
                                            <p:strVal val="1+#ppt_w/2"/>
                                          </p:val>
                                        </p:tav>
                                        <p:tav tm="100000">
                                          <p:val>
                                            <p:strVal val="#ppt_x"/>
                                          </p:val>
                                        </p:tav>
                                      </p:tavLst>
                                    </p:anim>
                                    <p:anim calcmode="lin" valueType="num">
                                      <p:cBhvr additive="base">
                                        <p:cTn id="19" dur="500" fill="hold"/>
                                        <p:tgtEl>
                                          <p:spTgt spid="2458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45814"/>
                                        </p:tgtEl>
                                        <p:attrNameLst>
                                          <p:attrName>style.visibility</p:attrName>
                                        </p:attrNameLst>
                                      </p:cBhvr>
                                      <p:to>
                                        <p:strVal val="visible"/>
                                      </p:to>
                                    </p:set>
                                    <p:anim calcmode="lin" valueType="num">
                                      <p:cBhvr additive="base">
                                        <p:cTn id="23" dur="500" fill="hold"/>
                                        <p:tgtEl>
                                          <p:spTgt spid="245814"/>
                                        </p:tgtEl>
                                        <p:attrNameLst>
                                          <p:attrName>ppt_x</p:attrName>
                                        </p:attrNameLst>
                                      </p:cBhvr>
                                      <p:tavLst>
                                        <p:tav tm="0">
                                          <p:val>
                                            <p:strVal val="#ppt_x"/>
                                          </p:val>
                                        </p:tav>
                                        <p:tav tm="100000">
                                          <p:val>
                                            <p:strVal val="#ppt_x"/>
                                          </p:val>
                                        </p:tav>
                                      </p:tavLst>
                                    </p:anim>
                                    <p:anim calcmode="lin" valueType="num">
                                      <p:cBhvr additive="base">
                                        <p:cTn id="24" dur="500" fill="hold"/>
                                        <p:tgtEl>
                                          <p:spTgt spid="245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55074">
                                            <p:txEl>
                                              <p:pRg st="6" end="6"/>
                                            </p:txEl>
                                          </p:spTgt>
                                        </p:tgtEl>
                                        <p:attrNameLst>
                                          <p:attrName>style.visibility</p:attrName>
                                        </p:attrNameLst>
                                      </p:cBhvr>
                                      <p:to>
                                        <p:strVal val="visible"/>
                                      </p:to>
                                    </p:set>
                                    <p:anim calcmode="lin" valueType="num">
                                      <p:cBhvr additive="base">
                                        <p:cTn id="29"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45817"/>
                                        </p:tgtEl>
                                        <p:attrNameLst>
                                          <p:attrName>style.visibility</p:attrName>
                                        </p:attrNameLst>
                                      </p:cBhvr>
                                      <p:to>
                                        <p:strVal val="visible"/>
                                      </p:to>
                                    </p:set>
                                    <p:anim calcmode="lin" valueType="num">
                                      <p:cBhvr>
                                        <p:cTn id="35" dur="500" fill="hold"/>
                                        <p:tgtEl>
                                          <p:spTgt spid="245817"/>
                                        </p:tgtEl>
                                        <p:attrNameLst>
                                          <p:attrName>ppt_w</p:attrName>
                                        </p:attrNameLst>
                                      </p:cBhvr>
                                      <p:tavLst>
                                        <p:tav tm="0">
                                          <p:val>
                                            <p:fltVal val="0"/>
                                          </p:val>
                                        </p:tav>
                                        <p:tav tm="100000">
                                          <p:val>
                                            <p:strVal val="#ppt_w"/>
                                          </p:val>
                                        </p:tav>
                                      </p:tavLst>
                                    </p:anim>
                                    <p:anim calcmode="lin" valueType="num">
                                      <p:cBhvr>
                                        <p:cTn id="36" dur="500" fill="hold"/>
                                        <p:tgtEl>
                                          <p:spTgt spid="245817"/>
                                        </p:tgtEl>
                                        <p:attrNameLst>
                                          <p:attrName>ppt_h</p:attrName>
                                        </p:attrNameLst>
                                      </p:cBhvr>
                                      <p:tavLst>
                                        <p:tav tm="0">
                                          <p:val>
                                            <p:fltVal val="0"/>
                                          </p:val>
                                        </p:tav>
                                        <p:tav tm="100000">
                                          <p:val>
                                            <p:strVal val="#ppt_h"/>
                                          </p:val>
                                        </p:tav>
                                      </p:tavLst>
                                    </p:anim>
                                    <p:animEffect transition="in" filter="fade">
                                      <p:cBhvr>
                                        <p:cTn id="37" dur="500"/>
                                        <p:tgtEl>
                                          <p:spTgt spid="245817"/>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b="1" i="1">
                <a:solidFill>
                  <a:schemeClr val="accent2"/>
                </a:solidFill>
                <a:latin typeface="Arial" charset="0"/>
                <a:ea typeface="Calibri" pitchFamily="34" charset="0"/>
                <a:cs typeface="Arial" charset="0"/>
              </a:rPr>
              <a:t>Conduction</a:t>
            </a:r>
            <a:r>
              <a:rPr lang="en-US" sz="2400" i="1">
                <a:solidFill>
                  <a:schemeClr val="accent2"/>
                </a:solidFill>
                <a:latin typeface="Arial" charset="0"/>
                <a:ea typeface="Calibri" pitchFamily="34" charset="0"/>
                <a:cs typeface="Arial" charset="0"/>
              </a:rPr>
              <a:t>, convection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478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 brick has                                                         a </a:t>
            </a:r>
            <a:r>
              <a:rPr lang="en-US" sz="2400" b="1">
                <a:latin typeface="Arial" charset="0"/>
              </a:rPr>
              <a:t>thermal conductivity</a:t>
            </a:r>
            <a:r>
              <a:rPr lang="en-US" sz="2400">
                <a:latin typeface="Arial" charset="0"/>
              </a:rPr>
              <a:t>                                                         of </a:t>
            </a:r>
            <a:r>
              <a:rPr lang="en-US" sz="2400" i="1">
                <a:latin typeface="Arial" charset="0"/>
              </a:rPr>
              <a:t>k </a:t>
            </a:r>
            <a:r>
              <a:rPr lang="en-US" sz="2400">
                <a:latin typeface="Arial" charset="0"/>
              </a:rPr>
              <a:t>= 0.710 J </a:t>
            </a:r>
            <a:r>
              <a:rPr lang="en-US" sz="2400" i="1">
                <a:latin typeface="Arial" charset="0"/>
              </a:rPr>
              <a:t>/</a:t>
            </a:r>
            <a:r>
              <a:rPr lang="en-US" sz="2400">
                <a:latin typeface="Arial" charset="0"/>
              </a:rPr>
              <a:t> m·s·C°,                                                            and the dimensions                                                         shown.</a:t>
            </a:r>
          </a:p>
          <a:p>
            <a:r>
              <a:rPr lang="en-US">
                <a:solidFill>
                  <a:srgbClr val="000000"/>
                </a:solidFill>
                <a:sym typeface="Symbol" pitchFamily="18" charset="2"/>
              </a:rPr>
              <a:t></a:t>
            </a:r>
            <a:r>
              <a:rPr lang="en-US" sz="2400">
                <a:latin typeface="Arial" charset="0"/>
              </a:rPr>
              <a:t>Two heat sources are placed in contact with the ends of the brick, as shown. </a:t>
            </a:r>
            <a:r>
              <a:rPr lang="en-US" sz="2400">
                <a:latin typeface="Arial" charset="0"/>
                <a:sym typeface="Symbol" pitchFamily="18" charset="2"/>
              </a:rPr>
              <a:t>Find the rate at which heat energy is conducted through the brick.</a:t>
            </a:r>
          </a:p>
          <a:p>
            <a:pPr>
              <a:spcBef>
                <a:spcPct val="20000"/>
              </a:spcBef>
            </a:pPr>
            <a:r>
              <a:rPr lang="en-US" sz="2400">
                <a:latin typeface="Arial" charset="0"/>
                <a:sym typeface="Symbol" pitchFamily="18" charset="2"/>
              </a:rPr>
              <a:t>SOLUTION: </a:t>
            </a:r>
            <a:r>
              <a:rPr lang="en-US" sz="2400" i="1">
                <a:latin typeface="Arial" charset="0"/>
                <a:sym typeface="Symbol" pitchFamily="18" charset="2"/>
              </a:rPr>
              <a:t>A</a:t>
            </a:r>
            <a:r>
              <a:rPr lang="en-US" sz="2400">
                <a:latin typeface="Arial" charset="0"/>
                <a:sym typeface="Symbol" pitchFamily="18" charset="2"/>
              </a:rPr>
              <a:t> = 0.7500.500 = 0.375 m</a:t>
            </a:r>
            <a:r>
              <a:rPr lang="en-US" sz="2400" baseline="30000">
                <a:latin typeface="Arial" charset="0"/>
                <a:sym typeface="Symbol" pitchFamily="18" charset="2"/>
              </a:rPr>
              <a:t>2</a:t>
            </a:r>
            <a:r>
              <a:rPr lang="en-US" sz="2400">
                <a:latin typeface="Arial" charset="0"/>
                <a:sym typeface="Symbol" pitchFamily="18" charset="2"/>
              </a:rPr>
              <a:t>. Why?</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Then </a:t>
            </a:r>
          </a:p>
          <a:p>
            <a:pPr>
              <a:spcBef>
                <a:spcPct val="20000"/>
              </a:spcBef>
            </a:pPr>
            <a:r>
              <a:rPr lang="en-US" sz="2400">
                <a:latin typeface="Arial" charset="0"/>
                <a:sym typeface="Symbol" pitchFamily="18" charset="2"/>
              </a:rPr>
              <a:t>   </a:t>
            </a:r>
            <a:r>
              <a:rPr lang="en-US" sz="2400" i="1">
                <a:latin typeface="Arial" charset="0"/>
                <a:sym typeface="Symbol" pitchFamily="18" charset="2"/>
              </a:rPr>
              <a:t>Q</a:t>
            </a:r>
            <a:r>
              <a:rPr lang="en-US" sz="2400">
                <a:latin typeface="Arial" charset="0"/>
                <a:sym typeface="Symbol" pitchFamily="18" charset="2"/>
              </a:rPr>
              <a:t> </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t</a:t>
            </a:r>
            <a:r>
              <a:rPr lang="en-US" sz="2400">
                <a:latin typeface="Arial" charset="0"/>
              </a:rPr>
              <a:t>  </a:t>
            </a:r>
            <a:r>
              <a:rPr lang="en-US" sz="2400">
                <a:latin typeface="Arial" charset="0"/>
                <a:cs typeface="Times New Roman" pitchFamily="18" charset="0"/>
                <a:sym typeface="Symbol" pitchFamily="18" charset="2"/>
              </a:rPr>
              <a:t>= </a:t>
            </a:r>
            <a:r>
              <a:rPr lang="en-US" sz="2400" i="1">
                <a:latin typeface="Arial" charset="0"/>
                <a:cs typeface="Times New Roman" pitchFamily="18" charset="0"/>
                <a:sym typeface="Symbol" pitchFamily="18" charset="2"/>
              </a:rPr>
              <a:t>kA</a:t>
            </a:r>
            <a:r>
              <a:rPr lang="en-US" sz="2400">
                <a:latin typeface="Arial" charset="0"/>
                <a:cs typeface="Times New Roman" pitchFamily="18" charset="0"/>
                <a:sym typeface="Symbol" pitchFamily="18" charset="2"/>
              </a:rPr>
              <a:t></a:t>
            </a:r>
            <a:r>
              <a:rPr lang="en-US" sz="2400" i="1">
                <a:latin typeface="Arial" charset="0"/>
                <a:cs typeface="Times New Roman" pitchFamily="18" charset="0"/>
                <a:sym typeface="Symbol" pitchFamily="18" charset="2"/>
              </a:rPr>
              <a:t>T / d</a:t>
            </a:r>
            <a:endParaRPr lang="en-US" sz="2400">
              <a:latin typeface="Arial" charset="0"/>
              <a:cs typeface="Times New Roman" pitchFamily="18" charset="0"/>
              <a:sym typeface="Symbol" pitchFamily="18" charset="2"/>
            </a:endParaRPr>
          </a:p>
          <a:p>
            <a:pPr>
              <a:spcBef>
                <a:spcPct val="20000"/>
              </a:spcBef>
            </a:pPr>
            <a:r>
              <a:rPr lang="en-US" sz="2400">
                <a:latin typeface="Arial" charset="0"/>
                <a:cs typeface="Times New Roman" pitchFamily="18" charset="0"/>
                <a:sym typeface="Symbol" pitchFamily="18" charset="2"/>
              </a:rPr>
              <a:t>                = 0.710</a:t>
            </a:r>
            <a:r>
              <a:rPr lang="en-US" sz="2400">
                <a:latin typeface="Arial" charset="0"/>
                <a:sym typeface="Symbol" pitchFamily="18" charset="2"/>
              </a:rPr>
              <a:t>0.375(100 – 20) </a:t>
            </a:r>
            <a:r>
              <a:rPr lang="en-US" sz="2400" i="1">
                <a:latin typeface="Arial" charset="0"/>
                <a:sym typeface="Symbol" pitchFamily="18" charset="2"/>
              </a:rPr>
              <a:t>/ </a:t>
            </a:r>
            <a:r>
              <a:rPr lang="en-US" sz="2400">
                <a:latin typeface="Arial" charset="0"/>
                <a:sym typeface="Symbol" pitchFamily="18" charset="2"/>
              </a:rPr>
              <a:t>2.50 = 8.52 J s</a:t>
            </a:r>
            <a:r>
              <a:rPr lang="en-US" sz="2400" baseline="30000">
                <a:latin typeface="Arial" charset="0"/>
                <a:sym typeface="Symbol" pitchFamily="18" charset="2"/>
              </a:rPr>
              <a:t>-1</a:t>
            </a:r>
            <a:r>
              <a:rPr lang="en-US" sz="2400">
                <a:latin typeface="Arial" charset="0"/>
                <a:sym typeface="Symbol" pitchFamily="18" charset="2"/>
              </a:rPr>
              <a:t>.</a:t>
            </a:r>
          </a:p>
        </p:txBody>
      </p:sp>
      <p:grpSp>
        <p:nvGrpSpPr>
          <p:cNvPr id="247907" name="Group 99"/>
          <p:cNvGrpSpPr>
            <a:grpSpLocks/>
          </p:cNvGrpSpPr>
          <p:nvPr/>
        </p:nvGrpSpPr>
        <p:grpSpPr bwMode="auto">
          <a:xfrm>
            <a:off x="3849688" y="2300288"/>
            <a:ext cx="1536700" cy="1412875"/>
            <a:chOff x="525" y="2918"/>
            <a:chExt cx="968" cy="890"/>
          </a:xfrm>
        </p:grpSpPr>
        <p:grpSp>
          <p:nvGrpSpPr>
            <p:cNvPr id="247908" name="Group 100"/>
            <p:cNvGrpSpPr>
              <a:grpSpLocks/>
            </p:cNvGrpSpPr>
            <p:nvPr/>
          </p:nvGrpSpPr>
          <p:grpSpPr bwMode="auto">
            <a:xfrm>
              <a:off x="525" y="2918"/>
              <a:ext cx="968" cy="890"/>
              <a:chOff x="2487" y="2941"/>
              <a:chExt cx="968" cy="890"/>
            </a:xfrm>
          </p:grpSpPr>
          <p:sp>
            <p:nvSpPr>
              <p:cNvPr id="247909" name="Rectangle 101"/>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7910" name="Freeform 10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a:effectLst/>
            </p:spPr>
            <p:txBody>
              <a:bodyPr/>
              <a:lstStyle/>
              <a:p>
                <a:endParaRPr lang="en-US"/>
              </a:p>
            </p:txBody>
          </p:sp>
          <p:sp>
            <p:nvSpPr>
              <p:cNvPr id="247911" name="Freeform 10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a:effectLst/>
            </p:spPr>
            <p:txBody>
              <a:bodyPr/>
              <a:lstStyle/>
              <a:p>
                <a:endParaRPr lang="en-US"/>
              </a:p>
            </p:txBody>
          </p:sp>
        </p:grpSp>
        <p:sp>
          <p:nvSpPr>
            <p:cNvPr id="247912" name="Text Box 104"/>
            <p:cNvSpPr txBox="1">
              <a:spLocks noChangeArrowheads="1"/>
            </p:cNvSpPr>
            <p:nvPr/>
          </p:nvSpPr>
          <p:spPr bwMode="auto">
            <a:xfrm>
              <a:off x="589" y="3311"/>
              <a:ext cx="546" cy="288"/>
            </a:xfrm>
            <a:prstGeom prst="rect">
              <a:avLst/>
            </a:prstGeom>
            <a:noFill/>
            <a:ln w="9525">
              <a:noFill/>
              <a:miter lim="800000"/>
              <a:headEnd/>
              <a:tailEnd/>
            </a:ln>
            <a:effectLst/>
          </p:spPr>
          <p:txBody>
            <a:bodyPr wrap="none">
              <a:spAutoFit/>
            </a:bodyPr>
            <a:lstStyle/>
            <a:p>
              <a:r>
                <a:rPr lang="en-US" sz="2400">
                  <a:latin typeface="Arial" charset="0"/>
                </a:rPr>
                <a:t>20</a:t>
              </a:r>
              <a:r>
                <a:rPr lang="en-US" sz="2400">
                  <a:latin typeface="Arial" charset="0"/>
                  <a:cs typeface="Arial" charset="0"/>
                </a:rPr>
                <a:t>°C</a:t>
              </a:r>
            </a:p>
          </p:txBody>
        </p:sp>
      </p:grpSp>
      <p:grpSp>
        <p:nvGrpSpPr>
          <p:cNvPr id="247913" name="Group 105"/>
          <p:cNvGrpSpPr>
            <a:grpSpLocks/>
          </p:cNvGrpSpPr>
          <p:nvPr/>
        </p:nvGrpSpPr>
        <p:grpSpPr bwMode="auto">
          <a:xfrm>
            <a:off x="4819650" y="2293938"/>
            <a:ext cx="3260725" cy="1412875"/>
            <a:chOff x="1346" y="2128"/>
            <a:chExt cx="2054" cy="890"/>
          </a:xfrm>
        </p:grpSpPr>
        <p:sp>
          <p:nvSpPr>
            <p:cNvPr id="247914" name="Rectangle 106"/>
            <p:cNvSpPr>
              <a:spLocks noChangeArrowheads="1"/>
            </p:cNvSpPr>
            <p:nvPr/>
          </p:nvSpPr>
          <p:spPr bwMode="auto">
            <a:xfrm>
              <a:off x="1346" y="2385"/>
              <a:ext cx="1693" cy="633"/>
            </a:xfrm>
            <a:prstGeom prst="rect">
              <a:avLst/>
            </a:prstGeom>
            <a:gradFill rotWithShape="1">
              <a:gsLst>
                <a:gs pos="0">
                  <a:srgbClr val="800000"/>
                </a:gs>
                <a:gs pos="100000">
                  <a:srgbClr val="8000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sp>
          <p:nvSpPr>
            <p:cNvPr id="247915" name="Freeform 107"/>
            <p:cNvSpPr>
              <a:spLocks/>
            </p:cNvSpPr>
            <p:nvPr/>
          </p:nvSpPr>
          <p:spPr bwMode="auto">
            <a:xfrm>
              <a:off x="1349" y="2135"/>
              <a:ext cx="2051" cy="246"/>
            </a:xfrm>
            <a:custGeom>
              <a:avLst/>
              <a:gdLst/>
              <a:ahLst/>
              <a:cxnLst>
                <a:cxn ang="0">
                  <a:pos x="0" y="246"/>
                </a:cxn>
                <a:cxn ang="0">
                  <a:pos x="351" y="0"/>
                </a:cxn>
                <a:cxn ang="0">
                  <a:pos x="2051" y="0"/>
                </a:cxn>
                <a:cxn ang="0">
                  <a:pos x="1686" y="246"/>
                </a:cxn>
                <a:cxn ang="0">
                  <a:pos x="0" y="246"/>
                </a:cxn>
              </a:cxnLst>
              <a:rect l="0" t="0" r="r" b="b"/>
              <a:pathLst>
                <a:path w="2051" h="246">
                  <a:moveTo>
                    <a:pt x="0" y="246"/>
                  </a:moveTo>
                  <a:lnTo>
                    <a:pt x="351" y="0"/>
                  </a:lnTo>
                  <a:lnTo>
                    <a:pt x="2051" y="0"/>
                  </a:lnTo>
                  <a:lnTo>
                    <a:pt x="1686" y="246"/>
                  </a:lnTo>
                  <a:lnTo>
                    <a:pt x="0" y="246"/>
                  </a:lnTo>
                  <a:close/>
                </a:path>
              </a:pathLst>
            </a:custGeom>
            <a:gradFill rotWithShape="1">
              <a:gsLst>
                <a:gs pos="0">
                  <a:srgbClr val="990000">
                    <a:gamma/>
                    <a:shade val="46275"/>
                    <a:invGamma/>
                  </a:srgbClr>
                </a:gs>
                <a:gs pos="100000">
                  <a:srgbClr val="990000"/>
                </a:gs>
              </a:gsLst>
              <a:lin ang="5400000" scaled="1"/>
            </a:gradFill>
            <a:ln w="9525">
              <a:solidFill>
                <a:schemeClr val="tx1"/>
              </a:solidFill>
              <a:round/>
              <a:headEnd/>
              <a:tailEnd/>
            </a:ln>
            <a:effectLst/>
          </p:spPr>
          <p:txBody>
            <a:bodyPr/>
            <a:lstStyle/>
            <a:p>
              <a:endParaRPr lang="en-US"/>
            </a:p>
          </p:txBody>
        </p:sp>
        <p:sp>
          <p:nvSpPr>
            <p:cNvPr id="247916" name="Freeform 108"/>
            <p:cNvSpPr>
              <a:spLocks/>
            </p:cNvSpPr>
            <p:nvPr/>
          </p:nvSpPr>
          <p:spPr bwMode="auto">
            <a:xfrm>
              <a:off x="3042" y="2128"/>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gradFill rotWithShape="1">
              <a:gsLst>
                <a:gs pos="0">
                  <a:srgbClr val="990000"/>
                </a:gs>
                <a:gs pos="100000">
                  <a:srgbClr val="990000">
                    <a:gamma/>
                    <a:shade val="46275"/>
                    <a:invGamma/>
                  </a:srgbClr>
                </a:gs>
              </a:gsLst>
              <a:lin ang="2700000" scaled="1"/>
            </a:gradFill>
            <a:ln w="9525">
              <a:solidFill>
                <a:schemeClr val="tx1"/>
              </a:solidFill>
              <a:round/>
              <a:headEnd/>
              <a:tailEnd/>
            </a:ln>
            <a:effectLst/>
          </p:spPr>
          <p:txBody>
            <a:bodyPr/>
            <a:lstStyle/>
            <a:p>
              <a:endParaRPr lang="en-US"/>
            </a:p>
          </p:txBody>
        </p:sp>
      </p:grpSp>
      <p:grpSp>
        <p:nvGrpSpPr>
          <p:cNvPr id="247917" name="Group 109"/>
          <p:cNvGrpSpPr>
            <a:grpSpLocks/>
          </p:cNvGrpSpPr>
          <p:nvPr/>
        </p:nvGrpSpPr>
        <p:grpSpPr bwMode="auto">
          <a:xfrm>
            <a:off x="7472363" y="2292350"/>
            <a:ext cx="1552575" cy="1412875"/>
            <a:chOff x="3376" y="1621"/>
            <a:chExt cx="978" cy="890"/>
          </a:xfrm>
        </p:grpSpPr>
        <p:grpSp>
          <p:nvGrpSpPr>
            <p:cNvPr id="247918" name="Group 110"/>
            <p:cNvGrpSpPr>
              <a:grpSpLocks/>
            </p:cNvGrpSpPr>
            <p:nvPr/>
          </p:nvGrpSpPr>
          <p:grpSpPr bwMode="auto">
            <a:xfrm>
              <a:off x="3386" y="1621"/>
              <a:ext cx="968" cy="890"/>
              <a:chOff x="2487" y="2941"/>
              <a:chExt cx="968" cy="890"/>
            </a:xfrm>
          </p:grpSpPr>
          <p:sp>
            <p:nvSpPr>
              <p:cNvPr id="247919" name="Rectangle 111"/>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7920" name="Freeform 112"/>
              <p:cNvSpPr>
                <a:spLocks/>
              </p:cNvSpPr>
              <p:nvPr/>
            </p:nvSpPr>
            <p:spPr bwMode="auto">
              <a:xfrm>
                <a:off x="3104" y="2941"/>
                <a:ext cx="351" cy="885"/>
              </a:xfrm>
              <a:custGeom>
                <a:avLst/>
                <a:gdLst/>
                <a:ahLst/>
                <a:cxnLst>
                  <a:cxn ang="0">
                    <a:pos x="0" y="885"/>
                  </a:cxn>
                  <a:cxn ang="0">
                    <a:pos x="0" y="246"/>
                  </a:cxn>
                  <a:cxn ang="0">
                    <a:pos x="351" y="0"/>
                  </a:cxn>
                  <a:cxn ang="0">
                    <a:pos x="351" y="647"/>
                  </a:cxn>
                  <a:cxn ang="0">
                    <a:pos x="0" y="885"/>
                  </a:cxn>
                </a:cxnLst>
                <a:rect l="0" t="0" r="r" b="b"/>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a:effectLst/>
            </p:spPr>
            <p:txBody>
              <a:bodyPr/>
              <a:lstStyle/>
              <a:p>
                <a:endParaRPr lang="en-US"/>
              </a:p>
            </p:txBody>
          </p:sp>
          <p:sp>
            <p:nvSpPr>
              <p:cNvPr id="247921" name="Freeform 113"/>
              <p:cNvSpPr>
                <a:spLocks/>
              </p:cNvSpPr>
              <p:nvPr/>
            </p:nvSpPr>
            <p:spPr bwMode="auto">
              <a:xfrm>
                <a:off x="2487" y="2943"/>
                <a:ext cx="962" cy="253"/>
              </a:xfrm>
              <a:custGeom>
                <a:avLst/>
                <a:gdLst/>
                <a:ahLst/>
                <a:cxnLst>
                  <a:cxn ang="0">
                    <a:pos x="0" y="253"/>
                  </a:cxn>
                  <a:cxn ang="0">
                    <a:pos x="351" y="0"/>
                  </a:cxn>
                  <a:cxn ang="0">
                    <a:pos x="962" y="0"/>
                  </a:cxn>
                  <a:cxn ang="0">
                    <a:pos x="611" y="253"/>
                  </a:cxn>
                  <a:cxn ang="0">
                    <a:pos x="0" y="253"/>
                  </a:cxn>
                </a:cxnLst>
                <a:rect l="0" t="0" r="r" b="b"/>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a:effectLst/>
            </p:spPr>
            <p:txBody>
              <a:bodyPr/>
              <a:lstStyle/>
              <a:p>
                <a:endParaRPr lang="en-US"/>
              </a:p>
            </p:txBody>
          </p:sp>
        </p:grpSp>
        <p:sp>
          <p:nvSpPr>
            <p:cNvPr id="247922" name="Text Box 114"/>
            <p:cNvSpPr txBox="1">
              <a:spLocks noChangeArrowheads="1"/>
            </p:cNvSpPr>
            <p:nvPr/>
          </p:nvSpPr>
          <p:spPr bwMode="auto">
            <a:xfrm>
              <a:off x="3376" y="2023"/>
              <a:ext cx="653" cy="288"/>
            </a:xfrm>
            <a:prstGeom prst="rect">
              <a:avLst/>
            </a:prstGeom>
            <a:noFill/>
            <a:ln w="9525">
              <a:noFill/>
              <a:miter lim="800000"/>
              <a:headEnd/>
              <a:tailEnd/>
            </a:ln>
            <a:effectLst/>
          </p:spPr>
          <p:txBody>
            <a:bodyPr wrap="none">
              <a:spAutoFit/>
            </a:bodyPr>
            <a:lstStyle/>
            <a:p>
              <a:r>
                <a:rPr lang="en-US" sz="2400">
                  <a:latin typeface="Arial" charset="0"/>
                </a:rPr>
                <a:t>100</a:t>
              </a:r>
              <a:r>
                <a:rPr lang="en-US" sz="2400">
                  <a:latin typeface="Arial" charset="0"/>
                  <a:cs typeface="Arial" charset="0"/>
                </a:rPr>
                <a:t>°C</a:t>
              </a:r>
            </a:p>
          </p:txBody>
        </p:sp>
      </p:grpSp>
      <p:grpSp>
        <p:nvGrpSpPr>
          <p:cNvPr id="247923" name="Group 115"/>
          <p:cNvGrpSpPr>
            <a:grpSpLocks/>
          </p:cNvGrpSpPr>
          <p:nvPr/>
        </p:nvGrpSpPr>
        <p:grpSpPr bwMode="auto">
          <a:xfrm>
            <a:off x="5359400" y="1857375"/>
            <a:ext cx="2695575" cy="430213"/>
            <a:chOff x="2009" y="2536"/>
            <a:chExt cx="1698" cy="271"/>
          </a:xfrm>
        </p:grpSpPr>
        <p:sp>
          <p:nvSpPr>
            <p:cNvPr id="247924" name="Line 116"/>
            <p:cNvSpPr>
              <a:spLocks noChangeShapeType="1"/>
            </p:cNvSpPr>
            <p:nvPr/>
          </p:nvSpPr>
          <p:spPr bwMode="auto">
            <a:xfrm>
              <a:off x="2009" y="2536"/>
              <a:ext cx="0" cy="260"/>
            </a:xfrm>
            <a:prstGeom prst="line">
              <a:avLst/>
            </a:prstGeom>
            <a:noFill/>
            <a:ln w="9525">
              <a:solidFill>
                <a:schemeClr val="tx1"/>
              </a:solidFill>
              <a:round/>
              <a:headEnd/>
              <a:tailEnd/>
            </a:ln>
            <a:effectLst/>
          </p:spPr>
          <p:txBody>
            <a:bodyPr/>
            <a:lstStyle/>
            <a:p>
              <a:endParaRPr lang="en-US"/>
            </a:p>
          </p:txBody>
        </p:sp>
        <p:sp>
          <p:nvSpPr>
            <p:cNvPr id="247925" name="Line 117"/>
            <p:cNvSpPr>
              <a:spLocks noChangeShapeType="1"/>
            </p:cNvSpPr>
            <p:nvPr/>
          </p:nvSpPr>
          <p:spPr bwMode="auto">
            <a:xfrm>
              <a:off x="3707" y="2547"/>
              <a:ext cx="0" cy="260"/>
            </a:xfrm>
            <a:prstGeom prst="line">
              <a:avLst/>
            </a:prstGeom>
            <a:noFill/>
            <a:ln w="9525">
              <a:solidFill>
                <a:schemeClr val="tx1"/>
              </a:solidFill>
              <a:round/>
              <a:headEnd/>
              <a:tailEnd/>
            </a:ln>
            <a:effectLst/>
          </p:spPr>
          <p:txBody>
            <a:bodyPr/>
            <a:lstStyle/>
            <a:p>
              <a:endParaRPr lang="en-US"/>
            </a:p>
          </p:txBody>
        </p:sp>
        <p:sp>
          <p:nvSpPr>
            <p:cNvPr id="247926" name="Line 118"/>
            <p:cNvSpPr>
              <a:spLocks noChangeShapeType="1"/>
            </p:cNvSpPr>
            <p:nvPr/>
          </p:nvSpPr>
          <p:spPr bwMode="auto">
            <a:xfrm>
              <a:off x="2009" y="2669"/>
              <a:ext cx="1693"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7927" name="Text Box 119"/>
            <p:cNvSpPr txBox="1">
              <a:spLocks noChangeArrowheads="1"/>
            </p:cNvSpPr>
            <p:nvPr/>
          </p:nvSpPr>
          <p:spPr bwMode="auto">
            <a:xfrm>
              <a:off x="2626" y="2571"/>
              <a:ext cx="556" cy="231"/>
            </a:xfrm>
            <a:prstGeom prst="rect">
              <a:avLst/>
            </a:prstGeom>
            <a:solidFill>
              <a:srgbClr val="FFFFCC"/>
            </a:solidFill>
            <a:ln w="9525">
              <a:noFill/>
              <a:miter lim="800000"/>
              <a:headEnd/>
              <a:tailEnd/>
            </a:ln>
            <a:effectLst/>
          </p:spPr>
          <p:txBody>
            <a:bodyPr wrap="none">
              <a:spAutoFit/>
            </a:bodyPr>
            <a:lstStyle/>
            <a:p>
              <a:r>
                <a:rPr lang="en-US" sz="1800">
                  <a:latin typeface="Arial" charset="0"/>
                </a:rPr>
                <a:t>2.50 m</a:t>
              </a:r>
            </a:p>
          </p:txBody>
        </p:sp>
      </p:grpSp>
      <p:grpSp>
        <p:nvGrpSpPr>
          <p:cNvPr id="247928" name="Group 120"/>
          <p:cNvGrpSpPr>
            <a:grpSpLocks/>
          </p:cNvGrpSpPr>
          <p:nvPr/>
        </p:nvGrpSpPr>
        <p:grpSpPr bwMode="auto">
          <a:xfrm>
            <a:off x="5516563" y="2295525"/>
            <a:ext cx="1497012" cy="422275"/>
            <a:chOff x="2459" y="1784"/>
            <a:chExt cx="943" cy="266"/>
          </a:xfrm>
        </p:grpSpPr>
        <p:sp>
          <p:nvSpPr>
            <p:cNvPr id="247929" name="Line 121"/>
            <p:cNvSpPr>
              <a:spLocks noChangeShapeType="1"/>
            </p:cNvSpPr>
            <p:nvPr/>
          </p:nvSpPr>
          <p:spPr bwMode="auto">
            <a:xfrm flipH="1">
              <a:off x="2459" y="1784"/>
              <a:ext cx="330" cy="2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0" name="Text Box 122"/>
            <p:cNvSpPr txBox="1">
              <a:spLocks noChangeArrowheads="1"/>
            </p:cNvSpPr>
            <p:nvPr/>
          </p:nvSpPr>
          <p:spPr bwMode="auto">
            <a:xfrm>
              <a:off x="2766" y="1819"/>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0.500 m</a:t>
              </a:r>
            </a:p>
          </p:txBody>
        </p:sp>
      </p:grpSp>
      <p:grpSp>
        <p:nvGrpSpPr>
          <p:cNvPr id="247931" name="Group 123"/>
          <p:cNvGrpSpPr>
            <a:grpSpLocks/>
          </p:cNvGrpSpPr>
          <p:nvPr/>
        </p:nvGrpSpPr>
        <p:grpSpPr bwMode="auto">
          <a:xfrm>
            <a:off x="5549900" y="2686050"/>
            <a:ext cx="1039813" cy="1025525"/>
            <a:chOff x="2480" y="2030"/>
            <a:chExt cx="655" cy="646"/>
          </a:xfrm>
        </p:grpSpPr>
        <p:sp>
          <p:nvSpPr>
            <p:cNvPr id="247932" name="Line 124"/>
            <p:cNvSpPr>
              <a:spLocks noChangeShapeType="1"/>
            </p:cNvSpPr>
            <p:nvPr/>
          </p:nvSpPr>
          <p:spPr bwMode="auto">
            <a:xfrm>
              <a:off x="2480" y="2030"/>
              <a:ext cx="0" cy="646"/>
            </a:xfrm>
            <a:prstGeom prst="line">
              <a:avLst/>
            </a:prstGeom>
            <a:noFill/>
            <a:ln w="28575">
              <a:solidFill>
                <a:schemeClr val="bg1"/>
              </a:solidFill>
              <a:round/>
              <a:headEnd type="triangle" w="med" len="med"/>
              <a:tailEnd type="triangle" w="med" len="med"/>
            </a:ln>
            <a:effectLst/>
          </p:spPr>
          <p:txBody>
            <a:bodyPr/>
            <a:lstStyle/>
            <a:p>
              <a:endParaRPr lang="en-US"/>
            </a:p>
          </p:txBody>
        </p:sp>
        <p:sp>
          <p:nvSpPr>
            <p:cNvPr id="247933" name="Text Box 125"/>
            <p:cNvSpPr txBox="1">
              <a:spLocks noChangeArrowheads="1"/>
            </p:cNvSpPr>
            <p:nvPr/>
          </p:nvSpPr>
          <p:spPr bwMode="auto">
            <a:xfrm>
              <a:off x="2499" y="2227"/>
              <a:ext cx="636" cy="231"/>
            </a:xfrm>
            <a:prstGeom prst="rect">
              <a:avLst/>
            </a:prstGeom>
            <a:noFill/>
            <a:ln w="9525">
              <a:noFill/>
              <a:miter lim="800000"/>
              <a:headEnd/>
              <a:tailEnd/>
            </a:ln>
            <a:effectLst/>
          </p:spPr>
          <p:txBody>
            <a:bodyPr wrap="none">
              <a:spAutoFit/>
            </a:bodyPr>
            <a:lstStyle/>
            <a:p>
              <a:r>
                <a:rPr lang="en-US" sz="1800">
                  <a:solidFill>
                    <a:schemeClr val="bg1"/>
                  </a:solidFill>
                  <a:latin typeface="Arial" charset="0"/>
                </a:rPr>
                <a:t>0.750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7913"/>
                                        </p:tgtEl>
                                        <p:attrNameLst>
                                          <p:attrName>style.visibility</p:attrName>
                                        </p:attrNameLst>
                                      </p:cBhvr>
                                      <p:to>
                                        <p:strVal val="visible"/>
                                      </p:to>
                                    </p:set>
                                    <p:animEffect transition="in" filter="fade">
                                      <p:cBhvr>
                                        <p:cTn id="13" dur="2000"/>
                                        <p:tgtEl>
                                          <p:spTgt spid="247913"/>
                                        </p:tgtEl>
                                      </p:cBhvr>
                                    </p:animEffect>
                                  </p:childTnLst>
                                </p:cTn>
                              </p:par>
                              <p:par>
                                <p:cTn id="14" presetID="10" presetClass="entr" presetSubtype="0" fill="hold" nodeType="withEffect">
                                  <p:stCondLst>
                                    <p:cond delay="0"/>
                                  </p:stCondLst>
                                  <p:childTnLst>
                                    <p:set>
                                      <p:cBhvr>
                                        <p:cTn id="15" dur="1" fill="hold">
                                          <p:stCondLst>
                                            <p:cond delay="0"/>
                                          </p:stCondLst>
                                        </p:cTn>
                                        <p:tgtEl>
                                          <p:spTgt spid="247923"/>
                                        </p:tgtEl>
                                        <p:attrNameLst>
                                          <p:attrName>style.visibility</p:attrName>
                                        </p:attrNameLst>
                                      </p:cBhvr>
                                      <p:to>
                                        <p:strVal val="visible"/>
                                      </p:to>
                                    </p:set>
                                    <p:animEffect transition="in" filter="fade">
                                      <p:cBhvr>
                                        <p:cTn id="16" dur="2000"/>
                                        <p:tgtEl>
                                          <p:spTgt spid="247923"/>
                                        </p:tgtEl>
                                      </p:cBhvr>
                                    </p:animEffect>
                                  </p:childTnLst>
                                </p:cTn>
                              </p:par>
                              <p:par>
                                <p:cTn id="17" presetID="10" presetClass="entr" presetSubtype="0" fill="hold" nodeType="withEffect">
                                  <p:stCondLst>
                                    <p:cond delay="0"/>
                                  </p:stCondLst>
                                  <p:childTnLst>
                                    <p:set>
                                      <p:cBhvr>
                                        <p:cTn id="18" dur="1" fill="hold">
                                          <p:stCondLst>
                                            <p:cond delay="0"/>
                                          </p:stCondLst>
                                        </p:cTn>
                                        <p:tgtEl>
                                          <p:spTgt spid="247928"/>
                                        </p:tgtEl>
                                        <p:attrNameLst>
                                          <p:attrName>style.visibility</p:attrName>
                                        </p:attrNameLst>
                                      </p:cBhvr>
                                      <p:to>
                                        <p:strVal val="visible"/>
                                      </p:to>
                                    </p:set>
                                    <p:animEffect transition="in" filter="fade">
                                      <p:cBhvr>
                                        <p:cTn id="19" dur="2000"/>
                                        <p:tgtEl>
                                          <p:spTgt spid="247928"/>
                                        </p:tgtEl>
                                      </p:cBhvr>
                                    </p:animEffect>
                                  </p:childTnLst>
                                </p:cTn>
                              </p:par>
                              <p:par>
                                <p:cTn id="20" presetID="10" presetClass="entr" presetSubtype="0" fill="hold" nodeType="withEffect">
                                  <p:stCondLst>
                                    <p:cond delay="0"/>
                                  </p:stCondLst>
                                  <p:childTnLst>
                                    <p:set>
                                      <p:cBhvr>
                                        <p:cTn id="21" dur="1" fill="hold">
                                          <p:stCondLst>
                                            <p:cond delay="0"/>
                                          </p:stCondLst>
                                        </p:cTn>
                                        <p:tgtEl>
                                          <p:spTgt spid="247931"/>
                                        </p:tgtEl>
                                        <p:attrNameLst>
                                          <p:attrName>style.visibility</p:attrName>
                                        </p:attrNameLst>
                                      </p:cBhvr>
                                      <p:to>
                                        <p:strVal val="visible"/>
                                      </p:to>
                                    </p:set>
                                    <p:animEffect transition="in" filter="fade">
                                      <p:cBhvr>
                                        <p:cTn id="22" dur="2000"/>
                                        <p:tgtEl>
                                          <p:spTgt spid="2479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5595">
                                            <p:txEl>
                                              <p:pRg st="1" end="1"/>
                                            </p:txEl>
                                          </p:spTgt>
                                        </p:tgtEl>
                                        <p:attrNameLst>
                                          <p:attrName>style.visibility</p:attrName>
                                        </p:attrNameLst>
                                      </p:cBhvr>
                                      <p:to>
                                        <p:strVal val="visible"/>
                                      </p:to>
                                    </p:set>
                                    <p:anim calcmode="lin" valueType="num">
                                      <p:cBhvr additive="base">
                                        <p:cTn id="27"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7907"/>
                                        </p:tgtEl>
                                        <p:attrNameLst>
                                          <p:attrName>style.visibility</p:attrName>
                                        </p:attrNameLst>
                                      </p:cBhvr>
                                      <p:to>
                                        <p:strVal val="visible"/>
                                      </p:to>
                                    </p:set>
                                    <p:anim calcmode="lin" valueType="num">
                                      <p:cBhvr additive="base">
                                        <p:cTn id="33" dur="2000" fill="hold"/>
                                        <p:tgtEl>
                                          <p:spTgt spid="247907"/>
                                        </p:tgtEl>
                                        <p:attrNameLst>
                                          <p:attrName>ppt_x</p:attrName>
                                        </p:attrNameLst>
                                      </p:cBhvr>
                                      <p:tavLst>
                                        <p:tav tm="0">
                                          <p:val>
                                            <p:strVal val="0-#ppt_w/2"/>
                                          </p:val>
                                        </p:tav>
                                        <p:tav tm="100000">
                                          <p:val>
                                            <p:strVal val="#ppt_x"/>
                                          </p:val>
                                        </p:tav>
                                      </p:tavLst>
                                    </p:anim>
                                    <p:anim calcmode="lin" valueType="num">
                                      <p:cBhvr additive="base">
                                        <p:cTn id="34" dur="2000" fill="hold"/>
                                        <p:tgtEl>
                                          <p:spTgt spid="24790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7917"/>
                                        </p:tgtEl>
                                        <p:attrNameLst>
                                          <p:attrName>style.visibility</p:attrName>
                                        </p:attrNameLst>
                                      </p:cBhvr>
                                      <p:to>
                                        <p:strVal val="visible"/>
                                      </p:to>
                                    </p:set>
                                    <p:anim calcmode="lin" valueType="num">
                                      <p:cBhvr additive="base">
                                        <p:cTn id="37" dur="2000" fill="hold"/>
                                        <p:tgtEl>
                                          <p:spTgt spid="247917"/>
                                        </p:tgtEl>
                                        <p:attrNameLst>
                                          <p:attrName>ppt_x</p:attrName>
                                        </p:attrNameLst>
                                      </p:cBhvr>
                                      <p:tavLst>
                                        <p:tav tm="0">
                                          <p:val>
                                            <p:strVal val="1+#ppt_w/2"/>
                                          </p:val>
                                        </p:tav>
                                        <p:tav tm="100000">
                                          <p:val>
                                            <p:strVal val="#ppt_x"/>
                                          </p:val>
                                        </p:tav>
                                      </p:tavLst>
                                    </p:anim>
                                    <p:anim calcmode="lin" valueType="num">
                                      <p:cBhvr additive="base">
                                        <p:cTn id="38" dur="2000" fill="hold"/>
                                        <p:tgtEl>
                                          <p:spTgt spid="2479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5595">
                                            <p:txEl>
                                              <p:pRg st="2" end="2"/>
                                            </p:txEl>
                                          </p:spTgt>
                                        </p:tgtEl>
                                        <p:attrNameLst>
                                          <p:attrName>style.visibility</p:attrName>
                                        </p:attrNameLst>
                                      </p:cBhvr>
                                      <p:to>
                                        <p:strVal val="visible"/>
                                      </p:to>
                                    </p:set>
                                    <p:anim calcmode="lin" valueType="num">
                                      <p:cBhvr additive="base">
                                        <p:cTn id="43" dur="500" fill="hold"/>
                                        <p:tgtEl>
                                          <p:spTgt spid="10055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5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5595">
                                            <p:txEl>
                                              <p:pRg st="3" end="3"/>
                                            </p:txEl>
                                          </p:spTgt>
                                        </p:tgtEl>
                                        <p:attrNameLst>
                                          <p:attrName>style.visibility</p:attrName>
                                        </p:attrNameLst>
                                      </p:cBhvr>
                                      <p:to>
                                        <p:strVal val="visible"/>
                                      </p:to>
                                    </p:set>
                                    <p:anim calcmode="lin" valueType="num">
                                      <p:cBhvr additive="base">
                                        <p:cTn id="49" dur="500" fill="hold"/>
                                        <p:tgtEl>
                                          <p:spTgt spid="100559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5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05595">
                                            <p:txEl>
                                              <p:pRg st="4" end="4"/>
                                            </p:txEl>
                                          </p:spTgt>
                                        </p:tgtEl>
                                        <p:attrNameLst>
                                          <p:attrName>style.visibility</p:attrName>
                                        </p:attrNameLst>
                                      </p:cBhvr>
                                      <p:to>
                                        <p:strVal val="visible"/>
                                      </p:to>
                                    </p:set>
                                    <p:anim calcmode="lin" valueType="num">
                                      <p:cBhvr additive="base">
                                        <p:cTn id="55" dur="500" fill="hold"/>
                                        <p:tgtEl>
                                          <p:spTgt spid="100559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05595">
                                            <p:txEl>
                                              <p:pRg st="5" end="5"/>
                                            </p:txEl>
                                          </p:spTgt>
                                        </p:tgtEl>
                                        <p:attrNameLst>
                                          <p:attrName>style.visibility</p:attrName>
                                        </p:attrNameLst>
                                      </p:cBhvr>
                                      <p:to>
                                        <p:strVal val="visible"/>
                                      </p:to>
                                    </p:set>
                                    <p:anim calcmode="lin" valueType="num">
                                      <p:cBhvr additive="base">
                                        <p:cTn id="61" dur="500" fill="hold"/>
                                        <p:tgtEl>
                                          <p:spTgt spid="100559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05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 </a:t>
            </a:r>
            <a:r>
              <a:rPr lang="en-US" sz="2400" i="1">
                <a:solidFill>
                  <a:schemeClr val="accent2"/>
                </a:solidFill>
                <a:latin typeface="Arial" charset="0"/>
                <a:ea typeface="Calibri" pitchFamily="34" charset="0"/>
                <a:cs typeface="Arial" charset="0"/>
              </a:rPr>
              <a:t>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Another form of heat transfer is called </a:t>
            </a:r>
            <a:r>
              <a:rPr lang="en-US" sz="2400" b="1">
                <a:solidFill>
                  <a:srgbClr val="000000"/>
                </a:solidFill>
                <a:latin typeface="Arial" charset="0"/>
                <a:ea typeface="Calibri" pitchFamily="34" charset="0"/>
                <a:cs typeface="Times New Roman" pitchFamily="18" charset="0"/>
              </a:rPr>
              <a:t>convection</a:t>
            </a:r>
            <a:r>
              <a:rPr lang="en-US" sz="2400">
                <a:solidFill>
                  <a:srgbClr val="000000"/>
                </a:solidFill>
                <a:latin typeface="Arial" charset="0"/>
                <a:ea typeface="Calibri" pitchFamily="34" charset="0"/>
                <a:cs typeface="Times New Roman" pitchFamily="18"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requires a fluid as a medium of heat transfer.</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For example, hot air is less dense                                 than cold air, so it rises.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But as it rises it cools, and so                                 becomes denser and sinks.</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We thus obtain a cycle, which                                       forms a circulation called a                                   </a:t>
            </a:r>
            <a:r>
              <a:rPr lang="en-US" sz="2400" b="1">
                <a:latin typeface="Arial" charset="0"/>
              </a:rPr>
              <a:t>convection current</a:t>
            </a:r>
            <a:r>
              <a:rPr lang="en-US" sz="2400">
                <a:latin typeface="Arial" charset="0"/>
              </a:rPr>
              <a:t>.</a:t>
            </a:r>
          </a:p>
          <a:p>
            <a:pPr eaLnBrk="0" hangingPunct="0">
              <a:lnSpc>
                <a:spcPct val="90000"/>
              </a:lnSpc>
              <a:spcBef>
                <a:spcPct val="20000"/>
              </a:spcBef>
            </a:pPr>
            <a:r>
              <a:rPr lang="en-US" sz="2400" b="1">
                <a:latin typeface="Arial" charset="0"/>
                <a:sym typeface="Symbol" pitchFamily="18" charset="2"/>
              </a:rPr>
              <a:t></a:t>
            </a:r>
            <a:r>
              <a:rPr lang="en-US" sz="2400">
                <a:latin typeface="Arial" charset="0"/>
              </a:rPr>
              <a:t>Convection currents drive many                            interesting physical systems as                                         the next slides illustrate.</a:t>
            </a:r>
          </a:p>
        </p:txBody>
      </p:sp>
      <p:sp>
        <p:nvSpPr>
          <p:cNvPr id="24985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49917" name="Rectangle 61"/>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49918" name="Rectangle 62"/>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49919" name="Oval 63"/>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0" name="Oval 64"/>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1" name="Oval 65"/>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2" name="Oval 66"/>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3" name="Oval 67"/>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249924" name="Oval 68"/>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249925" name="Oval 69"/>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a:effectLst/>
        </p:spPr>
        <p:txBody>
          <a:bodyPr wrap="none" anchor="ctr"/>
          <a:lstStyle/>
          <a:p>
            <a:endParaRPr lang="en-US"/>
          </a:p>
        </p:txBody>
      </p:sp>
      <p:sp>
        <p:nvSpPr>
          <p:cNvPr id="249926" name="Oval 70"/>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a:effectLst/>
        </p:spPr>
        <p:txBody>
          <a:bodyPr wrap="none" anchor="ctr"/>
          <a:lstStyle/>
          <a:p>
            <a:endParaRPr lang="en-US"/>
          </a:p>
        </p:txBody>
      </p:sp>
      <p:sp>
        <p:nvSpPr>
          <p:cNvPr id="249927" name="Oval 71"/>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49928" name="Arc 72"/>
          <p:cNvSpPr>
            <a:spLocks/>
          </p:cNvSpPr>
          <p:nvPr/>
        </p:nvSpPr>
        <p:spPr bwMode="auto">
          <a:xfrm flipH="1" flipV="1">
            <a:off x="5835650" y="3548063"/>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49929" name="Arc 73"/>
          <p:cNvSpPr>
            <a:spLocks/>
          </p:cNvSpPr>
          <p:nvPr/>
        </p:nvSpPr>
        <p:spPr bwMode="auto">
          <a:xfrm rot="-10800000" flipH="1" flipV="1">
            <a:off x="7019925" y="3403600"/>
            <a:ext cx="1222375" cy="2752725"/>
          </a:xfrm>
          <a:custGeom>
            <a:avLst/>
            <a:gdLst>
              <a:gd name="G0" fmla="+- 0 0 0"/>
              <a:gd name="G1" fmla="+- 21600 0 0"/>
              <a:gd name="G2" fmla="+- 21600 0 0"/>
              <a:gd name="T0" fmla="*/ 0 w 21600"/>
              <a:gd name="T1" fmla="*/ 0 h 41717"/>
              <a:gd name="T2" fmla="*/ 7865 w 21600"/>
              <a:gd name="T3" fmla="*/ 41717 h 41717"/>
              <a:gd name="T4" fmla="*/ 0 w 21600"/>
              <a:gd name="T5" fmla="*/ 21600 h 41717"/>
            </a:gdLst>
            <a:ahLst/>
            <a:cxnLst>
              <a:cxn ang="0">
                <a:pos x="T0" y="T1"/>
              </a:cxn>
              <a:cxn ang="0">
                <a:pos x="T2" y="T3"/>
              </a:cxn>
              <a:cxn ang="0">
                <a:pos x="T4" y="T5"/>
              </a:cxn>
            </a:cxnLst>
            <a:rect l="0" t="0" r="r" b="b"/>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49930" name="Text Box 74"/>
          <p:cNvSpPr txBox="1">
            <a:spLocks noChangeArrowheads="1"/>
          </p:cNvSpPr>
          <p:nvPr/>
        </p:nvSpPr>
        <p:spPr bwMode="auto">
          <a:xfrm>
            <a:off x="6061075" y="4406900"/>
            <a:ext cx="1949450" cy="822325"/>
          </a:xfrm>
          <a:prstGeom prst="rect">
            <a:avLst/>
          </a:prstGeom>
          <a:noFill/>
          <a:ln w="9525">
            <a:noFill/>
            <a:miter lim="800000"/>
            <a:headEnd/>
            <a:tailEnd/>
          </a:ln>
          <a:effectLst/>
        </p:spPr>
        <p:txBody>
          <a:bodyPr>
            <a:spAutoFit/>
          </a:bodyPr>
          <a:lstStyle/>
          <a:p>
            <a:pPr algn="ctr"/>
            <a:r>
              <a:rPr lang="en-US" sz="2400" i="1">
                <a:solidFill>
                  <a:srgbClr val="333333"/>
                </a:solidFill>
                <a:latin typeface="Arial" charset="0"/>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3" end="3"/>
                                            </p:txEl>
                                          </p:spTgt>
                                        </p:tgtEl>
                                        <p:attrNameLst>
                                          <p:attrName>style.visibility</p:attrName>
                                        </p:attrNameLst>
                                      </p:cBhvr>
                                      <p:to>
                                        <p:strVal val="visible"/>
                                      </p:to>
                                    </p:set>
                                    <p:anim calcmode="lin" valueType="num">
                                      <p:cBhvr additive="base">
                                        <p:cTn id="19"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4" end="4"/>
                                            </p:txEl>
                                          </p:spTgt>
                                        </p:tgtEl>
                                        <p:attrNameLst>
                                          <p:attrName>style.visibility</p:attrName>
                                        </p:attrNameLst>
                                      </p:cBhvr>
                                      <p:to>
                                        <p:strVal val="visible"/>
                                      </p:to>
                                    </p:set>
                                    <p:anim calcmode="lin" valueType="num">
                                      <p:cBhvr additive="base">
                                        <p:cTn id="25"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074">
                                            <p:txEl>
                                              <p:pRg st="5" end="5"/>
                                            </p:txEl>
                                          </p:spTgt>
                                        </p:tgtEl>
                                        <p:attrNameLst>
                                          <p:attrName>style.visibility</p:attrName>
                                        </p:attrNameLst>
                                      </p:cBhvr>
                                      <p:to>
                                        <p:strVal val="visible"/>
                                      </p:to>
                                    </p:set>
                                    <p:anim calcmode="lin" valueType="num">
                                      <p:cBhvr additive="base">
                                        <p:cTn id="31"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499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499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9919"/>
                                        </p:tgtEl>
                                        <p:attrNameLst>
                                          <p:attrName>style.visibility</p:attrName>
                                        </p:attrNameLst>
                                      </p:cBhvr>
                                      <p:to>
                                        <p:strVal val="visible"/>
                                      </p:to>
                                    </p:set>
                                    <p:animEffect transition="in" filter="fade">
                                      <p:cBhvr>
                                        <p:cTn id="45" dur="500"/>
                                        <p:tgtEl>
                                          <p:spTgt spid="2499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9920"/>
                                        </p:tgtEl>
                                        <p:attrNameLst>
                                          <p:attrName>style.visibility</p:attrName>
                                        </p:attrNameLst>
                                      </p:cBhvr>
                                      <p:to>
                                        <p:strVal val="visible"/>
                                      </p:to>
                                    </p:set>
                                    <p:animEffect transition="in" filter="fade">
                                      <p:cBhvr>
                                        <p:cTn id="49" dur="500"/>
                                        <p:tgtEl>
                                          <p:spTgt spid="249920"/>
                                        </p:tgtEl>
                                      </p:cBhvr>
                                    </p:animEffect>
                                  </p:childTnLst>
                                </p:cTn>
                              </p:par>
                              <p:par>
                                <p:cTn id="50" presetID="10" presetClass="exit" presetSubtype="0" fill="hold" grpId="1" nodeType="withEffect">
                                  <p:stCondLst>
                                    <p:cond delay="0"/>
                                  </p:stCondLst>
                                  <p:childTnLst>
                                    <p:animEffect transition="out" filter="fade">
                                      <p:cBhvr>
                                        <p:cTn id="51" dur="500"/>
                                        <p:tgtEl>
                                          <p:spTgt spid="249919"/>
                                        </p:tgtEl>
                                      </p:cBhvr>
                                    </p:animEffect>
                                    <p:set>
                                      <p:cBhvr>
                                        <p:cTn id="52" dur="1" fill="hold">
                                          <p:stCondLst>
                                            <p:cond delay="499"/>
                                          </p:stCondLst>
                                        </p:cTn>
                                        <p:tgtEl>
                                          <p:spTgt spid="249919"/>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49921"/>
                                        </p:tgtEl>
                                        <p:attrNameLst>
                                          <p:attrName>style.visibility</p:attrName>
                                        </p:attrNameLst>
                                      </p:cBhvr>
                                      <p:to>
                                        <p:strVal val="visible"/>
                                      </p:to>
                                    </p:set>
                                    <p:animEffect transition="in" filter="fade">
                                      <p:cBhvr>
                                        <p:cTn id="56" dur="500"/>
                                        <p:tgtEl>
                                          <p:spTgt spid="249921"/>
                                        </p:tgtEl>
                                      </p:cBhvr>
                                    </p:animEffect>
                                  </p:childTnLst>
                                </p:cTn>
                              </p:par>
                              <p:par>
                                <p:cTn id="57" presetID="10" presetClass="exit" presetSubtype="0" fill="hold" grpId="1" nodeType="withEffect">
                                  <p:stCondLst>
                                    <p:cond delay="0"/>
                                  </p:stCondLst>
                                  <p:childTnLst>
                                    <p:animEffect transition="out" filter="fade">
                                      <p:cBhvr>
                                        <p:cTn id="58" dur="500"/>
                                        <p:tgtEl>
                                          <p:spTgt spid="249920"/>
                                        </p:tgtEl>
                                      </p:cBhvr>
                                    </p:animEffect>
                                    <p:set>
                                      <p:cBhvr>
                                        <p:cTn id="59" dur="1" fill="hold">
                                          <p:stCondLst>
                                            <p:cond delay="499"/>
                                          </p:stCondLst>
                                        </p:cTn>
                                        <p:tgtEl>
                                          <p:spTgt spid="249920"/>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49922"/>
                                        </p:tgtEl>
                                        <p:attrNameLst>
                                          <p:attrName>style.visibility</p:attrName>
                                        </p:attrNameLst>
                                      </p:cBhvr>
                                      <p:to>
                                        <p:strVal val="visible"/>
                                      </p:to>
                                    </p:set>
                                    <p:animEffect transition="in" filter="fade">
                                      <p:cBhvr>
                                        <p:cTn id="63" dur="500"/>
                                        <p:tgtEl>
                                          <p:spTgt spid="249922"/>
                                        </p:tgtEl>
                                      </p:cBhvr>
                                    </p:animEffect>
                                  </p:childTnLst>
                                </p:cTn>
                              </p:par>
                              <p:par>
                                <p:cTn id="64" presetID="10" presetClass="exit" presetSubtype="0" fill="hold" grpId="1" nodeType="withEffect">
                                  <p:stCondLst>
                                    <p:cond delay="0"/>
                                  </p:stCondLst>
                                  <p:childTnLst>
                                    <p:animEffect transition="out" filter="fade">
                                      <p:cBhvr>
                                        <p:cTn id="65" dur="500"/>
                                        <p:tgtEl>
                                          <p:spTgt spid="249921"/>
                                        </p:tgtEl>
                                      </p:cBhvr>
                                    </p:animEffect>
                                    <p:set>
                                      <p:cBhvr>
                                        <p:cTn id="66" dur="1" fill="hold">
                                          <p:stCondLst>
                                            <p:cond delay="499"/>
                                          </p:stCondLst>
                                        </p:cTn>
                                        <p:tgtEl>
                                          <p:spTgt spid="249921"/>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49923"/>
                                        </p:tgtEl>
                                        <p:attrNameLst>
                                          <p:attrName>style.visibility</p:attrName>
                                        </p:attrNameLst>
                                      </p:cBhvr>
                                      <p:to>
                                        <p:strVal val="visible"/>
                                      </p:to>
                                    </p:set>
                                    <p:animEffect transition="in" filter="fade">
                                      <p:cBhvr>
                                        <p:cTn id="70" dur="500"/>
                                        <p:tgtEl>
                                          <p:spTgt spid="249923"/>
                                        </p:tgtEl>
                                      </p:cBhvr>
                                    </p:animEffect>
                                  </p:childTnLst>
                                </p:cTn>
                              </p:par>
                              <p:par>
                                <p:cTn id="71" presetID="10" presetClass="exit" presetSubtype="0" fill="hold" grpId="1" nodeType="withEffect">
                                  <p:stCondLst>
                                    <p:cond delay="0"/>
                                  </p:stCondLst>
                                  <p:childTnLst>
                                    <p:animEffect transition="out" filter="fade">
                                      <p:cBhvr>
                                        <p:cTn id="72" dur="500"/>
                                        <p:tgtEl>
                                          <p:spTgt spid="249922"/>
                                        </p:tgtEl>
                                      </p:cBhvr>
                                    </p:animEffect>
                                    <p:set>
                                      <p:cBhvr>
                                        <p:cTn id="73" dur="1" fill="hold">
                                          <p:stCondLst>
                                            <p:cond delay="499"/>
                                          </p:stCondLst>
                                        </p:cTn>
                                        <p:tgtEl>
                                          <p:spTgt spid="249922"/>
                                        </p:tgtEl>
                                        <p:attrNameLst>
                                          <p:attrName>style.visibility</p:attrName>
                                        </p:attrNameLst>
                                      </p:cBhvr>
                                      <p:to>
                                        <p:strVal val="hidden"/>
                                      </p:to>
                                    </p:se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249924"/>
                                        </p:tgtEl>
                                        <p:attrNameLst>
                                          <p:attrName>style.visibility</p:attrName>
                                        </p:attrNameLst>
                                      </p:cBhvr>
                                      <p:to>
                                        <p:strVal val="visible"/>
                                      </p:to>
                                    </p:set>
                                    <p:animEffect transition="in" filter="fade">
                                      <p:cBhvr>
                                        <p:cTn id="77" dur="500"/>
                                        <p:tgtEl>
                                          <p:spTgt spid="249924"/>
                                        </p:tgtEl>
                                      </p:cBhvr>
                                    </p:animEffect>
                                  </p:childTnLst>
                                </p:cTn>
                              </p:par>
                              <p:par>
                                <p:cTn id="78" presetID="10" presetClass="exit" presetSubtype="0" fill="hold" grpId="1" nodeType="withEffect">
                                  <p:stCondLst>
                                    <p:cond delay="0"/>
                                  </p:stCondLst>
                                  <p:childTnLst>
                                    <p:animEffect transition="out" filter="fade">
                                      <p:cBhvr>
                                        <p:cTn id="79" dur="500"/>
                                        <p:tgtEl>
                                          <p:spTgt spid="249923"/>
                                        </p:tgtEl>
                                      </p:cBhvr>
                                    </p:animEffect>
                                    <p:set>
                                      <p:cBhvr>
                                        <p:cTn id="80" dur="1" fill="hold">
                                          <p:stCondLst>
                                            <p:cond delay="499"/>
                                          </p:stCondLst>
                                        </p:cTn>
                                        <p:tgtEl>
                                          <p:spTgt spid="249923"/>
                                        </p:tgtEl>
                                        <p:attrNameLst>
                                          <p:attrName>style.visibility</p:attrName>
                                        </p:attrNameLst>
                                      </p:cBhvr>
                                      <p:to>
                                        <p:strVal val="hidden"/>
                                      </p:to>
                                    </p:se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49925"/>
                                        </p:tgtEl>
                                        <p:attrNameLst>
                                          <p:attrName>style.visibility</p:attrName>
                                        </p:attrNameLst>
                                      </p:cBhvr>
                                      <p:to>
                                        <p:strVal val="visible"/>
                                      </p:to>
                                    </p:set>
                                    <p:animEffect transition="in" filter="fade">
                                      <p:cBhvr>
                                        <p:cTn id="84" dur="500"/>
                                        <p:tgtEl>
                                          <p:spTgt spid="249925"/>
                                        </p:tgtEl>
                                      </p:cBhvr>
                                    </p:animEffect>
                                  </p:childTnLst>
                                </p:cTn>
                              </p:par>
                              <p:par>
                                <p:cTn id="85" presetID="10" presetClass="exit" presetSubtype="0" fill="hold" grpId="1" nodeType="withEffect">
                                  <p:stCondLst>
                                    <p:cond delay="0"/>
                                  </p:stCondLst>
                                  <p:childTnLst>
                                    <p:animEffect transition="out" filter="fade">
                                      <p:cBhvr>
                                        <p:cTn id="86" dur="500"/>
                                        <p:tgtEl>
                                          <p:spTgt spid="249924"/>
                                        </p:tgtEl>
                                      </p:cBhvr>
                                    </p:animEffect>
                                    <p:set>
                                      <p:cBhvr>
                                        <p:cTn id="87" dur="1" fill="hold">
                                          <p:stCondLst>
                                            <p:cond delay="499"/>
                                          </p:stCondLst>
                                        </p:cTn>
                                        <p:tgtEl>
                                          <p:spTgt spid="249924"/>
                                        </p:tgtEl>
                                        <p:attrNameLst>
                                          <p:attrName>style.visibility</p:attrName>
                                        </p:attrNameLst>
                                      </p:cBhvr>
                                      <p:to>
                                        <p:strVal val="hidden"/>
                                      </p:to>
                                    </p:se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249926"/>
                                        </p:tgtEl>
                                        <p:attrNameLst>
                                          <p:attrName>style.visibility</p:attrName>
                                        </p:attrNameLst>
                                      </p:cBhvr>
                                      <p:to>
                                        <p:strVal val="visible"/>
                                      </p:to>
                                    </p:set>
                                    <p:animEffect transition="in" filter="fade">
                                      <p:cBhvr>
                                        <p:cTn id="91" dur="500"/>
                                        <p:tgtEl>
                                          <p:spTgt spid="249926"/>
                                        </p:tgtEl>
                                      </p:cBhvr>
                                    </p:animEffect>
                                  </p:childTnLst>
                                </p:cTn>
                              </p:par>
                              <p:par>
                                <p:cTn id="92" presetID="10" presetClass="exit" presetSubtype="0" fill="hold" grpId="1" nodeType="withEffect">
                                  <p:stCondLst>
                                    <p:cond delay="0"/>
                                  </p:stCondLst>
                                  <p:childTnLst>
                                    <p:animEffect transition="out" filter="fade">
                                      <p:cBhvr>
                                        <p:cTn id="93" dur="500"/>
                                        <p:tgtEl>
                                          <p:spTgt spid="249925"/>
                                        </p:tgtEl>
                                      </p:cBhvr>
                                    </p:animEffect>
                                    <p:set>
                                      <p:cBhvr>
                                        <p:cTn id="94" dur="1" fill="hold">
                                          <p:stCondLst>
                                            <p:cond delay="499"/>
                                          </p:stCondLst>
                                        </p:cTn>
                                        <p:tgtEl>
                                          <p:spTgt spid="249925"/>
                                        </p:tgtEl>
                                        <p:attrNameLst>
                                          <p:attrName>style.visibility</p:attrName>
                                        </p:attrNameLst>
                                      </p:cBhvr>
                                      <p:to>
                                        <p:strVal val="hidden"/>
                                      </p:to>
                                    </p:set>
                                  </p:childTnLst>
                                </p:cTn>
                              </p:par>
                            </p:childTnLst>
                          </p:cTn>
                        </p:par>
                        <p:par>
                          <p:cTn id="95" fill="hold">
                            <p:stCondLst>
                              <p:cond delay="4000"/>
                            </p:stCondLst>
                            <p:childTnLst>
                              <p:par>
                                <p:cTn id="96" presetID="10" presetClass="entr" presetSubtype="0" fill="hold" grpId="0" nodeType="afterEffect">
                                  <p:stCondLst>
                                    <p:cond delay="0"/>
                                  </p:stCondLst>
                                  <p:childTnLst>
                                    <p:set>
                                      <p:cBhvr>
                                        <p:cTn id="97" dur="1" fill="hold">
                                          <p:stCondLst>
                                            <p:cond delay="0"/>
                                          </p:stCondLst>
                                        </p:cTn>
                                        <p:tgtEl>
                                          <p:spTgt spid="249927"/>
                                        </p:tgtEl>
                                        <p:attrNameLst>
                                          <p:attrName>style.visibility</p:attrName>
                                        </p:attrNameLst>
                                      </p:cBhvr>
                                      <p:to>
                                        <p:strVal val="visible"/>
                                      </p:to>
                                    </p:set>
                                    <p:animEffect transition="in" filter="fade">
                                      <p:cBhvr>
                                        <p:cTn id="98" dur="500"/>
                                        <p:tgtEl>
                                          <p:spTgt spid="249927"/>
                                        </p:tgtEl>
                                      </p:cBhvr>
                                    </p:animEffect>
                                  </p:childTnLst>
                                </p:cTn>
                              </p:par>
                              <p:par>
                                <p:cTn id="99" presetID="10" presetClass="exit" presetSubtype="0" fill="hold" grpId="1" nodeType="withEffect">
                                  <p:stCondLst>
                                    <p:cond delay="0"/>
                                  </p:stCondLst>
                                  <p:childTnLst>
                                    <p:animEffect transition="out" filter="fade">
                                      <p:cBhvr>
                                        <p:cTn id="100" dur="500"/>
                                        <p:tgtEl>
                                          <p:spTgt spid="249926"/>
                                        </p:tgtEl>
                                      </p:cBhvr>
                                    </p:animEffect>
                                    <p:set>
                                      <p:cBhvr>
                                        <p:cTn id="101" dur="1" fill="hold">
                                          <p:stCondLst>
                                            <p:cond delay="499"/>
                                          </p:stCondLst>
                                        </p:cTn>
                                        <p:tgtEl>
                                          <p:spTgt spid="24992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49928"/>
                                        </p:tgtEl>
                                        <p:attrNameLst>
                                          <p:attrName>style.visibility</p:attrName>
                                        </p:attrNameLst>
                                      </p:cBhvr>
                                      <p:to>
                                        <p:strVal val="visible"/>
                                      </p:to>
                                    </p:set>
                                    <p:animEffect transition="in" filter="wipe(down)">
                                      <p:cBhvr>
                                        <p:cTn id="106" dur="5000"/>
                                        <p:tgtEl>
                                          <p:spTgt spid="249928"/>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49929"/>
                                        </p:tgtEl>
                                        <p:attrNameLst>
                                          <p:attrName>style.visibility</p:attrName>
                                        </p:attrNameLst>
                                      </p:cBhvr>
                                      <p:to>
                                        <p:strVal val="visible"/>
                                      </p:to>
                                    </p:set>
                                    <p:animEffect transition="in" filter="wipe(up)">
                                      <p:cBhvr>
                                        <p:cTn id="109" dur="5000"/>
                                        <p:tgtEl>
                                          <p:spTgt spid="24992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49930"/>
                                        </p:tgtEl>
                                        <p:attrNameLst>
                                          <p:attrName>style.visibility</p:attrName>
                                        </p:attrNameLst>
                                      </p:cBhvr>
                                      <p:to>
                                        <p:strVal val="visible"/>
                                      </p:to>
                                    </p:set>
                                    <p:anim calcmode="lin" valueType="num">
                                      <p:cBhvr>
                                        <p:cTn id="114" dur="500" fill="hold"/>
                                        <p:tgtEl>
                                          <p:spTgt spid="249930"/>
                                        </p:tgtEl>
                                        <p:attrNameLst>
                                          <p:attrName>ppt_w</p:attrName>
                                        </p:attrNameLst>
                                      </p:cBhvr>
                                      <p:tavLst>
                                        <p:tav tm="0">
                                          <p:val>
                                            <p:fltVal val="0"/>
                                          </p:val>
                                        </p:tav>
                                        <p:tav tm="100000">
                                          <p:val>
                                            <p:strVal val="#ppt_w"/>
                                          </p:val>
                                        </p:tav>
                                      </p:tavLst>
                                    </p:anim>
                                    <p:anim calcmode="lin" valueType="num">
                                      <p:cBhvr>
                                        <p:cTn id="115" dur="500" fill="hold"/>
                                        <p:tgtEl>
                                          <p:spTgt spid="249930"/>
                                        </p:tgtEl>
                                        <p:attrNameLst>
                                          <p:attrName>ppt_h</p:attrName>
                                        </p:attrNameLst>
                                      </p:cBhvr>
                                      <p:tavLst>
                                        <p:tav tm="0">
                                          <p:val>
                                            <p:fltVal val="0"/>
                                          </p:val>
                                        </p:tav>
                                        <p:tav tm="100000">
                                          <p:val>
                                            <p:strVal val="#ppt_h"/>
                                          </p:val>
                                        </p:tav>
                                      </p:tavLst>
                                    </p:anim>
                                    <p:animEffect transition="in" filter="fade">
                                      <p:cBhvr>
                                        <p:cTn id="116" dur="500"/>
                                        <p:tgtEl>
                                          <p:spTgt spid="24993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1"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17" grpId="0" animBg="1"/>
      <p:bldP spid="249918" grpId="0" animBg="1"/>
      <p:bldP spid="249919" grpId="0" animBg="1"/>
      <p:bldP spid="249919" grpId="1" animBg="1"/>
      <p:bldP spid="249920" grpId="0" animBg="1"/>
      <p:bldP spid="249920" grpId="1" animBg="1"/>
      <p:bldP spid="249921" grpId="0" animBg="1"/>
      <p:bldP spid="249921" grpId="1" animBg="1"/>
      <p:bldP spid="249922" grpId="0" animBg="1"/>
      <p:bldP spid="249922" grpId="1" animBg="1"/>
      <p:bldP spid="249923" grpId="0" animBg="1"/>
      <p:bldP spid="249923" grpId="1" animBg="1"/>
      <p:bldP spid="249924" grpId="0" animBg="1"/>
      <p:bldP spid="249924" grpId="1" animBg="1"/>
      <p:bldP spid="249925" grpId="0" animBg="1"/>
      <p:bldP spid="249925" grpId="1" animBg="1"/>
      <p:bldP spid="249926" grpId="0" animBg="1"/>
      <p:bldP spid="249926" grpId="1" animBg="1"/>
      <p:bldP spid="249927" grpId="0" animBg="1"/>
      <p:bldP spid="249928" grpId="0" animBg="1"/>
      <p:bldP spid="249929" grpId="0" animBg="1"/>
      <p:bldP spid="2499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21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4167188"/>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winds.</a:t>
            </a:r>
            <a:endParaRPr lang="en-US" sz="2400">
              <a:latin typeface="Arial" charset="0"/>
              <a:sym typeface="Symbol" pitchFamily="18" charset="2"/>
            </a:endParaRPr>
          </a:p>
        </p:txBody>
      </p:sp>
      <p:sp>
        <p:nvSpPr>
          <p:cNvPr id="1280003" name="Rectangle 3"/>
          <p:cNvSpPr>
            <a:spLocks noChangeArrowheads="1"/>
          </p:cNvSpPr>
          <p:nvPr/>
        </p:nvSpPr>
        <p:spPr bwMode="auto">
          <a:xfrm>
            <a:off x="698500" y="2327275"/>
            <a:ext cx="7747000" cy="2646363"/>
          </a:xfrm>
          <a:prstGeom prst="rect">
            <a:avLst/>
          </a:prstGeom>
          <a:solidFill>
            <a:schemeClr val="accent1"/>
          </a:solidFill>
          <a:ln w="9525">
            <a:noFill/>
            <a:miter lim="800000"/>
            <a:headEnd/>
            <a:tailEnd/>
          </a:ln>
        </p:spPr>
        <p:txBody>
          <a:bodyPr wrap="none" anchor="ctr"/>
          <a:lstStyle/>
          <a:p>
            <a:endParaRPr lang="en-US"/>
          </a:p>
        </p:txBody>
      </p:sp>
      <p:grpSp>
        <p:nvGrpSpPr>
          <p:cNvPr id="2" name="Group 32"/>
          <p:cNvGrpSpPr>
            <a:grpSpLocks/>
          </p:cNvGrpSpPr>
          <p:nvPr/>
        </p:nvGrpSpPr>
        <p:grpSpPr bwMode="auto">
          <a:xfrm>
            <a:off x="685800" y="4602163"/>
            <a:ext cx="7758113" cy="1419225"/>
            <a:chOff x="0" y="3427"/>
            <a:chExt cx="5774" cy="894"/>
          </a:xfrm>
        </p:grpSpPr>
        <p:sp>
          <p:nvSpPr>
            <p:cNvPr id="262156"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262157"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262158"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53689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48275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29908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29972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29733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29987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29797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29622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29876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29686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29686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29702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1035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43751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1067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0892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41751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43275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44799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26193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2844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29972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1496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1051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1083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0908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43481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26368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2965450"/>
            <a:ext cx="4740275" cy="1120775"/>
          </a:xfrm>
          <a:custGeom>
            <a:avLst/>
            <a:gdLst>
              <a:gd name="T0" fmla="*/ 2147483647 w 43200"/>
              <a:gd name="T1" fmla="*/ 0 h 43200"/>
              <a:gd name="T2" fmla="*/ 2147483647 w 43200"/>
              <a:gd name="T3" fmla="*/ 2923199 h 43200"/>
              <a:gd name="T4" fmla="*/ 2147483647 w 43200"/>
              <a:gd name="T5" fmla="*/ 6646199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33178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49657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930650" y="40544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56483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5743575" y="5168900"/>
            <a:ext cx="3049588"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1"/>
                                        </p:tgtEl>
                                        <p:attrNameLst>
                                          <p:attrName>style.visibility</p:attrName>
                                        </p:attrNameLst>
                                      </p:cBhvr>
                                      <p:to>
                                        <p:strVal val="visible"/>
                                      </p:to>
                                    </p:set>
                                    <p:animEffect transition="in" filter="wipe(up)">
                                      <p:cBhvr>
                                        <p:cTn id="22" dur="1000"/>
                                        <p:tgtEl>
                                          <p:spTgt spid="115751"/>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2"/>
                                        </p:tgtEl>
                                        <p:attrNameLst>
                                          <p:attrName>style.visibility</p:attrName>
                                        </p:attrNameLst>
                                      </p:cBhvr>
                                      <p:to>
                                        <p:strVal val="visible"/>
                                      </p:to>
                                    </p:set>
                                    <p:animEffect transition="in" filter="wipe(up)">
                                      <p:cBhvr>
                                        <p:cTn id="25" dur="1000"/>
                                        <p:tgtEl>
                                          <p:spTgt spid="11575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3"/>
                                        </p:tgtEl>
                                        <p:attrNameLst>
                                          <p:attrName>style.visibility</p:attrName>
                                        </p:attrNameLst>
                                      </p:cBhvr>
                                      <p:to>
                                        <p:strVal val="visible"/>
                                      </p:to>
                                    </p:set>
                                    <p:animEffect transition="in" filter="wipe(up)">
                                      <p:cBhvr>
                                        <p:cTn id="28" dur="1000"/>
                                        <p:tgtEl>
                                          <p:spTgt spid="115753"/>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4"/>
                                        </p:tgtEl>
                                        <p:attrNameLst>
                                          <p:attrName>style.visibility</p:attrName>
                                        </p:attrNameLst>
                                      </p:cBhvr>
                                      <p:to>
                                        <p:strVal val="visible"/>
                                      </p:to>
                                    </p:set>
                                    <p:animEffect transition="in" filter="wipe(up)">
                                      <p:cBhvr>
                                        <p:cTn id="31" dur="1000"/>
                                        <p:tgtEl>
                                          <p:spTgt spid="115754"/>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5"/>
                                        </p:tgtEl>
                                        <p:attrNameLst>
                                          <p:attrName>style.visibility</p:attrName>
                                        </p:attrNameLst>
                                      </p:cBhvr>
                                      <p:to>
                                        <p:strVal val="visible"/>
                                      </p:to>
                                    </p:set>
                                    <p:animEffect transition="in" filter="wipe(up)">
                                      <p:cBhvr>
                                        <p:cTn id="34" dur="1000"/>
                                        <p:tgtEl>
                                          <p:spTgt spid="115755"/>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6"/>
                                        </p:tgtEl>
                                        <p:attrNameLst>
                                          <p:attrName>style.visibility</p:attrName>
                                        </p:attrNameLst>
                                      </p:cBhvr>
                                      <p:to>
                                        <p:strVal val="visible"/>
                                      </p:to>
                                    </p:set>
                                    <p:animEffect transition="in" filter="wipe(up)">
                                      <p:cBhvr>
                                        <p:cTn id="37" dur="1000"/>
                                        <p:tgtEl>
                                          <p:spTgt spid="115756"/>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7"/>
                                        </p:tgtEl>
                                        <p:attrNameLst>
                                          <p:attrName>style.visibility</p:attrName>
                                        </p:attrNameLst>
                                      </p:cBhvr>
                                      <p:to>
                                        <p:strVal val="visible"/>
                                      </p:to>
                                    </p:set>
                                    <p:animEffect transition="in" filter="wipe(up)">
                                      <p:cBhvr>
                                        <p:cTn id="40" dur="1000"/>
                                        <p:tgtEl>
                                          <p:spTgt spid="115757"/>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8"/>
                                        </p:tgtEl>
                                        <p:attrNameLst>
                                          <p:attrName>style.visibility</p:attrName>
                                        </p:attrNameLst>
                                      </p:cBhvr>
                                      <p:to>
                                        <p:strVal val="visible"/>
                                      </p:to>
                                    </p:set>
                                    <p:animEffect transition="in" filter="wipe(up)">
                                      <p:cBhvr>
                                        <p:cTn id="43" dur="1000"/>
                                        <p:tgtEl>
                                          <p:spTgt spid="115758"/>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9"/>
                                        </p:tgtEl>
                                        <p:attrNameLst>
                                          <p:attrName>style.visibility</p:attrName>
                                        </p:attrNameLst>
                                      </p:cBhvr>
                                      <p:to>
                                        <p:strVal val="visible"/>
                                      </p:to>
                                    </p:set>
                                    <p:animEffect transition="in" filter="wipe(up)">
                                      <p:cBhvr>
                                        <p:cTn id="46" dur="1000"/>
                                        <p:tgtEl>
                                          <p:spTgt spid="11575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5746"/>
                                        </p:tgtEl>
                                        <p:attrNameLst>
                                          <p:attrName>style.visibility</p:attrName>
                                        </p:attrNameLst>
                                      </p:cBhvr>
                                      <p:to>
                                        <p:strVal val="visible"/>
                                      </p:to>
                                    </p:set>
                                    <p:anim calcmode="lin" valueType="num">
                                      <p:cBhvr additive="base">
                                        <p:cTn id="51" dur="500" fill="hold"/>
                                        <p:tgtEl>
                                          <p:spTgt spid="115746"/>
                                        </p:tgtEl>
                                        <p:attrNameLst>
                                          <p:attrName>ppt_x</p:attrName>
                                        </p:attrNameLst>
                                      </p:cBhvr>
                                      <p:tavLst>
                                        <p:tav tm="0">
                                          <p:val>
                                            <p:strVal val="#ppt_x"/>
                                          </p:val>
                                        </p:tav>
                                        <p:tav tm="100000">
                                          <p:val>
                                            <p:strVal val="#ppt_x"/>
                                          </p:val>
                                        </p:tav>
                                      </p:tavLst>
                                    </p:anim>
                                    <p:anim calcmode="lin" valueType="num">
                                      <p:cBhvr additive="base">
                                        <p:cTn id="52"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5747"/>
                                        </p:tgtEl>
                                        <p:attrNameLst>
                                          <p:attrName>style.visibility</p:attrName>
                                        </p:attrNameLst>
                                      </p:cBhvr>
                                      <p:to>
                                        <p:strVal val="visible"/>
                                      </p:to>
                                    </p:set>
                                    <p:anim calcmode="lin" valueType="num">
                                      <p:cBhvr additive="base">
                                        <p:cTn id="63" dur="500" fill="hold"/>
                                        <p:tgtEl>
                                          <p:spTgt spid="115747"/>
                                        </p:tgtEl>
                                        <p:attrNameLst>
                                          <p:attrName>ppt_x</p:attrName>
                                        </p:attrNameLst>
                                      </p:cBhvr>
                                      <p:tavLst>
                                        <p:tav tm="0">
                                          <p:val>
                                            <p:strVal val="#ppt_x"/>
                                          </p:val>
                                        </p:tav>
                                        <p:tav tm="100000">
                                          <p:val>
                                            <p:strVal val="#ppt_x"/>
                                          </p:val>
                                        </p:tav>
                                      </p:tavLst>
                                    </p:anim>
                                    <p:anim calcmode="lin" valueType="num">
                                      <p:cBhvr additive="base">
                                        <p:cTn id="64"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15762"/>
                                        </p:tgtEl>
                                        <p:attrNameLst>
                                          <p:attrName>style.visibility</p:attrName>
                                        </p:attrNameLst>
                                      </p:cBhvr>
                                      <p:to>
                                        <p:strVal val="visible"/>
                                      </p:to>
                                    </p:set>
                                    <p:animEffect transition="in" filter="wipe(down)">
                                      <p:cBhvr>
                                        <p:cTn id="75" dur="2000"/>
                                        <p:tgtEl>
                                          <p:spTgt spid="115762"/>
                                        </p:tgtEl>
                                      </p:cBhvr>
                                    </p:animEffect>
                                  </p:childTnLst>
                                  <p:subTnLst>
                                    <p:audio>
                                      <p:cMediaNode>
                                        <p:cTn display="0" masterRel="sameClick">
                                          <p:stCondLst>
                                            <p:cond evt="begin" delay="0">
                                              <p:tn val="73"/>
                                            </p:cond>
                                          </p:stCondLst>
                                          <p:endCondLst>
                                            <p:cond evt="onStopAudio" delay="0">
                                              <p:tgtEl>
                                                <p:sldTgt/>
                                              </p:tgtEl>
                                            </p:cond>
                                          </p:endCondLst>
                                        </p:cTn>
                                        <p:tgtEl>
                                          <p:sndTgt r:embed="rId7" name="drumroll.wav"/>
                                        </p:tgtEl>
                                      </p:cMediaNode>
                                    </p:audio>
                                  </p:subTnLst>
                                </p:cTn>
                              </p:par>
                              <p:par>
                                <p:cTn id="76" presetID="22" presetClass="entr" presetSubtype="4" fill="hold" grpId="0" nodeType="withEffect">
                                  <p:stCondLst>
                                    <p:cond delay="0"/>
                                  </p:stCondLst>
                                  <p:childTnLst>
                                    <p:set>
                                      <p:cBhvr>
                                        <p:cTn id="77" dur="1" fill="hold">
                                          <p:stCondLst>
                                            <p:cond delay="0"/>
                                          </p:stCondLst>
                                        </p:cTn>
                                        <p:tgtEl>
                                          <p:spTgt spid="115764"/>
                                        </p:tgtEl>
                                        <p:attrNameLst>
                                          <p:attrName>style.visibility</p:attrName>
                                        </p:attrNameLst>
                                      </p:cBhvr>
                                      <p:to>
                                        <p:strVal val="visible"/>
                                      </p:to>
                                    </p:set>
                                    <p:animEffect transition="in" filter="wipe(down)">
                                      <p:cBhvr>
                                        <p:cTn id="78" dur="2000"/>
                                        <p:tgtEl>
                                          <p:spTgt spid="115764"/>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par>
                                <p:cTn id="79" presetID="22" presetClass="entr" presetSubtype="4" fill="hold" grpId="0" nodeType="withEffect">
                                  <p:stCondLst>
                                    <p:cond delay="0"/>
                                  </p:stCondLst>
                                  <p:childTnLst>
                                    <p:set>
                                      <p:cBhvr>
                                        <p:cTn id="80" dur="1" fill="hold">
                                          <p:stCondLst>
                                            <p:cond delay="0"/>
                                          </p:stCondLst>
                                        </p:cTn>
                                        <p:tgtEl>
                                          <p:spTgt spid="115765"/>
                                        </p:tgtEl>
                                        <p:attrNameLst>
                                          <p:attrName>style.visibility</p:attrName>
                                        </p:attrNameLst>
                                      </p:cBhvr>
                                      <p:to>
                                        <p:strVal val="visible"/>
                                      </p:to>
                                    </p:set>
                                    <p:animEffect transition="in" filter="wipe(down)">
                                      <p:cBhvr>
                                        <p:cTn id="81" dur="2000"/>
                                        <p:tgtEl>
                                          <p:spTgt spid="115765"/>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5769"/>
                                        </p:tgtEl>
                                        <p:attrNameLst>
                                          <p:attrName>style.visibility</p:attrName>
                                        </p:attrNameLst>
                                      </p:cBhvr>
                                      <p:to>
                                        <p:strVal val="visible"/>
                                      </p:to>
                                    </p:set>
                                    <p:anim calcmode="lin" valueType="num">
                                      <p:cBhvr additive="base">
                                        <p:cTn id="86" dur="500" fill="hold"/>
                                        <p:tgtEl>
                                          <p:spTgt spid="115769"/>
                                        </p:tgtEl>
                                        <p:attrNameLst>
                                          <p:attrName>ppt_x</p:attrName>
                                        </p:attrNameLst>
                                      </p:cBhvr>
                                      <p:tavLst>
                                        <p:tav tm="0">
                                          <p:val>
                                            <p:strVal val="#ppt_x"/>
                                          </p:val>
                                        </p:tav>
                                        <p:tav tm="100000">
                                          <p:val>
                                            <p:strVal val="#ppt_x"/>
                                          </p:val>
                                        </p:tav>
                                      </p:tavLst>
                                    </p:anim>
                                    <p:anim calcmode="lin" valueType="num">
                                      <p:cBhvr additive="base">
                                        <p:cTn id="87"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suction.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15763"/>
                                        </p:tgtEl>
                                        <p:attrNameLst>
                                          <p:attrName>style.visibility</p:attrName>
                                        </p:attrNameLst>
                                      </p:cBhvr>
                                      <p:to>
                                        <p:strVal val="visible"/>
                                      </p:to>
                                    </p:set>
                                    <p:anim calcmode="lin" valueType="num">
                                      <p:cBhvr additive="base">
                                        <p:cTn id="92" dur="500" fill="hold"/>
                                        <p:tgtEl>
                                          <p:spTgt spid="115763"/>
                                        </p:tgtEl>
                                        <p:attrNameLst>
                                          <p:attrName>ppt_x</p:attrName>
                                        </p:attrNameLst>
                                      </p:cBhvr>
                                      <p:tavLst>
                                        <p:tav tm="0">
                                          <p:val>
                                            <p:strVal val="#ppt_x"/>
                                          </p:val>
                                        </p:tav>
                                        <p:tav tm="100000">
                                          <p:val>
                                            <p:strVal val="#ppt_x"/>
                                          </p:val>
                                        </p:tav>
                                      </p:tavLst>
                                    </p:anim>
                                    <p:anim calcmode="lin" valueType="num">
                                      <p:cBhvr additive="base">
                                        <p:cTn id="93"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6" name="suction.wav"/>
                                        </p:tgtEl>
                                      </p:cMediaNode>
                                    </p:audio>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5766"/>
                                        </p:tgtEl>
                                        <p:attrNameLst>
                                          <p:attrName>style.visibility</p:attrName>
                                        </p:attrNameLst>
                                      </p:cBhvr>
                                      <p:to>
                                        <p:strVal val="visible"/>
                                      </p:to>
                                    </p:set>
                                    <p:animEffect transition="in" filter="wipe(left)">
                                      <p:cBhvr>
                                        <p:cTn id="98" dur="2000"/>
                                        <p:tgtEl>
                                          <p:spTgt spid="115766"/>
                                        </p:tgtEl>
                                      </p:cBhvr>
                                    </p:animEffect>
                                  </p:childTnLst>
                                  <p:subTnLst>
                                    <p:audio>
                                      <p:cMediaNode>
                                        <p:cTn display="0" masterRel="sameClick">
                                          <p:stCondLst>
                                            <p:cond evt="begin" delay="0">
                                              <p:tn val="96"/>
                                            </p:cond>
                                          </p:stCondLst>
                                          <p:endCondLst>
                                            <p:cond evt="onStopAudio" delay="0">
                                              <p:tgtEl>
                                                <p:sldTgt/>
                                              </p:tgtEl>
                                            </p:cond>
                                          </p:endCondLst>
                                        </p:cTn>
                                        <p:tgtEl>
                                          <p:sndTgt r:embed="rId7" name="drumroll.wav"/>
                                        </p:tgtEl>
                                      </p:cMediaNode>
                                    </p:audio>
                                  </p:subTnLst>
                                </p:cTn>
                              </p:par>
                              <p:par>
                                <p:cTn id="99" presetID="22" presetClass="entr" presetSubtype="8" fill="hold" grpId="0" nodeType="withEffect">
                                  <p:stCondLst>
                                    <p:cond delay="0"/>
                                  </p:stCondLst>
                                  <p:childTnLst>
                                    <p:set>
                                      <p:cBhvr>
                                        <p:cTn id="100" dur="1" fill="hold">
                                          <p:stCondLst>
                                            <p:cond delay="0"/>
                                          </p:stCondLst>
                                        </p:cTn>
                                        <p:tgtEl>
                                          <p:spTgt spid="115767"/>
                                        </p:tgtEl>
                                        <p:attrNameLst>
                                          <p:attrName>style.visibility</p:attrName>
                                        </p:attrNameLst>
                                      </p:cBhvr>
                                      <p:to>
                                        <p:strVal val="visible"/>
                                      </p:to>
                                    </p:set>
                                    <p:animEffect transition="in" filter="wipe(left)">
                                      <p:cBhvr>
                                        <p:cTn id="101" dur="2000"/>
                                        <p:tgtEl>
                                          <p:spTgt spid="115767"/>
                                        </p:tgtEl>
                                      </p:cBhvr>
                                    </p:animEffect>
                                  </p:childTnLst>
                                  <p:subTnLst>
                                    <p:audio>
                                      <p:cMediaNode>
                                        <p:cTn display="0" masterRel="sameClick">
                                          <p:stCondLst>
                                            <p:cond evt="begin" delay="0">
                                              <p:tn val="99"/>
                                            </p:cond>
                                          </p:stCondLst>
                                          <p:endCondLst>
                                            <p:cond evt="onStopAudio" delay="0">
                                              <p:tgtEl>
                                                <p:sldTgt/>
                                              </p:tgtEl>
                                            </p:cond>
                                          </p:endCondLst>
                                        </p:cTn>
                                        <p:tgtEl>
                                          <p:sndTgt r:embed="rId7" name="drumroll.wav"/>
                                        </p:tgtEl>
                                      </p:cMediaNode>
                                    </p:audio>
                                  </p:subTnLst>
                                </p:cTn>
                              </p:par>
                              <p:par>
                                <p:cTn id="102" presetID="22" presetClass="entr" presetSubtype="8" fill="hold" grpId="0" nodeType="withEffect">
                                  <p:stCondLst>
                                    <p:cond delay="0"/>
                                  </p:stCondLst>
                                  <p:childTnLst>
                                    <p:set>
                                      <p:cBhvr>
                                        <p:cTn id="103" dur="1" fill="hold">
                                          <p:stCondLst>
                                            <p:cond delay="0"/>
                                          </p:stCondLst>
                                        </p:cTn>
                                        <p:tgtEl>
                                          <p:spTgt spid="115768"/>
                                        </p:tgtEl>
                                        <p:attrNameLst>
                                          <p:attrName>style.visibility</p:attrName>
                                        </p:attrNameLst>
                                      </p:cBhvr>
                                      <p:to>
                                        <p:strVal val="visible"/>
                                      </p:to>
                                    </p:set>
                                    <p:animEffect transition="in" filter="wipe(left)">
                                      <p:cBhvr>
                                        <p:cTn id="104" dur="2000"/>
                                        <p:tgtEl>
                                          <p:spTgt spid="115768"/>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5776"/>
                                        </p:tgtEl>
                                        <p:attrNameLst>
                                          <p:attrName>style.visibility</p:attrName>
                                        </p:attrNameLst>
                                      </p:cBhvr>
                                      <p:to>
                                        <p:strVal val="visible"/>
                                      </p:to>
                                    </p:set>
                                    <p:anim calcmode="lin" valueType="num">
                                      <p:cBhvr additive="base">
                                        <p:cTn id="109" dur="500" fill="hold"/>
                                        <p:tgtEl>
                                          <p:spTgt spid="115776"/>
                                        </p:tgtEl>
                                        <p:attrNameLst>
                                          <p:attrName>ppt_x</p:attrName>
                                        </p:attrNameLst>
                                      </p:cBhvr>
                                      <p:tavLst>
                                        <p:tav tm="0">
                                          <p:val>
                                            <p:strVal val="#ppt_x"/>
                                          </p:val>
                                        </p:tav>
                                        <p:tav tm="100000">
                                          <p:val>
                                            <p:strVal val="#ppt_x"/>
                                          </p:val>
                                        </p:tav>
                                      </p:tavLst>
                                    </p:anim>
                                    <p:anim calcmode="lin" valueType="num">
                                      <p:cBhvr additive="base">
                                        <p:cTn id="110"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6" name="suction.wav"/>
                                        </p:tgtEl>
                                      </p:cMediaNode>
                                    </p:audio>
                                  </p:sub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15773"/>
                                        </p:tgtEl>
                                        <p:attrNameLst>
                                          <p:attrName>style.visibility</p:attrName>
                                        </p:attrNameLst>
                                      </p:cBhvr>
                                      <p:to>
                                        <p:strVal val="visible"/>
                                      </p:to>
                                    </p:set>
                                    <p:animEffect transition="in" filter="wipe(up)">
                                      <p:cBhvr>
                                        <p:cTn id="115" dur="2000"/>
                                        <p:tgtEl>
                                          <p:spTgt spid="115773"/>
                                        </p:tgtEl>
                                      </p:cBhvr>
                                    </p:animEffect>
                                  </p:childTnLst>
                                  <p:subTnLst>
                                    <p:audio>
                                      <p:cMediaNode>
                                        <p:cTn display="0" masterRel="sameClick">
                                          <p:stCondLst>
                                            <p:cond evt="begin" delay="0">
                                              <p:tn val="113"/>
                                            </p:cond>
                                          </p:stCondLst>
                                          <p:endCondLst>
                                            <p:cond evt="onStopAudio" delay="0">
                                              <p:tgtEl>
                                                <p:sldTgt/>
                                              </p:tgtEl>
                                            </p:cond>
                                          </p:endCondLst>
                                        </p:cTn>
                                        <p:tgtEl>
                                          <p:sndTgt r:embed="rId7" name="drumroll.wav"/>
                                        </p:tgtEl>
                                      </p:cMediaNode>
                                    </p:audio>
                                  </p:subTnLst>
                                </p:cTn>
                              </p:par>
                              <p:par>
                                <p:cTn id="116" presetID="22" presetClass="entr" presetSubtype="1" fill="hold" grpId="0" nodeType="withEffect">
                                  <p:stCondLst>
                                    <p:cond delay="0"/>
                                  </p:stCondLst>
                                  <p:childTnLst>
                                    <p:set>
                                      <p:cBhvr>
                                        <p:cTn id="117" dur="1" fill="hold">
                                          <p:stCondLst>
                                            <p:cond delay="0"/>
                                          </p:stCondLst>
                                        </p:cTn>
                                        <p:tgtEl>
                                          <p:spTgt spid="115774"/>
                                        </p:tgtEl>
                                        <p:attrNameLst>
                                          <p:attrName>style.visibility</p:attrName>
                                        </p:attrNameLst>
                                      </p:cBhvr>
                                      <p:to>
                                        <p:strVal val="visible"/>
                                      </p:to>
                                    </p:set>
                                    <p:animEffect transition="in" filter="wipe(up)">
                                      <p:cBhvr>
                                        <p:cTn id="118" dur="2000"/>
                                        <p:tgtEl>
                                          <p:spTgt spid="115774"/>
                                        </p:tgtEl>
                                      </p:cBhvr>
                                    </p:animEffect>
                                  </p:childTnLst>
                                  <p:subTnLst>
                                    <p:audio>
                                      <p:cMediaNode>
                                        <p:cTn display="0" masterRel="sameClick">
                                          <p:stCondLst>
                                            <p:cond evt="begin" delay="0">
                                              <p:tn val="116"/>
                                            </p:cond>
                                          </p:stCondLst>
                                          <p:endCondLst>
                                            <p:cond evt="onStopAudio" delay="0">
                                              <p:tgtEl>
                                                <p:sldTgt/>
                                              </p:tgtEl>
                                            </p:cond>
                                          </p:endCondLst>
                                        </p:cTn>
                                        <p:tgtEl>
                                          <p:sndTgt r:embed="rId7" name="drumroll.wav"/>
                                        </p:tgtEl>
                                      </p:cMediaNode>
                                    </p:audio>
                                  </p:subTnLst>
                                </p:cTn>
                              </p:par>
                              <p:par>
                                <p:cTn id="119" presetID="22" presetClass="entr" presetSubtype="1" fill="hold" grpId="0" nodeType="withEffect">
                                  <p:stCondLst>
                                    <p:cond delay="0"/>
                                  </p:stCondLst>
                                  <p:childTnLst>
                                    <p:set>
                                      <p:cBhvr>
                                        <p:cTn id="120" dur="1" fill="hold">
                                          <p:stCondLst>
                                            <p:cond delay="0"/>
                                          </p:stCondLst>
                                        </p:cTn>
                                        <p:tgtEl>
                                          <p:spTgt spid="115775"/>
                                        </p:tgtEl>
                                        <p:attrNameLst>
                                          <p:attrName>style.visibility</p:attrName>
                                        </p:attrNameLst>
                                      </p:cBhvr>
                                      <p:to>
                                        <p:strVal val="visible"/>
                                      </p:to>
                                    </p:set>
                                    <p:animEffect transition="in" filter="wipe(up)">
                                      <p:cBhvr>
                                        <p:cTn id="121" dur="2000"/>
                                        <p:tgtEl>
                                          <p:spTgt spid="115775"/>
                                        </p:tgtEl>
                                      </p:cBhvr>
                                    </p:animEffect>
                                  </p:childTnLst>
                                  <p:subTnLst>
                                    <p:audio>
                                      <p:cMediaNode>
                                        <p:cTn display="0" masterRel="sameClick">
                                          <p:stCondLst>
                                            <p:cond evt="begin" delay="0">
                                              <p:tn val="119"/>
                                            </p:cond>
                                          </p:stCondLst>
                                          <p:endCondLst>
                                            <p:cond evt="onStopAudio" delay="0">
                                              <p:tgtEl>
                                                <p:sldTgt/>
                                              </p:tgtEl>
                                            </p:cond>
                                          </p:endCondLst>
                                        </p:cTn>
                                        <p:tgtEl>
                                          <p:sndTgt r:embed="rId7" name="drumroll.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15777"/>
                                        </p:tgtEl>
                                        <p:attrNameLst>
                                          <p:attrName>style.visibility</p:attrName>
                                        </p:attrNameLst>
                                      </p:cBhvr>
                                      <p:to>
                                        <p:strVal val="visible"/>
                                      </p:to>
                                    </p:set>
                                    <p:anim calcmode="lin" valueType="num">
                                      <p:cBhvr additive="base">
                                        <p:cTn id="126" dur="500" fill="hold"/>
                                        <p:tgtEl>
                                          <p:spTgt spid="115777"/>
                                        </p:tgtEl>
                                        <p:attrNameLst>
                                          <p:attrName>ppt_x</p:attrName>
                                        </p:attrNameLst>
                                      </p:cBhvr>
                                      <p:tavLst>
                                        <p:tav tm="0">
                                          <p:val>
                                            <p:strVal val="#ppt_x"/>
                                          </p:val>
                                        </p:tav>
                                        <p:tav tm="100000">
                                          <p:val>
                                            <p:strVal val="#ppt_x"/>
                                          </p:val>
                                        </p:tav>
                                      </p:tavLst>
                                    </p:anim>
                                    <p:anim calcmode="lin" valueType="num">
                                      <p:cBhvr additive="base">
                                        <p:cTn id="127"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6" name="suction.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15770"/>
                                        </p:tgtEl>
                                        <p:attrNameLst>
                                          <p:attrName>style.visibility</p:attrName>
                                        </p:attrNameLst>
                                      </p:cBhvr>
                                      <p:to>
                                        <p:strVal val="visible"/>
                                      </p:to>
                                    </p:set>
                                    <p:animEffect transition="in" filter="wipe(right)">
                                      <p:cBhvr>
                                        <p:cTn id="132" dur="2000"/>
                                        <p:tgtEl>
                                          <p:spTgt spid="115770"/>
                                        </p:tgtEl>
                                      </p:cBhvr>
                                    </p:animEffect>
                                  </p:childTnLst>
                                  <p:subTnLst>
                                    <p:audio>
                                      <p:cMediaNode>
                                        <p:cTn display="0" masterRel="sameClick">
                                          <p:stCondLst>
                                            <p:cond evt="begin" delay="0">
                                              <p:tn val="130"/>
                                            </p:cond>
                                          </p:stCondLst>
                                          <p:endCondLst>
                                            <p:cond evt="onStopAudio" delay="0">
                                              <p:tgtEl>
                                                <p:sldTgt/>
                                              </p:tgtEl>
                                            </p:cond>
                                          </p:endCondLst>
                                        </p:cTn>
                                        <p:tgtEl>
                                          <p:sndTgt r:embed="rId7" name="drumroll.wav"/>
                                        </p:tgtEl>
                                      </p:cMediaNode>
                                    </p:audio>
                                  </p:subTnLst>
                                </p:cTn>
                              </p:par>
                              <p:par>
                                <p:cTn id="133" presetID="22" presetClass="entr" presetSubtype="2" fill="hold" grpId="0" nodeType="withEffect">
                                  <p:stCondLst>
                                    <p:cond delay="0"/>
                                  </p:stCondLst>
                                  <p:childTnLst>
                                    <p:set>
                                      <p:cBhvr>
                                        <p:cTn id="134" dur="1" fill="hold">
                                          <p:stCondLst>
                                            <p:cond delay="0"/>
                                          </p:stCondLst>
                                        </p:cTn>
                                        <p:tgtEl>
                                          <p:spTgt spid="115771"/>
                                        </p:tgtEl>
                                        <p:attrNameLst>
                                          <p:attrName>style.visibility</p:attrName>
                                        </p:attrNameLst>
                                      </p:cBhvr>
                                      <p:to>
                                        <p:strVal val="visible"/>
                                      </p:to>
                                    </p:set>
                                    <p:animEffect transition="in" filter="wipe(right)">
                                      <p:cBhvr>
                                        <p:cTn id="135" dur="2000"/>
                                        <p:tgtEl>
                                          <p:spTgt spid="115771"/>
                                        </p:tgtEl>
                                      </p:cBhvr>
                                    </p:animEffect>
                                  </p:childTnLst>
                                  <p:subTnLst>
                                    <p:audio>
                                      <p:cMediaNode>
                                        <p:cTn display="0" masterRel="sameClick">
                                          <p:stCondLst>
                                            <p:cond evt="begin" delay="0">
                                              <p:tn val="133"/>
                                            </p:cond>
                                          </p:stCondLst>
                                          <p:endCondLst>
                                            <p:cond evt="onStopAudio" delay="0">
                                              <p:tgtEl>
                                                <p:sldTgt/>
                                              </p:tgtEl>
                                            </p:cond>
                                          </p:endCondLst>
                                        </p:cTn>
                                        <p:tgtEl>
                                          <p:sndTgt r:embed="rId7" name="drumroll.wav"/>
                                        </p:tgtEl>
                                      </p:cMediaNode>
                                    </p:audio>
                                  </p:subTnLst>
                                </p:cTn>
                              </p:par>
                              <p:par>
                                <p:cTn id="136" presetID="22" presetClass="entr" presetSubtype="2" fill="hold" grpId="0" nodeType="withEffect">
                                  <p:stCondLst>
                                    <p:cond delay="0"/>
                                  </p:stCondLst>
                                  <p:childTnLst>
                                    <p:set>
                                      <p:cBhvr>
                                        <p:cTn id="137" dur="1" fill="hold">
                                          <p:stCondLst>
                                            <p:cond delay="0"/>
                                          </p:stCondLst>
                                        </p:cTn>
                                        <p:tgtEl>
                                          <p:spTgt spid="115772"/>
                                        </p:tgtEl>
                                        <p:attrNameLst>
                                          <p:attrName>style.visibility</p:attrName>
                                        </p:attrNameLst>
                                      </p:cBhvr>
                                      <p:to>
                                        <p:strVal val="visible"/>
                                      </p:to>
                                    </p:set>
                                    <p:animEffect transition="in" filter="wipe(right)">
                                      <p:cBhvr>
                                        <p:cTn id="138" dur="2000"/>
                                        <p:tgtEl>
                                          <p:spTgt spid="115772"/>
                                        </p:tgtEl>
                                      </p:cBhvr>
                                    </p:animEffect>
                                  </p:childTnLst>
                                  <p:subTnLst>
                                    <p:audio>
                                      <p:cMediaNode>
                                        <p:cTn display="0" masterRel="sameClick">
                                          <p:stCondLst>
                                            <p:cond evt="begin" delay="0">
                                              <p:tn val="136"/>
                                            </p:cond>
                                          </p:stCondLst>
                                          <p:endCondLst>
                                            <p:cond evt="onStopAudio" delay="0">
                                              <p:tgtEl>
                                                <p:sldTgt/>
                                              </p:tgtEl>
                                            </p:cond>
                                          </p:endCondLst>
                                        </p:cTn>
                                        <p:tgtEl>
                                          <p:sndTgt r:embed="rId7" name="drumroll.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78"/>
                                        </p:tgtEl>
                                        <p:attrNameLst>
                                          <p:attrName>style.visibility</p:attrName>
                                        </p:attrNameLst>
                                      </p:cBhvr>
                                      <p:to>
                                        <p:strVal val="visible"/>
                                      </p:to>
                                    </p:set>
                                    <p:animEffect transition="in" filter="fade">
                                      <p:cBhvr>
                                        <p:cTn id="143" dur="3000"/>
                                        <p:tgtEl>
                                          <p:spTgt spid="115778"/>
                                        </p:tgtEl>
                                      </p:cBhvr>
                                    </p:animEffect>
                                  </p:childTnLst>
                                  <p:subTnLst>
                                    <p:audio>
                                      <p:cMediaNode>
                                        <p:cTn display="0" masterRel="sameClick">
                                          <p:stCondLst>
                                            <p:cond evt="begin" delay="0">
                                              <p:tn val="141"/>
                                            </p:cond>
                                          </p:stCondLst>
                                          <p:endCondLst>
                                            <p:cond evt="onStopAudio" delay="0">
                                              <p:tgtEl>
                                                <p:sldTgt/>
                                              </p:tgtEl>
                                            </p:cond>
                                          </p:endCondLst>
                                        </p:cTn>
                                        <p:tgtEl>
                                          <p:sndTgt r:embed="rId8" name="applause.wav"/>
                                        </p:tgtEl>
                                      </p:cMediaNode>
                                    </p:audio>
                                  </p:sub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115779"/>
                                        </p:tgtEl>
                                        <p:attrNameLst>
                                          <p:attrName>style.visibility</p:attrName>
                                        </p:attrNameLst>
                                      </p:cBhvr>
                                      <p:to>
                                        <p:strVal val="visible"/>
                                      </p:to>
                                    </p:set>
                                    <p:anim calcmode="lin" valueType="num">
                                      <p:cBhvr additive="base">
                                        <p:cTn id="148" dur="500" fill="hold"/>
                                        <p:tgtEl>
                                          <p:spTgt spid="115779"/>
                                        </p:tgtEl>
                                        <p:attrNameLst>
                                          <p:attrName>ppt_x</p:attrName>
                                        </p:attrNameLst>
                                      </p:cBhvr>
                                      <p:tavLst>
                                        <p:tav tm="0">
                                          <p:val>
                                            <p:strVal val="#ppt_x"/>
                                          </p:val>
                                        </p:tav>
                                        <p:tav tm="100000">
                                          <p:val>
                                            <p:strVal val="#ppt_x"/>
                                          </p:val>
                                        </p:tav>
                                      </p:tavLst>
                                    </p:anim>
                                    <p:anim calcmode="lin" valueType="num">
                                      <p:cBhvr additive="base">
                                        <p:cTn id="149"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80042"/>
                                        </p:tgtEl>
                                        <p:attrNameLst>
                                          <p:attrName>style.visibility</p:attrName>
                                        </p:attrNameLst>
                                      </p:cBhvr>
                                      <p:to>
                                        <p:strVal val="visible"/>
                                      </p:to>
                                    </p:set>
                                    <p:animEffect transition="in" filter="fade">
                                      <p:cBhvr>
                                        <p:cTn id="154" dur="500"/>
                                        <p:tgtEl>
                                          <p:spTgt spid="1280042"/>
                                        </p:tgtEl>
                                      </p:cBhvr>
                                    </p:animEffect>
                                  </p:childTnLst>
                                  <p:subTnLst>
                                    <p:audio>
                                      <p:cMediaNode>
                                        <p:cTn display="0" masterRel="sameClick">
                                          <p:stCondLst>
                                            <p:cond evt="begin" delay="0">
                                              <p:tn val="152"/>
                                            </p:cond>
                                          </p:stCondLst>
                                          <p:endCondLst>
                                            <p:cond evt="onStopAudio" delay="0">
                                              <p:tgtEl>
                                                <p:sldTgt/>
                                              </p:tgtEl>
                                            </p:cond>
                                          </p:endCondLst>
                                        </p:cTn>
                                        <p:tgtEl>
                                          <p:sndTgt r:embed="rId9" name="camera.wav"/>
                                        </p:tgtEl>
                                      </p:cMediaNode>
                                    </p:audio>
                                  </p:sub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115787"/>
                                        </p:tgtEl>
                                        <p:attrNameLst>
                                          <p:attrName>style.visibility</p:attrName>
                                        </p:attrNameLst>
                                      </p:cBhvr>
                                      <p:to>
                                        <p:strVal val="visible"/>
                                      </p:to>
                                    </p:set>
                                    <p:anim calcmode="lin" valueType="num">
                                      <p:cBhvr additive="base">
                                        <p:cTn id="159" dur="500" fill="hold"/>
                                        <p:tgtEl>
                                          <p:spTgt spid="115787"/>
                                        </p:tgtEl>
                                        <p:attrNameLst>
                                          <p:attrName>ppt_x</p:attrName>
                                        </p:attrNameLst>
                                      </p:cBhvr>
                                      <p:tavLst>
                                        <p:tav tm="0">
                                          <p:val>
                                            <p:strVal val="#ppt_x"/>
                                          </p:val>
                                        </p:tav>
                                        <p:tav tm="100000">
                                          <p:val>
                                            <p:strVal val="#ppt_x"/>
                                          </p:val>
                                        </p:tav>
                                      </p:tavLst>
                                    </p:anim>
                                    <p:anim calcmode="lin" valueType="num">
                                      <p:cBhvr additive="base">
                                        <p:cTn id="16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190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thunderheads.</a:t>
            </a:r>
            <a:endParaRPr lang="en-US" sz="2400">
              <a:latin typeface="Arial" charset="0"/>
              <a:sym typeface="Symbol" pitchFamily="18" charset="2"/>
            </a:endParaRPr>
          </a:p>
        </p:txBody>
      </p:sp>
      <p:pic>
        <p:nvPicPr>
          <p:cNvPr id="251936" name="Picture 32"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251937" name="Arc 33"/>
          <p:cNvSpPr>
            <a:spLocks/>
          </p:cNvSpPr>
          <p:nvPr/>
        </p:nvSpPr>
        <p:spPr bwMode="auto">
          <a:xfrm flipH="1" flipV="1">
            <a:off x="4572000" y="3370263"/>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38" name="Arc 34"/>
          <p:cNvSpPr>
            <a:spLocks/>
          </p:cNvSpPr>
          <p:nvPr/>
        </p:nvSpPr>
        <p:spPr bwMode="auto">
          <a:xfrm rot="-10800000" flipH="1" flipV="1">
            <a:off x="5632450" y="3089275"/>
            <a:ext cx="1935163" cy="3160713"/>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51939" name="Arc 35"/>
          <p:cNvSpPr>
            <a:spLocks/>
          </p:cNvSpPr>
          <p:nvPr/>
        </p:nvSpPr>
        <p:spPr bwMode="auto">
          <a:xfrm flipV="1">
            <a:off x="2825750" y="3387725"/>
            <a:ext cx="1444625" cy="2447925"/>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51940" name="Arc 36"/>
          <p:cNvSpPr>
            <a:spLocks/>
          </p:cNvSpPr>
          <p:nvPr/>
        </p:nvSpPr>
        <p:spPr bwMode="auto">
          <a:xfrm rot="10800000" flipV="1">
            <a:off x="1449388" y="3081338"/>
            <a:ext cx="1935162" cy="3160712"/>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1936"/>
                                        </p:tgtEl>
                                        <p:attrNameLst>
                                          <p:attrName>style.visibility</p:attrName>
                                        </p:attrNameLst>
                                      </p:cBhvr>
                                      <p:to>
                                        <p:strVal val="visible"/>
                                      </p:to>
                                    </p:set>
                                    <p:animEffect transition="in" filter="fade">
                                      <p:cBhvr>
                                        <p:cTn id="13" dur="2000"/>
                                        <p:tgtEl>
                                          <p:spTgt spid="2519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1937"/>
                                        </p:tgtEl>
                                        <p:attrNameLst>
                                          <p:attrName>style.visibility</p:attrName>
                                        </p:attrNameLst>
                                      </p:cBhvr>
                                      <p:to>
                                        <p:strVal val="visible"/>
                                      </p:to>
                                    </p:set>
                                    <p:animEffect transition="in" filter="wipe(down)">
                                      <p:cBhvr>
                                        <p:cTn id="18" dur="5000"/>
                                        <p:tgtEl>
                                          <p:spTgt spid="2519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51939"/>
                                        </p:tgtEl>
                                        <p:attrNameLst>
                                          <p:attrName>style.visibility</p:attrName>
                                        </p:attrNameLst>
                                      </p:cBhvr>
                                      <p:to>
                                        <p:strVal val="visible"/>
                                      </p:to>
                                    </p:set>
                                    <p:animEffect transition="in" filter="wipe(down)">
                                      <p:cBhvr>
                                        <p:cTn id="21" dur="5000"/>
                                        <p:tgtEl>
                                          <p:spTgt spid="251939"/>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51938"/>
                                        </p:tgtEl>
                                        <p:attrNameLst>
                                          <p:attrName>style.visibility</p:attrName>
                                        </p:attrNameLst>
                                      </p:cBhvr>
                                      <p:to>
                                        <p:strVal val="visible"/>
                                      </p:to>
                                    </p:set>
                                    <p:animEffect transition="in" filter="wipe(up)">
                                      <p:cBhvr>
                                        <p:cTn id="25" dur="5000"/>
                                        <p:tgtEl>
                                          <p:spTgt spid="25193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51940"/>
                                        </p:tgtEl>
                                        <p:attrNameLst>
                                          <p:attrName>style.visibility</p:attrName>
                                        </p:attrNameLst>
                                      </p:cBhvr>
                                      <p:to>
                                        <p:strVal val="visible"/>
                                      </p:to>
                                    </p:set>
                                    <p:animEffect transition="in" filter="wipe(up)">
                                      <p:cBhvr>
                                        <p:cTn id="28" dur="5000"/>
                                        <p:tgtEl>
                                          <p:spTgt spid="25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37" grpId="0" animBg="1"/>
      <p:bldP spid="251938" grpId="0" animBg="1"/>
      <p:bldP spid="251939" grpId="0" animBg="1"/>
      <p:bldP spid="2519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600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Atmospheric                                                             convection -                                                                         nuclear                                                                   detonation.</a:t>
            </a:r>
            <a:endParaRPr lang="en-US" sz="2400">
              <a:latin typeface="Arial" charset="0"/>
              <a:sym typeface="Symbol" pitchFamily="18" charset="2"/>
            </a:endParaRPr>
          </a:p>
        </p:txBody>
      </p:sp>
      <p:pic>
        <p:nvPicPr>
          <p:cNvPr id="260110" name="Picture 14"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260111" name="Arc 15"/>
          <p:cNvSpPr>
            <a:spLocks/>
          </p:cNvSpPr>
          <p:nvPr/>
        </p:nvSpPr>
        <p:spPr bwMode="auto">
          <a:xfrm flipH="1" flipV="1">
            <a:off x="5678488" y="2787650"/>
            <a:ext cx="1430337"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2" name="Arc 16"/>
          <p:cNvSpPr>
            <a:spLocks/>
          </p:cNvSpPr>
          <p:nvPr/>
        </p:nvSpPr>
        <p:spPr bwMode="auto">
          <a:xfrm rot="-10800000" flipH="1" flipV="1">
            <a:off x="6423025" y="2657475"/>
            <a:ext cx="1603375"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
        <p:nvSpPr>
          <p:cNvPr id="260113" name="Arc 17"/>
          <p:cNvSpPr>
            <a:spLocks/>
          </p:cNvSpPr>
          <p:nvPr/>
        </p:nvSpPr>
        <p:spPr bwMode="auto">
          <a:xfrm flipV="1">
            <a:off x="4079875" y="2781300"/>
            <a:ext cx="1430338" cy="2711450"/>
          </a:xfrm>
          <a:custGeom>
            <a:avLst/>
            <a:gdLst>
              <a:gd name="G0" fmla="+- 0 0 0"/>
              <a:gd name="G1" fmla="+- 14541 0 0"/>
              <a:gd name="G2" fmla="+- 21600 0 0"/>
              <a:gd name="T0" fmla="*/ 15973 w 21600"/>
              <a:gd name="T1" fmla="*/ 0 h 34658"/>
              <a:gd name="T2" fmla="*/ 7865 w 21600"/>
              <a:gd name="T3" fmla="*/ 34658 h 34658"/>
              <a:gd name="T4" fmla="*/ 0 w 21600"/>
              <a:gd name="T5" fmla="*/ 14541 h 34658"/>
            </a:gdLst>
            <a:ahLst/>
            <a:cxnLst>
              <a:cxn ang="0">
                <a:pos x="T0" y="T1"/>
              </a:cxn>
              <a:cxn ang="0">
                <a:pos x="T2" y="T3"/>
              </a:cxn>
              <a:cxn ang="0">
                <a:pos x="T4" y="T5"/>
              </a:cxn>
            </a:cxnLst>
            <a:rect l="0" t="0" r="r" b="b"/>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a:effectLst/>
        </p:spPr>
        <p:txBody>
          <a:bodyPr rot="10800000" wrap="none" anchor="ctr"/>
          <a:lstStyle/>
          <a:p>
            <a:pPr algn="ctr"/>
            <a:endParaRPr lang="en-US" sz="1800">
              <a:solidFill>
                <a:srgbClr val="FF7C80"/>
              </a:solidFill>
              <a:latin typeface="Arial" charset="0"/>
            </a:endParaRPr>
          </a:p>
        </p:txBody>
      </p:sp>
      <p:sp>
        <p:nvSpPr>
          <p:cNvPr id="260114" name="Arc 18"/>
          <p:cNvSpPr>
            <a:spLocks/>
          </p:cNvSpPr>
          <p:nvPr/>
        </p:nvSpPr>
        <p:spPr bwMode="auto">
          <a:xfrm rot="10800000" flipV="1">
            <a:off x="3389313" y="2660650"/>
            <a:ext cx="1541462" cy="3130550"/>
          </a:xfrm>
          <a:custGeom>
            <a:avLst/>
            <a:gdLst>
              <a:gd name="G0" fmla="+- 8616 0 0"/>
              <a:gd name="G1" fmla="+- 21600 0 0"/>
              <a:gd name="G2" fmla="+- 21600 0 0"/>
              <a:gd name="T0" fmla="*/ 8616 w 30216"/>
              <a:gd name="T1" fmla="*/ 0 h 43200"/>
              <a:gd name="T2" fmla="*/ 0 w 30216"/>
              <a:gd name="T3" fmla="*/ 41407 h 43200"/>
              <a:gd name="T4" fmla="*/ 8616 w 30216"/>
              <a:gd name="T5" fmla="*/ 21600 h 43200"/>
            </a:gdLst>
            <a:ahLst/>
            <a:cxnLst>
              <a:cxn ang="0">
                <a:pos x="T0" y="T1"/>
              </a:cxn>
              <a:cxn ang="0">
                <a:pos x="T2" y="T3"/>
              </a:cxn>
              <a:cxn ang="0">
                <a:pos x="T4" y="T5"/>
              </a:cxn>
            </a:cxnLst>
            <a:rect l="0" t="0" r="r" b="b"/>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0110"/>
                                        </p:tgtEl>
                                        <p:attrNameLst>
                                          <p:attrName>style.visibility</p:attrName>
                                        </p:attrNameLst>
                                      </p:cBhvr>
                                      <p:to>
                                        <p:strVal val="visible"/>
                                      </p:to>
                                    </p:set>
                                    <p:animEffect transition="in" filter="fade">
                                      <p:cBhvr>
                                        <p:cTn id="13" dur="2000"/>
                                        <p:tgtEl>
                                          <p:spTgt spid="260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0111"/>
                                        </p:tgtEl>
                                        <p:attrNameLst>
                                          <p:attrName>style.visibility</p:attrName>
                                        </p:attrNameLst>
                                      </p:cBhvr>
                                      <p:to>
                                        <p:strVal val="visible"/>
                                      </p:to>
                                    </p:set>
                                    <p:animEffect transition="in" filter="wipe(down)">
                                      <p:cBhvr>
                                        <p:cTn id="18" dur="5000"/>
                                        <p:tgtEl>
                                          <p:spTgt spid="2601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0113"/>
                                        </p:tgtEl>
                                        <p:attrNameLst>
                                          <p:attrName>style.visibility</p:attrName>
                                        </p:attrNameLst>
                                      </p:cBhvr>
                                      <p:to>
                                        <p:strVal val="visible"/>
                                      </p:to>
                                    </p:set>
                                    <p:animEffect transition="in" filter="wipe(down)">
                                      <p:cBhvr>
                                        <p:cTn id="21" dur="5000"/>
                                        <p:tgtEl>
                                          <p:spTgt spid="260113"/>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260112"/>
                                        </p:tgtEl>
                                        <p:attrNameLst>
                                          <p:attrName>style.visibility</p:attrName>
                                        </p:attrNameLst>
                                      </p:cBhvr>
                                      <p:to>
                                        <p:strVal val="visible"/>
                                      </p:to>
                                    </p:set>
                                    <p:animEffect transition="in" filter="wipe(up)">
                                      <p:cBhvr>
                                        <p:cTn id="25" dur="5000"/>
                                        <p:tgtEl>
                                          <p:spTgt spid="2601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0114"/>
                                        </p:tgtEl>
                                        <p:attrNameLst>
                                          <p:attrName>style.visibility</p:attrName>
                                        </p:attrNameLst>
                                      </p:cBhvr>
                                      <p:to>
                                        <p:strVal val="visible"/>
                                      </p:to>
                                    </p:set>
                                    <p:animEffect transition="in" filter="wipe(up)">
                                      <p:cBhvr>
                                        <p:cTn id="28" dur="5000"/>
                                        <p:tgtEl>
                                          <p:spTgt spid="26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1" grpId="0" animBg="1"/>
      <p:bldP spid="260112" grpId="0" animBg="1"/>
      <p:bldP spid="260113" grpId="0" animBg="1"/>
      <p:bldP spid="2601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39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Oceanic convection - currents.</a:t>
            </a:r>
            <a:endParaRPr lang="en-US" sz="2400">
              <a:latin typeface="Arial" charset="0"/>
              <a:sym typeface="Symbol" pitchFamily="18" charset="2"/>
            </a:endParaRPr>
          </a:p>
        </p:txBody>
      </p:sp>
      <p:pic>
        <p:nvPicPr>
          <p:cNvPr id="253963" name="Picture 11"/>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53963"/>
                                        </p:tgtEl>
                                        <p:attrNameLst>
                                          <p:attrName>style.visibility</p:attrName>
                                        </p:attrNameLst>
                                      </p:cBhvr>
                                      <p:to>
                                        <p:strVal val="visible"/>
                                      </p:to>
                                    </p:set>
                                    <p:anim calcmode="lin" valueType="num">
                                      <p:cBhvr>
                                        <p:cTn id="13" dur="500" fill="hold"/>
                                        <p:tgtEl>
                                          <p:spTgt spid="253963"/>
                                        </p:tgtEl>
                                        <p:attrNameLst>
                                          <p:attrName>ppt_w</p:attrName>
                                        </p:attrNameLst>
                                      </p:cBhvr>
                                      <p:tavLst>
                                        <p:tav tm="0">
                                          <p:val>
                                            <p:fltVal val="0"/>
                                          </p:val>
                                        </p:tav>
                                        <p:tav tm="100000">
                                          <p:val>
                                            <p:strVal val="#ppt_w"/>
                                          </p:val>
                                        </p:tav>
                                      </p:tavLst>
                                    </p:anim>
                                    <p:anim calcmode="lin" valueType="num">
                                      <p:cBhvr>
                                        <p:cTn id="14" dur="500" fill="hold"/>
                                        <p:tgtEl>
                                          <p:spTgt spid="253963"/>
                                        </p:tgtEl>
                                        <p:attrNameLst>
                                          <p:attrName>ppt_h</p:attrName>
                                        </p:attrNameLst>
                                      </p:cBhvr>
                                      <p:tavLst>
                                        <p:tav tm="0">
                                          <p:val>
                                            <p:fltVal val="0"/>
                                          </p:val>
                                        </p:tav>
                                        <p:tav tm="100000">
                                          <p:val>
                                            <p:strVal val="#ppt_h"/>
                                          </p:val>
                                        </p:tav>
                                      </p:tavLst>
                                    </p:anim>
                                    <p:animEffect transition="in" filter="fade">
                                      <p:cBhvr>
                                        <p:cTn id="15" dur="5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639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Conduction, convection and thermal radiation </a:t>
            </a:r>
          </a:p>
          <a:p>
            <a:pPr marL="609600" indent="-609600">
              <a:spcBef>
                <a:spcPct val="20000"/>
              </a:spcBef>
            </a:pPr>
            <a:r>
              <a:rPr lang="en-US" sz="2400">
                <a:solidFill>
                  <a:schemeClr val="accent2"/>
                </a:solidFill>
                <a:latin typeface="Arial" charset="0"/>
                <a:ea typeface="Calibri" pitchFamily="34" charset="0"/>
                <a:cs typeface="Arial" charset="0"/>
              </a:rPr>
              <a:t>• Black-body radiation </a:t>
            </a:r>
          </a:p>
          <a:p>
            <a:pPr marL="609600" indent="-609600">
              <a:spcBef>
                <a:spcPct val="20000"/>
              </a:spcBef>
            </a:pPr>
            <a:r>
              <a:rPr lang="en-US" sz="2400">
                <a:solidFill>
                  <a:schemeClr val="accent2"/>
                </a:solidFill>
                <a:latin typeface="Arial" charset="0"/>
                <a:ea typeface="Calibri" pitchFamily="34" charset="0"/>
                <a:cs typeface="Arial" charset="0"/>
              </a:rPr>
              <a:t>• Albedo and emissivity </a:t>
            </a:r>
          </a:p>
          <a:p>
            <a:pPr marL="609600" indent="-609600">
              <a:spcBef>
                <a:spcPct val="20000"/>
              </a:spcBef>
            </a:pPr>
            <a:r>
              <a:rPr lang="en-US" sz="2400">
                <a:solidFill>
                  <a:schemeClr val="accent2"/>
                </a:solidFill>
                <a:latin typeface="Arial" charset="0"/>
                <a:ea typeface="Calibri" pitchFamily="34" charset="0"/>
                <a:cs typeface="Arial" charset="0"/>
              </a:rPr>
              <a:t>• The solar constant </a:t>
            </a:r>
          </a:p>
          <a:p>
            <a:pPr marL="609600" indent="-609600">
              <a:spcBef>
                <a:spcPct val="20000"/>
              </a:spcBef>
            </a:pPr>
            <a:r>
              <a:rPr lang="en-US" sz="2400">
                <a:solidFill>
                  <a:schemeClr val="accent2"/>
                </a:solidFill>
                <a:latin typeface="Arial" charset="0"/>
                <a:ea typeface="Calibri" pitchFamily="34" charset="0"/>
                <a:cs typeface="Arial" charset="0"/>
              </a:rPr>
              <a:t>• The greenhouse effect </a:t>
            </a:r>
          </a:p>
          <a:p>
            <a:pPr marL="609600" indent="-609600">
              <a:spcBef>
                <a:spcPct val="20000"/>
              </a:spcBef>
            </a:pPr>
            <a:r>
              <a:rPr lang="en-US" sz="2400">
                <a:solidFill>
                  <a:schemeClr val="accent2"/>
                </a:solidFill>
                <a:latin typeface="Arial" charset="0"/>
                <a:ea typeface="Calibri" pitchFamily="34" charset="0"/>
                <a:cs typeface="Arial" charset="0"/>
              </a:rPr>
              <a:t>• Energy balance in the Earth surface / atmosphere system </a:t>
            </a:r>
          </a:p>
        </p:txBody>
      </p:sp>
      <p:sp>
        <p:nvSpPr>
          <p:cNvPr id="20275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7698">
                                            <p:txEl>
                                              <p:pRg st="5" end="5"/>
                                            </p:txEl>
                                          </p:spTgt>
                                        </p:tgtEl>
                                        <p:attrNameLst>
                                          <p:attrName>style.visibility</p:attrName>
                                        </p:attrNameLst>
                                      </p:cBhvr>
                                      <p:to>
                                        <p:strVal val="visible"/>
                                      </p:to>
                                    </p:set>
                                    <p:anim calcmode="lin" valueType="num">
                                      <p:cBhvr additive="base">
                                        <p:cTn id="37" dur="500" fill="hold"/>
                                        <p:tgtEl>
                                          <p:spTgt spid="79769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76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7698">
                                            <p:txEl>
                                              <p:pRg st="6" end="6"/>
                                            </p:txEl>
                                          </p:spTgt>
                                        </p:tgtEl>
                                        <p:attrNameLst>
                                          <p:attrName>style.visibility</p:attrName>
                                        </p:attrNameLst>
                                      </p:cBhvr>
                                      <p:to>
                                        <p:strVal val="visible"/>
                                      </p:to>
                                    </p:set>
                                    <p:anim calcmode="lin" valueType="num">
                                      <p:cBhvr additive="base">
                                        <p:cTn id="43" dur="500" fill="hold"/>
                                        <p:tgtEl>
                                          <p:spTgt spid="7976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769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Solar convection – sunspots and flares.</a:t>
            </a:r>
            <a:endParaRPr lang="en-US" sz="2400">
              <a:latin typeface="Arial" charset="0"/>
              <a:sym typeface="Symbol" pitchFamily="18" charset="2"/>
            </a:endParaRPr>
          </a:p>
        </p:txBody>
      </p:sp>
      <p:pic>
        <p:nvPicPr>
          <p:cNvPr id="256010" name="Picture 10"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60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56006"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256007"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10"/>
                                        </p:tgtEl>
                                        <p:attrNameLst>
                                          <p:attrName>style.visibility</p:attrName>
                                        </p:attrNameLst>
                                      </p:cBhvr>
                                      <p:to>
                                        <p:strVal val="visible"/>
                                      </p:to>
                                    </p:set>
                                    <p:animEffect transition="in" filter="fade">
                                      <p:cBhvr>
                                        <p:cTn id="13" dur="2000"/>
                                        <p:tgtEl>
                                          <p:spTgt spid="2560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06"/>
                                        </p:tgtEl>
                                        <p:attrNameLst>
                                          <p:attrName>style.visibility</p:attrName>
                                        </p:attrNameLst>
                                      </p:cBhvr>
                                      <p:to>
                                        <p:strVal val="visible"/>
                                      </p:to>
                                    </p:set>
                                    <p:animEffect transition="in" filter="fade">
                                      <p:cBhvr>
                                        <p:cTn id="18" dur="2000"/>
                                        <p:tgtEl>
                                          <p:spTgt spid="2560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07"/>
                                        </p:tgtEl>
                                        <p:attrNameLst>
                                          <p:attrName>style.visibility</p:attrName>
                                        </p:attrNameLst>
                                      </p:cBhvr>
                                      <p:to>
                                        <p:strVal val="visible"/>
                                      </p:to>
                                    </p:set>
                                    <p:animEffect transition="in" filter="fade">
                                      <p:cBhvr>
                                        <p:cTn id="23" dur="2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Conduction, </a:t>
            </a:r>
            <a:r>
              <a:rPr lang="en-US" sz="2400" b="1" i="1">
                <a:solidFill>
                  <a:schemeClr val="accent2"/>
                </a:solidFill>
                <a:latin typeface="Arial" charset="0"/>
                <a:ea typeface="Calibri" pitchFamily="34" charset="0"/>
                <a:cs typeface="Arial" charset="0"/>
              </a:rPr>
              <a:t>convection</a:t>
            </a:r>
            <a:r>
              <a:rPr lang="en-US" sz="2400" i="1">
                <a:solidFill>
                  <a:schemeClr val="accent2"/>
                </a:solidFill>
                <a:latin typeface="Arial" charset="0"/>
                <a:ea typeface="Calibri" pitchFamily="34" charset="0"/>
                <a:cs typeface="Arial" charset="0"/>
              </a:rPr>
              <a:t> and thermal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2580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latin typeface="Arial" charset="0"/>
              </a:rPr>
              <a:t>Mantle convection – continental drift.</a:t>
            </a:r>
            <a:endParaRPr lang="en-US" sz="2400">
              <a:latin typeface="Arial" charset="0"/>
              <a:sym typeface="Symbol" pitchFamily="18" charset="2"/>
            </a:endParaRPr>
          </a:p>
        </p:txBody>
      </p:sp>
      <p:pic>
        <p:nvPicPr>
          <p:cNvPr id="258054" name="Picture 6" descr="Image:Pangea pl gi ubt.png">
            <a:hlinkClick r:id="rId5"/>
          </p:cNvPr>
          <p:cNvPicPr>
            <a:picLocks noChangeAspect="1" noChangeArrowheads="1"/>
          </p:cNvPicPr>
          <p:nvPr/>
        </p:nvPicPr>
        <p:blipFill>
          <a:blip r:embed="rId6" cstate="print"/>
          <a:srcRect/>
          <a:stretch>
            <a:fillRect/>
          </a:stretch>
        </p:blipFill>
        <p:spPr bwMode="auto">
          <a:xfrm>
            <a:off x="765175" y="2266950"/>
            <a:ext cx="3748088" cy="4219575"/>
          </a:xfrm>
          <a:prstGeom prst="rect">
            <a:avLst/>
          </a:prstGeom>
          <a:ln>
            <a:noFill/>
          </a:ln>
          <a:effectLst>
            <a:outerShdw blurRad="292100" dist="139700" dir="2700000" algn="tl" rotWithShape="0">
              <a:srgbClr val="333333">
                <a:alpha val="65000"/>
              </a:srgbClr>
            </a:outerShdw>
          </a:effectLst>
        </p:spPr>
      </p:pic>
      <p:pic>
        <p:nvPicPr>
          <p:cNvPr id="258055" name="Picture 7"/>
          <p:cNvPicPr>
            <a:picLocks noChangeAspect="1" noChangeArrowheads="1"/>
          </p:cNvPicPr>
          <p:nvPr/>
        </p:nvPicPr>
        <p:blipFill>
          <a:blip r:embed="rId7" cstate="print"/>
          <a:srcRect/>
          <a:stretch>
            <a:fillRect/>
          </a:stretch>
        </p:blipFill>
        <p:spPr bwMode="auto">
          <a:xfrm>
            <a:off x="4632325" y="2273300"/>
            <a:ext cx="3690938" cy="2028825"/>
          </a:xfrm>
          <a:prstGeom prst="rect">
            <a:avLst/>
          </a:prstGeom>
          <a:ln>
            <a:noFill/>
          </a:ln>
          <a:effectLst>
            <a:outerShdw blurRad="292100" dist="139700" dir="2700000" algn="tl" rotWithShape="0">
              <a:srgbClr val="333333">
                <a:alpha val="65000"/>
              </a:srgbClr>
            </a:outerShdw>
          </a:effectLst>
        </p:spPr>
      </p:pic>
      <p:pic>
        <p:nvPicPr>
          <p:cNvPr id="258056" name="Picture 8"/>
          <p:cNvPicPr>
            <a:picLocks noChangeAspect="1" noChangeArrowheads="1"/>
          </p:cNvPicPr>
          <p:nvPr/>
        </p:nvPicPr>
        <p:blipFill>
          <a:blip r:embed="rId8" cstate="print"/>
          <a:srcRect/>
          <a:stretch>
            <a:fillRect/>
          </a:stretch>
        </p:blipFill>
        <p:spPr bwMode="auto">
          <a:xfrm>
            <a:off x="4633693" y="4462682"/>
            <a:ext cx="3690938" cy="202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8055"/>
                                        </p:tgtEl>
                                        <p:attrNameLst>
                                          <p:attrName>style.visibility</p:attrName>
                                        </p:attrNameLst>
                                      </p:cBhvr>
                                      <p:to>
                                        <p:strVal val="visible"/>
                                      </p:to>
                                    </p:set>
                                    <p:animEffect transition="in" filter="fade">
                                      <p:cBhvr>
                                        <p:cTn id="13" dur="2000"/>
                                        <p:tgtEl>
                                          <p:spTgt spid="2580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8056"/>
                                        </p:tgtEl>
                                        <p:attrNameLst>
                                          <p:attrName>style.visibility</p:attrName>
                                        </p:attrNameLst>
                                      </p:cBhvr>
                                      <p:to>
                                        <p:strVal val="visible"/>
                                      </p:to>
                                    </p:set>
                                    <p:animEffect transition="in" filter="fade">
                                      <p:cBhvr>
                                        <p:cTn id="18" dur="2000"/>
                                        <p:tgtEl>
                                          <p:spTgt spid="2580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8054"/>
                                        </p:tgtEl>
                                        <p:attrNameLst>
                                          <p:attrName>style.visibility</p:attrName>
                                        </p:attrNameLst>
                                      </p:cBhvr>
                                      <p:to>
                                        <p:strVal val="visible"/>
                                      </p:to>
                                    </p:set>
                                    <p:animEffect transition="in" filter="fade">
                                      <p:cBhvr>
                                        <p:cTn id="23" dur="2000"/>
                                        <p:tgtEl>
                                          <p:spTgt spid="25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2" name="Rectangle 14"/>
          <p:cNvSpPr>
            <a:spLocks noChangeArrowheads="1"/>
          </p:cNvSpPr>
          <p:nvPr/>
        </p:nvSpPr>
        <p:spPr bwMode="auto">
          <a:xfrm>
            <a:off x="682625" y="5716588"/>
            <a:ext cx="7777163" cy="11414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A black-body absorbs all wavelengths. As it heats up it emits all wavelengths, called </a:t>
            </a:r>
            <a:r>
              <a:rPr lang="en-US" sz="2400" b="1">
                <a:latin typeface="Arial" charset="0"/>
                <a:sym typeface="Symbol" pitchFamily="18" charset="2"/>
              </a:rPr>
              <a:t>black-body radiation</a:t>
            </a:r>
            <a:r>
              <a:rPr lang="en-US" sz="2400">
                <a:latin typeface="Arial" charset="0"/>
                <a:sym typeface="Symbol" pitchFamily="18" charset="2"/>
              </a:rPr>
              <a:t>.</a:t>
            </a:r>
          </a:p>
        </p:txBody>
      </p:sp>
      <p:sp>
        <p:nvSpPr>
          <p:cNvPr id="268290" name="Rectangle 2"/>
          <p:cNvSpPr>
            <a:spLocks noChangeArrowheads="1"/>
          </p:cNvSpPr>
          <p:nvPr/>
        </p:nvSpPr>
        <p:spPr bwMode="auto">
          <a:xfrm>
            <a:off x="685800" y="1401763"/>
            <a:ext cx="7772400" cy="4313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absorb many more wavelengths                  than the atmospheric gases.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Depending on the color of a solid you can	 determine what wavelengths it </a:t>
            </a:r>
            <a:r>
              <a:rPr lang="en-US" sz="2400" i="1">
                <a:solidFill>
                  <a:srgbClr val="000000"/>
                </a:solidFill>
                <a:latin typeface="Arial" charset="0"/>
                <a:ea typeface="Calibri" pitchFamily="34" charset="0"/>
                <a:cs typeface="Times New Roman" pitchFamily="18" charset="0"/>
              </a:rPr>
              <a:t>cannot</a:t>
            </a:r>
            <a:r>
              <a:rPr lang="en-US" sz="2400">
                <a:solidFill>
                  <a:srgbClr val="000000"/>
                </a:solidFill>
                <a:latin typeface="Arial" charset="0"/>
                <a:ea typeface="Calibri" pitchFamily="34" charset="0"/>
                <a:cs typeface="Times New Roman" pitchFamily="18" charset="0"/>
              </a:rPr>
              <a:t> absorb.</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a green object reflects (and                therefore does not absorb) green light.</a:t>
            </a: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20000"/>
              </a:spcBef>
            </a:pPr>
            <a:endParaRPr lang="en-US" sz="2400">
              <a:solidFill>
                <a:srgbClr val="000000"/>
              </a:solidFill>
              <a:latin typeface="Arial" charset="0"/>
              <a:ea typeface="Calibri" pitchFamily="34" charset="0"/>
              <a:cs typeface="Times New Roman" pitchFamily="18" charset="0"/>
            </a:endParaRPr>
          </a:p>
          <a:p>
            <a:pPr eaLnBrk="0" hangingPunct="0">
              <a:spcBef>
                <a:spcPct val="5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black object absorbs </a:t>
            </a:r>
            <a:r>
              <a:rPr lang="en-US" sz="2400" i="1">
                <a:solidFill>
                  <a:srgbClr val="000000"/>
                </a:solidFill>
                <a:latin typeface="Arial" charset="0"/>
                <a:ea typeface="Calibri" pitchFamily="34" charset="0"/>
                <a:cs typeface="Times New Roman" pitchFamily="18" charset="0"/>
              </a:rPr>
              <a:t>all</a:t>
            </a:r>
            <a:r>
              <a:rPr lang="en-US" sz="2400">
                <a:solidFill>
                  <a:srgbClr val="000000"/>
                </a:solidFill>
                <a:latin typeface="Arial" charset="0"/>
                <a:ea typeface="Calibri" pitchFamily="34" charset="0"/>
                <a:cs typeface="Times New Roman" pitchFamily="18" charset="0"/>
              </a:rPr>
              <a:t> wavelengths. 	</a:t>
            </a:r>
          </a:p>
        </p:txBody>
      </p:sp>
      <p:sp>
        <p:nvSpPr>
          <p:cNvPr id="268291" name="Rectangle 3"/>
          <p:cNvSpPr>
            <a:spLocks noChangeArrowheads="1"/>
          </p:cNvSpPr>
          <p:nvPr/>
        </p:nvSpPr>
        <p:spPr bwMode="auto">
          <a:xfrm>
            <a:off x="8047038" y="3640138"/>
            <a:ext cx="636587"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2" name="AutoShape 4"/>
          <p:cNvSpPr>
            <a:spLocks noChangeArrowheads="1"/>
          </p:cNvSpPr>
          <p:nvPr/>
        </p:nvSpPr>
        <p:spPr bwMode="auto">
          <a:xfrm rot="5071744">
            <a:off x="7237413" y="2374900"/>
            <a:ext cx="1927225" cy="530225"/>
          </a:xfrm>
          <a:prstGeom prst="parallelogram">
            <a:avLst>
              <a:gd name="adj" fmla="val 8262"/>
            </a:avLst>
          </a:prstGeom>
          <a:solidFill>
            <a:schemeClr val="bg1">
              <a:alpha val="72000"/>
            </a:schemeClr>
          </a:solidFill>
          <a:ln w="9525">
            <a:noFill/>
            <a:miter lim="800000"/>
            <a:headEnd/>
            <a:tailEnd/>
          </a:ln>
          <a:effectLst/>
        </p:spPr>
        <p:txBody>
          <a:bodyPr wrap="none" anchor="ctr"/>
          <a:lstStyle/>
          <a:p>
            <a:endParaRPr lang="en-US"/>
          </a:p>
        </p:txBody>
      </p:sp>
      <p:sp>
        <p:nvSpPr>
          <p:cNvPr id="268293" name="Rectangle 5"/>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68294" name="Rectangle 6"/>
          <p:cNvSpPr>
            <a:spLocks noChangeArrowheads="1"/>
          </p:cNvSpPr>
          <p:nvPr/>
        </p:nvSpPr>
        <p:spPr bwMode="auto">
          <a:xfrm>
            <a:off x="7377113" y="4437063"/>
            <a:ext cx="636587" cy="409575"/>
          </a:xfrm>
          <a:prstGeom prst="rect">
            <a:avLst/>
          </a:prstGeom>
          <a:solidFill>
            <a:srgbClr val="D6009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D60093"/>
            </a:extrusionClr>
          </a:sp3d>
        </p:spPr>
        <p:txBody>
          <a:bodyPr wrap="none" anchor="ctr">
            <a:flatTx/>
          </a:bodyPr>
          <a:lstStyle/>
          <a:p>
            <a:endParaRPr lang="en-US"/>
          </a:p>
        </p:txBody>
      </p:sp>
      <p:sp>
        <p:nvSpPr>
          <p:cNvPr id="268295" name="Rectangle 7"/>
          <p:cNvSpPr>
            <a:spLocks noChangeArrowheads="1"/>
          </p:cNvSpPr>
          <p:nvPr/>
        </p:nvSpPr>
        <p:spPr bwMode="auto">
          <a:xfrm>
            <a:off x="6323013" y="4430713"/>
            <a:ext cx="636587" cy="409575"/>
          </a:xfrm>
          <a:prstGeom prst="rect">
            <a:avLst/>
          </a:prstGeom>
          <a:solidFill>
            <a:srgbClr val="6600CC"/>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6600CC"/>
            </a:extrusionClr>
          </a:sp3d>
        </p:spPr>
        <p:txBody>
          <a:bodyPr wrap="none" anchor="ctr">
            <a:flatTx/>
          </a:bodyPr>
          <a:lstStyle/>
          <a:p>
            <a:endParaRPr lang="en-US"/>
          </a:p>
        </p:txBody>
      </p:sp>
      <p:sp>
        <p:nvSpPr>
          <p:cNvPr id="268296" name="Rectangle 8"/>
          <p:cNvSpPr>
            <a:spLocks noChangeArrowheads="1"/>
          </p:cNvSpPr>
          <p:nvPr/>
        </p:nvSpPr>
        <p:spPr bwMode="auto">
          <a:xfrm>
            <a:off x="5287963" y="4425950"/>
            <a:ext cx="636587" cy="409575"/>
          </a:xfrm>
          <a:prstGeom prst="rect">
            <a:avLst/>
          </a:prstGeom>
          <a:solidFill>
            <a:schemeClr val="accent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268297" name="Rectangle 9"/>
          <p:cNvSpPr>
            <a:spLocks noChangeArrowheads="1"/>
          </p:cNvSpPr>
          <p:nvPr/>
        </p:nvSpPr>
        <p:spPr bwMode="auto">
          <a:xfrm>
            <a:off x="4311650" y="4422775"/>
            <a:ext cx="636588" cy="409575"/>
          </a:xfrm>
          <a:prstGeom prst="rect">
            <a:avLst/>
          </a:prstGeom>
          <a:solidFill>
            <a:srgbClr val="00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006600"/>
            </a:extrusionClr>
          </a:sp3d>
        </p:spPr>
        <p:txBody>
          <a:bodyPr wrap="none" anchor="ctr">
            <a:flatTx/>
          </a:bodyPr>
          <a:lstStyle/>
          <a:p>
            <a:endParaRPr lang="en-US"/>
          </a:p>
        </p:txBody>
      </p:sp>
      <p:sp>
        <p:nvSpPr>
          <p:cNvPr id="268298" name="Rectangle 10"/>
          <p:cNvSpPr>
            <a:spLocks noChangeArrowheads="1"/>
          </p:cNvSpPr>
          <p:nvPr/>
        </p:nvSpPr>
        <p:spPr bwMode="auto">
          <a:xfrm>
            <a:off x="3300413" y="4421188"/>
            <a:ext cx="636587" cy="409575"/>
          </a:xfrm>
          <a:prstGeom prst="rect">
            <a:avLst/>
          </a:prstGeom>
          <a:solidFill>
            <a:srgbClr val="FFFF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68299" name="Rectangle 11"/>
          <p:cNvSpPr>
            <a:spLocks noChangeArrowheads="1"/>
          </p:cNvSpPr>
          <p:nvPr/>
        </p:nvSpPr>
        <p:spPr bwMode="auto">
          <a:xfrm>
            <a:off x="2322513" y="4424363"/>
            <a:ext cx="636587" cy="409575"/>
          </a:xfrm>
          <a:prstGeom prst="rect">
            <a:avLst/>
          </a:prstGeom>
          <a:solidFill>
            <a:srgbClr val="FF66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6600"/>
            </a:extrusionClr>
          </a:sp3d>
        </p:spPr>
        <p:txBody>
          <a:bodyPr wrap="none" anchor="ctr">
            <a:flatTx/>
          </a:bodyPr>
          <a:lstStyle/>
          <a:p>
            <a:endParaRPr lang="en-US"/>
          </a:p>
        </p:txBody>
      </p:sp>
      <p:sp>
        <p:nvSpPr>
          <p:cNvPr id="268300" name="Rectangle 12"/>
          <p:cNvSpPr>
            <a:spLocks noChangeArrowheads="1"/>
          </p:cNvSpPr>
          <p:nvPr/>
        </p:nvSpPr>
        <p:spPr bwMode="auto">
          <a:xfrm>
            <a:off x="1265238" y="4419600"/>
            <a:ext cx="636587" cy="409575"/>
          </a:xfrm>
          <a:prstGeom prst="rect">
            <a:avLst/>
          </a:prstGeom>
          <a:solidFill>
            <a:srgbClr val="CC00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0000"/>
            </a:extrusionClr>
          </a:sp3d>
        </p:spPr>
        <p:txBody>
          <a:bodyPr wrap="none" anchor="ctr">
            <a:flatTx/>
          </a:bodyPr>
          <a:lstStyle/>
          <a:p>
            <a:endParaRPr lang="en-US"/>
          </a:p>
        </p:txBody>
      </p:sp>
      <p:sp>
        <p:nvSpPr>
          <p:cNvPr id="268301" name="Text Box 13"/>
          <p:cNvSpPr txBox="1">
            <a:spLocks noChangeArrowheads="1"/>
          </p:cNvSpPr>
          <p:nvPr/>
        </p:nvSpPr>
        <p:spPr bwMode="auto">
          <a:xfrm>
            <a:off x="774700" y="4783138"/>
            <a:ext cx="7599363" cy="641350"/>
          </a:xfrm>
          <a:prstGeom prst="rect">
            <a:avLst/>
          </a:prstGeom>
          <a:noFill/>
          <a:ln w="9525">
            <a:noFill/>
            <a:miter lim="800000"/>
            <a:headEnd/>
            <a:tailEnd/>
          </a:ln>
          <a:effectLst/>
        </p:spPr>
        <p:txBody>
          <a:bodyPr>
            <a:spAutoFit/>
          </a:bodyPr>
          <a:lstStyle/>
          <a:p>
            <a:pPr algn="ctr">
              <a:lnSpc>
                <a:spcPct val="90000"/>
              </a:lnSpc>
            </a:pPr>
            <a:r>
              <a:rPr lang="en-US" i="1">
                <a:solidFill>
                  <a:schemeClr val="hlink"/>
                </a:solidFill>
                <a:latin typeface="Arial" charset="0"/>
              </a:rPr>
              <a:t>When bathed in white light a solid is the color of the light that it cannot absorb.</a:t>
            </a:r>
          </a:p>
        </p:txBody>
      </p:sp>
      <p:sp>
        <p:nvSpPr>
          <p:cNvPr id="268303" name="Rectangle 15"/>
          <p:cNvSpPr>
            <a:spLocks noChangeArrowheads="1"/>
          </p:cNvSpPr>
          <p:nvPr/>
        </p:nvSpPr>
        <p:spPr bwMode="auto">
          <a:xfrm>
            <a:off x="7370763" y="5543550"/>
            <a:ext cx="636587" cy="409575"/>
          </a:xfrm>
          <a:prstGeom prst="rect">
            <a:avLst/>
          </a:prstGeom>
          <a:solidFill>
            <a:srgbClr val="333333"/>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333333"/>
            </a:extrusionClr>
          </a:sp3d>
        </p:spPr>
        <p:txBody>
          <a:bodyPr wrap="none" anchor="ctr">
            <a:flatTx/>
          </a:bodyPr>
          <a:lstStyle/>
          <a:p>
            <a:endParaRPr lang="en-US"/>
          </a:p>
        </p:txBody>
      </p:sp>
      <p:sp>
        <p:nvSpPr>
          <p:cNvPr id="268304" name="Line 16"/>
          <p:cNvSpPr>
            <a:spLocks noChangeShapeType="1"/>
          </p:cNvSpPr>
          <p:nvPr/>
        </p:nvSpPr>
        <p:spPr bwMode="auto">
          <a:xfrm>
            <a:off x="7977188" y="1768475"/>
            <a:ext cx="133350" cy="1792288"/>
          </a:xfrm>
          <a:prstGeom prst="line">
            <a:avLst/>
          </a:prstGeom>
          <a:noFill/>
          <a:ln w="28575">
            <a:solidFill>
              <a:srgbClr val="CC0000"/>
            </a:solidFill>
            <a:round/>
            <a:headEnd/>
            <a:tailEnd/>
          </a:ln>
          <a:effectLst/>
        </p:spPr>
        <p:txBody>
          <a:bodyPr/>
          <a:lstStyle/>
          <a:p>
            <a:endParaRPr lang="en-US"/>
          </a:p>
        </p:txBody>
      </p:sp>
      <p:sp>
        <p:nvSpPr>
          <p:cNvPr id="268305" name="Line 17"/>
          <p:cNvSpPr>
            <a:spLocks noChangeShapeType="1"/>
          </p:cNvSpPr>
          <p:nvPr/>
        </p:nvSpPr>
        <p:spPr bwMode="auto">
          <a:xfrm>
            <a:off x="8024813" y="1766888"/>
            <a:ext cx="133350" cy="1792287"/>
          </a:xfrm>
          <a:prstGeom prst="line">
            <a:avLst/>
          </a:prstGeom>
          <a:noFill/>
          <a:ln w="28575">
            <a:solidFill>
              <a:srgbClr val="FF6600"/>
            </a:solidFill>
            <a:round/>
            <a:headEnd/>
            <a:tailEnd/>
          </a:ln>
          <a:effectLst/>
        </p:spPr>
        <p:txBody>
          <a:bodyPr/>
          <a:lstStyle/>
          <a:p>
            <a:endParaRPr lang="en-US"/>
          </a:p>
        </p:txBody>
      </p:sp>
      <p:sp>
        <p:nvSpPr>
          <p:cNvPr id="268306" name="Line 18"/>
          <p:cNvSpPr>
            <a:spLocks noChangeShapeType="1"/>
          </p:cNvSpPr>
          <p:nvPr/>
        </p:nvSpPr>
        <p:spPr bwMode="auto">
          <a:xfrm>
            <a:off x="8077200" y="1770063"/>
            <a:ext cx="133350" cy="1792287"/>
          </a:xfrm>
          <a:prstGeom prst="line">
            <a:avLst/>
          </a:prstGeom>
          <a:noFill/>
          <a:ln w="28575">
            <a:solidFill>
              <a:srgbClr val="FFFF00"/>
            </a:solidFill>
            <a:round/>
            <a:headEnd/>
            <a:tailEnd/>
          </a:ln>
          <a:effectLst/>
        </p:spPr>
        <p:txBody>
          <a:bodyPr/>
          <a:lstStyle/>
          <a:p>
            <a:endParaRPr lang="en-US"/>
          </a:p>
        </p:txBody>
      </p:sp>
      <p:sp>
        <p:nvSpPr>
          <p:cNvPr id="268307" name="Line 19"/>
          <p:cNvSpPr>
            <a:spLocks noChangeShapeType="1"/>
          </p:cNvSpPr>
          <p:nvPr/>
        </p:nvSpPr>
        <p:spPr bwMode="auto">
          <a:xfrm>
            <a:off x="8126413" y="1773238"/>
            <a:ext cx="133350" cy="1792287"/>
          </a:xfrm>
          <a:prstGeom prst="line">
            <a:avLst/>
          </a:prstGeom>
          <a:noFill/>
          <a:ln w="28575">
            <a:solidFill>
              <a:srgbClr val="006600"/>
            </a:solidFill>
            <a:round/>
            <a:headEnd/>
            <a:tailEnd/>
          </a:ln>
          <a:effectLst/>
        </p:spPr>
        <p:txBody>
          <a:bodyPr/>
          <a:lstStyle/>
          <a:p>
            <a:endParaRPr lang="en-US"/>
          </a:p>
        </p:txBody>
      </p:sp>
      <p:sp>
        <p:nvSpPr>
          <p:cNvPr id="268308" name="Line 20"/>
          <p:cNvSpPr>
            <a:spLocks noChangeShapeType="1"/>
          </p:cNvSpPr>
          <p:nvPr/>
        </p:nvSpPr>
        <p:spPr bwMode="auto">
          <a:xfrm flipV="1">
            <a:off x="8262938" y="1752600"/>
            <a:ext cx="133350" cy="1792288"/>
          </a:xfrm>
          <a:prstGeom prst="line">
            <a:avLst/>
          </a:prstGeom>
          <a:noFill/>
          <a:ln w="28575">
            <a:solidFill>
              <a:srgbClr val="006600"/>
            </a:solidFill>
            <a:round/>
            <a:headEnd/>
            <a:tailEnd type="triangle" w="med" len="med"/>
          </a:ln>
          <a:effectLst/>
        </p:spPr>
        <p:txBody>
          <a:bodyPr/>
          <a:lstStyle/>
          <a:p>
            <a:endParaRPr lang="en-US"/>
          </a:p>
        </p:txBody>
      </p:sp>
      <p:sp>
        <p:nvSpPr>
          <p:cNvPr id="268309" name="Line 21"/>
          <p:cNvSpPr>
            <a:spLocks noChangeShapeType="1"/>
          </p:cNvSpPr>
          <p:nvPr/>
        </p:nvSpPr>
        <p:spPr bwMode="auto">
          <a:xfrm>
            <a:off x="8178800" y="1778000"/>
            <a:ext cx="133350" cy="1792288"/>
          </a:xfrm>
          <a:prstGeom prst="line">
            <a:avLst/>
          </a:prstGeom>
          <a:noFill/>
          <a:ln w="28575">
            <a:solidFill>
              <a:schemeClr val="accent2"/>
            </a:solidFill>
            <a:round/>
            <a:headEnd/>
            <a:tailEnd/>
          </a:ln>
          <a:effectLst/>
        </p:spPr>
        <p:txBody>
          <a:bodyPr/>
          <a:lstStyle/>
          <a:p>
            <a:endParaRPr lang="en-US"/>
          </a:p>
        </p:txBody>
      </p:sp>
      <p:sp>
        <p:nvSpPr>
          <p:cNvPr id="268310" name="Line 22"/>
          <p:cNvSpPr>
            <a:spLocks noChangeShapeType="1"/>
          </p:cNvSpPr>
          <p:nvPr/>
        </p:nvSpPr>
        <p:spPr bwMode="auto">
          <a:xfrm>
            <a:off x="8231188" y="1781175"/>
            <a:ext cx="133350" cy="1792288"/>
          </a:xfrm>
          <a:prstGeom prst="line">
            <a:avLst/>
          </a:prstGeom>
          <a:noFill/>
          <a:ln w="28575">
            <a:solidFill>
              <a:srgbClr val="6600CC"/>
            </a:solidFill>
            <a:round/>
            <a:headEnd/>
            <a:tailEnd/>
          </a:ln>
          <a:effectLst/>
        </p:spPr>
        <p:txBody>
          <a:bodyPr/>
          <a:lstStyle/>
          <a:p>
            <a:endParaRPr lang="en-US"/>
          </a:p>
        </p:txBody>
      </p:sp>
      <p:sp>
        <p:nvSpPr>
          <p:cNvPr id="268311" name="Line 23"/>
          <p:cNvSpPr>
            <a:spLocks noChangeShapeType="1"/>
          </p:cNvSpPr>
          <p:nvPr/>
        </p:nvSpPr>
        <p:spPr bwMode="auto">
          <a:xfrm>
            <a:off x="8278813" y="1782763"/>
            <a:ext cx="133350" cy="1792287"/>
          </a:xfrm>
          <a:prstGeom prst="line">
            <a:avLst/>
          </a:prstGeom>
          <a:noFill/>
          <a:ln w="28575">
            <a:solidFill>
              <a:srgbClr val="CC00FF"/>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0">
                                            <p:txEl>
                                              <p:pRg st="1" end="1"/>
                                            </p:txEl>
                                          </p:spTgt>
                                        </p:tgtEl>
                                        <p:attrNameLst>
                                          <p:attrName>style.visibility</p:attrName>
                                        </p:attrNameLst>
                                      </p:cBhvr>
                                      <p:to>
                                        <p:strVal val="visible"/>
                                      </p:to>
                                    </p:set>
                                    <p:anim calcmode="lin" valueType="num">
                                      <p:cBhvr additive="base">
                                        <p:cTn id="13"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0">
                                            <p:txEl>
                                              <p:pRg st="2" end="2"/>
                                            </p:txEl>
                                          </p:spTgt>
                                        </p:tgtEl>
                                        <p:attrNameLst>
                                          <p:attrName>style.visibility</p:attrName>
                                        </p:attrNameLst>
                                      </p:cBhvr>
                                      <p:to>
                                        <p:strVal val="visible"/>
                                      </p:to>
                                    </p:set>
                                    <p:anim calcmode="lin" valueType="num">
                                      <p:cBhvr additive="base">
                                        <p:cTn id="19" dur="500" fill="hold"/>
                                        <p:tgtEl>
                                          <p:spTgt spid="268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8290">
                                            <p:txEl>
                                              <p:pRg st="3" end="3"/>
                                            </p:txEl>
                                          </p:spTgt>
                                        </p:tgtEl>
                                        <p:attrNameLst>
                                          <p:attrName>style.visibility</p:attrName>
                                        </p:attrNameLst>
                                      </p:cBhvr>
                                      <p:to>
                                        <p:strVal val="visible"/>
                                      </p:to>
                                    </p:set>
                                    <p:anim calcmode="lin" valueType="num">
                                      <p:cBhvr additive="base">
                                        <p:cTn id="25" dur="500" fill="hold"/>
                                        <p:tgtEl>
                                          <p:spTgt spid="268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68291"/>
                                        </p:tgtEl>
                                        <p:attrNameLst>
                                          <p:attrName>style.visibility</p:attrName>
                                        </p:attrNameLst>
                                      </p:cBhvr>
                                      <p:to>
                                        <p:strVal val="visible"/>
                                      </p:to>
                                    </p:set>
                                    <p:anim calcmode="lin" valueType="num">
                                      <p:cBhvr>
                                        <p:cTn id="30" dur="500" fill="hold"/>
                                        <p:tgtEl>
                                          <p:spTgt spid="268291"/>
                                        </p:tgtEl>
                                        <p:attrNameLst>
                                          <p:attrName>ppt_w</p:attrName>
                                        </p:attrNameLst>
                                      </p:cBhvr>
                                      <p:tavLst>
                                        <p:tav tm="0">
                                          <p:val>
                                            <p:fltVal val="0"/>
                                          </p:val>
                                        </p:tav>
                                        <p:tav tm="100000">
                                          <p:val>
                                            <p:strVal val="#ppt_w"/>
                                          </p:val>
                                        </p:tav>
                                      </p:tavLst>
                                    </p:anim>
                                    <p:anim calcmode="lin" valueType="num">
                                      <p:cBhvr>
                                        <p:cTn id="31" dur="500" fill="hold"/>
                                        <p:tgtEl>
                                          <p:spTgt spid="268291"/>
                                        </p:tgtEl>
                                        <p:attrNameLst>
                                          <p:attrName>ppt_h</p:attrName>
                                        </p:attrNameLst>
                                      </p:cBhvr>
                                      <p:tavLst>
                                        <p:tav tm="0">
                                          <p:val>
                                            <p:fltVal val="0"/>
                                          </p:val>
                                        </p:tav>
                                        <p:tav tm="100000">
                                          <p:val>
                                            <p:strVal val="#ppt_h"/>
                                          </p:val>
                                        </p:tav>
                                      </p:tavLst>
                                    </p:anim>
                                    <p:animEffect transition="in" filter="fade">
                                      <p:cBhvr>
                                        <p:cTn id="32" dur="500"/>
                                        <p:tgtEl>
                                          <p:spTgt spid="268291"/>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8292"/>
                                        </p:tgtEl>
                                        <p:attrNameLst>
                                          <p:attrName>style.visibility</p:attrName>
                                        </p:attrNameLst>
                                      </p:cBhvr>
                                      <p:to>
                                        <p:strVal val="visible"/>
                                      </p:to>
                                    </p:set>
                                    <p:animEffect transition="in" filter="wipe(up)">
                                      <p:cBhvr>
                                        <p:cTn id="37" dur="500"/>
                                        <p:tgtEl>
                                          <p:spTgt spid="268292"/>
                                        </p:tgtEl>
                                      </p:cBhvr>
                                    </p:animEffect>
                                  </p:childTnLst>
                                  <p:subTnLst>
                                    <p:audio>
                                      <p:cMediaNode>
                                        <p:cTn display="0" masterRel="sameClick">
                                          <p:stCondLst>
                                            <p:cond evt="begin" delay="0">
                                              <p:tn val="35"/>
                                            </p:cond>
                                          </p:stCondLst>
                                          <p:endCondLst>
                                            <p:cond evt="onStopAudio" delay="0">
                                              <p:tgtEl>
                                                <p:sldTgt/>
                                              </p:tgtEl>
                                            </p:cond>
                                          </p:endCondLst>
                                        </p:cTn>
                                        <p:tgtEl>
                                          <p:sndTgt r:embed="rId6"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68304"/>
                                        </p:tgtEl>
                                        <p:attrNameLst>
                                          <p:attrName>style.visibility</p:attrName>
                                        </p:attrNameLst>
                                      </p:cBhvr>
                                      <p:to>
                                        <p:strVal val="visible"/>
                                      </p:to>
                                    </p:set>
                                    <p:animEffect transition="in" filter="wipe(up)">
                                      <p:cBhvr>
                                        <p:cTn id="42" dur="500"/>
                                        <p:tgtEl>
                                          <p:spTgt spid="268304"/>
                                        </p:tgtEl>
                                      </p:cBhvr>
                                    </p:animEffect>
                                  </p:childTnLst>
                                  <p:subTnLst>
                                    <p:audio>
                                      <p:cMediaNode>
                                        <p:cTn display="0" masterRel="sameClick">
                                          <p:stCondLst>
                                            <p:cond evt="begin" delay="0">
                                              <p:tn val="40"/>
                                            </p:cond>
                                          </p:stCondLst>
                                          <p:endCondLst>
                                            <p:cond evt="onStopAudio" delay="0">
                                              <p:tgtEl>
                                                <p:sldTgt/>
                                              </p:tgtEl>
                                            </p:cond>
                                          </p:endCondLst>
                                        </p:cTn>
                                        <p:tgtEl>
                                          <p:sndTgt r:embed="rId6"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68305"/>
                                        </p:tgtEl>
                                        <p:attrNameLst>
                                          <p:attrName>style.visibility</p:attrName>
                                        </p:attrNameLst>
                                      </p:cBhvr>
                                      <p:to>
                                        <p:strVal val="visible"/>
                                      </p:to>
                                    </p:set>
                                    <p:animEffect transition="in" filter="wipe(up)">
                                      <p:cBhvr>
                                        <p:cTn id="47" dur="500"/>
                                        <p:tgtEl>
                                          <p:spTgt spid="268305"/>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8306"/>
                                        </p:tgtEl>
                                        <p:attrNameLst>
                                          <p:attrName>style.visibility</p:attrName>
                                        </p:attrNameLst>
                                      </p:cBhvr>
                                      <p:to>
                                        <p:strVal val="visible"/>
                                      </p:to>
                                    </p:set>
                                    <p:animEffect transition="in" filter="wipe(up)">
                                      <p:cBhvr>
                                        <p:cTn id="52" dur="500"/>
                                        <p:tgtEl>
                                          <p:spTgt spid="268306"/>
                                        </p:tgtEl>
                                      </p:cBhvr>
                                    </p:animEffect>
                                  </p:childTnLst>
                                  <p:subTnLst>
                                    <p:audio>
                                      <p:cMediaNode>
                                        <p:cTn display="0" masterRel="sameClick">
                                          <p:stCondLst>
                                            <p:cond evt="begin" delay="0">
                                              <p:tn val="50"/>
                                            </p:cond>
                                          </p:stCondLst>
                                          <p:endCondLst>
                                            <p:cond evt="onStopAudio" delay="0">
                                              <p:tgtEl>
                                                <p:sldTgt/>
                                              </p:tgtEl>
                                            </p:cond>
                                          </p:endCondLst>
                                        </p:cTn>
                                        <p:tgtEl>
                                          <p:sndTgt r:embed="rId6"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8307"/>
                                        </p:tgtEl>
                                        <p:attrNameLst>
                                          <p:attrName>style.visibility</p:attrName>
                                        </p:attrNameLst>
                                      </p:cBhvr>
                                      <p:to>
                                        <p:strVal val="visible"/>
                                      </p:to>
                                    </p:set>
                                    <p:animEffect transition="in" filter="wipe(up)">
                                      <p:cBhvr>
                                        <p:cTn id="57" dur="500"/>
                                        <p:tgtEl>
                                          <p:spTgt spid="268307"/>
                                        </p:tgtEl>
                                      </p:cBhvr>
                                    </p:animEffect>
                                  </p:childTnLst>
                                  <p:subTnLst>
                                    <p:audio>
                                      <p:cMediaNode>
                                        <p:cTn display="0" masterRel="sameClick">
                                          <p:stCondLst>
                                            <p:cond evt="begin" delay="0">
                                              <p:tn val="55"/>
                                            </p:cond>
                                          </p:stCondLst>
                                          <p:endCondLst>
                                            <p:cond evt="onStopAudio" delay="0">
                                              <p:tgtEl>
                                                <p:sldTgt/>
                                              </p:tgtEl>
                                            </p:cond>
                                          </p:endCondLst>
                                        </p:cTn>
                                        <p:tgtEl>
                                          <p:sndTgt r:embed="rId6" name="voltage.wav"/>
                                        </p:tgtEl>
                                      </p:cMediaNode>
                                    </p:audio>
                                  </p:sub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68308"/>
                                        </p:tgtEl>
                                        <p:attrNameLst>
                                          <p:attrName>style.visibility</p:attrName>
                                        </p:attrNameLst>
                                      </p:cBhvr>
                                      <p:to>
                                        <p:strVal val="visible"/>
                                      </p:to>
                                    </p:set>
                                    <p:animEffect transition="in" filter="wipe(down)">
                                      <p:cBhvr>
                                        <p:cTn id="61" dur="500"/>
                                        <p:tgtEl>
                                          <p:spTgt spid="268308"/>
                                        </p:tgtEl>
                                      </p:cBhvr>
                                    </p:animEffect>
                                  </p:childTnLst>
                                  <p:subTnLst>
                                    <p:audio>
                                      <p:cMediaNode>
                                        <p:cTn display="0" masterRel="sameClick">
                                          <p:stCondLst>
                                            <p:cond evt="begin" delay="0">
                                              <p:tn val="59"/>
                                            </p:cond>
                                          </p:stCondLst>
                                          <p:endCondLst>
                                            <p:cond evt="onStopAudio" delay="0">
                                              <p:tgtEl>
                                                <p:sldTgt/>
                                              </p:tgtEl>
                                            </p:cond>
                                          </p:endCondLst>
                                        </p:cTn>
                                        <p:tgtEl>
                                          <p:sndTgt r:embed="rId7" name="boing.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8309"/>
                                        </p:tgtEl>
                                        <p:attrNameLst>
                                          <p:attrName>style.visibility</p:attrName>
                                        </p:attrNameLst>
                                      </p:cBhvr>
                                      <p:to>
                                        <p:strVal val="visible"/>
                                      </p:to>
                                    </p:set>
                                    <p:animEffect transition="in" filter="wipe(up)">
                                      <p:cBhvr>
                                        <p:cTn id="66" dur="500"/>
                                        <p:tgtEl>
                                          <p:spTgt spid="268309"/>
                                        </p:tgtEl>
                                      </p:cBhvr>
                                    </p:animEffect>
                                  </p:childTnLst>
                                  <p:subTnLst>
                                    <p:audio>
                                      <p:cMediaNode>
                                        <p:cTn display="0" masterRel="sameClick">
                                          <p:stCondLst>
                                            <p:cond evt="begin" delay="0">
                                              <p:tn val="64"/>
                                            </p:cond>
                                          </p:stCondLst>
                                          <p:endCondLst>
                                            <p:cond evt="onStopAudio" delay="0">
                                              <p:tgtEl>
                                                <p:sldTgt/>
                                              </p:tgtEl>
                                            </p:cond>
                                          </p:endCondLst>
                                        </p:cTn>
                                        <p:tgtEl>
                                          <p:sndTgt r:embed="rId6" name="voltage.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68310"/>
                                        </p:tgtEl>
                                        <p:attrNameLst>
                                          <p:attrName>style.visibility</p:attrName>
                                        </p:attrNameLst>
                                      </p:cBhvr>
                                      <p:to>
                                        <p:strVal val="visible"/>
                                      </p:to>
                                    </p:set>
                                    <p:animEffect transition="in" filter="wipe(up)">
                                      <p:cBhvr>
                                        <p:cTn id="71" dur="500"/>
                                        <p:tgtEl>
                                          <p:spTgt spid="268310"/>
                                        </p:tgtEl>
                                      </p:cBhvr>
                                    </p:animEffect>
                                  </p:childTnLst>
                                  <p:subTnLst>
                                    <p:audio>
                                      <p:cMediaNode>
                                        <p:cTn display="0" masterRel="sameClick">
                                          <p:stCondLst>
                                            <p:cond evt="begin" delay="0">
                                              <p:tn val="69"/>
                                            </p:cond>
                                          </p:stCondLst>
                                          <p:endCondLst>
                                            <p:cond evt="onStopAudio" delay="0">
                                              <p:tgtEl>
                                                <p:sldTgt/>
                                              </p:tgtEl>
                                            </p:cond>
                                          </p:endCondLst>
                                        </p:cTn>
                                        <p:tgtEl>
                                          <p:sndTgt r:embed="rId6"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68311"/>
                                        </p:tgtEl>
                                        <p:attrNameLst>
                                          <p:attrName>style.visibility</p:attrName>
                                        </p:attrNameLst>
                                      </p:cBhvr>
                                      <p:to>
                                        <p:strVal val="visible"/>
                                      </p:to>
                                    </p:set>
                                    <p:animEffect transition="in" filter="wipe(up)">
                                      <p:cBhvr>
                                        <p:cTn id="76" dur="500"/>
                                        <p:tgtEl>
                                          <p:spTgt spid="268311"/>
                                        </p:tgtEl>
                                      </p:cBhvr>
                                    </p:animEffect>
                                  </p:childTnLst>
                                  <p:subTnLst>
                                    <p:audio>
                                      <p:cMediaNode>
                                        <p:cTn display="0" masterRel="sameClick">
                                          <p:stCondLst>
                                            <p:cond evt="begin" delay="0">
                                              <p:tn val="74"/>
                                            </p:cond>
                                          </p:stCondLst>
                                          <p:endCondLst>
                                            <p:cond evt="onStopAudio" delay="0">
                                              <p:tgtEl>
                                                <p:sldTgt/>
                                              </p:tgtEl>
                                            </p:cond>
                                          </p:endCondLst>
                                        </p:cTn>
                                        <p:tgtEl>
                                          <p:sndTgt r:embed="rId6"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68294"/>
                                        </p:tgtEl>
                                        <p:attrNameLst>
                                          <p:attrName>style.visibility</p:attrName>
                                        </p:attrNameLst>
                                      </p:cBhvr>
                                      <p:to>
                                        <p:strVal val="visible"/>
                                      </p:to>
                                    </p:set>
                                    <p:anim calcmode="lin" valueType="num">
                                      <p:cBhvr>
                                        <p:cTn id="81" dur="500" fill="hold"/>
                                        <p:tgtEl>
                                          <p:spTgt spid="268294"/>
                                        </p:tgtEl>
                                        <p:attrNameLst>
                                          <p:attrName>ppt_w</p:attrName>
                                        </p:attrNameLst>
                                      </p:cBhvr>
                                      <p:tavLst>
                                        <p:tav tm="0">
                                          <p:val>
                                            <p:fltVal val="0"/>
                                          </p:val>
                                        </p:tav>
                                        <p:tav tm="100000">
                                          <p:val>
                                            <p:strVal val="#ppt_w"/>
                                          </p:val>
                                        </p:tav>
                                      </p:tavLst>
                                    </p:anim>
                                    <p:anim calcmode="lin" valueType="num">
                                      <p:cBhvr>
                                        <p:cTn id="82" dur="500" fill="hold"/>
                                        <p:tgtEl>
                                          <p:spTgt spid="268294"/>
                                        </p:tgtEl>
                                        <p:attrNameLst>
                                          <p:attrName>ppt_h</p:attrName>
                                        </p:attrNameLst>
                                      </p:cBhvr>
                                      <p:tavLst>
                                        <p:tav tm="0">
                                          <p:val>
                                            <p:fltVal val="0"/>
                                          </p:val>
                                        </p:tav>
                                        <p:tav tm="100000">
                                          <p:val>
                                            <p:strVal val="#ppt_h"/>
                                          </p:val>
                                        </p:tav>
                                      </p:tavLst>
                                    </p:anim>
                                    <p:animEffect transition="in" filter="fade">
                                      <p:cBhvr>
                                        <p:cTn id="83" dur="500"/>
                                        <p:tgtEl>
                                          <p:spTgt spid="268294"/>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4" fill="hold">
                            <p:stCondLst>
                              <p:cond delay="500"/>
                            </p:stCondLst>
                            <p:childTnLst>
                              <p:par>
                                <p:cTn id="85" presetID="53" presetClass="entr" presetSubtype="0" fill="hold" grpId="0" nodeType="afterEffect">
                                  <p:stCondLst>
                                    <p:cond delay="0"/>
                                  </p:stCondLst>
                                  <p:childTnLst>
                                    <p:set>
                                      <p:cBhvr>
                                        <p:cTn id="86" dur="1" fill="hold">
                                          <p:stCondLst>
                                            <p:cond delay="0"/>
                                          </p:stCondLst>
                                        </p:cTn>
                                        <p:tgtEl>
                                          <p:spTgt spid="268295"/>
                                        </p:tgtEl>
                                        <p:attrNameLst>
                                          <p:attrName>style.visibility</p:attrName>
                                        </p:attrNameLst>
                                      </p:cBhvr>
                                      <p:to>
                                        <p:strVal val="visible"/>
                                      </p:to>
                                    </p:set>
                                    <p:anim calcmode="lin" valueType="num">
                                      <p:cBhvr>
                                        <p:cTn id="87" dur="500" fill="hold"/>
                                        <p:tgtEl>
                                          <p:spTgt spid="268295"/>
                                        </p:tgtEl>
                                        <p:attrNameLst>
                                          <p:attrName>ppt_w</p:attrName>
                                        </p:attrNameLst>
                                      </p:cBhvr>
                                      <p:tavLst>
                                        <p:tav tm="0">
                                          <p:val>
                                            <p:fltVal val="0"/>
                                          </p:val>
                                        </p:tav>
                                        <p:tav tm="100000">
                                          <p:val>
                                            <p:strVal val="#ppt_w"/>
                                          </p:val>
                                        </p:tav>
                                      </p:tavLst>
                                    </p:anim>
                                    <p:anim calcmode="lin" valueType="num">
                                      <p:cBhvr>
                                        <p:cTn id="88" dur="500" fill="hold"/>
                                        <p:tgtEl>
                                          <p:spTgt spid="268295"/>
                                        </p:tgtEl>
                                        <p:attrNameLst>
                                          <p:attrName>ppt_h</p:attrName>
                                        </p:attrNameLst>
                                      </p:cBhvr>
                                      <p:tavLst>
                                        <p:tav tm="0">
                                          <p:val>
                                            <p:fltVal val="0"/>
                                          </p:val>
                                        </p:tav>
                                        <p:tav tm="100000">
                                          <p:val>
                                            <p:strVal val="#ppt_h"/>
                                          </p:val>
                                        </p:tav>
                                      </p:tavLst>
                                    </p:anim>
                                    <p:animEffect transition="in" filter="fade">
                                      <p:cBhvr>
                                        <p:cTn id="89" dur="500"/>
                                        <p:tgtEl>
                                          <p:spTgt spid="268295"/>
                                        </p:tgtEl>
                                      </p:cBhvr>
                                    </p:animEffect>
                                  </p:childTnLst>
                                  <p:subTnLst>
                                    <p:audio>
                                      <p:cMediaNode>
                                        <p:cTn display="0" masterRel="sameClick">
                                          <p:stCondLst>
                                            <p:cond evt="begin" delay="0">
                                              <p:tn val="85"/>
                                            </p:cond>
                                          </p:stCondLst>
                                          <p:endCondLst>
                                            <p:cond evt="onStopAudio" delay="0">
                                              <p:tgtEl>
                                                <p:sldTgt/>
                                              </p:tgtEl>
                                            </p:cond>
                                          </p:endCondLst>
                                        </p:cTn>
                                        <p:tgtEl>
                                          <p:sndTgt r:embed="rId5" name="click.wav"/>
                                        </p:tgtEl>
                                      </p:cMediaNode>
                                    </p:audio>
                                  </p:subTnLst>
                                </p:cTn>
                              </p:par>
                            </p:childTnLst>
                          </p:cTn>
                        </p:par>
                        <p:par>
                          <p:cTn id="90" fill="hold">
                            <p:stCondLst>
                              <p:cond delay="1000"/>
                            </p:stCondLst>
                            <p:childTnLst>
                              <p:par>
                                <p:cTn id="91" presetID="53" presetClass="entr" presetSubtype="0" fill="hold" grpId="0" nodeType="afterEffect">
                                  <p:stCondLst>
                                    <p:cond delay="0"/>
                                  </p:stCondLst>
                                  <p:childTnLst>
                                    <p:set>
                                      <p:cBhvr>
                                        <p:cTn id="92" dur="1" fill="hold">
                                          <p:stCondLst>
                                            <p:cond delay="0"/>
                                          </p:stCondLst>
                                        </p:cTn>
                                        <p:tgtEl>
                                          <p:spTgt spid="268296"/>
                                        </p:tgtEl>
                                        <p:attrNameLst>
                                          <p:attrName>style.visibility</p:attrName>
                                        </p:attrNameLst>
                                      </p:cBhvr>
                                      <p:to>
                                        <p:strVal val="visible"/>
                                      </p:to>
                                    </p:set>
                                    <p:anim calcmode="lin" valueType="num">
                                      <p:cBhvr>
                                        <p:cTn id="93" dur="500" fill="hold"/>
                                        <p:tgtEl>
                                          <p:spTgt spid="268296"/>
                                        </p:tgtEl>
                                        <p:attrNameLst>
                                          <p:attrName>ppt_w</p:attrName>
                                        </p:attrNameLst>
                                      </p:cBhvr>
                                      <p:tavLst>
                                        <p:tav tm="0">
                                          <p:val>
                                            <p:fltVal val="0"/>
                                          </p:val>
                                        </p:tav>
                                        <p:tav tm="100000">
                                          <p:val>
                                            <p:strVal val="#ppt_w"/>
                                          </p:val>
                                        </p:tav>
                                      </p:tavLst>
                                    </p:anim>
                                    <p:anim calcmode="lin" valueType="num">
                                      <p:cBhvr>
                                        <p:cTn id="94" dur="500" fill="hold"/>
                                        <p:tgtEl>
                                          <p:spTgt spid="268296"/>
                                        </p:tgtEl>
                                        <p:attrNameLst>
                                          <p:attrName>ppt_h</p:attrName>
                                        </p:attrNameLst>
                                      </p:cBhvr>
                                      <p:tavLst>
                                        <p:tav tm="0">
                                          <p:val>
                                            <p:fltVal val="0"/>
                                          </p:val>
                                        </p:tav>
                                        <p:tav tm="100000">
                                          <p:val>
                                            <p:strVal val="#ppt_h"/>
                                          </p:val>
                                        </p:tav>
                                      </p:tavLst>
                                    </p:anim>
                                    <p:animEffect transition="in" filter="fade">
                                      <p:cBhvr>
                                        <p:cTn id="95" dur="500"/>
                                        <p:tgtEl>
                                          <p:spTgt spid="268296"/>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6" fill="hold">
                            <p:stCondLst>
                              <p:cond delay="1500"/>
                            </p:stCondLst>
                            <p:childTnLst>
                              <p:par>
                                <p:cTn id="97" presetID="53" presetClass="entr" presetSubtype="0" fill="hold" grpId="0" nodeType="afterEffect">
                                  <p:stCondLst>
                                    <p:cond delay="0"/>
                                  </p:stCondLst>
                                  <p:childTnLst>
                                    <p:set>
                                      <p:cBhvr>
                                        <p:cTn id="98" dur="1" fill="hold">
                                          <p:stCondLst>
                                            <p:cond delay="0"/>
                                          </p:stCondLst>
                                        </p:cTn>
                                        <p:tgtEl>
                                          <p:spTgt spid="268297"/>
                                        </p:tgtEl>
                                        <p:attrNameLst>
                                          <p:attrName>style.visibility</p:attrName>
                                        </p:attrNameLst>
                                      </p:cBhvr>
                                      <p:to>
                                        <p:strVal val="visible"/>
                                      </p:to>
                                    </p:set>
                                    <p:anim calcmode="lin" valueType="num">
                                      <p:cBhvr>
                                        <p:cTn id="99" dur="500" fill="hold"/>
                                        <p:tgtEl>
                                          <p:spTgt spid="268297"/>
                                        </p:tgtEl>
                                        <p:attrNameLst>
                                          <p:attrName>ppt_w</p:attrName>
                                        </p:attrNameLst>
                                      </p:cBhvr>
                                      <p:tavLst>
                                        <p:tav tm="0">
                                          <p:val>
                                            <p:fltVal val="0"/>
                                          </p:val>
                                        </p:tav>
                                        <p:tav tm="100000">
                                          <p:val>
                                            <p:strVal val="#ppt_w"/>
                                          </p:val>
                                        </p:tav>
                                      </p:tavLst>
                                    </p:anim>
                                    <p:anim calcmode="lin" valueType="num">
                                      <p:cBhvr>
                                        <p:cTn id="100" dur="500" fill="hold"/>
                                        <p:tgtEl>
                                          <p:spTgt spid="268297"/>
                                        </p:tgtEl>
                                        <p:attrNameLst>
                                          <p:attrName>ppt_h</p:attrName>
                                        </p:attrNameLst>
                                      </p:cBhvr>
                                      <p:tavLst>
                                        <p:tav tm="0">
                                          <p:val>
                                            <p:fltVal val="0"/>
                                          </p:val>
                                        </p:tav>
                                        <p:tav tm="100000">
                                          <p:val>
                                            <p:strVal val="#ppt_h"/>
                                          </p:val>
                                        </p:tav>
                                      </p:tavLst>
                                    </p:anim>
                                    <p:animEffect transition="in" filter="fade">
                                      <p:cBhvr>
                                        <p:cTn id="101" dur="500"/>
                                        <p:tgtEl>
                                          <p:spTgt spid="268297"/>
                                        </p:tgtEl>
                                      </p:cBhvr>
                                    </p:animEffect>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par>
                          <p:cTn id="102" fill="hold">
                            <p:stCondLst>
                              <p:cond delay="2000"/>
                            </p:stCondLst>
                            <p:childTnLst>
                              <p:par>
                                <p:cTn id="103" presetID="53" presetClass="entr" presetSubtype="0" fill="hold" grpId="0" nodeType="afterEffect">
                                  <p:stCondLst>
                                    <p:cond delay="0"/>
                                  </p:stCondLst>
                                  <p:childTnLst>
                                    <p:set>
                                      <p:cBhvr>
                                        <p:cTn id="104" dur="1" fill="hold">
                                          <p:stCondLst>
                                            <p:cond delay="0"/>
                                          </p:stCondLst>
                                        </p:cTn>
                                        <p:tgtEl>
                                          <p:spTgt spid="268298"/>
                                        </p:tgtEl>
                                        <p:attrNameLst>
                                          <p:attrName>style.visibility</p:attrName>
                                        </p:attrNameLst>
                                      </p:cBhvr>
                                      <p:to>
                                        <p:strVal val="visible"/>
                                      </p:to>
                                    </p:set>
                                    <p:anim calcmode="lin" valueType="num">
                                      <p:cBhvr>
                                        <p:cTn id="105" dur="500" fill="hold"/>
                                        <p:tgtEl>
                                          <p:spTgt spid="268298"/>
                                        </p:tgtEl>
                                        <p:attrNameLst>
                                          <p:attrName>ppt_w</p:attrName>
                                        </p:attrNameLst>
                                      </p:cBhvr>
                                      <p:tavLst>
                                        <p:tav tm="0">
                                          <p:val>
                                            <p:fltVal val="0"/>
                                          </p:val>
                                        </p:tav>
                                        <p:tav tm="100000">
                                          <p:val>
                                            <p:strVal val="#ppt_w"/>
                                          </p:val>
                                        </p:tav>
                                      </p:tavLst>
                                    </p:anim>
                                    <p:anim calcmode="lin" valueType="num">
                                      <p:cBhvr>
                                        <p:cTn id="106" dur="500" fill="hold"/>
                                        <p:tgtEl>
                                          <p:spTgt spid="268298"/>
                                        </p:tgtEl>
                                        <p:attrNameLst>
                                          <p:attrName>ppt_h</p:attrName>
                                        </p:attrNameLst>
                                      </p:cBhvr>
                                      <p:tavLst>
                                        <p:tav tm="0">
                                          <p:val>
                                            <p:fltVal val="0"/>
                                          </p:val>
                                        </p:tav>
                                        <p:tav tm="100000">
                                          <p:val>
                                            <p:strVal val="#ppt_h"/>
                                          </p:val>
                                        </p:tav>
                                      </p:tavLst>
                                    </p:anim>
                                    <p:animEffect transition="in" filter="fade">
                                      <p:cBhvr>
                                        <p:cTn id="107" dur="500"/>
                                        <p:tgtEl>
                                          <p:spTgt spid="268298"/>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8" fill="hold">
                            <p:stCondLst>
                              <p:cond delay="2500"/>
                            </p:stCondLst>
                            <p:childTnLst>
                              <p:par>
                                <p:cTn id="109" presetID="53" presetClass="entr" presetSubtype="0" fill="hold" grpId="0" nodeType="afterEffect">
                                  <p:stCondLst>
                                    <p:cond delay="0"/>
                                  </p:stCondLst>
                                  <p:childTnLst>
                                    <p:set>
                                      <p:cBhvr>
                                        <p:cTn id="110" dur="1" fill="hold">
                                          <p:stCondLst>
                                            <p:cond delay="0"/>
                                          </p:stCondLst>
                                        </p:cTn>
                                        <p:tgtEl>
                                          <p:spTgt spid="268299"/>
                                        </p:tgtEl>
                                        <p:attrNameLst>
                                          <p:attrName>style.visibility</p:attrName>
                                        </p:attrNameLst>
                                      </p:cBhvr>
                                      <p:to>
                                        <p:strVal val="visible"/>
                                      </p:to>
                                    </p:set>
                                    <p:anim calcmode="lin" valueType="num">
                                      <p:cBhvr>
                                        <p:cTn id="111" dur="500" fill="hold"/>
                                        <p:tgtEl>
                                          <p:spTgt spid="268299"/>
                                        </p:tgtEl>
                                        <p:attrNameLst>
                                          <p:attrName>ppt_w</p:attrName>
                                        </p:attrNameLst>
                                      </p:cBhvr>
                                      <p:tavLst>
                                        <p:tav tm="0">
                                          <p:val>
                                            <p:fltVal val="0"/>
                                          </p:val>
                                        </p:tav>
                                        <p:tav tm="100000">
                                          <p:val>
                                            <p:strVal val="#ppt_w"/>
                                          </p:val>
                                        </p:tav>
                                      </p:tavLst>
                                    </p:anim>
                                    <p:anim calcmode="lin" valueType="num">
                                      <p:cBhvr>
                                        <p:cTn id="112" dur="500" fill="hold"/>
                                        <p:tgtEl>
                                          <p:spTgt spid="268299"/>
                                        </p:tgtEl>
                                        <p:attrNameLst>
                                          <p:attrName>ppt_h</p:attrName>
                                        </p:attrNameLst>
                                      </p:cBhvr>
                                      <p:tavLst>
                                        <p:tav tm="0">
                                          <p:val>
                                            <p:fltVal val="0"/>
                                          </p:val>
                                        </p:tav>
                                        <p:tav tm="100000">
                                          <p:val>
                                            <p:strVal val="#ppt_h"/>
                                          </p:val>
                                        </p:tav>
                                      </p:tavLst>
                                    </p:anim>
                                    <p:animEffect transition="in" filter="fade">
                                      <p:cBhvr>
                                        <p:cTn id="113" dur="500"/>
                                        <p:tgtEl>
                                          <p:spTgt spid="268299"/>
                                        </p:tgtEl>
                                      </p:cBhvr>
                                    </p:animEffect>
                                  </p:childTnLst>
                                  <p:subTnLst>
                                    <p:audio>
                                      <p:cMediaNode>
                                        <p:cTn display="0" masterRel="sameClick">
                                          <p:stCondLst>
                                            <p:cond evt="begin" delay="0">
                                              <p:tn val="109"/>
                                            </p:cond>
                                          </p:stCondLst>
                                          <p:endCondLst>
                                            <p:cond evt="onStopAudio" delay="0">
                                              <p:tgtEl>
                                                <p:sldTgt/>
                                              </p:tgtEl>
                                            </p:cond>
                                          </p:endCondLst>
                                        </p:cTn>
                                        <p:tgtEl>
                                          <p:sndTgt r:embed="rId5" name="click.wav"/>
                                        </p:tgtEl>
                                      </p:cMediaNode>
                                    </p:audio>
                                  </p:subTnLst>
                                </p:cTn>
                              </p:par>
                            </p:childTnLst>
                          </p:cTn>
                        </p:par>
                        <p:par>
                          <p:cTn id="114" fill="hold">
                            <p:stCondLst>
                              <p:cond delay="3000"/>
                            </p:stCondLst>
                            <p:childTnLst>
                              <p:par>
                                <p:cTn id="115" presetID="53" presetClass="entr" presetSubtype="0" fill="hold" grpId="0" nodeType="afterEffect">
                                  <p:stCondLst>
                                    <p:cond delay="0"/>
                                  </p:stCondLst>
                                  <p:childTnLst>
                                    <p:set>
                                      <p:cBhvr>
                                        <p:cTn id="116" dur="1" fill="hold">
                                          <p:stCondLst>
                                            <p:cond delay="0"/>
                                          </p:stCondLst>
                                        </p:cTn>
                                        <p:tgtEl>
                                          <p:spTgt spid="268300"/>
                                        </p:tgtEl>
                                        <p:attrNameLst>
                                          <p:attrName>style.visibility</p:attrName>
                                        </p:attrNameLst>
                                      </p:cBhvr>
                                      <p:to>
                                        <p:strVal val="visible"/>
                                      </p:to>
                                    </p:set>
                                    <p:anim calcmode="lin" valueType="num">
                                      <p:cBhvr>
                                        <p:cTn id="117" dur="500" fill="hold"/>
                                        <p:tgtEl>
                                          <p:spTgt spid="268300"/>
                                        </p:tgtEl>
                                        <p:attrNameLst>
                                          <p:attrName>ppt_w</p:attrName>
                                        </p:attrNameLst>
                                      </p:cBhvr>
                                      <p:tavLst>
                                        <p:tav tm="0">
                                          <p:val>
                                            <p:fltVal val="0"/>
                                          </p:val>
                                        </p:tav>
                                        <p:tav tm="100000">
                                          <p:val>
                                            <p:strVal val="#ppt_w"/>
                                          </p:val>
                                        </p:tav>
                                      </p:tavLst>
                                    </p:anim>
                                    <p:anim calcmode="lin" valueType="num">
                                      <p:cBhvr>
                                        <p:cTn id="118" dur="500" fill="hold"/>
                                        <p:tgtEl>
                                          <p:spTgt spid="268300"/>
                                        </p:tgtEl>
                                        <p:attrNameLst>
                                          <p:attrName>ppt_h</p:attrName>
                                        </p:attrNameLst>
                                      </p:cBhvr>
                                      <p:tavLst>
                                        <p:tav tm="0">
                                          <p:val>
                                            <p:fltVal val="0"/>
                                          </p:val>
                                        </p:tav>
                                        <p:tav tm="100000">
                                          <p:val>
                                            <p:strVal val="#ppt_h"/>
                                          </p:val>
                                        </p:tav>
                                      </p:tavLst>
                                    </p:anim>
                                    <p:animEffect transition="in" filter="fade">
                                      <p:cBhvr>
                                        <p:cTn id="119" dur="500"/>
                                        <p:tgtEl>
                                          <p:spTgt spid="268300"/>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iterate type="wd">
                                    <p:tmPct val="10000"/>
                                  </p:iterate>
                                  <p:childTnLst>
                                    <p:set>
                                      <p:cBhvr>
                                        <p:cTn id="123" dur="1" fill="hold">
                                          <p:stCondLst>
                                            <p:cond delay="0"/>
                                          </p:stCondLst>
                                        </p:cTn>
                                        <p:tgtEl>
                                          <p:spTgt spid="268301"/>
                                        </p:tgtEl>
                                        <p:attrNameLst>
                                          <p:attrName>style.visibility</p:attrName>
                                        </p:attrNameLst>
                                      </p:cBhvr>
                                      <p:to>
                                        <p:strVal val="visible"/>
                                      </p:to>
                                    </p:set>
                                    <p:anim calcmode="lin" valueType="num">
                                      <p:cBhvr additive="base">
                                        <p:cTn id="124" dur="500" fill="hold"/>
                                        <p:tgtEl>
                                          <p:spTgt spid="268301"/>
                                        </p:tgtEl>
                                        <p:attrNameLst>
                                          <p:attrName>ppt_x</p:attrName>
                                        </p:attrNameLst>
                                      </p:cBhvr>
                                      <p:tavLst>
                                        <p:tav tm="0">
                                          <p:val>
                                            <p:strVal val="#ppt_x"/>
                                          </p:val>
                                        </p:tav>
                                        <p:tav tm="100000">
                                          <p:val>
                                            <p:strVal val="#ppt_x"/>
                                          </p:val>
                                        </p:tav>
                                      </p:tavLst>
                                    </p:anim>
                                    <p:anim calcmode="lin" valueType="num">
                                      <p:cBhvr additive="base">
                                        <p:cTn id="125" dur="500" fill="hold"/>
                                        <p:tgtEl>
                                          <p:spTgt spid="2683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whoosh.wav"/>
                                        </p:tgtEl>
                                      </p:cMediaNode>
                                    </p:audio>
                                  </p:sub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268290">
                                            <p:txEl>
                                              <p:pRg st="6" end="6"/>
                                            </p:txEl>
                                          </p:spTgt>
                                        </p:tgtEl>
                                        <p:attrNameLst>
                                          <p:attrName>style.visibility</p:attrName>
                                        </p:attrNameLst>
                                      </p:cBhvr>
                                      <p:to>
                                        <p:strVal val="visible"/>
                                      </p:to>
                                    </p:set>
                                    <p:anim calcmode="lin" valueType="num">
                                      <p:cBhvr additive="base">
                                        <p:cTn id="130" dur="500" fill="hold"/>
                                        <p:tgtEl>
                                          <p:spTgt spid="268290">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682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500"/>
                            </p:stCondLst>
                            <p:childTnLst>
                              <p:par>
                                <p:cTn id="133" presetID="53" presetClass="entr" presetSubtype="0" fill="hold" grpId="0" nodeType="afterEffect">
                                  <p:stCondLst>
                                    <p:cond delay="0"/>
                                  </p:stCondLst>
                                  <p:childTnLst>
                                    <p:set>
                                      <p:cBhvr>
                                        <p:cTn id="134" dur="1" fill="hold">
                                          <p:stCondLst>
                                            <p:cond delay="0"/>
                                          </p:stCondLst>
                                        </p:cTn>
                                        <p:tgtEl>
                                          <p:spTgt spid="268303"/>
                                        </p:tgtEl>
                                        <p:attrNameLst>
                                          <p:attrName>style.visibility</p:attrName>
                                        </p:attrNameLst>
                                      </p:cBhvr>
                                      <p:to>
                                        <p:strVal val="visible"/>
                                      </p:to>
                                    </p:set>
                                    <p:anim calcmode="lin" valueType="num">
                                      <p:cBhvr>
                                        <p:cTn id="135" dur="500" fill="hold"/>
                                        <p:tgtEl>
                                          <p:spTgt spid="268303"/>
                                        </p:tgtEl>
                                        <p:attrNameLst>
                                          <p:attrName>ppt_w</p:attrName>
                                        </p:attrNameLst>
                                      </p:cBhvr>
                                      <p:tavLst>
                                        <p:tav tm="0">
                                          <p:val>
                                            <p:fltVal val="0"/>
                                          </p:val>
                                        </p:tav>
                                        <p:tav tm="100000">
                                          <p:val>
                                            <p:strVal val="#ppt_w"/>
                                          </p:val>
                                        </p:tav>
                                      </p:tavLst>
                                    </p:anim>
                                    <p:anim calcmode="lin" valueType="num">
                                      <p:cBhvr>
                                        <p:cTn id="136" dur="500" fill="hold"/>
                                        <p:tgtEl>
                                          <p:spTgt spid="268303"/>
                                        </p:tgtEl>
                                        <p:attrNameLst>
                                          <p:attrName>ppt_h</p:attrName>
                                        </p:attrNameLst>
                                      </p:cBhvr>
                                      <p:tavLst>
                                        <p:tav tm="0">
                                          <p:val>
                                            <p:fltVal val="0"/>
                                          </p:val>
                                        </p:tav>
                                        <p:tav tm="100000">
                                          <p:val>
                                            <p:strVal val="#ppt_h"/>
                                          </p:val>
                                        </p:tav>
                                      </p:tavLst>
                                    </p:anim>
                                    <p:animEffect transition="in" filter="fade">
                                      <p:cBhvr>
                                        <p:cTn id="137" dur="500"/>
                                        <p:tgtEl>
                                          <p:spTgt spid="268303"/>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268302">
                                            <p:txEl>
                                              <p:pRg st="1" end="1"/>
                                            </p:txEl>
                                          </p:spTgt>
                                        </p:tgtEl>
                                        <p:attrNameLst>
                                          <p:attrName>style.visibility</p:attrName>
                                        </p:attrNameLst>
                                      </p:cBhvr>
                                      <p:to>
                                        <p:strVal val="visible"/>
                                      </p:to>
                                    </p:set>
                                    <p:anim calcmode="lin" valueType="num">
                                      <p:cBhvr additive="base">
                                        <p:cTn id="142" dur="500" fill="hold"/>
                                        <p:tgtEl>
                                          <p:spTgt spid="268302">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2683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P spid="268292" grpId="0" animBg="1"/>
      <p:bldP spid="268294" grpId="0" animBg="1"/>
      <p:bldP spid="268295" grpId="0" animBg="1"/>
      <p:bldP spid="268296" grpId="0" animBg="1"/>
      <p:bldP spid="268297" grpId="0" animBg="1"/>
      <p:bldP spid="268298" grpId="0" animBg="1"/>
      <p:bldP spid="268299" grpId="0" animBg="1"/>
      <p:bldP spid="268300" grpId="0" animBg="1"/>
      <p:bldP spid="268301" grpId="0"/>
      <p:bldP spid="268303" grpId="0" animBg="1"/>
      <p:bldP spid="268304" grpId="0" animBg="1"/>
      <p:bldP spid="268305" grpId="0" animBg="1"/>
      <p:bldP spid="268306" grpId="0" animBg="1"/>
      <p:bldP spid="268307" grpId="0" animBg="1"/>
      <p:bldP spid="268308" grpId="0" animBg="1"/>
      <p:bldP spid="268309" grpId="0" animBg="1"/>
      <p:bldP spid="268310" grpId="0" animBg="1"/>
      <p:bldP spid="2683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Solids can be heated to incandescence           (glowing) and different temperatures                                 will have different visible radiation.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we heat a black-body to                         incandescence we observe:</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Two trends emerge:</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the tempera-                                                   ture the greater the intensity                                                at all wavelengths.</a:t>
            </a:r>
          </a:p>
          <a:p>
            <a:pPr eaLnBrk="0" hangingPunct="0">
              <a:spcBef>
                <a:spcPct val="20000"/>
              </a:spcBef>
            </a:pPr>
            <a:r>
              <a:rPr lang="en-US" sz="2400">
                <a:solidFill>
                  <a:srgbClr val="000000"/>
                </a:solidFill>
                <a:latin typeface="Arial" charset="0"/>
                <a:ea typeface="Calibri" pitchFamily="34" charset="0"/>
                <a:cs typeface="Times New Roman" pitchFamily="18" charset="0"/>
              </a:rPr>
              <a:t>-The higher temperature the                                        smaller the wavelength of                                                  the maximum intensity.	</a:t>
            </a:r>
          </a:p>
        </p:txBody>
      </p:sp>
      <p:sp>
        <p:nvSpPr>
          <p:cNvPr id="270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0340" name="Picture 4" descr="screen1"/>
          <p:cNvPicPr>
            <a:picLocks noChangeAspect="1" noChangeArrowheads="1"/>
          </p:cNvPicPr>
          <p:nvPr/>
        </p:nvPicPr>
        <p:blipFill>
          <a:blip r:embed="rId11" cstate="print"/>
          <a:srcRect l="8783" t="7309" r="7014" b="8237"/>
          <a:stretch>
            <a:fillRect/>
          </a:stretch>
        </p:blipFill>
        <p:spPr bwMode="auto">
          <a:xfrm>
            <a:off x="6384925" y="1495425"/>
            <a:ext cx="2490788" cy="1871663"/>
          </a:xfrm>
          <a:prstGeom prst="rect">
            <a:avLst/>
          </a:prstGeom>
          <a:ln>
            <a:noFill/>
          </a:ln>
          <a:effectLst>
            <a:outerShdw blurRad="292100" dist="139700" dir="2700000" algn="tl" rotWithShape="0">
              <a:srgbClr val="333333">
                <a:alpha val="65000"/>
              </a:srgbClr>
            </a:outerShdw>
          </a:effectLst>
        </p:spPr>
      </p:pic>
      <p:sp>
        <p:nvSpPr>
          <p:cNvPr id="270341" name="Line 5"/>
          <p:cNvSpPr>
            <a:spLocks noChangeShapeType="1"/>
          </p:cNvSpPr>
          <p:nvPr/>
        </p:nvSpPr>
        <p:spPr bwMode="auto">
          <a:xfrm>
            <a:off x="5033963" y="6386513"/>
            <a:ext cx="4106862" cy="0"/>
          </a:xfrm>
          <a:prstGeom prst="line">
            <a:avLst/>
          </a:prstGeom>
          <a:noFill/>
          <a:ln w="9525">
            <a:solidFill>
              <a:schemeClr val="tx1"/>
            </a:solidFill>
            <a:round/>
            <a:headEnd/>
            <a:tailEnd type="triangle" w="med" len="med"/>
          </a:ln>
          <a:effectLst/>
        </p:spPr>
        <p:txBody>
          <a:bodyPr/>
          <a:lstStyle/>
          <a:p>
            <a:endParaRPr lang="en-US"/>
          </a:p>
        </p:txBody>
      </p:sp>
      <p:sp>
        <p:nvSpPr>
          <p:cNvPr id="270342" name="Line 6"/>
          <p:cNvSpPr>
            <a:spLocks noChangeShapeType="1"/>
          </p:cNvSpPr>
          <p:nvPr/>
        </p:nvSpPr>
        <p:spPr bwMode="auto">
          <a:xfrm flipV="1">
            <a:off x="5033963" y="3895725"/>
            <a:ext cx="0" cy="2490788"/>
          </a:xfrm>
          <a:prstGeom prst="line">
            <a:avLst/>
          </a:prstGeom>
          <a:noFill/>
          <a:ln w="28575">
            <a:solidFill>
              <a:schemeClr val="tx1"/>
            </a:solidFill>
            <a:round/>
            <a:headEnd/>
            <a:tailEnd type="triangle" w="med" len="med"/>
          </a:ln>
          <a:effectLst/>
        </p:spPr>
        <p:txBody>
          <a:bodyPr/>
          <a:lstStyle/>
          <a:p>
            <a:endParaRPr lang="en-US"/>
          </a:p>
        </p:txBody>
      </p:sp>
      <p:grpSp>
        <p:nvGrpSpPr>
          <p:cNvPr id="270343" name="Group 7"/>
          <p:cNvGrpSpPr>
            <a:grpSpLocks/>
          </p:cNvGrpSpPr>
          <p:nvPr/>
        </p:nvGrpSpPr>
        <p:grpSpPr bwMode="auto">
          <a:xfrm>
            <a:off x="5178425" y="6202363"/>
            <a:ext cx="609600" cy="184150"/>
            <a:chOff x="576" y="3740"/>
            <a:chExt cx="384" cy="116"/>
          </a:xfrm>
        </p:grpSpPr>
        <p:grpSp>
          <p:nvGrpSpPr>
            <p:cNvPr id="270344" name="Group 8"/>
            <p:cNvGrpSpPr>
              <a:grpSpLocks/>
            </p:cNvGrpSpPr>
            <p:nvPr/>
          </p:nvGrpSpPr>
          <p:grpSpPr bwMode="auto">
            <a:xfrm>
              <a:off x="576" y="3786"/>
              <a:ext cx="288" cy="70"/>
              <a:chOff x="576" y="3736"/>
              <a:chExt cx="288" cy="120"/>
            </a:xfrm>
          </p:grpSpPr>
          <p:sp>
            <p:nvSpPr>
              <p:cNvPr id="270345" name="Line 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46" name="Line 1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47" name="Line 1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48" name="Line 1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49" name="Line 1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0" name="Group 14"/>
          <p:cNvGrpSpPr>
            <a:grpSpLocks/>
          </p:cNvGrpSpPr>
          <p:nvPr/>
        </p:nvGrpSpPr>
        <p:grpSpPr bwMode="auto">
          <a:xfrm>
            <a:off x="5940425" y="6202363"/>
            <a:ext cx="609600" cy="184150"/>
            <a:chOff x="576" y="3740"/>
            <a:chExt cx="384" cy="116"/>
          </a:xfrm>
        </p:grpSpPr>
        <p:grpSp>
          <p:nvGrpSpPr>
            <p:cNvPr id="270351" name="Group 15"/>
            <p:cNvGrpSpPr>
              <a:grpSpLocks/>
            </p:cNvGrpSpPr>
            <p:nvPr/>
          </p:nvGrpSpPr>
          <p:grpSpPr bwMode="auto">
            <a:xfrm>
              <a:off x="576" y="3786"/>
              <a:ext cx="288" cy="70"/>
              <a:chOff x="576" y="3736"/>
              <a:chExt cx="288" cy="120"/>
            </a:xfrm>
          </p:grpSpPr>
          <p:sp>
            <p:nvSpPr>
              <p:cNvPr id="270352" name="Line 1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53" name="Line 1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54" name="Line 1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55" name="Line 1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56" name="Line 2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57" name="Group 21"/>
          <p:cNvGrpSpPr>
            <a:grpSpLocks/>
          </p:cNvGrpSpPr>
          <p:nvPr/>
        </p:nvGrpSpPr>
        <p:grpSpPr bwMode="auto">
          <a:xfrm>
            <a:off x="6702425" y="6202363"/>
            <a:ext cx="609600" cy="184150"/>
            <a:chOff x="576" y="3740"/>
            <a:chExt cx="384" cy="116"/>
          </a:xfrm>
        </p:grpSpPr>
        <p:grpSp>
          <p:nvGrpSpPr>
            <p:cNvPr id="270358" name="Group 22"/>
            <p:cNvGrpSpPr>
              <a:grpSpLocks/>
            </p:cNvGrpSpPr>
            <p:nvPr/>
          </p:nvGrpSpPr>
          <p:grpSpPr bwMode="auto">
            <a:xfrm>
              <a:off x="576" y="3786"/>
              <a:ext cx="288" cy="70"/>
              <a:chOff x="576" y="3736"/>
              <a:chExt cx="288" cy="120"/>
            </a:xfrm>
          </p:grpSpPr>
          <p:sp>
            <p:nvSpPr>
              <p:cNvPr id="270359" name="Line 2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0" name="Line 2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1" name="Line 2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2" name="Line 2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63" name="Line 2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64" name="Group 28"/>
          <p:cNvGrpSpPr>
            <a:grpSpLocks/>
          </p:cNvGrpSpPr>
          <p:nvPr/>
        </p:nvGrpSpPr>
        <p:grpSpPr bwMode="auto">
          <a:xfrm>
            <a:off x="7464425" y="6199188"/>
            <a:ext cx="609600" cy="184150"/>
            <a:chOff x="576" y="3740"/>
            <a:chExt cx="384" cy="116"/>
          </a:xfrm>
        </p:grpSpPr>
        <p:grpSp>
          <p:nvGrpSpPr>
            <p:cNvPr id="270365" name="Group 29"/>
            <p:cNvGrpSpPr>
              <a:grpSpLocks/>
            </p:cNvGrpSpPr>
            <p:nvPr/>
          </p:nvGrpSpPr>
          <p:grpSpPr bwMode="auto">
            <a:xfrm>
              <a:off x="576" y="3786"/>
              <a:ext cx="288" cy="70"/>
              <a:chOff x="576" y="3736"/>
              <a:chExt cx="288" cy="120"/>
            </a:xfrm>
          </p:grpSpPr>
          <p:sp>
            <p:nvSpPr>
              <p:cNvPr id="270366" name="Line 30"/>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67" name="Line 31"/>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68" name="Line 32"/>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69" name="Line 33"/>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0" name="Line 34"/>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0371" name="Group 35"/>
          <p:cNvGrpSpPr>
            <a:grpSpLocks/>
          </p:cNvGrpSpPr>
          <p:nvPr/>
        </p:nvGrpSpPr>
        <p:grpSpPr bwMode="auto">
          <a:xfrm>
            <a:off x="8226425" y="6202363"/>
            <a:ext cx="609600" cy="184150"/>
            <a:chOff x="576" y="3740"/>
            <a:chExt cx="384" cy="116"/>
          </a:xfrm>
        </p:grpSpPr>
        <p:grpSp>
          <p:nvGrpSpPr>
            <p:cNvPr id="270372" name="Group 36"/>
            <p:cNvGrpSpPr>
              <a:grpSpLocks/>
            </p:cNvGrpSpPr>
            <p:nvPr/>
          </p:nvGrpSpPr>
          <p:grpSpPr bwMode="auto">
            <a:xfrm>
              <a:off x="576" y="3786"/>
              <a:ext cx="288" cy="70"/>
              <a:chOff x="576" y="3736"/>
              <a:chExt cx="288" cy="120"/>
            </a:xfrm>
          </p:grpSpPr>
          <p:sp>
            <p:nvSpPr>
              <p:cNvPr id="270373" name="Line 37"/>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0374" name="Line 38"/>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0375" name="Line 39"/>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0376" name="Line 40"/>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0377" name="Line 41"/>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0378" name="Text Box 42"/>
          <p:cNvSpPr txBox="1">
            <a:spLocks noChangeArrowheads="1"/>
          </p:cNvSpPr>
          <p:nvPr/>
        </p:nvSpPr>
        <p:spPr bwMode="auto">
          <a:xfrm rot="16200000">
            <a:off x="4277520" y="4736306"/>
            <a:ext cx="1128712" cy="396875"/>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0379" name="Text Box 43"/>
          <p:cNvSpPr txBox="1">
            <a:spLocks noChangeArrowheads="1"/>
          </p:cNvSpPr>
          <p:nvPr/>
        </p:nvSpPr>
        <p:spPr bwMode="auto">
          <a:xfrm>
            <a:off x="6045200" y="6516688"/>
            <a:ext cx="2116138" cy="396875"/>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0380" name="Text Box 44"/>
          <p:cNvSpPr txBox="1">
            <a:spLocks noChangeArrowheads="1"/>
          </p:cNvSpPr>
          <p:nvPr/>
        </p:nvSpPr>
        <p:spPr bwMode="auto">
          <a:xfrm>
            <a:off x="5527675" y="6380163"/>
            <a:ext cx="520700" cy="274637"/>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0381" name="Text Box 45"/>
          <p:cNvSpPr txBox="1">
            <a:spLocks noChangeArrowheads="1"/>
          </p:cNvSpPr>
          <p:nvPr/>
        </p:nvSpPr>
        <p:spPr bwMode="auto">
          <a:xfrm>
            <a:off x="6289675" y="6383338"/>
            <a:ext cx="520700" cy="274637"/>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0382" name="Text Box 46"/>
          <p:cNvSpPr txBox="1">
            <a:spLocks noChangeArrowheads="1"/>
          </p:cNvSpPr>
          <p:nvPr/>
        </p:nvSpPr>
        <p:spPr bwMode="auto">
          <a:xfrm>
            <a:off x="7051675" y="6361113"/>
            <a:ext cx="520700" cy="274637"/>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0383" name="Text Box 47"/>
          <p:cNvSpPr txBox="1">
            <a:spLocks noChangeArrowheads="1"/>
          </p:cNvSpPr>
          <p:nvPr/>
        </p:nvSpPr>
        <p:spPr bwMode="auto">
          <a:xfrm>
            <a:off x="7813675" y="6361113"/>
            <a:ext cx="520700" cy="274637"/>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0384" name="Text Box 48"/>
          <p:cNvSpPr txBox="1">
            <a:spLocks noChangeArrowheads="1"/>
          </p:cNvSpPr>
          <p:nvPr/>
        </p:nvSpPr>
        <p:spPr bwMode="auto">
          <a:xfrm>
            <a:off x="8575675" y="6361113"/>
            <a:ext cx="520700" cy="274637"/>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0385" name="Freeform 49"/>
          <p:cNvSpPr>
            <a:spLocks/>
          </p:cNvSpPr>
          <p:nvPr/>
        </p:nvSpPr>
        <p:spPr bwMode="auto">
          <a:xfrm>
            <a:off x="5327650" y="6107113"/>
            <a:ext cx="3470275" cy="269875"/>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0386" name="Freeform 50"/>
          <p:cNvSpPr>
            <a:spLocks/>
          </p:cNvSpPr>
          <p:nvPr/>
        </p:nvSpPr>
        <p:spPr bwMode="auto">
          <a:xfrm>
            <a:off x="5229225" y="5511800"/>
            <a:ext cx="3541713" cy="877888"/>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0387" name="Freeform 51"/>
          <p:cNvSpPr>
            <a:spLocks/>
          </p:cNvSpPr>
          <p:nvPr/>
        </p:nvSpPr>
        <p:spPr bwMode="auto">
          <a:xfrm>
            <a:off x="5084763" y="4122738"/>
            <a:ext cx="3695700" cy="2273300"/>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sp>
        <p:nvSpPr>
          <p:cNvPr id="270388" name="Text Box 52"/>
          <p:cNvSpPr txBox="1">
            <a:spLocks noChangeArrowheads="1"/>
          </p:cNvSpPr>
          <p:nvPr/>
        </p:nvSpPr>
        <p:spPr bwMode="auto">
          <a:xfrm rot="16200000">
            <a:off x="4633119" y="4833144"/>
            <a:ext cx="1082675" cy="274637"/>
          </a:xfrm>
          <a:prstGeom prst="rect">
            <a:avLst/>
          </a:prstGeom>
          <a:noFill/>
          <a:ln w="9525">
            <a:noFill/>
            <a:miter lim="800000"/>
            <a:headEnd/>
            <a:tailEnd/>
          </a:ln>
          <a:effectLst/>
        </p:spPr>
        <p:txBody>
          <a:bodyPr wrap="none">
            <a:spAutoFit/>
          </a:bodyPr>
          <a:lstStyle/>
          <a:p>
            <a:r>
              <a:rPr lang="en-US" sz="1200" b="1" i="1">
                <a:latin typeface="Arial" charset="0"/>
              </a:rPr>
              <a:t>UV radiation</a:t>
            </a:r>
          </a:p>
        </p:txBody>
      </p:sp>
      <p:sp>
        <p:nvSpPr>
          <p:cNvPr id="270389" name="Text Box 53"/>
          <p:cNvSpPr txBox="1">
            <a:spLocks noChangeArrowheads="1"/>
          </p:cNvSpPr>
          <p:nvPr/>
        </p:nvSpPr>
        <p:spPr bwMode="auto">
          <a:xfrm rot="16200000">
            <a:off x="5207000" y="4856163"/>
            <a:ext cx="1023937" cy="274638"/>
          </a:xfrm>
          <a:prstGeom prst="rect">
            <a:avLst/>
          </a:prstGeom>
          <a:noFill/>
          <a:ln w="9525">
            <a:noFill/>
            <a:miter lim="800000"/>
            <a:headEnd/>
            <a:tailEnd/>
          </a:ln>
          <a:effectLst/>
        </p:spPr>
        <p:txBody>
          <a:bodyPr wrap="none">
            <a:spAutoFit/>
          </a:bodyPr>
          <a:lstStyle/>
          <a:p>
            <a:r>
              <a:rPr lang="en-US" sz="1200" b="1" i="1">
                <a:latin typeface="Arial" charset="0"/>
              </a:rPr>
              <a:t>IR radiation</a:t>
            </a:r>
          </a:p>
        </p:txBody>
      </p:sp>
      <p:sp>
        <p:nvSpPr>
          <p:cNvPr id="270390" name="Line 54"/>
          <p:cNvSpPr>
            <a:spLocks noChangeShapeType="1"/>
          </p:cNvSpPr>
          <p:nvPr/>
        </p:nvSpPr>
        <p:spPr bwMode="auto">
          <a:xfrm flipH="1">
            <a:off x="8845550" y="6292850"/>
            <a:ext cx="195263" cy="74613"/>
          </a:xfrm>
          <a:prstGeom prst="line">
            <a:avLst/>
          </a:prstGeom>
          <a:noFill/>
          <a:ln w="28575">
            <a:solidFill>
              <a:srgbClr val="FF0000"/>
            </a:solidFill>
            <a:prstDash val="sysDot"/>
            <a:round/>
            <a:headEnd/>
            <a:tailEnd type="triangle" w="med" len="med"/>
          </a:ln>
          <a:effectLst/>
        </p:spPr>
        <p:txBody>
          <a:bodyPr/>
          <a:lstStyle/>
          <a:p>
            <a:endParaRPr lang="en-US"/>
          </a:p>
        </p:txBody>
      </p:sp>
      <p:sp>
        <p:nvSpPr>
          <p:cNvPr id="270391" name="Line 55"/>
          <p:cNvSpPr>
            <a:spLocks noChangeShapeType="1"/>
          </p:cNvSpPr>
          <p:nvPr/>
        </p:nvSpPr>
        <p:spPr bwMode="auto">
          <a:xfrm flipH="1">
            <a:off x="8832850" y="6232525"/>
            <a:ext cx="195263" cy="74613"/>
          </a:xfrm>
          <a:prstGeom prst="line">
            <a:avLst/>
          </a:prstGeom>
          <a:noFill/>
          <a:ln w="28575">
            <a:solidFill>
              <a:srgbClr val="FF9933"/>
            </a:solidFill>
            <a:prstDash val="sysDot"/>
            <a:round/>
            <a:headEnd/>
            <a:tailEnd type="triangle" w="med" len="med"/>
          </a:ln>
          <a:effectLst/>
        </p:spPr>
        <p:txBody>
          <a:bodyPr/>
          <a:lstStyle/>
          <a:p>
            <a:endParaRPr lang="en-US"/>
          </a:p>
        </p:txBody>
      </p:sp>
      <p:sp>
        <p:nvSpPr>
          <p:cNvPr id="270392" name="Line 56"/>
          <p:cNvSpPr>
            <a:spLocks noChangeShapeType="1"/>
          </p:cNvSpPr>
          <p:nvPr/>
        </p:nvSpPr>
        <p:spPr bwMode="auto">
          <a:xfrm flipH="1">
            <a:off x="8840788" y="6115050"/>
            <a:ext cx="195262" cy="74613"/>
          </a:xfrm>
          <a:prstGeom prst="line">
            <a:avLst/>
          </a:prstGeom>
          <a:noFill/>
          <a:ln w="28575">
            <a:solidFill>
              <a:srgbClr val="D60093"/>
            </a:solidFill>
            <a:prstDash val="sysDot"/>
            <a:round/>
            <a:headEnd/>
            <a:tailEnd type="triangle" w="med" len="med"/>
          </a:ln>
          <a:effectLst/>
        </p:spPr>
        <p:txBody>
          <a:bodyPr/>
          <a:lstStyle/>
          <a:p>
            <a:endParaRPr lang="en-US"/>
          </a:p>
        </p:txBody>
      </p:sp>
      <p:sp>
        <p:nvSpPr>
          <p:cNvPr id="270393" name="Line 57"/>
          <p:cNvSpPr>
            <a:spLocks noChangeShapeType="1"/>
          </p:cNvSpPr>
          <p:nvPr/>
        </p:nvSpPr>
        <p:spPr bwMode="auto">
          <a:xfrm>
            <a:off x="5864225" y="3849688"/>
            <a:ext cx="17463" cy="2259012"/>
          </a:xfrm>
          <a:prstGeom prst="line">
            <a:avLst/>
          </a:prstGeom>
          <a:noFill/>
          <a:ln w="28575" cap="rnd">
            <a:solidFill>
              <a:srgbClr val="FF0000"/>
            </a:solidFill>
            <a:prstDash val="sysDot"/>
            <a:round/>
            <a:headEnd/>
            <a:tailEnd type="triangle" w="med" len="med"/>
          </a:ln>
          <a:effectLst/>
        </p:spPr>
        <p:txBody>
          <a:bodyPr/>
          <a:lstStyle/>
          <a:p>
            <a:endParaRPr lang="en-US"/>
          </a:p>
        </p:txBody>
      </p:sp>
      <p:sp>
        <p:nvSpPr>
          <p:cNvPr id="270394" name="Line 58"/>
          <p:cNvSpPr>
            <a:spLocks noChangeShapeType="1"/>
          </p:cNvSpPr>
          <p:nvPr/>
        </p:nvSpPr>
        <p:spPr bwMode="auto">
          <a:xfrm>
            <a:off x="5613400" y="3835400"/>
            <a:ext cx="19050" cy="1700213"/>
          </a:xfrm>
          <a:prstGeom prst="line">
            <a:avLst/>
          </a:prstGeom>
          <a:noFill/>
          <a:ln w="28575" cap="rnd">
            <a:solidFill>
              <a:srgbClr val="FF9933"/>
            </a:solidFill>
            <a:prstDash val="sysDot"/>
            <a:round/>
            <a:headEnd/>
            <a:tailEnd type="triangle" w="med" len="med"/>
          </a:ln>
          <a:effectLst/>
        </p:spPr>
        <p:txBody>
          <a:bodyPr/>
          <a:lstStyle/>
          <a:p>
            <a:endParaRPr lang="en-US"/>
          </a:p>
        </p:txBody>
      </p:sp>
      <p:sp>
        <p:nvSpPr>
          <p:cNvPr id="270395" name="Line 59"/>
          <p:cNvSpPr>
            <a:spLocks noChangeShapeType="1"/>
          </p:cNvSpPr>
          <p:nvPr/>
        </p:nvSpPr>
        <p:spPr bwMode="auto">
          <a:xfrm>
            <a:off x="5445125" y="3830638"/>
            <a:ext cx="1588" cy="365125"/>
          </a:xfrm>
          <a:prstGeom prst="line">
            <a:avLst/>
          </a:prstGeom>
          <a:noFill/>
          <a:ln w="28575" cap="rnd">
            <a:solidFill>
              <a:srgbClr val="D60093"/>
            </a:solidFill>
            <a:prstDash val="sysDot"/>
            <a:round/>
            <a:headEnd/>
            <a:tailEnd type="triangle" w="med" len="med"/>
          </a:ln>
          <a:effectLst/>
        </p:spPr>
        <p:txBody>
          <a:bodyPr/>
          <a:lstStyle/>
          <a:p>
            <a:endParaRPr lang="en-US"/>
          </a:p>
        </p:txBody>
      </p:sp>
      <p:sp>
        <p:nvSpPr>
          <p:cNvPr id="270396" name="Rectangle 60"/>
          <p:cNvSpPr>
            <a:spLocks noChangeArrowheads="1"/>
          </p:cNvSpPr>
          <p:nvPr/>
        </p:nvSpPr>
        <p:spPr bwMode="auto">
          <a:xfrm>
            <a:off x="5327650" y="3913188"/>
            <a:ext cx="279400" cy="2473325"/>
          </a:xfrm>
          <a:prstGeom prst="rect">
            <a:avLst/>
          </a:prstGeom>
          <a:solidFill>
            <a:schemeClr val="accent1">
              <a:alpha val="42000"/>
            </a:schemeClr>
          </a:solidFill>
          <a:ln w="9525">
            <a:noFill/>
            <a:miter lim="800000"/>
            <a:headEnd/>
            <a:tailEnd/>
          </a:ln>
          <a:effectLst/>
        </p:spPr>
        <p:txBody>
          <a:bodyPr wrap="none" anchor="ctr"/>
          <a:lstStyle/>
          <a:p>
            <a:endParaRPr lang="en-US"/>
          </a:p>
        </p:txBody>
      </p:sp>
      <p:sp>
        <p:nvSpPr>
          <p:cNvPr id="270397" name="Text Box 61"/>
          <p:cNvSpPr txBox="1">
            <a:spLocks noChangeArrowheads="1"/>
          </p:cNvSpPr>
          <p:nvPr/>
        </p:nvSpPr>
        <p:spPr bwMode="auto">
          <a:xfrm rot="16200000">
            <a:off x="4772819" y="4795044"/>
            <a:ext cx="1346200" cy="274638"/>
          </a:xfrm>
          <a:prstGeom prst="rect">
            <a:avLst/>
          </a:prstGeom>
          <a:noFill/>
          <a:ln w="9525">
            <a:noFill/>
            <a:miter lim="800000"/>
            <a:headEnd/>
            <a:tailEnd/>
          </a:ln>
          <a:effectLst/>
        </p:spPr>
        <p:txBody>
          <a:bodyPr wrap="none">
            <a:spAutoFit/>
          </a:bodyPr>
          <a:lstStyle/>
          <a:p>
            <a:r>
              <a:rPr lang="en-US" sz="1200" b="1" i="1">
                <a:latin typeface="Arial" charset="0"/>
              </a:rPr>
              <a:t>visible radiation</a:t>
            </a:r>
          </a:p>
        </p:txBody>
      </p:sp>
      <p:grpSp>
        <p:nvGrpSpPr>
          <p:cNvPr id="270398" name="Group 62"/>
          <p:cNvGrpSpPr>
            <a:grpSpLocks/>
          </p:cNvGrpSpPr>
          <p:nvPr/>
        </p:nvGrpSpPr>
        <p:grpSpPr bwMode="auto">
          <a:xfrm>
            <a:off x="6708775" y="4346575"/>
            <a:ext cx="1819275" cy="1352550"/>
            <a:chOff x="4223" y="2622"/>
            <a:chExt cx="1146" cy="852"/>
          </a:xfrm>
        </p:grpSpPr>
        <p:sp>
          <p:nvSpPr>
            <p:cNvPr id="270399" name="Freeform 63"/>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chemeClr val="tx2">
                    <a:gamma/>
                    <a:tint val="76078"/>
                    <a:invGamma/>
                  </a:schemeClr>
                </a:gs>
                <a:gs pos="100000">
                  <a:schemeClr val="tx2"/>
                </a:gs>
              </a:gsLst>
              <a:lin ang="18900000" scaled="1"/>
            </a:gradFill>
            <a:ln w="9525">
              <a:noFill/>
              <a:round/>
              <a:headEnd/>
              <a:tailEnd/>
            </a:ln>
            <a:effectLst/>
          </p:spPr>
          <p:txBody>
            <a:bodyPr/>
            <a:lstStyle/>
            <a:p>
              <a:endParaRPr lang="en-US"/>
            </a:p>
          </p:txBody>
        </p:sp>
        <p:sp>
          <p:nvSpPr>
            <p:cNvPr id="270400" name="Freeform 64"/>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333333">
                    <a:gamma/>
                    <a:shade val="46275"/>
                    <a:invGamma/>
                  </a:srgbClr>
                </a:gs>
                <a:gs pos="100000">
                  <a:srgbClr val="333333"/>
                </a:gs>
              </a:gsLst>
              <a:lin ang="0" scaled="1"/>
            </a:gradFill>
            <a:ln w="9525">
              <a:noFill/>
              <a:round/>
              <a:headEnd/>
              <a:tailEnd/>
            </a:ln>
            <a:effectLst/>
          </p:spPr>
          <p:txBody>
            <a:bodyPr/>
            <a:lstStyle/>
            <a:p>
              <a:endParaRPr lang="en-US"/>
            </a:p>
          </p:txBody>
        </p:sp>
        <p:sp>
          <p:nvSpPr>
            <p:cNvPr id="270401" name="Freeform 65"/>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333333"/>
                </a:gs>
                <a:gs pos="100000">
                  <a:srgbClr val="333333">
                    <a:gamma/>
                    <a:shade val="46275"/>
                    <a:invGamma/>
                  </a:srgbClr>
                </a:gs>
              </a:gsLst>
              <a:lin ang="0" scaled="1"/>
            </a:gradFill>
            <a:ln w="9525">
              <a:noFill/>
              <a:round/>
              <a:headEnd/>
              <a:tailEnd/>
            </a:ln>
            <a:effectLst/>
          </p:spPr>
          <p:txBody>
            <a:bodyPr/>
            <a:lstStyle/>
            <a:p>
              <a:endParaRPr lang="en-US"/>
            </a:p>
          </p:txBody>
        </p:sp>
      </p:grpSp>
      <p:grpSp>
        <p:nvGrpSpPr>
          <p:cNvPr id="270402" name="Group 66"/>
          <p:cNvGrpSpPr>
            <a:grpSpLocks/>
          </p:cNvGrpSpPr>
          <p:nvPr/>
        </p:nvGrpSpPr>
        <p:grpSpPr bwMode="auto">
          <a:xfrm>
            <a:off x="6707188" y="4352925"/>
            <a:ext cx="1819275" cy="1352550"/>
            <a:chOff x="4223" y="2622"/>
            <a:chExt cx="1146" cy="852"/>
          </a:xfrm>
        </p:grpSpPr>
        <p:sp>
          <p:nvSpPr>
            <p:cNvPr id="270403" name="Freeform 67"/>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0000"/>
                </a:gs>
                <a:gs pos="100000">
                  <a:srgbClr val="FF0000">
                    <a:gamma/>
                    <a:shade val="46275"/>
                    <a:invGamma/>
                  </a:srgbClr>
                </a:gs>
              </a:gsLst>
              <a:lin ang="18900000" scaled="1"/>
            </a:gradFill>
            <a:ln w="9525">
              <a:noFill/>
              <a:round/>
              <a:headEnd/>
              <a:tailEnd/>
            </a:ln>
            <a:effectLst/>
          </p:spPr>
          <p:txBody>
            <a:bodyPr/>
            <a:lstStyle/>
            <a:p>
              <a:endParaRPr lang="en-US"/>
            </a:p>
          </p:txBody>
        </p:sp>
        <p:sp>
          <p:nvSpPr>
            <p:cNvPr id="270404" name="Freeform 68"/>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CC0000">
                    <a:gamma/>
                    <a:shade val="46275"/>
                    <a:invGamma/>
                  </a:srgbClr>
                </a:gs>
                <a:gs pos="100000">
                  <a:srgbClr val="CC0000"/>
                </a:gs>
              </a:gsLst>
              <a:lin ang="0" scaled="1"/>
            </a:gradFill>
            <a:ln w="9525">
              <a:noFill/>
              <a:round/>
              <a:headEnd/>
              <a:tailEnd/>
            </a:ln>
            <a:effectLst/>
          </p:spPr>
          <p:txBody>
            <a:bodyPr/>
            <a:lstStyle/>
            <a:p>
              <a:endParaRPr lang="en-US"/>
            </a:p>
          </p:txBody>
        </p:sp>
        <p:sp>
          <p:nvSpPr>
            <p:cNvPr id="270405" name="Freeform 69"/>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CC0000"/>
                </a:gs>
                <a:gs pos="100000">
                  <a:srgbClr val="CC0000">
                    <a:gamma/>
                    <a:shade val="46275"/>
                    <a:invGamma/>
                  </a:srgbClr>
                </a:gs>
              </a:gsLst>
              <a:lin ang="0" scaled="1"/>
            </a:gradFill>
            <a:ln w="9525">
              <a:noFill/>
              <a:round/>
              <a:headEnd/>
              <a:tailEnd/>
            </a:ln>
            <a:effectLst/>
          </p:spPr>
          <p:txBody>
            <a:bodyPr/>
            <a:lstStyle/>
            <a:p>
              <a:endParaRPr lang="en-US"/>
            </a:p>
          </p:txBody>
        </p:sp>
      </p:grpSp>
      <p:grpSp>
        <p:nvGrpSpPr>
          <p:cNvPr id="270406" name="Group 70"/>
          <p:cNvGrpSpPr>
            <a:grpSpLocks/>
          </p:cNvGrpSpPr>
          <p:nvPr/>
        </p:nvGrpSpPr>
        <p:grpSpPr bwMode="auto">
          <a:xfrm>
            <a:off x="6704013" y="4351338"/>
            <a:ext cx="1819275" cy="1352550"/>
            <a:chOff x="4223" y="2622"/>
            <a:chExt cx="1146" cy="852"/>
          </a:xfrm>
        </p:grpSpPr>
        <p:sp>
          <p:nvSpPr>
            <p:cNvPr id="270407" name="Freeform 71"/>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FF9933"/>
                </a:gs>
                <a:gs pos="100000">
                  <a:srgbClr val="FF9933">
                    <a:gamma/>
                    <a:shade val="46275"/>
                    <a:invGamma/>
                  </a:srgbClr>
                </a:gs>
              </a:gsLst>
              <a:lin ang="18900000" scaled="1"/>
            </a:gradFill>
            <a:ln w="9525">
              <a:noFill/>
              <a:round/>
              <a:headEnd/>
              <a:tailEnd/>
            </a:ln>
            <a:effectLst/>
          </p:spPr>
          <p:txBody>
            <a:bodyPr/>
            <a:lstStyle/>
            <a:p>
              <a:endParaRPr lang="en-US"/>
            </a:p>
          </p:txBody>
        </p:sp>
        <p:sp>
          <p:nvSpPr>
            <p:cNvPr id="270408" name="Freeform 72"/>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FF9933">
                    <a:gamma/>
                    <a:shade val="46275"/>
                    <a:invGamma/>
                  </a:srgbClr>
                </a:gs>
                <a:gs pos="100000">
                  <a:srgbClr val="FF9933"/>
                </a:gs>
              </a:gsLst>
              <a:lin ang="0" scaled="1"/>
            </a:gradFill>
            <a:ln w="9525">
              <a:noFill/>
              <a:round/>
              <a:headEnd/>
              <a:tailEnd/>
            </a:ln>
            <a:effectLst/>
          </p:spPr>
          <p:txBody>
            <a:bodyPr/>
            <a:lstStyle/>
            <a:p>
              <a:endParaRPr lang="en-US"/>
            </a:p>
          </p:txBody>
        </p:sp>
        <p:sp>
          <p:nvSpPr>
            <p:cNvPr id="270409" name="Freeform 73"/>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FF9933"/>
                </a:gs>
                <a:gs pos="100000">
                  <a:srgbClr val="FF9933">
                    <a:gamma/>
                    <a:shade val="46275"/>
                    <a:invGamma/>
                  </a:srgbClr>
                </a:gs>
              </a:gsLst>
              <a:lin ang="0" scaled="1"/>
            </a:gradFill>
            <a:ln w="9525">
              <a:noFill/>
              <a:round/>
              <a:headEnd/>
              <a:tailEnd/>
            </a:ln>
            <a:effectLst/>
          </p:spPr>
          <p:txBody>
            <a:bodyPr/>
            <a:lstStyle/>
            <a:p>
              <a:endParaRPr lang="en-US"/>
            </a:p>
          </p:txBody>
        </p:sp>
      </p:grpSp>
      <p:grpSp>
        <p:nvGrpSpPr>
          <p:cNvPr id="270410" name="Group 74"/>
          <p:cNvGrpSpPr>
            <a:grpSpLocks/>
          </p:cNvGrpSpPr>
          <p:nvPr/>
        </p:nvGrpSpPr>
        <p:grpSpPr bwMode="auto">
          <a:xfrm>
            <a:off x="6707188" y="4348163"/>
            <a:ext cx="1819275" cy="1352550"/>
            <a:chOff x="4223" y="2622"/>
            <a:chExt cx="1146" cy="852"/>
          </a:xfrm>
        </p:grpSpPr>
        <p:sp>
          <p:nvSpPr>
            <p:cNvPr id="270411" name="Freeform 75"/>
            <p:cNvSpPr>
              <a:spLocks/>
            </p:cNvSpPr>
            <p:nvPr/>
          </p:nvSpPr>
          <p:spPr bwMode="auto">
            <a:xfrm>
              <a:off x="4223" y="2622"/>
              <a:ext cx="1146" cy="731"/>
            </a:xfrm>
            <a:custGeom>
              <a:avLst/>
              <a:gdLst/>
              <a:ahLst/>
              <a:cxnLst>
                <a:cxn ang="0">
                  <a:pos x="0" y="478"/>
                </a:cxn>
                <a:cxn ang="0">
                  <a:pos x="847" y="0"/>
                </a:cxn>
                <a:cxn ang="0">
                  <a:pos x="1152" y="69"/>
                </a:cxn>
                <a:cxn ang="0">
                  <a:pos x="403" y="737"/>
                </a:cxn>
                <a:cxn ang="0">
                  <a:pos x="0" y="478"/>
                </a:cxn>
              </a:cxnLst>
              <a:rect l="0" t="0" r="r" b="b"/>
              <a:pathLst>
                <a:path w="1152" h="737">
                  <a:moveTo>
                    <a:pt x="0" y="478"/>
                  </a:moveTo>
                  <a:lnTo>
                    <a:pt x="847" y="0"/>
                  </a:lnTo>
                  <a:lnTo>
                    <a:pt x="1152" y="69"/>
                  </a:lnTo>
                  <a:lnTo>
                    <a:pt x="403" y="737"/>
                  </a:lnTo>
                  <a:lnTo>
                    <a:pt x="0" y="478"/>
                  </a:lnTo>
                  <a:close/>
                </a:path>
              </a:pathLst>
            </a:custGeom>
            <a:gradFill rotWithShape="1">
              <a:gsLst>
                <a:gs pos="0">
                  <a:srgbClr val="D60093"/>
                </a:gs>
                <a:gs pos="100000">
                  <a:srgbClr val="D60093">
                    <a:gamma/>
                    <a:shade val="46275"/>
                    <a:invGamma/>
                  </a:srgbClr>
                </a:gs>
              </a:gsLst>
              <a:lin ang="18900000" scaled="1"/>
            </a:gradFill>
            <a:ln w="9525">
              <a:noFill/>
              <a:round/>
              <a:headEnd/>
              <a:tailEnd/>
            </a:ln>
            <a:effectLst/>
          </p:spPr>
          <p:txBody>
            <a:bodyPr/>
            <a:lstStyle/>
            <a:p>
              <a:endParaRPr lang="en-US"/>
            </a:p>
          </p:txBody>
        </p:sp>
        <p:sp>
          <p:nvSpPr>
            <p:cNvPr id="270412" name="Freeform 76"/>
            <p:cNvSpPr>
              <a:spLocks/>
            </p:cNvSpPr>
            <p:nvPr/>
          </p:nvSpPr>
          <p:spPr bwMode="auto">
            <a:xfrm>
              <a:off x="4230" y="3094"/>
              <a:ext cx="391" cy="380"/>
            </a:xfrm>
            <a:custGeom>
              <a:avLst/>
              <a:gdLst/>
              <a:ahLst/>
              <a:cxnLst>
                <a:cxn ang="0">
                  <a:pos x="0" y="0"/>
                </a:cxn>
                <a:cxn ang="0">
                  <a:pos x="380" y="253"/>
                </a:cxn>
                <a:cxn ang="0">
                  <a:pos x="380" y="380"/>
                </a:cxn>
                <a:cxn ang="0">
                  <a:pos x="17" y="121"/>
                </a:cxn>
                <a:cxn ang="0">
                  <a:pos x="0" y="0"/>
                </a:cxn>
              </a:cxnLst>
              <a:rect l="0" t="0" r="r" b="b"/>
              <a:pathLst>
                <a:path w="380" h="380">
                  <a:moveTo>
                    <a:pt x="0" y="0"/>
                  </a:moveTo>
                  <a:lnTo>
                    <a:pt x="380" y="253"/>
                  </a:lnTo>
                  <a:lnTo>
                    <a:pt x="380" y="380"/>
                  </a:lnTo>
                  <a:lnTo>
                    <a:pt x="17" y="121"/>
                  </a:lnTo>
                  <a:lnTo>
                    <a:pt x="0" y="0"/>
                  </a:lnTo>
                  <a:close/>
                </a:path>
              </a:pathLst>
            </a:custGeom>
            <a:gradFill rotWithShape="1">
              <a:gsLst>
                <a:gs pos="0">
                  <a:srgbClr val="D60093">
                    <a:gamma/>
                    <a:shade val="46275"/>
                    <a:invGamma/>
                  </a:srgbClr>
                </a:gs>
                <a:gs pos="100000">
                  <a:srgbClr val="D60093"/>
                </a:gs>
              </a:gsLst>
              <a:lin ang="0" scaled="1"/>
            </a:gradFill>
            <a:ln w="9525">
              <a:noFill/>
              <a:round/>
              <a:headEnd/>
              <a:tailEnd/>
            </a:ln>
            <a:effectLst/>
          </p:spPr>
          <p:txBody>
            <a:bodyPr/>
            <a:lstStyle/>
            <a:p>
              <a:endParaRPr lang="en-US"/>
            </a:p>
          </p:txBody>
        </p:sp>
        <p:sp>
          <p:nvSpPr>
            <p:cNvPr id="270413" name="Freeform 77"/>
            <p:cNvSpPr>
              <a:spLocks/>
            </p:cNvSpPr>
            <p:nvPr/>
          </p:nvSpPr>
          <p:spPr bwMode="auto">
            <a:xfrm>
              <a:off x="4620" y="2685"/>
              <a:ext cx="748" cy="789"/>
            </a:xfrm>
            <a:custGeom>
              <a:avLst/>
              <a:gdLst/>
              <a:ahLst/>
              <a:cxnLst>
                <a:cxn ang="0">
                  <a:pos x="743" y="0"/>
                </a:cxn>
                <a:cxn ang="0">
                  <a:pos x="0" y="662"/>
                </a:cxn>
                <a:cxn ang="0">
                  <a:pos x="0" y="789"/>
                </a:cxn>
                <a:cxn ang="0">
                  <a:pos x="732" y="98"/>
                </a:cxn>
                <a:cxn ang="0">
                  <a:pos x="743" y="0"/>
                </a:cxn>
              </a:cxnLst>
              <a:rect l="0" t="0" r="r" b="b"/>
              <a:pathLst>
                <a:path w="743" h="789">
                  <a:moveTo>
                    <a:pt x="743" y="0"/>
                  </a:moveTo>
                  <a:lnTo>
                    <a:pt x="0" y="662"/>
                  </a:lnTo>
                  <a:lnTo>
                    <a:pt x="0" y="789"/>
                  </a:lnTo>
                  <a:lnTo>
                    <a:pt x="732" y="98"/>
                  </a:lnTo>
                  <a:lnTo>
                    <a:pt x="743" y="0"/>
                  </a:lnTo>
                  <a:close/>
                </a:path>
              </a:pathLst>
            </a:custGeom>
            <a:gradFill rotWithShape="1">
              <a:gsLst>
                <a:gs pos="0">
                  <a:srgbClr val="D60093"/>
                </a:gs>
                <a:gs pos="100000">
                  <a:srgbClr val="D60093">
                    <a:gamma/>
                    <a:shade val="46275"/>
                    <a:invGamma/>
                  </a:srgbClr>
                </a:gs>
              </a:gsLst>
              <a:lin ang="0" scaled="1"/>
            </a:gradFill>
            <a:ln w="9525">
              <a:noFill/>
              <a:round/>
              <a:headEnd/>
              <a:tailEnd/>
            </a:ln>
            <a:effectLst/>
          </p:spPr>
          <p:txBody>
            <a:bodyPr/>
            <a:lstStyle/>
            <a:p>
              <a:endParaRPr lang="en-US"/>
            </a:p>
          </p:txBody>
        </p:sp>
      </p:grpSp>
      <p:sp>
        <p:nvSpPr>
          <p:cNvPr id="270414" name="Text Box 78"/>
          <p:cNvSpPr txBox="1">
            <a:spLocks noChangeArrowheads="1"/>
          </p:cNvSpPr>
          <p:nvPr/>
        </p:nvSpPr>
        <p:spPr bwMode="auto">
          <a:xfrm rot="745716">
            <a:off x="8056563" y="1563688"/>
            <a:ext cx="746125" cy="304800"/>
          </a:xfrm>
          <a:prstGeom prst="rect">
            <a:avLst/>
          </a:prstGeom>
          <a:noFill/>
          <a:ln w="9525">
            <a:noFill/>
            <a:miter lim="800000"/>
            <a:headEnd/>
            <a:tailEnd/>
          </a:ln>
          <a:effectLst/>
        </p:spPr>
        <p:txBody>
          <a:bodyPr wrap="none">
            <a:spAutoFit/>
          </a:bodyPr>
          <a:lstStyle/>
          <a:p>
            <a:r>
              <a:rPr lang="en-US" sz="1400" i="1">
                <a:latin typeface="Arial" charset="0"/>
              </a:rPr>
              <a:t>5000 K</a:t>
            </a:r>
          </a:p>
        </p:txBody>
      </p:sp>
      <p:sp>
        <p:nvSpPr>
          <p:cNvPr id="270415" name="Text Box 79"/>
          <p:cNvSpPr txBox="1">
            <a:spLocks noChangeArrowheads="1"/>
          </p:cNvSpPr>
          <p:nvPr/>
        </p:nvSpPr>
        <p:spPr bwMode="auto">
          <a:xfrm rot="1044023">
            <a:off x="7497763" y="1866900"/>
            <a:ext cx="908050" cy="366713"/>
          </a:xfrm>
          <a:prstGeom prst="rect">
            <a:avLst/>
          </a:prstGeom>
          <a:noFill/>
          <a:ln w="9525">
            <a:noFill/>
            <a:miter lim="800000"/>
            <a:headEnd/>
            <a:tailEnd/>
          </a:ln>
          <a:effectLst/>
        </p:spPr>
        <p:txBody>
          <a:bodyPr wrap="none">
            <a:spAutoFit/>
          </a:bodyPr>
          <a:lstStyle/>
          <a:p>
            <a:r>
              <a:rPr lang="en-US" sz="1800" i="1">
                <a:latin typeface="Arial" charset="0"/>
              </a:rPr>
              <a:t>3000 K</a:t>
            </a:r>
          </a:p>
        </p:txBody>
      </p:sp>
      <p:sp>
        <p:nvSpPr>
          <p:cNvPr id="270416" name="Text Box 80"/>
          <p:cNvSpPr txBox="1">
            <a:spLocks noChangeArrowheads="1"/>
          </p:cNvSpPr>
          <p:nvPr/>
        </p:nvSpPr>
        <p:spPr bwMode="auto">
          <a:xfrm rot="1015461">
            <a:off x="7804150" y="1700213"/>
            <a:ext cx="827088" cy="336550"/>
          </a:xfrm>
          <a:prstGeom prst="rect">
            <a:avLst/>
          </a:prstGeom>
          <a:noFill/>
          <a:ln w="9525">
            <a:noFill/>
            <a:miter lim="800000"/>
            <a:headEnd/>
            <a:tailEnd/>
          </a:ln>
          <a:effectLst/>
        </p:spPr>
        <p:txBody>
          <a:bodyPr wrap="none">
            <a:spAutoFit/>
          </a:bodyPr>
          <a:lstStyle/>
          <a:p>
            <a:r>
              <a:rPr lang="en-US" sz="1600" i="1">
                <a:latin typeface="Arial" charset="0"/>
              </a:rPr>
              <a:t>4000 K</a:t>
            </a:r>
          </a:p>
        </p:txBody>
      </p:sp>
      <p:sp>
        <p:nvSpPr>
          <p:cNvPr id="270417" name="Text Box 81"/>
          <p:cNvSpPr txBox="1">
            <a:spLocks noChangeArrowheads="1"/>
          </p:cNvSpPr>
          <p:nvPr/>
        </p:nvSpPr>
        <p:spPr bwMode="auto">
          <a:xfrm rot="1145979">
            <a:off x="7180263" y="2070100"/>
            <a:ext cx="989012" cy="396875"/>
          </a:xfrm>
          <a:prstGeom prst="rect">
            <a:avLst/>
          </a:prstGeom>
          <a:noFill/>
          <a:ln w="9525">
            <a:noFill/>
            <a:miter lim="800000"/>
            <a:headEnd/>
            <a:tailEnd/>
          </a:ln>
          <a:effectLst/>
        </p:spPr>
        <p:txBody>
          <a:bodyPr wrap="none">
            <a:spAutoFit/>
          </a:bodyPr>
          <a:lstStyle/>
          <a:p>
            <a:r>
              <a:rPr lang="en-US" i="1">
                <a:latin typeface="Arial" charset="0"/>
              </a:rPr>
              <a:t>2000 K</a:t>
            </a:r>
          </a:p>
        </p:txBody>
      </p:sp>
      <p:sp>
        <p:nvSpPr>
          <p:cNvPr id="270418" name="Text Box 82"/>
          <p:cNvSpPr txBox="1">
            <a:spLocks noChangeArrowheads="1"/>
          </p:cNvSpPr>
          <p:nvPr/>
        </p:nvSpPr>
        <p:spPr bwMode="auto">
          <a:xfrm rot="1451637">
            <a:off x="6816725" y="2279650"/>
            <a:ext cx="989013" cy="396875"/>
          </a:xfrm>
          <a:prstGeom prst="rect">
            <a:avLst/>
          </a:prstGeom>
          <a:noFill/>
          <a:ln w="9525">
            <a:noFill/>
            <a:miter lim="800000"/>
            <a:headEnd/>
            <a:tailEnd/>
          </a:ln>
          <a:effectLst/>
        </p:spPr>
        <p:txBody>
          <a:bodyPr wrap="none">
            <a:spAutoFit/>
          </a:bodyPr>
          <a:lstStyle/>
          <a:p>
            <a:r>
              <a:rPr lang="en-US" i="1">
                <a:solidFill>
                  <a:schemeClr val="bg1"/>
                </a:solidFill>
                <a:latin typeface="Arial" charset="0"/>
              </a:rPr>
              <a:t>1000 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 calcmode="lin" valueType="num">
                                      <p:cBhvr additive="base">
                                        <p:cTn id="7" dur="500" fill="hold"/>
                                        <p:tgtEl>
                                          <p:spTgt spid="270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p:cTn id="11" dur="500" fill="hold"/>
                                        <p:tgtEl>
                                          <p:spTgt spid="270340"/>
                                        </p:tgtEl>
                                        <p:attrNameLst>
                                          <p:attrName>ppt_w</p:attrName>
                                        </p:attrNameLst>
                                      </p:cBhvr>
                                      <p:tavLst>
                                        <p:tav tm="0">
                                          <p:val>
                                            <p:fltVal val="0"/>
                                          </p:val>
                                        </p:tav>
                                        <p:tav tm="100000">
                                          <p:val>
                                            <p:strVal val="#ppt_w"/>
                                          </p:val>
                                        </p:tav>
                                      </p:tavLst>
                                    </p:anim>
                                    <p:anim calcmode="lin" valueType="num">
                                      <p:cBhvr>
                                        <p:cTn id="12" dur="500" fill="hold"/>
                                        <p:tgtEl>
                                          <p:spTgt spid="270340"/>
                                        </p:tgtEl>
                                        <p:attrNameLst>
                                          <p:attrName>ppt_h</p:attrName>
                                        </p:attrNameLst>
                                      </p:cBhvr>
                                      <p:tavLst>
                                        <p:tav tm="0">
                                          <p:val>
                                            <p:fltVal val="0"/>
                                          </p:val>
                                        </p:tav>
                                        <p:tav tm="100000">
                                          <p:val>
                                            <p:strVal val="#ppt_h"/>
                                          </p:val>
                                        </p:tav>
                                      </p:tavLst>
                                    </p:anim>
                                    <p:animEffect transition="in" filter="fade">
                                      <p:cBhvr>
                                        <p:cTn id="13" dur="500"/>
                                        <p:tgtEl>
                                          <p:spTgt spid="270340"/>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270418"/>
                                        </p:tgtEl>
                                        <p:attrNameLst>
                                          <p:attrName>style.visibility</p:attrName>
                                        </p:attrNameLst>
                                      </p:cBhvr>
                                      <p:to>
                                        <p:strVal val="visible"/>
                                      </p:to>
                                    </p:set>
                                    <p:animEffect transition="in" filter="wipe(down)">
                                      <p:cBhvr>
                                        <p:cTn id="17" dur="580">
                                          <p:stCondLst>
                                            <p:cond delay="0"/>
                                          </p:stCondLst>
                                        </p:cTn>
                                        <p:tgtEl>
                                          <p:spTgt spid="270418"/>
                                        </p:tgtEl>
                                      </p:cBhvr>
                                    </p:animEffect>
                                    <p:anim calcmode="lin" valueType="num">
                                      <p:cBhvr>
                                        <p:cTn id="18" dur="1822" tmFilter="0,0; 0.14,0.36; 0.43,0.73; 0.71,0.91; 1.0,1.0">
                                          <p:stCondLst>
                                            <p:cond delay="0"/>
                                          </p:stCondLst>
                                        </p:cTn>
                                        <p:tgtEl>
                                          <p:spTgt spid="2704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704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704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704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70418"/>
                                        </p:tgtEl>
                                        <p:attrNameLst>
                                          <p:attrName>ppt_y</p:attrName>
                                        </p:attrNameLst>
                                      </p:cBhvr>
                                      <p:tavLst>
                                        <p:tav tm="0" fmla="#ppt_y-sin(pi*$)/81">
                                          <p:val>
                                            <p:fltVal val="0"/>
                                          </p:val>
                                        </p:tav>
                                        <p:tav tm="100000">
                                          <p:val>
                                            <p:fltVal val="1"/>
                                          </p:val>
                                        </p:tav>
                                      </p:tavLst>
                                    </p:anim>
                                    <p:animScale>
                                      <p:cBhvr>
                                        <p:cTn id="23" dur="26">
                                          <p:stCondLst>
                                            <p:cond delay="650"/>
                                          </p:stCondLst>
                                        </p:cTn>
                                        <p:tgtEl>
                                          <p:spTgt spid="270418"/>
                                        </p:tgtEl>
                                      </p:cBhvr>
                                      <p:to x="100000" y="60000"/>
                                    </p:animScale>
                                    <p:animScale>
                                      <p:cBhvr>
                                        <p:cTn id="24" dur="166" decel="50000">
                                          <p:stCondLst>
                                            <p:cond delay="676"/>
                                          </p:stCondLst>
                                        </p:cTn>
                                        <p:tgtEl>
                                          <p:spTgt spid="270418"/>
                                        </p:tgtEl>
                                      </p:cBhvr>
                                      <p:to x="100000" y="100000"/>
                                    </p:animScale>
                                    <p:animScale>
                                      <p:cBhvr>
                                        <p:cTn id="25" dur="26">
                                          <p:stCondLst>
                                            <p:cond delay="1312"/>
                                          </p:stCondLst>
                                        </p:cTn>
                                        <p:tgtEl>
                                          <p:spTgt spid="270418"/>
                                        </p:tgtEl>
                                      </p:cBhvr>
                                      <p:to x="100000" y="80000"/>
                                    </p:animScale>
                                    <p:animScale>
                                      <p:cBhvr>
                                        <p:cTn id="26" dur="166" decel="50000">
                                          <p:stCondLst>
                                            <p:cond delay="1338"/>
                                          </p:stCondLst>
                                        </p:cTn>
                                        <p:tgtEl>
                                          <p:spTgt spid="270418"/>
                                        </p:tgtEl>
                                      </p:cBhvr>
                                      <p:to x="100000" y="100000"/>
                                    </p:animScale>
                                    <p:animScale>
                                      <p:cBhvr>
                                        <p:cTn id="27" dur="26">
                                          <p:stCondLst>
                                            <p:cond delay="1642"/>
                                          </p:stCondLst>
                                        </p:cTn>
                                        <p:tgtEl>
                                          <p:spTgt spid="270418"/>
                                        </p:tgtEl>
                                      </p:cBhvr>
                                      <p:to x="100000" y="90000"/>
                                    </p:animScale>
                                    <p:animScale>
                                      <p:cBhvr>
                                        <p:cTn id="28" dur="166" decel="50000">
                                          <p:stCondLst>
                                            <p:cond delay="1668"/>
                                          </p:stCondLst>
                                        </p:cTn>
                                        <p:tgtEl>
                                          <p:spTgt spid="270418"/>
                                        </p:tgtEl>
                                      </p:cBhvr>
                                      <p:to x="100000" y="100000"/>
                                    </p:animScale>
                                    <p:animScale>
                                      <p:cBhvr>
                                        <p:cTn id="29" dur="26">
                                          <p:stCondLst>
                                            <p:cond delay="1808"/>
                                          </p:stCondLst>
                                        </p:cTn>
                                        <p:tgtEl>
                                          <p:spTgt spid="270418"/>
                                        </p:tgtEl>
                                      </p:cBhvr>
                                      <p:to x="100000" y="95000"/>
                                    </p:animScale>
                                    <p:animScale>
                                      <p:cBhvr>
                                        <p:cTn id="30" dur="166" decel="50000">
                                          <p:stCondLst>
                                            <p:cond delay="1834"/>
                                          </p:stCondLst>
                                        </p:cTn>
                                        <p:tgtEl>
                                          <p:spTgt spid="27041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par>
                          <p:cTn id="31" fill="hold">
                            <p:stCondLst>
                              <p:cond delay="2500"/>
                            </p:stCondLst>
                            <p:childTnLst>
                              <p:par>
                                <p:cTn id="32" presetID="26" presetClass="entr" presetSubtype="0" fill="hold" grpId="0" nodeType="afterEffect">
                                  <p:stCondLst>
                                    <p:cond delay="0"/>
                                  </p:stCondLst>
                                  <p:childTnLst>
                                    <p:set>
                                      <p:cBhvr>
                                        <p:cTn id="33" dur="1" fill="hold">
                                          <p:stCondLst>
                                            <p:cond delay="0"/>
                                          </p:stCondLst>
                                        </p:cTn>
                                        <p:tgtEl>
                                          <p:spTgt spid="270417"/>
                                        </p:tgtEl>
                                        <p:attrNameLst>
                                          <p:attrName>style.visibility</p:attrName>
                                        </p:attrNameLst>
                                      </p:cBhvr>
                                      <p:to>
                                        <p:strVal val="visible"/>
                                      </p:to>
                                    </p:set>
                                    <p:animEffect transition="in" filter="wipe(down)">
                                      <p:cBhvr>
                                        <p:cTn id="34" dur="580">
                                          <p:stCondLst>
                                            <p:cond delay="0"/>
                                          </p:stCondLst>
                                        </p:cTn>
                                        <p:tgtEl>
                                          <p:spTgt spid="270417"/>
                                        </p:tgtEl>
                                      </p:cBhvr>
                                    </p:animEffect>
                                    <p:anim calcmode="lin" valueType="num">
                                      <p:cBhvr>
                                        <p:cTn id="35" dur="1822" tmFilter="0,0; 0.14,0.36; 0.43,0.73; 0.71,0.91; 1.0,1.0">
                                          <p:stCondLst>
                                            <p:cond delay="0"/>
                                          </p:stCondLst>
                                        </p:cTn>
                                        <p:tgtEl>
                                          <p:spTgt spid="27041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7041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7041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7041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70417"/>
                                        </p:tgtEl>
                                        <p:attrNameLst>
                                          <p:attrName>ppt_y</p:attrName>
                                        </p:attrNameLst>
                                      </p:cBhvr>
                                      <p:tavLst>
                                        <p:tav tm="0" fmla="#ppt_y-sin(pi*$)/81">
                                          <p:val>
                                            <p:fltVal val="0"/>
                                          </p:val>
                                        </p:tav>
                                        <p:tav tm="100000">
                                          <p:val>
                                            <p:fltVal val="1"/>
                                          </p:val>
                                        </p:tav>
                                      </p:tavLst>
                                    </p:anim>
                                    <p:animScale>
                                      <p:cBhvr>
                                        <p:cTn id="40" dur="26">
                                          <p:stCondLst>
                                            <p:cond delay="650"/>
                                          </p:stCondLst>
                                        </p:cTn>
                                        <p:tgtEl>
                                          <p:spTgt spid="270417"/>
                                        </p:tgtEl>
                                      </p:cBhvr>
                                      <p:to x="100000" y="60000"/>
                                    </p:animScale>
                                    <p:animScale>
                                      <p:cBhvr>
                                        <p:cTn id="41" dur="166" decel="50000">
                                          <p:stCondLst>
                                            <p:cond delay="676"/>
                                          </p:stCondLst>
                                        </p:cTn>
                                        <p:tgtEl>
                                          <p:spTgt spid="270417"/>
                                        </p:tgtEl>
                                      </p:cBhvr>
                                      <p:to x="100000" y="100000"/>
                                    </p:animScale>
                                    <p:animScale>
                                      <p:cBhvr>
                                        <p:cTn id="42" dur="26">
                                          <p:stCondLst>
                                            <p:cond delay="1312"/>
                                          </p:stCondLst>
                                        </p:cTn>
                                        <p:tgtEl>
                                          <p:spTgt spid="270417"/>
                                        </p:tgtEl>
                                      </p:cBhvr>
                                      <p:to x="100000" y="80000"/>
                                    </p:animScale>
                                    <p:animScale>
                                      <p:cBhvr>
                                        <p:cTn id="43" dur="166" decel="50000">
                                          <p:stCondLst>
                                            <p:cond delay="1338"/>
                                          </p:stCondLst>
                                        </p:cTn>
                                        <p:tgtEl>
                                          <p:spTgt spid="270417"/>
                                        </p:tgtEl>
                                      </p:cBhvr>
                                      <p:to x="100000" y="100000"/>
                                    </p:animScale>
                                    <p:animScale>
                                      <p:cBhvr>
                                        <p:cTn id="44" dur="26">
                                          <p:stCondLst>
                                            <p:cond delay="1642"/>
                                          </p:stCondLst>
                                        </p:cTn>
                                        <p:tgtEl>
                                          <p:spTgt spid="270417"/>
                                        </p:tgtEl>
                                      </p:cBhvr>
                                      <p:to x="100000" y="90000"/>
                                    </p:animScale>
                                    <p:animScale>
                                      <p:cBhvr>
                                        <p:cTn id="45" dur="166" decel="50000">
                                          <p:stCondLst>
                                            <p:cond delay="1668"/>
                                          </p:stCondLst>
                                        </p:cTn>
                                        <p:tgtEl>
                                          <p:spTgt spid="270417"/>
                                        </p:tgtEl>
                                      </p:cBhvr>
                                      <p:to x="100000" y="100000"/>
                                    </p:animScale>
                                    <p:animScale>
                                      <p:cBhvr>
                                        <p:cTn id="46" dur="26">
                                          <p:stCondLst>
                                            <p:cond delay="1808"/>
                                          </p:stCondLst>
                                        </p:cTn>
                                        <p:tgtEl>
                                          <p:spTgt spid="270417"/>
                                        </p:tgtEl>
                                      </p:cBhvr>
                                      <p:to x="100000" y="95000"/>
                                    </p:animScale>
                                    <p:animScale>
                                      <p:cBhvr>
                                        <p:cTn id="47" dur="166" decel="50000">
                                          <p:stCondLst>
                                            <p:cond delay="1834"/>
                                          </p:stCondLst>
                                        </p:cTn>
                                        <p:tgtEl>
                                          <p:spTgt spid="270417"/>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5" name="boing.wav"/>
                                        </p:tgtEl>
                                      </p:cMediaNode>
                                    </p:audio>
                                  </p:subTnLst>
                                </p:cTn>
                              </p:par>
                            </p:childTnLst>
                          </p:cTn>
                        </p:par>
                        <p:par>
                          <p:cTn id="48" fill="hold">
                            <p:stCondLst>
                              <p:cond delay="4500"/>
                            </p:stCondLst>
                            <p:childTnLst>
                              <p:par>
                                <p:cTn id="49" presetID="26" presetClass="entr" presetSubtype="0" fill="hold" grpId="0" nodeType="afterEffect">
                                  <p:stCondLst>
                                    <p:cond delay="0"/>
                                  </p:stCondLst>
                                  <p:childTnLst>
                                    <p:set>
                                      <p:cBhvr>
                                        <p:cTn id="50" dur="1" fill="hold">
                                          <p:stCondLst>
                                            <p:cond delay="0"/>
                                          </p:stCondLst>
                                        </p:cTn>
                                        <p:tgtEl>
                                          <p:spTgt spid="270415"/>
                                        </p:tgtEl>
                                        <p:attrNameLst>
                                          <p:attrName>style.visibility</p:attrName>
                                        </p:attrNameLst>
                                      </p:cBhvr>
                                      <p:to>
                                        <p:strVal val="visible"/>
                                      </p:to>
                                    </p:set>
                                    <p:animEffect transition="in" filter="wipe(down)">
                                      <p:cBhvr>
                                        <p:cTn id="51" dur="580">
                                          <p:stCondLst>
                                            <p:cond delay="0"/>
                                          </p:stCondLst>
                                        </p:cTn>
                                        <p:tgtEl>
                                          <p:spTgt spid="270415"/>
                                        </p:tgtEl>
                                      </p:cBhvr>
                                    </p:animEffect>
                                    <p:anim calcmode="lin" valueType="num">
                                      <p:cBhvr>
                                        <p:cTn id="52" dur="1822" tmFilter="0,0; 0.14,0.36; 0.43,0.73; 0.71,0.91; 1.0,1.0">
                                          <p:stCondLst>
                                            <p:cond delay="0"/>
                                          </p:stCondLst>
                                        </p:cTn>
                                        <p:tgtEl>
                                          <p:spTgt spid="2704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704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704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704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70415"/>
                                        </p:tgtEl>
                                        <p:attrNameLst>
                                          <p:attrName>ppt_y</p:attrName>
                                        </p:attrNameLst>
                                      </p:cBhvr>
                                      <p:tavLst>
                                        <p:tav tm="0" fmla="#ppt_y-sin(pi*$)/81">
                                          <p:val>
                                            <p:fltVal val="0"/>
                                          </p:val>
                                        </p:tav>
                                        <p:tav tm="100000">
                                          <p:val>
                                            <p:fltVal val="1"/>
                                          </p:val>
                                        </p:tav>
                                      </p:tavLst>
                                    </p:anim>
                                    <p:animScale>
                                      <p:cBhvr>
                                        <p:cTn id="57" dur="26">
                                          <p:stCondLst>
                                            <p:cond delay="650"/>
                                          </p:stCondLst>
                                        </p:cTn>
                                        <p:tgtEl>
                                          <p:spTgt spid="270415"/>
                                        </p:tgtEl>
                                      </p:cBhvr>
                                      <p:to x="100000" y="60000"/>
                                    </p:animScale>
                                    <p:animScale>
                                      <p:cBhvr>
                                        <p:cTn id="58" dur="166" decel="50000">
                                          <p:stCondLst>
                                            <p:cond delay="676"/>
                                          </p:stCondLst>
                                        </p:cTn>
                                        <p:tgtEl>
                                          <p:spTgt spid="270415"/>
                                        </p:tgtEl>
                                      </p:cBhvr>
                                      <p:to x="100000" y="100000"/>
                                    </p:animScale>
                                    <p:animScale>
                                      <p:cBhvr>
                                        <p:cTn id="59" dur="26">
                                          <p:stCondLst>
                                            <p:cond delay="1312"/>
                                          </p:stCondLst>
                                        </p:cTn>
                                        <p:tgtEl>
                                          <p:spTgt spid="270415"/>
                                        </p:tgtEl>
                                      </p:cBhvr>
                                      <p:to x="100000" y="80000"/>
                                    </p:animScale>
                                    <p:animScale>
                                      <p:cBhvr>
                                        <p:cTn id="60" dur="166" decel="50000">
                                          <p:stCondLst>
                                            <p:cond delay="1338"/>
                                          </p:stCondLst>
                                        </p:cTn>
                                        <p:tgtEl>
                                          <p:spTgt spid="270415"/>
                                        </p:tgtEl>
                                      </p:cBhvr>
                                      <p:to x="100000" y="100000"/>
                                    </p:animScale>
                                    <p:animScale>
                                      <p:cBhvr>
                                        <p:cTn id="61" dur="26">
                                          <p:stCondLst>
                                            <p:cond delay="1642"/>
                                          </p:stCondLst>
                                        </p:cTn>
                                        <p:tgtEl>
                                          <p:spTgt spid="270415"/>
                                        </p:tgtEl>
                                      </p:cBhvr>
                                      <p:to x="100000" y="90000"/>
                                    </p:animScale>
                                    <p:animScale>
                                      <p:cBhvr>
                                        <p:cTn id="62" dur="166" decel="50000">
                                          <p:stCondLst>
                                            <p:cond delay="1668"/>
                                          </p:stCondLst>
                                        </p:cTn>
                                        <p:tgtEl>
                                          <p:spTgt spid="270415"/>
                                        </p:tgtEl>
                                      </p:cBhvr>
                                      <p:to x="100000" y="100000"/>
                                    </p:animScale>
                                    <p:animScale>
                                      <p:cBhvr>
                                        <p:cTn id="63" dur="26">
                                          <p:stCondLst>
                                            <p:cond delay="1808"/>
                                          </p:stCondLst>
                                        </p:cTn>
                                        <p:tgtEl>
                                          <p:spTgt spid="270415"/>
                                        </p:tgtEl>
                                      </p:cBhvr>
                                      <p:to x="100000" y="95000"/>
                                    </p:animScale>
                                    <p:animScale>
                                      <p:cBhvr>
                                        <p:cTn id="64" dur="166" decel="50000">
                                          <p:stCondLst>
                                            <p:cond delay="1834"/>
                                          </p:stCondLst>
                                        </p:cTn>
                                        <p:tgtEl>
                                          <p:spTgt spid="270415"/>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5" name="boing.wav"/>
                                        </p:tgtEl>
                                      </p:cMediaNode>
                                    </p:audio>
                                  </p:subTnLst>
                                </p:cTn>
                              </p:par>
                            </p:childTnLst>
                          </p:cTn>
                        </p:par>
                        <p:par>
                          <p:cTn id="65" fill="hold">
                            <p:stCondLst>
                              <p:cond delay="6500"/>
                            </p:stCondLst>
                            <p:childTnLst>
                              <p:par>
                                <p:cTn id="66" presetID="26" presetClass="entr" presetSubtype="0" fill="hold" grpId="0" nodeType="afterEffect">
                                  <p:stCondLst>
                                    <p:cond delay="0"/>
                                  </p:stCondLst>
                                  <p:childTnLst>
                                    <p:set>
                                      <p:cBhvr>
                                        <p:cTn id="67" dur="1" fill="hold">
                                          <p:stCondLst>
                                            <p:cond delay="0"/>
                                          </p:stCondLst>
                                        </p:cTn>
                                        <p:tgtEl>
                                          <p:spTgt spid="270416"/>
                                        </p:tgtEl>
                                        <p:attrNameLst>
                                          <p:attrName>style.visibility</p:attrName>
                                        </p:attrNameLst>
                                      </p:cBhvr>
                                      <p:to>
                                        <p:strVal val="visible"/>
                                      </p:to>
                                    </p:set>
                                    <p:animEffect transition="in" filter="wipe(down)">
                                      <p:cBhvr>
                                        <p:cTn id="68" dur="580">
                                          <p:stCondLst>
                                            <p:cond delay="0"/>
                                          </p:stCondLst>
                                        </p:cTn>
                                        <p:tgtEl>
                                          <p:spTgt spid="270416"/>
                                        </p:tgtEl>
                                      </p:cBhvr>
                                    </p:animEffect>
                                    <p:anim calcmode="lin" valueType="num">
                                      <p:cBhvr>
                                        <p:cTn id="69" dur="1822" tmFilter="0,0; 0.14,0.36; 0.43,0.73; 0.71,0.91; 1.0,1.0">
                                          <p:stCondLst>
                                            <p:cond delay="0"/>
                                          </p:stCondLst>
                                        </p:cTn>
                                        <p:tgtEl>
                                          <p:spTgt spid="270416"/>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70416"/>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70416"/>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70416"/>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70416"/>
                                        </p:tgtEl>
                                        <p:attrNameLst>
                                          <p:attrName>ppt_y</p:attrName>
                                        </p:attrNameLst>
                                      </p:cBhvr>
                                      <p:tavLst>
                                        <p:tav tm="0" fmla="#ppt_y-sin(pi*$)/81">
                                          <p:val>
                                            <p:fltVal val="0"/>
                                          </p:val>
                                        </p:tav>
                                        <p:tav tm="100000">
                                          <p:val>
                                            <p:fltVal val="1"/>
                                          </p:val>
                                        </p:tav>
                                      </p:tavLst>
                                    </p:anim>
                                    <p:animScale>
                                      <p:cBhvr>
                                        <p:cTn id="74" dur="26">
                                          <p:stCondLst>
                                            <p:cond delay="650"/>
                                          </p:stCondLst>
                                        </p:cTn>
                                        <p:tgtEl>
                                          <p:spTgt spid="270416"/>
                                        </p:tgtEl>
                                      </p:cBhvr>
                                      <p:to x="100000" y="60000"/>
                                    </p:animScale>
                                    <p:animScale>
                                      <p:cBhvr>
                                        <p:cTn id="75" dur="166" decel="50000">
                                          <p:stCondLst>
                                            <p:cond delay="676"/>
                                          </p:stCondLst>
                                        </p:cTn>
                                        <p:tgtEl>
                                          <p:spTgt spid="270416"/>
                                        </p:tgtEl>
                                      </p:cBhvr>
                                      <p:to x="100000" y="100000"/>
                                    </p:animScale>
                                    <p:animScale>
                                      <p:cBhvr>
                                        <p:cTn id="76" dur="26">
                                          <p:stCondLst>
                                            <p:cond delay="1312"/>
                                          </p:stCondLst>
                                        </p:cTn>
                                        <p:tgtEl>
                                          <p:spTgt spid="270416"/>
                                        </p:tgtEl>
                                      </p:cBhvr>
                                      <p:to x="100000" y="80000"/>
                                    </p:animScale>
                                    <p:animScale>
                                      <p:cBhvr>
                                        <p:cTn id="77" dur="166" decel="50000">
                                          <p:stCondLst>
                                            <p:cond delay="1338"/>
                                          </p:stCondLst>
                                        </p:cTn>
                                        <p:tgtEl>
                                          <p:spTgt spid="270416"/>
                                        </p:tgtEl>
                                      </p:cBhvr>
                                      <p:to x="100000" y="100000"/>
                                    </p:animScale>
                                    <p:animScale>
                                      <p:cBhvr>
                                        <p:cTn id="78" dur="26">
                                          <p:stCondLst>
                                            <p:cond delay="1642"/>
                                          </p:stCondLst>
                                        </p:cTn>
                                        <p:tgtEl>
                                          <p:spTgt spid="270416"/>
                                        </p:tgtEl>
                                      </p:cBhvr>
                                      <p:to x="100000" y="90000"/>
                                    </p:animScale>
                                    <p:animScale>
                                      <p:cBhvr>
                                        <p:cTn id="79" dur="166" decel="50000">
                                          <p:stCondLst>
                                            <p:cond delay="1668"/>
                                          </p:stCondLst>
                                        </p:cTn>
                                        <p:tgtEl>
                                          <p:spTgt spid="270416"/>
                                        </p:tgtEl>
                                      </p:cBhvr>
                                      <p:to x="100000" y="100000"/>
                                    </p:animScale>
                                    <p:animScale>
                                      <p:cBhvr>
                                        <p:cTn id="80" dur="26">
                                          <p:stCondLst>
                                            <p:cond delay="1808"/>
                                          </p:stCondLst>
                                        </p:cTn>
                                        <p:tgtEl>
                                          <p:spTgt spid="270416"/>
                                        </p:tgtEl>
                                      </p:cBhvr>
                                      <p:to x="100000" y="95000"/>
                                    </p:animScale>
                                    <p:animScale>
                                      <p:cBhvr>
                                        <p:cTn id="81" dur="166" decel="50000">
                                          <p:stCondLst>
                                            <p:cond delay="1834"/>
                                          </p:stCondLst>
                                        </p:cTn>
                                        <p:tgtEl>
                                          <p:spTgt spid="270416"/>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5" name="boing.wav"/>
                                        </p:tgtEl>
                                      </p:cMediaNode>
                                    </p:audio>
                                  </p:subTnLst>
                                </p:cTn>
                              </p:par>
                            </p:childTnLst>
                          </p:cTn>
                        </p:par>
                        <p:par>
                          <p:cTn id="82" fill="hold">
                            <p:stCondLst>
                              <p:cond delay="8500"/>
                            </p:stCondLst>
                            <p:childTnLst>
                              <p:par>
                                <p:cTn id="83" presetID="26" presetClass="entr" presetSubtype="0" fill="hold" grpId="0" nodeType="afterEffect">
                                  <p:stCondLst>
                                    <p:cond delay="0"/>
                                  </p:stCondLst>
                                  <p:childTnLst>
                                    <p:set>
                                      <p:cBhvr>
                                        <p:cTn id="84" dur="1" fill="hold">
                                          <p:stCondLst>
                                            <p:cond delay="0"/>
                                          </p:stCondLst>
                                        </p:cTn>
                                        <p:tgtEl>
                                          <p:spTgt spid="270414"/>
                                        </p:tgtEl>
                                        <p:attrNameLst>
                                          <p:attrName>style.visibility</p:attrName>
                                        </p:attrNameLst>
                                      </p:cBhvr>
                                      <p:to>
                                        <p:strVal val="visible"/>
                                      </p:to>
                                    </p:set>
                                    <p:animEffect transition="in" filter="wipe(down)">
                                      <p:cBhvr>
                                        <p:cTn id="85" dur="580">
                                          <p:stCondLst>
                                            <p:cond delay="0"/>
                                          </p:stCondLst>
                                        </p:cTn>
                                        <p:tgtEl>
                                          <p:spTgt spid="270414"/>
                                        </p:tgtEl>
                                      </p:cBhvr>
                                    </p:animEffect>
                                    <p:anim calcmode="lin" valueType="num">
                                      <p:cBhvr>
                                        <p:cTn id="86" dur="1822" tmFilter="0,0; 0.14,0.36; 0.43,0.73; 0.71,0.91; 1.0,1.0">
                                          <p:stCondLst>
                                            <p:cond delay="0"/>
                                          </p:stCondLst>
                                        </p:cTn>
                                        <p:tgtEl>
                                          <p:spTgt spid="27041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041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041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041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0414"/>
                                        </p:tgtEl>
                                        <p:attrNameLst>
                                          <p:attrName>ppt_y</p:attrName>
                                        </p:attrNameLst>
                                      </p:cBhvr>
                                      <p:tavLst>
                                        <p:tav tm="0" fmla="#ppt_y-sin(pi*$)/81">
                                          <p:val>
                                            <p:fltVal val="0"/>
                                          </p:val>
                                        </p:tav>
                                        <p:tav tm="100000">
                                          <p:val>
                                            <p:fltVal val="1"/>
                                          </p:val>
                                        </p:tav>
                                      </p:tavLst>
                                    </p:anim>
                                    <p:animScale>
                                      <p:cBhvr>
                                        <p:cTn id="91" dur="26">
                                          <p:stCondLst>
                                            <p:cond delay="650"/>
                                          </p:stCondLst>
                                        </p:cTn>
                                        <p:tgtEl>
                                          <p:spTgt spid="270414"/>
                                        </p:tgtEl>
                                      </p:cBhvr>
                                      <p:to x="100000" y="60000"/>
                                    </p:animScale>
                                    <p:animScale>
                                      <p:cBhvr>
                                        <p:cTn id="92" dur="166" decel="50000">
                                          <p:stCondLst>
                                            <p:cond delay="676"/>
                                          </p:stCondLst>
                                        </p:cTn>
                                        <p:tgtEl>
                                          <p:spTgt spid="270414"/>
                                        </p:tgtEl>
                                      </p:cBhvr>
                                      <p:to x="100000" y="100000"/>
                                    </p:animScale>
                                    <p:animScale>
                                      <p:cBhvr>
                                        <p:cTn id="93" dur="26">
                                          <p:stCondLst>
                                            <p:cond delay="1312"/>
                                          </p:stCondLst>
                                        </p:cTn>
                                        <p:tgtEl>
                                          <p:spTgt spid="270414"/>
                                        </p:tgtEl>
                                      </p:cBhvr>
                                      <p:to x="100000" y="80000"/>
                                    </p:animScale>
                                    <p:animScale>
                                      <p:cBhvr>
                                        <p:cTn id="94" dur="166" decel="50000">
                                          <p:stCondLst>
                                            <p:cond delay="1338"/>
                                          </p:stCondLst>
                                        </p:cTn>
                                        <p:tgtEl>
                                          <p:spTgt spid="270414"/>
                                        </p:tgtEl>
                                      </p:cBhvr>
                                      <p:to x="100000" y="100000"/>
                                    </p:animScale>
                                    <p:animScale>
                                      <p:cBhvr>
                                        <p:cTn id="95" dur="26">
                                          <p:stCondLst>
                                            <p:cond delay="1642"/>
                                          </p:stCondLst>
                                        </p:cTn>
                                        <p:tgtEl>
                                          <p:spTgt spid="270414"/>
                                        </p:tgtEl>
                                      </p:cBhvr>
                                      <p:to x="100000" y="90000"/>
                                    </p:animScale>
                                    <p:animScale>
                                      <p:cBhvr>
                                        <p:cTn id="96" dur="166" decel="50000">
                                          <p:stCondLst>
                                            <p:cond delay="1668"/>
                                          </p:stCondLst>
                                        </p:cTn>
                                        <p:tgtEl>
                                          <p:spTgt spid="270414"/>
                                        </p:tgtEl>
                                      </p:cBhvr>
                                      <p:to x="100000" y="100000"/>
                                    </p:animScale>
                                    <p:animScale>
                                      <p:cBhvr>
                                        <p:cTn id="97" dur="26">
                                          <p:stCondLst>
                                            <p:cond delay="1808"/>
                                          </p:stCondLst>
                                        </p:cTn>
                                        <p:tgtEl>
                                          <p:spTgt spid="270414"/>
                                        </p:tgtEl>
                                      </p:cBhvr>
                                      <p:to x="100000" y="95000"/>
                                    </p:animScale>
                                    <p:animScale>
                                      <p:cBhvr>
                                        <p:cTn id="98" dur="166" decel="50000">
                                          <p:stCondLst>
                                            <p:cond delay="1834"/>
                                          </p:stCondLst>
                                        </p:cTn>
                                        <p:tgtEl>
                                          <p:spTgt spid="270414"/>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5" name="boing.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70338">
                                            <p:txEl>
                                              <p:pRg st="2" end="2"/>
                                            </p:txEl>
                                          </p:spTgt>
                                        </p:tgtEl>
                                        <p:attrNameLst>
                                          <p:attrName>style.visibility</p:attrName>
                                        </p:attrNameLst>
                                      </p:cBhvr>
                                      <p:to>
                                        <p:strVal val="visible"/>
                                      </p:to>
                                    </p:set>
                                    <p:anim calcmode="lin" valueType="num">
                                      <p:cBhvr additive="base">
                                        <p:cTn id="103" dur="500" fill="hold"/>
                                        <p:tgtEl>
                                          <p:spTgt spid="27033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70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70398"/>
                                        </p:tgtEl>
                                        <p:attrNameLst>
                                          <p:attrName>style.visibility</p:attrName>
                                        </p:attrNameLst>
                                      </p:cBhvr>
                                      <p:to>
                                        <p:strVal val="visible"/>
                                      </p:to>
                                    </p:set>
                                    <p:animEffect transition="in" filter="fade">
                                      <p:cBhvr>
                                        <p:cTn id="109" dur="500"/>
                                        <p:tgtEl>
                                          <p:spTgt spid="270398"/>
                                        </p:tgtEl>
                                      </p:cBhvr>
                                    </p:animEffect>
                                  </p:childTnLst>
                                  <p:subTnLst>
                                    <p:audio>
                                      <p:cMediaNode>
                                        <p:cTn display="0" masterRel="sameClick">
                                          <p:stCondLst>
                                            <p:cond evt="begin" delay="0">
                                              <p:tn val="107"/>
                                            </p:cond>
                                          </p:stCondLst>
                                          <p:endCondLst>
                                            <p:cond evt="onStopAudio" delay="0">
                                              <p:tgtEl>
                                                <p:sldTgt/>
                                              </p:tgtEl>
                                            </p:cond>
                                          </p:endCondLst>
                                        </p:cTn>
                                        <p:tgtEl>
                                          <p:sndTgt r:embed="rId6" name="camera.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3" fill="hold" grpId="0" nodeType="clickEffect">
                                  <p:stCondLst>
                                    <p:cond delay="0"/>
                                  </p:stCondLst>
                                  <p:childTnLst>
                                    <p:set>
                                      <p:cBhvr>
                                        <p:cTn id="113" dur="1" fill="hold">
                                          <p:stCondLst>
                                            <p:cond delay="0"/>
                                          </p:stCondLst>
                                        </p:cTn>
                                        <p:tgtEl>
                                          <p:spTgt spid="270341"/>
                                        </p:tgtEl>
                                        <p:attrNameLst>
                                          <p:attrName>style.visibility</p:attrName>
                                        </p:attrNameLst>
                                      </p:cBhvr>
                                      <p:to>
                                        <p:strVal val="visible"/>
                                      </p:to>
                                    </p:set>
                                    <p:anim calcmode="lin" valueType="num">
                                      <p:cBhvr additive="base">
                                        <p:cTn id="114" dur="500" fill="hold"/>
                                        <p:tgtEl>
                                          <p:spTgt spid="270341"/>
                                        </p:tgtEl>
                                        <p:attrNameLst>
                                          <p:attrName>ppt_x</p:attrName>
                                        </p:attrNameLst>
                                      </p:cBhvr>
                                      <p:tavLst>
                                        <p:tav tm="0">
                                          <p:val>
                                            <p:strVal val="1+#ppt_w/2"/>
                                          </p:val>
                                        </p:tav>
                                        <p:tav tm="100000">
                                          <p:val>
                                            <p:strVal val="#ppt_x"/>
                                          </p:val>
                                        </p:tav>
                                      </p:tavLst>
                                    </p:anim>
                                    <p:anim calcmode="lin" valueType="num">
                                      <p:cBhvr additive="base">
                                        <p:cTn id="115" dur="500" fill="hold"/>
                                        <p:tgtEl>
                                          <p:spTgt spid="270341"/>
                                        </p:tgtEl>
                                        <p:attrNameLst>
                                          <p:attrName>ppt_y</p:attrName>
                                        </p:attrNameLst>
                                      </p:cBhvr>
                                      <p:tavLst>
                                        <p:tav tm="0">
                                          <p:val>
                                            <p:strVal val="0-#ppt_h/2"/>
                                          </p:val>
                                        </p:tav>
                                        <p:tav tm="100000">
                                          <p:val>
                                            <p:strVal val="#ppt_y"/>
                                          </p:val>
                                        </p:tav>
                                      </p:tavLst>
                                    </p:anim>
                                  </p:childTnLst>
                                </p:cTn>
                              </p:par>
                              <p:par>
                                <p:cTn id="116" presetID="2" presetClass="entr" presetSubtype="3" fill="hold" grpId="0" nodeType="withEffect">
                                  <p:stCondLst>
                                    <p:cond delay="0"/>
                                  </p:stCondLst>
                                  <p:childTnLst>
                                    <p:set>
                                      <p:cBhvr>
                                        <p:cTn id="117" dur="1" fill="hold">
                                          <p:stCondLst>
                                            <p:cond delay="0"/>
                                          </p:stCondLst>
                                        </p:cTn>
                                        <p:tgtEl>
                                          <p:spTgt spid="270342"/>
                                        </p:tgtEl>
                                        <p:attrNameLst>
                                          <p:attrName>style.visibility</p:attrName>
                                        </p:attrNameLst>
                                      </p:cBhvr>
                                      <p:to>
                                        <p:strVal val="visible"/>
                                      </p:to>
                                    </p:set>
                                    <p:anim calcmode="lin" valueType="num">
                                      <p:cBhvr additive="base">
                                        <p:cTn id="118" dur="500" fill="hold"/>
                                        <p:tgtEl>
                                          <p:spTgt spid="270342"/>
                                        </p:tgtEl>
                                        <p:attrNameLst>
                                          <p:attrName>ppt_x</p:attrName>
                                        </p:attrNameLst>
                                      </p:cBhvr>
                                      <p:tavLst>
                                        <p:tav tm="0">
                                          <p:val>
                                            <p:strVal val="1+#ppt_w/2"/>
                                          </p:val>
                                        </p:tav>
                                        <p:tav tm="100000">
                                          <p:val>
                                            <p:strVal val="#ppt_x"/>
                                          </p:val>
                                        </p:tav>
                                      </p:tavLst>
                                    </p:anim>
                                    <p:anim calcmode="lin" valueType="num">
                                      <p:cBhvr additive="base">
                                        <p:cTn id="119" dur="500" fill="hold"/>
                                        <p:tgtEl>
                                          <p:spTgt spid="270342"/>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270343"/>
                                        </p:tgtEl>
                                        <p:attrNameLst>
                                          <p:attrName>style.visibility</p:attrName>
                                        </p:attrNameLst>
                                      </p:cBhvr>
                                      <p:to>
                                        <p:strVal val="visible"/>
                                      </p:to>
                                    </p:set>
                                    <p:anim calcmode="lin" valueType="num">
                                      <p:cBhvr additive="base">
                                        <p:cTn id="122" dur="500" fill="hold"/>
                                        <p:tgtEl>
                                          <p:spTgt spid="270343"/>
                                        </p:tgtEl>
                                        <p:attrNameLst>
                                          <p:attrName>ppt_x</p:attrName>
                                        </p:attrNameLst>
                                      </p:cBhvr>
                                      <p:tavLst>
                                        <p:tav tm="0">
                                          <p:val>
                                            <p:strVal val="#ppt_x"/>
                                          </p:val>
                                        </p:tav>
                                        <p:tav tm="100000">
                                          <p:val>
                                            <p:strVal val="#ppt_x"/>
                                          </p:val>
                                        </p:tav>
                                      </p:tavLst>
                                    </p:anim>
                                    <p:anim calcmode="lin" valueType="num">
                                      <p:cBhvr additive="base">
                                        <p:cTn id="123" dur="500" fill="hold"/>
                                        <p:tgtEl>
                                          <p:spTgt spid="270343"/>
                                        </p:tgtEl>
                                        <p:attrNameLst>
                                          <p:attrName>ppt_y</p:attrName>
                                        </p:attrNameLst>
                                      </p:cBhvr>
                                      <p:tavLst>
                                        <p:tav tm="0">
                                          <p:val>
                                            <p:strVal val="0-#ppt_h/2"/>
                                          </p:val>
                                        </p:tav>
                                        <p:tav tm="100000">
                                          <p:val>
                                            <p:strVal val="#ppt_y"/>
                                          </p:val>
                                        </p:tav>
                                      </p:tavLst>
                                    </p:anim>
                                  </p:childTnLst>
                                </p:cTn>
                              </p:par>
                              <p:par>
                                <p:cTn id="124" presetID="2" presetClass="entr" presetSubtype="9" fill="hold" nodeType="withEffect">
                                  <p:stCondLst>
                                    <p:cond delay="0"/>
                                  </p:stCondLst>
                                  <p:childTnLst>
                                    <p:set>
                                      <p:cBhvr>
                                        <p:cTn id="125" dur="1" fill="hold">
                                          <p:stCondLst>
                                            <p:cond delay="0"/>
                                          </p:stCondLst>
                                        </p:cTn>
                                        <p:tgtEl>
                                          <p:spTgt spid="270350"/>
                                        </p:tgtEl>
                                        <p:attrNameLst>
                                          <p:attrName>style.visibility</p:attrName>
                                        </p:attrNameLst>
                                      </p:cBhvr>
                                      <p:to>
                                        <p:strVal val="visible"/>
                                      </p:to>
                                    </p:set>
                                    <p:anim calcmode="lin" valueType="num">
                                      <p:cBhvr additive="base">
                                        <p:cTn id="126" dur="500" fill="hold"/>
                                        <p:tgtEl>
                                          <p:spTgt spid="270350"/>
                                        </p:tgtEl>
                                        <p:attrNameLst>
                                          <p:attrName>ppt_x</p:attrName>
                                        </p:attrNameLst>
                                      </p:cBhvr>
                                      <p:tavLst>
                                        <p:tav tm="0">
                                          <p:val>
                                            <p:strVal val="0-#ppt_w/2"/>
                                          </p:val>
                                        </p:tav>
                                        <p:tav tm="100000">
                                          <p:val>
                                            <p:strVal val="#ppt_x"/>
                                          </p:val>
                                        </p:tav>
                                      </p:tavLst>
                                    </p:anim>
                                    <p:anim calcmode="lin" valueType="num">
                                      <p:cBhvr additive="base">
                                        <p:cTn id="127" dur="500" fill="hold"/>
                                        <p:tgtEl>
                                          <p:spTgt spid="270350"/>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270357"/>
                                        </p:tgtEl>
                                        <p:attrNameLst>
                                          <p:attrName>style.visibility</p:attrName>
                                        </p:attrNameLst>
                                      </p:cBhvr>
                                      <p:to>
                                        <p:strVal val="visible"/>
                                      </p:to>
                                    </p:set>
                                    <p:anim calcmode="lin" valueType="num">
                                      <p:cBhvr additive="base">
                                        <p:cTn id="130" dur="500" fill="hold"/>
                                        <p:tgtEl>
                                          <p:spTgt spid="270357"/>
                                        </p:tgtEl>
                                        <p:attrNameLst>
                                          <p:attrName>ppt_x</p:attrName>
                                        </p:attrNameLst>
                                      </p:cBhvr>
                                      <p:tavLst>
                                        <p:tav tm="0">
                                          <p:val>
                                            <p:strVal val="#ppt_x"/>
                                          </p:val>
                                        </p:tav>
                                        <p:tav tm="100000">
                                          <p:val>
                                            <p:strVal val="#ppt_x"/>
                                          </p:val>
                                        </p:tav>
                                      </p:tavLst>
                                    </p:anim>
                                    <p:anim calcmode="lin" valueType="num">
                                      <p:cBhvr additive="base">
                                        <p:cTn id="131" dur="500" fill="hold"/>
                                        <p:tgtEl>
                                          <p:spTgt spid="270357"/>
                                        </p:tgtEl>
                                        <p:attrNameLst>
                                          <p:attrName>ppt_y</p:attrName>
                                        </p:attrNameLst>
                                      </p:cBhvr>
                                      <p:tavLst>
                                        <p:tav tm="0">
                                          <p:val>
                                            <p:strVal val="0-#ppt_h/2"/>
                                          </p:val>
                                        </p:tav>
                                        <p:tav tm="100000">
                                          <p:val>
                                            <p:strVal val="#ppt_y"/>
                                          </p:val>
                                        </p:tav>
                                      </p:tavLst>
                                    </p:anim>
                                  </p:childTnLst>
                                </p:cTn>
                              </p:par>
                              <p:par>
                                <p:cTn id="132" presetID="2" presetClass="entr" presetSubtype="3" fill="hold" nodeType="withEffect">
                                  <p:stCondLst>
                                    <p:cond delay="0"/>
                                  </p:stCondLst>
                                  <p:childTnLst>
                                    <p:set>
                                      <p:cBhvr>
                                        <p:cTn id="133" dur="1" fill="hold">
                                          <p:stCondLst>
                                            <p:cond delay="0"/>
                                          </p:stCondLst>
                                        </p:cTn>
                                        <p:tgtEl>
                                          <p:spTgt spid="270364"/>
                                        </p:tgtEl>
                                        <p:attrNameLst>
                                          <p:attrName>style.visibility</p:attrName>
                                        </p:attrNameLst>
                                      </p:cBhvr>
                                      <p:to>
                                        <p:strVal val="visible"/>
                                      </p:to>
                                    </p:set>
                                    <p:anim calcmode="lin" valueType="num">
                                      <p:cBhvr additive="base">
                                        <p:cTn id="134" dur="500" fill="hold"/>
                                        <p:tgtEl>
                                          <p:spTgt spid="270364"/>
                                        </p:tgtEl>
                                        <p:attrNameLst>
                                          <p:attrName>ppt_x</p:attrName>
                                        </p:attrNameLst>
                                      </p:cBhvr>
                                      <p:tavLst>
                                        <p:tav tm="0">
                                          <p:val>
                                            <p:strVal val="1+#ppt_w/2"/>
                                          </p:val>
                                        </p:tav>
                                        <p:tav tm="100000">
                                          <p:val>
                                            <p:strVal val="#ppt_x"/>
                                          </p:val>
                                        </p:tav>
                                      </p:tavLst>
                                    </p:anim>
                                    <p:anim calcmode="lin" valueType="num">
                                      <p:cBhvr additive="base">
                                        <p:cTn id="135" dur="500" fill="hold"/>
                                        <p:tgtEl>
                                          <p:spTgt spid="270364"/>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270371"/>
                                        </p:tgtEl>
                                        <p:attrNameLst>
                                          <p:attrName>style.visibility</p:attrName>
                                        </p:attrNameLst>
                                      </p:cBhvr>
                                      <p:to>
                                        <p:strVal val="visible"/>
                                      </p:to>
                                    </p:set>
                                    <p:anim calcmode="lin" valueType="num">
                                      <p:cBhvr additive="base">
                                        <p:cTn id="138" dur="500" fill="hold"/>
                                        <p:tgtEl>
                                          <p:spTgt spid="270371"/>
                                        </p:tgtEl>
                                        <p:attrNameLst>
                                          <p:attrName>ppt_x</p:attrName>
                                        </p:attrNameLst>
                                      </p:cBhvr>
                                      <p:tavLst>
                                        <p:tav tm="0">
                                          <p:val>
                                            <p:strVal val="#ppt_x"/>
                                          </p:val>
                                        </p:tav>
                                        <p:tav tm="100000">
                                          <p:val>
                                            <p:strVal val="#ppt_x"/>
                                          </p:val>
                                        </p:tav>
                                      </p:tavLst>
                                    </p:anim>
                                    <p:anim calcmode="lin" valueType="num">
                                      <p:cBhvr additive="base">
                                        <p:cTn id="139" dur="500" fill="hold"/>
                                        <p:tgtEl>
                                          <p:spTgt spid="270371"/>
                                        </p:tgtEl>
                                        <p:attrNameLst>
                                          <p:attrName>ppt_y</p:attrName>
                                        </p:attrNameLst>
                                      </p:cBhvr>
                                      <p:tavLst>
                                        <p:tav tm="0">
                                          <p:val>
                                            <p:strVal val="0-#ppt_h/2"/>
                                          </p:val>
                                        </p:tav>
                                        <p:tav tm="100000">
                                          <p:val>
                                            <p:strVal val="#ppt_y"/>
                                          </p:val>
                                        </p:tav>
                                      </p:tavLst>
                                    </p:anim>
                                  </p:childTnLst>
                                </p:cTn>
                              </p:par>
                              <p:par>
                                <p:cTn id="140" presetID="8" presetClass="emph" presetSubtype="0" fill="hold" grpId="1" nodeType="withEffect">
                                  <p:stCondLst>
                                    <p:cond delay="0"/>
                                  </p:stCondLst>
                                  <p:childTnLst>
                                    <p:animRot by="21600000">
                                      <p:cBhvr>
                                        <p:cTn id="141" dur="2000" fill="hold"/>
                                        <p:tgtEl>
                                          <p:spTgt spid="270342"/>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7" name="drumroll.wav"/>
                                        </p:tgtEl>
                                      </p:cMediaNode>
                                    </p:audio>
                                  </p:subTnLst>
                                </p:cTn>
                              </p:par>
                              <p:par>
                                <p:cTn id="142" presetID="8" presetClass="emph" presetSubtype="0" fill="hold" grpId="1" nodeType="withEffect">
                                  <p:stCondLst>
                                    <p:cond delay="0"/>
                                  </p:stCondLst>
                                  <p:childTnLst>
                                    <p:animRot by="21600000">
                                      <p:cBhvr>
                                        <p:cTn id="143" dur="2000" fill="hold"/>
                                        <p:tgtEl>
                                          <p:spTgt spid="270341"/>
                                        </p:tgtEl>
                                        <p:attrNameLst>
                                          <p:attrName>r</p:attrName>
                                        </p:attrNameLst>
                                      </p:cBhvr>
                                    </p:animRot>
                                  </p:childTnLst>
                                </p:cTn>
                              </p:par>
                            </p:childTnLst>
                          </p:cTn>
                        </p:par>
                      </p:childTnLst>
                    </p:cTn>
                  </p:par>
                  <p:par>
                    <p:cTn id="144" fill="hold">
                      <p:stCondLst>
                        <p:cond delay="indefinite"/>
                      </p:stCondLst>
                      <p:childTnLst>
                        <p:par>
                          <p:cTn id="145" fill="hold">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270378"/>
                                        </p:tgtEl>
                                        <p:attrNameLst>
                                          <p:attrName>style.visibility</p:attrName>
                                        </p:attrNameLst>
                                      </p:cBhvr>
                                      <p:to>
                                        <p:strVal val="visible"/>
                                      </p:to>
                                    </p:set>
                                    <p:anim calcmode="lin" valueType="num">
                                      <p:cBhvr additive="base">
                                        <p:cTn id="148" dur="500" fill="hold"/>
                                        <p:tgtEl>
                                          <p:spTgt spid="270378"/>
                                        </p:tgtEl>
                                        <p:attrNameLst>
                                          <p:attrName>ppt_x</p:attrName>
                                        </p:attrNameLst>
                                      </p:cBhvr>
                                      <p:tavLst>
                                        <p:tav tm="0">
                                          <p:val>
                                            <p:strVal val="#ppt_x"/>
                                          </p:val>
                                        </p:tav>
                                        <p:tav tm="100000">
                                          <p:val>
                                            <p:strVal val="#ppt_x"/>
                                          </p:val>
                                        </p:tav>
                                      </p:tavLst>
                                    </p:anim>
                                    <p:anim calcmode="lin" valueType="num">
                                      <p:cBhvr additive="base">
                                        <p:cTn id="149" dur="500" fill="hold"/>
                                        <p:tgtEl>
                                          <p:spTgt spid="270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8" name="suction.wav"/>
                                        </p:tgtEl>
                                      </p:cMediaNode>
                                    </p:audio>
                                  </p:subTnLst>
                                </p:cTn>
                              </p:par>
                            </p:childTnLst>
                          </p:cTn>
                        </p:par>
                      </p:childTnLst>
                    </p:cTn>
                  </p:par>
                  <p:par>
                    <p:cTn id="150" fill="hold">
                      <p:stCondLst>
                        <p:cond delay="indefinite"/>
                      </p:stCondLst>
                      <p:childTnLst>
                        <p:par>
                          <p:cTn id="151" fill="hold">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270379"/>
                                        </p:tgtEl>
                                        <p:attrNameLst>
                                          <p:attrName>style.visibility</p:attrName>
                                        </p:attrNameLst>
                                      </p:cBhvr>
                                      <p:to>
                                        <p:strVal val="visible"/>
                                      </p:to>
                                    </p:set>
                                    <p:anim calcmode="lin" valueType="num">
                                      <p:cBhvr additive="base">
                                        <p:cTn id="154" dur="500" fill="hold"/>
                                        <p:tgtEl>
                                          <p:spTgt spid="270379"/>
                                        </p:tgtEl>
                                        <p:attrNameLst>
                                          <p:attrName>ppt_x</p:attrName>
                                        </p:attrNameLst>
                                      </p:cBhvr>
                                      <p:tavLst>
                                        <p:tav tm="0">
                                          <p:val>
                                            <p:strVal val="#ppt_x"/>
                                          </p:val>
                                        </p:tav>
                                        <p:tav tm="100000">
                                          <p:val>
                                            <p:strVal val="#ppt_x"/>
                                          </p:val>
                                        </p:tav>
                                      </p:tavLst>
                                    </p:anim>
                                    <p:anim calcmode="lin" valueType="num">
                                      <p:cBhvr additive="base">
                                        <p:cTn id="155" dur="500" fill="hold"/>
                                        <p:tgtEl>
                                          <p:spTgt spid="270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8" name="suction.wav"/>
                                        </p:tgtEl>
                                      </p:cMediaNode>
                                    </p:audio>
                                  </p:subTnLst>
                                </p:cTn>
                              </p:par>
                            </p:childTnLst>
                          </p:cTn>
                        </p:par>
                        <p:par>
                          <p:cTn id="156" fill="hold">
                            <p:stCondLst>
                              <p:cond delay="500"/>
                            </p:stCondLst>
                            <p:childTnLst>
                              <p:par>
                                <p:cTn id="157" presetID="2" presetClass="entr" presetSubtype="1" fill="hold" grpId="0" nodeType="afterEffect">
                                  <p:stCondLst>
                                    <p:cond delay="0"/>
                                  </p:stCondLst>
                                  <p:childTnLst>
                                    <p:set>
                                      <p:cBhvr>
                                        <p:cTn id="158" dur="1" fill="hold">
                                          <p:stCondLst>
                                            <p:cond delay="0"/>
                                          </p:stCondLst>
                                        </p:cTn>
                                        <p:tgtEl>
                                          <p:spTgt spid="270380"/>
                                        </p:tgtEl>
                                        <p:attrNameLst>
                                          <p:attrName>style.visibility</p:attrName>
                                        </p:attrNameLst>
                                      </p:cBhvr>
                                      <p:to>
                                        <p:strVal val="visible"/>
                                      </p:to>
                                    </p:set>
                                    <p:anim calcmode="lin" valueType="num">
                                      <p:cBhvr additive="base">
                                        <p:cTn id="159" dur="500" fill="hold"/>
                                        <p:tgtEl>
                                          <p:spTgt spid="270380"/>
                                        </p:tgtEl>
                                        <p:attrNameLst>
                                          <p:attrName>ppt_x</p:attrName>
                                        </p:attrNameLst>
                                      </p:cBhvr>
                                      <p:tavLst>
                                        <p:tav tm="0">
                                          <p:val>
                                            <p:strVal val="#ppt_x"/>
                                          </p:val>
                                        </p:tav>
                                        <p:tav tm="100000">
                                          <p:val>
                                            <p:strVal val="#ppt_x"/>
                                          </p:val>
                                        </p:tav>
                                      </p:tavLst>
                                    </p:anim>
                                    <p:anim calcmode="lin" valueType="num">
                                      <p:cBhvr additive="base">
                                        <p:cTn id="160" dur="500" fill="hold"/>
                                        <p:tgtEl>
                                          <p:spTgt spid="270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8" name="suction.wav"/>
                                        </p:tgtEl>
                                      </p:cMediaNode>
                                    </p:audio>
                                  </p:subTnLst>
                                </p:cTn>
                              </p:par>
                            </p:childTnLst>
                          </p:cTn>
                        </p:par>
                        <p:par>
                          <p:cTn id="161" fill="hold">
                            <p:stCondLst>
                              <p:cond delay="1000"/>
                            </p:stCondLst>
                            <p:childTnLst>
                              <p:par>
                                <p:cTn id="162" presetID="2" presetClass="entr" presetSubtype="1" fill="hold" grpId="0" nodeType="afterEffect">
                                  <p:stCondLst>
                                    <p:cond delay="0"/>
                                  </p:stCondLst>
                                  <p:childTnLst>
                                    <p:set>
                                      <p:cBhvr>
                                        <p:cTn id="163" dur="1" fill="hold">
                                          <p:stCondLst>
                                            <p:cond delay="0"/>
                                          </p:stCondLst>
                                        </p:cTn>
                                        <p:tgtEl>
                                          <p:spTgt spid="270381"/>
                                        </p:tgtEl>
                                        <p:attrNameLst>
                                          <p:attrName>style.visibility</p:attrName>
                                        </p:attrNameLst>
                                      </p:cBhvr>
                                      <p:to>
                                        <p:strVal val="visible"/>
                                      </p:to>
                                    </p:set>
                                    <p:anim calcmode="lin" valueType="num">
                                      <p:cBhvr additive="base">
                                        <p:cTn id="164" dur="500" fill="hold"/>
                                        <p:tgtEl>
                                          <p:spTgt spid="270381"/>
                                        </p:tgtEl>
                                        <p:attrNameLst>
                                          <p:attrName>ppt_x</p:attrName>
                                        </p:attrNameLst>
                                      </p:cBhvr>
                                      <p:tavLst>
                                        <p:tav tm="0">
                                          <p:val>
                                            <p:strVal val="#ppt_x"/>
                                          </p:val>
                                        </p:tav>
                                        <p:tav tm="100000">
                                          <p:val>
                                            <p:strVal val="#ppt_x"/>
                                          </p:val>
                                        </p:tav>
                                      </p:tavLst>
                                    </p:anim>
                                    <p:anim calcmode="lin" valueType="num">
                                      <p:cBhvr additive="base">
                                        <p:cTn id="165" dur="500" fill="hold"/>
                                        <p:tgtEl>
                                          <p:spTgt spid="270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8" name="suction.wav"/>
                                        </p:tgtEl>
                                      </p:cMediaNode>
                                    </p:audio>
                                  </p:subTnLst>
                                </p:cTn>
                              </p:par>
                            </p:childTnLst>
                          </p:cTn>
                        </p:par>
                        <p:par>
                          <p:cTn id="166" fill="hold">
                            <p:stCondLst>
                              <p:cond delay="1500"/>
                            </p:stCondLst>
                            <p:childTnLst>
                              <p:par>
                                <p:cTn id="167" presetID="2" presetClass="entr" presetSubtype="1" fill="hold" grpId="0" nodeType="afterEffect">
                                  <p:stCondLst>
                                    <p:cond delay="0"/>
                                  </p:stCondLst>
                                  <p:childTnLst>
                                    <p:set>
                                      <p:cBhvr>
                                        <p:cTn id="168" dur="1" fill="hold">
                                          <p:stCondLst>
                                            <p:cond delay="0"/>
                                          </p:stCondLst>
                                        </p:cTn>
                                        <p:tgtEl>
                                          <p:spTgt spid="270382"/>
                                        </p:tgtEl>
                                        <p:attrNameLst>
                                          <p:attrName>style.visibility</p:attrName>
                                        </p:attrNameLst>
                                      </p:cBhvr>
                                      <p:to>
                                        <p:strVal val="visible"/>
                                      </p:to>
                                    </p:set>
                                    <p:anim calcmode="lin" valueType="num">
                                      <p:cBhvr additive="base">
                                        <p:cTn id="169" dur="500" fill="hold"/>
                                        <p:tgtEl>
                                          <p:spTgt spid="270382"/>
                                        </p:tgtEl>
                                        <p:attrNameLst>
                                          <p:attrName>ppt_x</p:attrName>
                                        </p:attrNameLst>
                                      </p:cBhvr>
                                      <p:tavLst>
                                        <p:tav tm="0">
                                          <p:val>
                                            <p:strVal val="#ppt_x"/>
                                          </p:val>
                                        </p:tav>
                                        <p:tav tm="100000">
                                          <p:val>
                                            <p:strVal val="#ppt_x"/>
                                          </p:val>
                                        </p:tav>
                                      </p:tavLst>
                                    </p:anim>
                                    <p:anim calcmode="lin" valueType="num">
                                      <p:cBhvr additive="base">
                                        <p:cTn id="170" dur="500" fill="hold"/>
                                        <p:tgtEl>
                                          <p:spTgt spid="270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8" name="suction.wav"/>
                                        </p:tgtEl>
                                      </p:cMediaNode>
                                    </p:audio>
                                  </p:subTnLst>
                                </p:cTn>
                              </p:par>
                            </p:childTnLst>
                          </p:cTn>
                        </p:par>
                        <p:par>
                          <p:cTn id="171" fill="hold">
                            <p:stCondLst>
                              <p:cond delay="2000"/>
                            </p:stCondLst>
                            <p:childTnLst>
                              <p:par>
                                <p:cTn id="172" presetID="2" presetClass="entr" presetSubtype="1" fill="hold" grpId="0" nodeType="afterEffect">
                                  <p:stCondLst>
                                    <p:cond delay="0"/>
                                  </p:stCondLst>
                                  <p:childTnLst>
                                    <p:set>
                                      <p:cBhvr>
                                        <p:cTn id="173" dur="1" fill="hold">
                                          <p:stCondLst>
                                            <p:cond delay="0"/>
                                          </p:stCondLst>
                                        </p:cTn>
                                        <p:tgtEl>
                                          <p:spTgt spid="270383"/>
                                        </p:tgtEl>
                                        <p:attrNameLst>
                                          <p:attrName>style.visibility</p:attrName>
                                        </p:attrNameLst>
                                      </p:cBhvr>
                                      <p:to>
                                        <p:strVal val="visible"/>
                                      </p:to>
                                    </p:set>
                                    <p:anim calcmode="lin" valueType="num">
                                      <p:cBhvr additive="base">
                                        <p:cTn id="174" dur="500" fill="hold"/>
                                        <p:tgtEl>
                                          <p:spTgt spid="270383"/>
                                        </p:tgtEl>
                                        <p:attrNameLst>
                                          <p:attrName>ppt_x</p:attrName>
                                        </p:attrNameLst>
                                      </p:cBhvr>
                                      <p:tavLst>
                                        <p:tav tm="0">
                                          <p:val>
                                            <p:strVal val="#ppt_x"/>
                                          </p:val>
                                        </p:tav>
                                        <p:tav tm="100000">
                                          <p:val>
                                            <p:strVal val="#ppt_x"/>
                                          </p:val>
                                        </p:tav>
                                      </p:tavLst>
                                    </p:anim>
                                    <p:anim calcmode="lin" valueType="num">
                                      <p:cBhvr additive="base">
                                        <p:cTn id="175" dur="500" fill="hold"/>
                                        <p:tgtEl>
                                          <p:spTgt spid="270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8" name="suction.wav"/>
                                        </p:tgtEl>
                                      </p:cMediaNode>
                                    </p:audio>
                                  </p:subTnLst>
                                </p:cTn>
                              </p:par>
                            </p:childTnLst>
                          </p:cTn>
                        </p:par>
                        <p:par>
                          <p:cTn id="176" fill="hold">
                            <p:stCondLst>
                              <p:cond delay="2500"/>
                            </p:stCondLst>
                            <p:childTnLst>
                              <p:par>
                                <p:cTn id="177" presetID="2" presetClass="entr" presetSubtype="1" fill="hold" grpId="0" nodeType="afterEffect">
                                  <p:stCondLst>
                                    <p:cond delay="0"/>
                                  </p:stCondLst>
                                  <p:childTnLst>
                                    <p:set>
                                      <p:cBhvr>
                                        <p:cTn id="178" dur="1" fill="hold">
                                          <p:stCondLst>
                                            <p:cond delay="0"/>
                                          </p:stCondLst>
                                        </p:cTn>
                                        <p:tgtEl>
                                          <p:spTgt spid="270384"/>
                                        </p:tgtEl>
                                        <p:attrNameLst>
                                          <p:attrName>style.visibility</p:attrName>
                                        </p:attrNameLst>
                                      </p:cBhvr>
                                      <p:to>
                                        <p:strVal val="visible"/>
                                      </p:to>
                                    </p:set>
                                    <p:anim calcmode="lin" valueType="num">
                                      <p:cBhvr additive="base">
                                        <p:cTn id="179" dur="500" fill="hold"/>
                                        <p:tgtEl>
                                          <p:spTgt spid="270384"/>
                                        </p:tgtEl>
                                        <p:attrNameLst>
                                          <p:attrName>ppt_x</p:attrName>
                                        </p:attrNameLst>
                                      </p:cBhvr>
                                      <p:tavLst>
                                        <p:tav tm="0">
                                          <p:val>
                                            <p:strVal val="#ppt_x"/>
                                          </p:val>
                                        </p:tav>
                                        <p:tav tm="100000">
                                          <p:val>
                                            <p:strVal val="#ppt_x"/>
                                          </p:val>
                                        </p:tav>
                                      </p:tavLst>
                                    </p:anim>
                                    <p:anim calcmode="lin" valueType="num">
                                      <p:cBhvr additive="base">
                                        <p:cTn id="180" dur="500" fill="hold"/>
                                        <p:tgtEl>
                                          <p:spTgt spid="270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8" name="suction.wav"/>
                                        </p:tgtEl>
                                      </p:cMediaNode>
                                    </p:audio>
                                  </p:sub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270402"/>
                                        </p:tgtEl>
                                        <p:attrNameLst>
                                          <p:attrName>style.visibility</p:attrName>
                                        </p:attrNameLst>
                                      </p:cBhvr>
                                      <p:to>
                                        <p:strVal val="visible"/>
                                      </p:to>
                                    </p:set>
                                    <p:animEffect transition="in" filter="fade">
                                      <p:cBhvr>
                                        <p:cTn id="185" dur="2000"/>
                                        <p:tgtEl>
                                          <p:spTgt spid="270402"/>
                                        </p:tgtEl>
                                      </p:cBhvr>
                                    </p:animEffect>
                                  </p:childTnLst>
                                  <p:subTnLst>
                                    <p:audio>
                                      <p:cMediaNode>
                                        <p:cTn display="0" masterRel="sameClick">
                                          <p:stCondLst>
                                            <p:cond evt="begin" delay="0">
                                              <p:tn val="183"/>
                                            </p:cond>
                                          </p:stCondLst>
                                          <p:endCondLst>
                                            <p:cond evt="onStopAudio" delay="0">
                                              <p:tgtEl>
                                                <p:sldTgt/>
                                              </p:tgtEl>
                                            </p:cond>
                                          </p:endCondLst>
                                        </p:cTn>
                                        <p:tgtEl>
                                          <p:sndTgt r:embed="rId9" name="chimes.wav"/>
                                        </p:tgtEl>
                                      </p:cMediaNode>
                                    </p:audio>
                                  </p:sub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270385"/>
                                        </p:tgtEl>
                                        <p:attrNameLst>
                                          <p:attrName>style.visibility</p:attrName>
                                        </p:attrNameLst>
                                      </p:cBhvr>
                                      <p:to>
                                        <p:strVal val="visible"/>
                                      </p:to>
                                    </p:set>
                                    <p:animEffect transition="in" filter="wipe(left)">
                                      <p:cBhvr>
                                        <p:cTn id="190" dur="2000"/>
                                        <p:tgtEl>
                                          <p:spTgt spid="270385"/>
                                        </p:tgtEl>
                                      </p:cBhvr>
                                    </p:animEffect>
                                  </p:childTnLst>
                                  <p:subTnLst>
                                    <p:audio>
                                      <p:cMediaNode>
                                        <p:cTn display="0" masterRel="sameClick">
                                          <p:stCondLst>
                                            <p:cond evt="begin" delay="0">
                                              <p:tn val="188"/>
                                            </p:cond>
                                          </p:stCondLst>
                                          <p:endCondLst>
                                            <p:cond evt="onStopAudio" delay="0">
                                              <p:tgtEl>
                                                <p:sldTgt/>
                                              </p:tgtEl>
                                            </p:cond>
                                          </p:endCondLst>
                                        </p:cTn>
                                        <p:tgtEl>
                                          <p:sndTgt r:embed="rId7" name="drumroll.wav"/>
                                        </p:tgtEl>
                                      </p:cMediaNode>
                                    </p:audio>
                                  </p:sub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270406"/>
                                        </p:tgtEl>
                                        <p:attrNameLst>
                                          <p:attrName>style.visibility</p:attrName>
                                        </p:attrNameLst>
                                      </p:cBhvr>
                                      <p:to>
                                        <p:strVal val="visible"/>
                                      </p:to>
                                    </p:set>
                                    <p:animEffect transition="in" filter="fade">
                                      <p:cBhvr>
                                        <p:cTn id="195" dur="2000"/>
                                        <p:tgtEl>
                                          <p:spTgt spid="270406"/>
                                        </p:tgtEl>
                                      </p:cBhvr>
                                    </p:animEffect>
                                  </p:childTnLst>
                                  <p:subTnLst>
                                    <p:audio>
                                      <p:cMediaNode>
                                        <p:cTn display="0" masterRel="sameClick">
                                          <p:stCondLst>
                                            <p:cond evt="begin" delay="0">
                                              <p:tn val="193"/>
                                            </p:cond>
                                          </p:stCondLst>
                                          <p:endCondLst>
                                            <p:cond evt="onStopAudio" delay="0">
                                              <p:tgtEl>
                                                <p:sldTgt/>
                                              </p:tgtEl>
                                            </p:cond>
                                          </p:endCondLst>
                                        </p:cTn>
                                        <p:tgtEl>
                                          <p:sndTgt r:embed="rId9" name="chimes.wav"/>
                                        </p:tgtEl>
                                      </p:cMediaNode>
                                    </p:audio>
                                  </p:sub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270386"/>
                                        </p:tgtEl>
                                        <p:attrNameLst>
                                          <p:attrName>style.visibility</p:attrName>
                                        </p:attrNameLst>
                                      </p:cBhvr>
                                      <p:to>
                                        <p:strVal val="visible"/>
                                      </p:to>
                                    </p:set>
                                    <p:animEffect transition="in" filter="wipe(left)">
                                      <p:cBhvr>
                                        <p:cTn id="200" dur="2000"/>
                                        <p:tgtEl>
                                          <p:spTgt spid="270386"/>
                                        </p:tgtEl>
                                      </p:cBhvr>
                                    </p:animEffect>
                                  </p:childTnLst>
                                  <p:subTnLst>
                                    <p:audio>
                                      <p:cMediaNode>
                                        <p:cTn display="0" masterRel="sameClick">
                                          <p:stCondLst>
                                            <p:cond evt="begin" delay="0">
                                              <p:tn val="198"/>
                                            </p:cond>
                                          </p:stCondLst>
                                          <p:endCondLst>
                                            <p:cond evt="onStopAudio" delay="0">
                                              <p:tgtEl>
                                                <p:sldTgt/>
                                              </p:tgtEl>
                                            </p:cond>
                                          </p:endCondLst>
                                        </p:cTn>
                                        <p:tgtEl>
                                          <p:sndTgt r:embed="rId7" name="drumroll.wav"/>
                                        </p:tgtEl>
                                      </p:cMediaNode>
                                    </p:audio>
                                  </p:sub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270410"/>
                                        </p:tgtEl>
                                        <p:attrNameLst>
                                          <p:attrName>style.visibility</p:attrName>
                                        </p:attrNameLst>
                                      </p:cBhvr>
                                      <p:to>
                                        <p:strVal val="visible"/>
                                      </p:to>
                                    </p:set>
                                    <p:animEffect transition="in" filter="fade">
                                      <p:cBhvr>
                                        <p:cTn id="205" dur="2000"/>
                                        <p:tgtEl>
                                          <p:spTgt spid="270410"/>
                                        </p:tgtEl>
                                      </p:cBhvr>
                                    </p:animEffect>
                                  </p:childTnLst>
                                  <p:subTnLst>
                                    <p:audio>
                                      <p:cMediaNode>
                                        <p:cTn display="0" masterRel="sameClick">
                                          <p:stCondLst>
                                            <p:cond evt="begin" delay="0">
                                              <p:tn val="203"/>
                                            </p:cond>
                                          </p:stCondLst>
                                          <p:endCondLst>
                                            <p:cond evt="onStopAudio" delay="0">
                                              <p:tgtEl>
                                                <p:sldTgt/>
                                              </p:tgtEl>
                                            </p:cond>
                                          </p:endCondLst>
                                        </p:cTn>
                                        <p:tgtEl>
                                          <p:sndTgt r:embed="rId9" name="chimes.wav"/>
                                        </p:tgtEl>
                                      </p:cMediaNode>
                                    </p:audio>
                                  </p:sub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270387"/>
                                        </p:tgtEl>
                                        <p:attrNameLst>
                                          <p:attrName>style.visibility</p:attrName>
                                        </p:attrNameLst>
                                      </p:cBhvr>
                                      <p:to>
                                        <p:strVal val="visible"/>
                                      </p:to>
                                    </p:set>
                                    <p:animEffect transition="in" filter="wipe(left)">
                                      <p:cBhvr>
                                        <p:cTn id="210" dur="2000"/>
                                        <p:tgtEl>
                                          <p:spTgt spid="270387"/>
                                        </p:tgtEl>
                                      </p:cBhvr>
                                    </p:animEffect>
                                  </p:childTnLst>
                                  <p:subTnLst>
                                    <p:audio>
                                      <p:cMediaNode>
                                        <p:cTn display="0" masterRel="sameClick">
                                          <p:stCondLst>
                                            <p:cond evt="begin" delay="0">
                                              <p:tn val="208"/>
                                            </p:cond>
                                          </p:stCondLst>
                                          <p:endCondLst>
                                            <p:cond evt="onStopAudio" delay="0">
                                              <p:tgtEl>
                                                <p:sldTgt/>
                                              </p:tgtEl>
                                            </p:cond>
                                          </p:endCondLst>
                                        </p:cTn>
                                        <p:tgtEl>
                                          <p:sndTgt r:embed="rId7" name="drumroll.wav"/>
                                        </p:tgtEl>
                                      </p:cMediaNode>
                                    </p:audio>
                                  </p:sub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grpId="0" nodeType="clickEffect">
                                  <p:stCondLst>
                                    <p:cond delay="0"/>
                                  </p:stCondLst>
                                  <p:childTnLst>
                                    <p:set>
                                      <p:cBhvr>
                                        <p:cTn id="214" dur="1" fill="hold">
                                          <p:stCondLst>
                                            <p:cond delay="0"/>
                                          </p:stCondLst>
                                        </p:cTn>
                                        <p:tgtEl>
                                          <p:spTgt spid="270396"/>
                                        </p:tgtEl>
                                        <p:attrNameLst>
                                          <p:attrName>style.visibility</p:attrName>
                                        </p:attrNameLst>
                                      </p:cBhvr>
                                      <p:to>
                                        <p:strVal val="visible"/>
                                      </p:to>
                                    </p:set>
                                    <p:animEffect transition="in" filter="wipe(down)">
                                      <p:cBhvr>
                                        <p:cTn id="215" dur="2000"/>
                                        <p:tgtEl>
                                          <p:spTgt spid="270396"/>
                                        </p:tgtEl>
                                      </p:cBhvr>
                                    </p:animEffect>
                                  </p:childTnLst>
                                  <p:subTnLst>
                                    <p:audio>
                                      <p:cMediaNode>
                                        <p:cTn display="0" masterRel="sameClick">
                                          <p:stCondLst>
                                            <p:cond evt="begin" delay="0">
                                              <p:tn val="213"/>
                                            </p:cond>
                                          </p:stCondLst>
                                          <p:endCondLst>
                                            <p:cond evt="onStopAudio" delay="0">
                                              <p:tgtEl>
                                                <p:sldTgt/>
                                              </p:tgtEl>
                                            </p:cond>
                                          </p:endCondLst>
                                        </p:cTn>
                                        <p:tgtEl>
                                          <p:sndTgt r:embed="rId10" name="push.wav"/>
                                        </p:tgtEl>
                                      </p:cMediaNode>
                                    </p:audio>
                                  </p:subTnLst>
                                </p:cTn>
                              </p:par>
                            </p:childTnLst>
                          </p:cTn>
                        </p:par>
                      </p:childTnLst>
                    </p:cTn>
                  </p:par>
                  <p:par>
                    <p:cTn id="216" fill="hold">
                      <p:stCondLst>
                        <p:cond delay="indefinite"/>
                      </p:stCondLst>
                      <p:childTnLst>
                        <p:par>
                          <p:cTn id="217" fill="hold">
                            <p:stCondLst>
                              <p:cond delay="0"/>
                            </p:stCondLst>
                            <p:childTnLst>
                              <p:par>
                                <p:cTn id="218" presetID="2" presetClass="entr" presetSubtype="1" fill="hold" grpId="0" nodeType="clickEffect">
                                  <p:stCondLst>
                                    <p:cond delay="0"/>
                                  </p:stCondLst>
                                  <p:childTnLst>
                                    <p:set>
                                      <p:cBhvr>
                                        <p:cTn id="219" dur="1" fill="hold">
                                          <p:stCondLst>
                                            <p:cond delay="0"/>
                                          </p:stCondLst>
                                        </p:cTn>
                                        <p:tgtEl>
                                          <p:spTgt spid="270397"/>
                                        </p:tgtEl>
                                        <p:attrNameLst>
                                          <p:attrName>style.visibility</p:attrName>
                                        </p:attrNameLst>
                                      </p:cBhvr>
                                      <p:to>
                                        <p:strVal val="visible"/>
                                      </p:to>
                                    </p:set>
                                    <p:anim calcmode="lin" valueType="num">
                                      <p:cBhvr additive="base">
                                        <p:cTn id="220" dur="500" fill="hold"/>
                                        <p:tgtEl>
                                          <p:spTgt spid="270397"/>
                                        </p:tgtEl>
                                        <p:attrNameLst>
                                          <p:attrName>ppt_x</p:attrName>
                                        </p:attrNameLst>
                                      </p:cBhvr>
                                      <p:tavLst>
                                        <p:tav tm="0">
                                          <p:val>
                                            <p:strVal val="#ppt_x"/>
                                          </p:val>
                                        </p:tav>
                                        <p:tav tm="100000">
                                          <p:val>
                                            <p:strVal val="#ppt_x"/>
                                          </p:val>
                                        </p:tav>
                                      </p:tavLst>
                                    </p:anim>
                                    <p:anim calcmode="lin" valueType="num">
                                      <p:cBhvr additive="base">
                                        <p:cTn id="221" dur="500" fill="hold"/>
                                        <p:tgtEl>
                                          <p:spTgt spid="270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8" name="suction.wav"/>
                                        </p:tgtEl>
                                      </p:cMediaNode>
                                    </p:audio>
                                  </p:subTnLst>
                                </p:cTn>
                              </p:par>
                            </p:childTnLst>
                          </p:cTn>
                        </p:par>
                      </p:childTnLst>
                    </p:cTn>
                  </p:par>
                  <p:par>
                    <p:cTn id="222" fill="hold">
                      <p:stCondLst>
                        <p:cond delay="indefinite"/>
                      </p:stCondLst>
                      <p:childTnLst>
                        <p:par>
                          <p:cTn id="223" fill="hold">
                            <p:stCondLst>
                              <p:cond delay="0"/>
                            </p:stCondLst>
                            <p:childTnLst>
                              <p:par>
                                <p:cTn id="224" presetID="2" presetClass="entr" presetSubtype="1" fill="hold" grpId="0" nodeType="clickEffect">
                                  <p:stCondLst>
                                    <p:cond delay="0"/>
                                  </p:stCondLst>
                                  <p:childTnLst>
                                    <p:set>
                                      <p:cBhvr>
                                        <p:cTn id="225" dur="1" fill="hold">
                                          <p:stCondLst>
                                            <p:cond delay="0"/>
                                          </p:stCondLst>
                                        </p:cTn>
                                        <p:tgtEl>
                                          <p:spTgt spid="270388"/>
                                        </p:tgtEl>
                                        <p:attrNameLst>
                                          <p:attrName>style.visibility</p:attrName>
                                        </p:attrNameLst>
                                      </p:cBhvr>
                                      <p:to>
                                        <p:strVal val="visible"/>
                                      </p:to>
                                    </p:set>
                                    <p:anim calcmode="lin" valueType="num">
                                      <p:cBhvr additive="base">
                                        <p:cTn id="226" dur="500" fill="hold"/>
                                        <p:tgtEl>
                                          <p:spTgt spid="270388"/>
                                        </p:tgtEl>
                                        <p:attrNameLst>
                                          <p:attrName>ppt_x</p:attrName>
                                        </p:attrNameLst>
                                      </p:cBhvr>
                                      <p:tavLst>
                                        <p:tav tm="0">
                                          <p:val>
                                            <p:strVal val="#ppt_x"/>
                                          </p:val>
                                        </p:tav>
                                        <p:tav tm="100000">
                                          <p:val>
                                            <p:strVal val="#ppt_x"/>
                                          </p:val>
                                        </p:tav>
                                      </p:tavLst>
                                    </p:anim>
                                    <p:anim calcmode="lin" valueType="num">
                                      <p:cBhvr additive="base">
                                        <p:cTn id="227" dur="500" fill="hold"/>
                                        <p:tgtEl>
                                          <p:spTgt spid="270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8" name="suction.wav"/>
                                        </p:tgtEl>
                                      </p:cMediaNode>
                                    </p:audio>
                                  </p:subTnLst>
                                </p:cTn>
                              </p:par>
                            </p:childTnLst>
                          </p:cTn>
                        </p:par>
                      </p:childTnLst>
                    </p:cTn>
                  </p:par>
                  <p:par>
                    <p:cTn id="228" fill="hold">
                      <p:stCondLst>
                        <p:cond delay="indefinite"/>
                      </p:stCondLst>
                      <p:childTnLst>
                        <p:par>
                          <p:cTn id="229" fill="hold">
                            <p:stCondLst>
                              <p:cond delay="0"/>
                            </p:stCondLst>
                            <p:childTnLst>
                              <p:par>
                                <p:cTn id="230" presetID="2" presetClass="entr" presetSubtype="1" fill="hold" grpId="0" nodeType="clickEffect">
                                  <p:stCondLst>
                                    <p:cond delay="0"/>
                                  </p:stCondLst>
                                  <p:childTnLst>
                                    <p:set>
                                      <p:cBhvr>
                                        <p:cTn id="231" dur="1" fill="hold">
                                          <p:stCondLst>
                                            <p:cond delay="0"/>
                                          </p:stCondLst>
                                        </p:cTn>
                                        <p:tgtEl>
                                          <p:spTgt spid="270389"/>
                                        </p:tgtEl>
                                        <p:attrNameLst>
                                          <p:attrName>style.visibility</p:attrName>
                                        </p:attrNameLst>
                                      </p:cBhvr>
                                      <p:to>
                                        <p:strVal val="visible"/>
                                      </p:to>
                                    </p:set>
                                    <p:anim calcmode="lin" valueType="num">
                                      <p:cBhvr additive="base">
                                        <p:cTn id="232" dur="500" fill="hold"/>
                                        <p:tgtEl>
                                          <p:spTgt spid="270389"/>
                                        </p:tgtEl>
                                        <p:attrNameLst>
                                          <p:attrName>ppt_x</p:attrName>
                                        </p:attrNameLst>
                                      </p:cBhvr>
                                      <p:tavLst>
                                        <p:tav tm="0">
                                          <p:val>
                                            <p:strVal val="#ppt_x"/>
                                          </p:val>
                                        </p:tav>
                                        <p:tav tm="100000">
                                          <p:val>
                                            <p:strVal val="#ppt_x"/>
                                          </p:val>
                                        </p:tav>
                                      </p:tavLst>
                                    </p:anim>
                                    <p:anim calcmode="lin" valueType="num">
                                      <p:cBhvr additive="base">
                                        <p:cTn id="233" dur="500" fill="hold"/>
                                        <p:tgtEl>
                                          <p:spTgt spid="270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8" name="suction.wav"/>
                                        </p:tgtEl>
                                      </p:cMediaNode>
                                    </p:audio>
                                  </p:subTnLst>
                                </p:cTn>
                              </p:par>
                            </p:childTnLst>
                          </p:cTn>
                        </p:par>
                      </p:childTnLst>
                    </p:cTn>
                  </p:par>
                  <p:par>
                    <p:cTn id="234" fill="hold">
                      <p:stCondLst>
                        <p:cond delay="indefinite"/>
                      </p:stCondLst>
                      <p:childTnLst>
                        <p:par>
                          <p:cTn id="235" fill="hold">
                            <p:stCondLst>
                              <p:cond delay="0"/>
                            </p:stCondLst>
                            <p:childTnLst>
                              <p:par>
                                <p:cTn id="236" presetID="2" presetClass="entr" presetSubtype="4" fill="hold" nodeType="clickEffect">
                                  <p:stCondLst>
                                    <p:cond delay="0"/>
                                  </p:stCondLst>
                                  <p:childTnLst>
                                    <p:set>
                                      <p:cBhvr>
                                        <p:cTn id="237" dur="1" fill="hold">
                                          <p:stCondLst>
                                            <p:cond delay="0"/>
                                          </p:stCondLst>
                                        </p:cTn>
                                        <p:tgtEl>
                                          <p:spTgt spid="270338">
                                            <p:txEl>
                                              <p:pRg st="3" end="3"/>
                                            </p:txEl>
                                          </p:spTgt>
                                        </p:tgtEl>
                                        <p:attrNameLst>
                                          <p:attrName>style.visibility</p:attrName>
                                        </p:attrNameLst>
                                      </p:cBhvr>
                                      <p:to>
                                        <p:strVal val="visible"/>
                                      </p:to>
                                    </p:set>
                                    <p:anim calcmode="lin" valueType="num">
                                      <p:cBhvr additive="base">
                                        <p:cTn id="238" dur="500" fill="hold"/>
                                        <p:tgtEl>
                                          <p:spTgt spid="270338">
                                            <p:txEl>
                                              <p:pRg st="3" end="3"/>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270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par>
                    <p:cTn id="240" fill="hold">
                      <p:stCondLst>
                        <p:cond delay="indefinite"/>
                      </p:stCondLst>
                      <p:childTnLst>
                        <p:par>
                          <p:cTn id="241" fill="hold">
                            <p:stCondLst>
                              <p:cond delay="0"/>
                            </p:stCondLst>
                            <p:childTnLst>
                              <p:par>
                                <p:cTn id="242" presetID="2" presetClass="entr" presetSubtype="4" fill="hold" nodeType="clickEffect">
                                  <p:stCondLst>
                                    <p:cond delay="0"/>
                                  </p:stCondLst>
                                  <p:childTnLst>
                                    <p:set>
                                      <p:cBhvr>
                                        <p:cTn id="243" dur="1" fill="hold">
                                          <p:stCondLst>
                                            <p:cond delay="0"/>
                                          </p:stCondLst>
                                        </p:cTn>
                                        <p:tgtEl>
                                          <p:spTgt spid="270338">
                                            <p:txEl>
                                              <p:pRg st="4" end="4"/>
                                            </p:txEl>
                                          </p:spTgt>
                                        </p:tgtEl>
                                        <p:attrNameLst>
                                          <p:attrName>style.visibility</p:attrName>
                                        </p:attrNameLst>
                                      </p:cBhvr>
                                      <p:to>
                                        <p:strVal val="visible"/>
                                      </p:to>
                                    </p:set>
                                    <p:anim calcmode="lin" valueType="num">
                                      <p:cBhvr additive="base">
                                        <p:cTn id="244" dur="500" fill="hold"/>
                                        <p:tgtEl>
                                          <p:spTgt spid="270338">
                                            <p:txEl>
                                              <p:pRg st="4" end="4"/>
                                            </p:txEl>
                                          </p:spTgt>
                                        </p:tgtEl>
                                        <p:attrNameLst>
                                          <p:attrName>ppt_x</p:attrName>
                                        </p:attrNameLst>
                                      </p:cBhvr>
                                      <p:tavLst>
                                        <p:tav tm="0">
                                          <p:val>
                                            <p:strVal val="#ppt_x"/>
                                          </p:val>
                                        </p:tav>
                                        <p:tav tm="100000">
                                          <p:val>
                                            <p:strVal val="#ppt_x"/>
                                          </p:val>
                                        </p:tav>
                                      </p:tavLst>
                                    </p:anim>
                                    <p:anim calcmode="lin" valueType="num">
                                      <p:cBhvr additive="base">
                                        <p:cTn id="245" dur="500" fill="hold"/>
                                        <p:tgtEl>
                                          <p:spTgt spid="270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4" name="arrow.wav"/>
                                        </p:tgtEl>
                                      </p:cMediaNode>
                                    </p:audio>
                                  </p:subTnLst>
                                </p:cTn>
                              </p:par>
                            </p:childTnLst>
                          </p:cTn>
                        </p:par>
                      </p:childTnLst>
                    </p:cTn>
                  </p:par>
                  <p:par>
                    <p:cTn id="246" fill="hold">
                      <p:stCondLst>
                        <p:cond delay="indefinite"/>
                      </p:stCondLst>
                      <p:childTnLst>
                        <p:par>
                          <p:cTn id="247" fill="hold">
                            <p:stCondLst>
                              <p:cond delay="0"/>
                            </p:stCondLst>
                            <p:childTnLst>
                              <p:par>
                                <p:cTn id="248" presetID="2" presetClass="entr" presetSubtype="1" fill="hold" grpId="0" nodeType="clickEffect">
                                  <p:stCondLst>
                                    <p:cond delay="0"/>
                                  </p:stCondLst>
                                  <p:childTnLst>
                                    <p:set>
                                      <p:cBhvr>
                                        <p:cTn id="249" dur="1" fill="hold">
                                          <p:stCondLst>
                                            <p:cond delay="0"/>
                                          </p:stCondLst>
                                        </p:cTn>
                                        <p:tgtEl>
                                          <p:spTgt spid="270390"/>
                                        </p:tgtEl>
                                        <p:attrNameLst>
                                          <p:attrName>style.visibility</p:attrName>
                                        </p:attrNameLst>
                                      </p:cBhvr>
                                      <p:to>
                                        <p:strVal val="visible"/>
                                      </p:to>
                                    </p:set>
                                    <p:anim calcmode="lin" valueType="num">
                                      <p:cBhvr additive="base">
                                        <p:cTn id="250" dur="500" fill="hold"/>
                                        <p:tgtEl>
                                          <p:spTgt spid="270390"/>
                                        </p:tgtEl>
                                        <p:attrNameLst>
                                          <p:attrName>ppt_x</p:attrName>
                                        </p:attrNameLst>
                                      </p:cBhvr>
                                      <p:tavLst>
                                        <p:tav tm="0">
                                          <p:val>
                                            <p:strVal val="#ppt_x"/>
                                          </p:val>
                                        </p:tav>
                                        <p:tav tm="100000">
                                          <p:val>
                                            <p:strVal val="#ppt_x"/>
                                          </p:val>
                                        </p:tav>
                                      </p:tavLst>
                                    </p:anim>
                                    <p:anim calcmode="lin" valueType="num">
                                      <p:cBhvr additive="base">
                                        <p:cTn id="251" dur="500" fill="hold"/>
                                        <p:tgtEl>
                                          <p:spTgt spid="270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8" name="suction.wav"/>
                                        </p:tgtEl>
                                      </p:cMediaNode>
                                    </p:audio>
                                  </p:subTnLst>
                                </p:cTn>
                              </p:par>
                            </p:childTnLst>
                          </p:cTn>
                        </p:par>
                      </p:childTnLst>
                    </p:cTn>
                  </p:par>
                  <p:par>
                    <p:cTn id="252" fill="hold">
                      <p:stCondLst>
                        <p:cond delay="indefinite"/>
                      </p:stCondLst>
                      <p:childTnLst>
                        <p:par>
                          <p:cTn id="253" fill="hold">
                            <p:stCondLst>
                              <p:cond delay="0"/>
                            </p:stCondLst>
                            <p:childTnLst>
                              <p:par>
                                <p:cTn id="254" presetID="2" presetClass="entr" presetSubtype="1" fill="hold" grpId="0" nodeType="clickEffect">
                                  <p:stCondLst>
                                    <p:cond delay="0"/>
                                  </p:stCondLst>
                                  <p:childTnLst>
                                    <p:set>
                                      <p:cBhvr>
                                        <p:cTn id="255" dur="1" fill="hold">
                                          <p:stCondLst>
                                            <p:cond delay="0"/>
                                          </p:stCondLst>
                                        </p:cTn>
                                        <p:tgtEl>
                                          <p:spTgt spid="270391"/>
                                        </p:tgtEl>
                                        <p:attrNameLst>
                                          <p:attrName>style.visibility</p:attrName>
                                        </p:attrNameLst>
                                      </p:cBhvr>
                                      <p:to>
                                        <p:strVal val="visible"/>
                                      </p:to>
                                    </p:set>
                                    <p:anim calcmode="lin" valueType="num">
                                      <p:cBhvr additive="base">
                                        <p:cTn id="256" dur="500" fill="hold"/>
                                        <p:tgtEl>
                                          <p:spTgt spid="270391"/>
                                        </p:tgtEl>
                                        <p:attrNameLst>
                                          <p:attrName>ppt_x</p:attrName>
                                        </p:attrNameLst>
                                      </p:cBhvr>
                                      <p:tavLst>
                                        <p:tav tm="0">
                                          <p:val>
                                            <p:strVal val="#ppt_x"/>
                                          </p:val>
                                        </p:tav>
                                        <p:tav tm="100000">
                                          <p:val>
                                            <p:strVal val="#ppt_x"/>
                                          </p:val>
                                        </p:tav>
                                      </p:tavLst>
                                    </p:anim>
                                    <p:anim calcmode="lin" valueType="num">
                                      <p:cBhvr additive="base">
                                        <p:cTn id="257" dur="500" fill="hold"/>
                                        <p:tgtEl>
                                          <p:spTgt spid="270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4"/>
                                            </p:cond>
                                          </p:stCondLst>
                                          <p:endCondLst>
                                            <p:cond evt="onStopAudio" delay="0">
                                              <p:tgtEl>
                                                <p:sldTgt/>
                                              </p:tgtEl>
                                            </p:cond>
                                          </p:endCondLst>
                                        </p:cTn>
                                        <p:tgtEl>
                                          <p:sndTgt r:embed="rId8" name="suction.wav"/>
                                        </p:tgtEl>
                                      </p:cMediaNode>
                                    </p:audio>
                                  </p:subTnLst>
                                </p:cTn>
                              </p:par>
                            </p:childTnLst>
                          </p:cTn>
                        </p:par>
                      </p:childTnLst>
                    </p:cTn>
                  </p:par>
                  <p:par>
                    <p:cTn id="258" fill="hold">
                      <p:stCondLst>
                        <p:cond delay="indefinite"/>
                      </p:stCondLst>
                      <p:childTnLst>
                        <p:par>
                          <p:cTn id="259" fill="hold">
                            <p:stCondLst>
                              <p:cond delay="0"/>
                            </p:stCondLst>
                            <p:childTnLst>
                              <p:par>
                                <p:cTn id="260" presetID="2" presetClass="entr" presetSubtype="1" fill="hold" grpId="0" nodeType="clickEffect">
                                  <p:stCondLst>
                                    <p:cond delay="0"/>
                                  </p:stCondLst>
                                  <p:childTnLst>
                                    <p:set>
                                      <p:cBhvr>
                                        <p:cTn id="261" dur="1" fill="hold">
                                          <p:stCondLst>
                                            <p:cond delay="0"/>
                                          </p:stCondLst>
                                        </p:cTn>
                                        <p:tgtEl>
                                          <p:spTgt spid="270392"/>
                                        </p:tgtEl>
                                        <p:attrNameLst>
                                          <p:attrName>style.visibility</p:attrName>
                                        </p:attrNameLst>
                                      </p:cBhvr>
                                      <p:to>
                                        <p:strVal val="visible"/>
                                      </p:to>
                                    </p:set>
                                    <p:anim calcmode="lin" valueType="num">
                                      <p:cBhvr additive="base">
                                        <p:cTn id="262" dur="500" fill="hold"/>
                                        <p:tgtEl>
                                          <p:spTgt spid="270392"/>
                                        </p:tgtEl>
                                        <p:attrNameLst>
                                          <p:attrName>ppt_x</p:attrName>
                                        </p:attrNameLst>
                                      </p:cBhvr>
                                      <p:tavLst>
                                        <p:tav tm="0">
                                          <p:val>
                                            <p:strVal val="#ppt_x"/>
                                          </p:val>
                                        </p:tav>
                                        <p:tav tm="100000">
                                          <p:val>
                                            <p:strVal val="#ppt_x"/>
                                          </p:val>
                                        </p:tav>
                                      </p:tavLst>
                                    </p:anim>
                                    <p:anim calcmode="lin" valueType="num">
                                      <p:cBhvr additive="base">
                                        <p:cTn id="263" dur="500" fill="hold"/>
                                        <p:tgtEl>
                                          <p:spTgt spid="270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8" name="suction.wav"/>
                                        </p:tgtEl>
                                      </p:cMediaNode>
                                    </p:audio>
                                  </p:subTnLst>
                                </p:cTn>
                              </p:par>
                            </p:childTnLst>
                          </p:cTn>
                        </p:par>
                      </p:childTnLst>
                    </p:cTn>
                  </p:par>
                  <p:par>
                    <p:cTn id="264" fill="hold">
                      <p:stCondLst>
                        <p:cond delay="indefinite"/>
                      </p:stCondLst>
                      <p:childTnLst>
                        <p:par>
                          <p:cTn id="265" fill="hold">
                            <p:stCondLst>
                              <p:cond delay="0"/>
                            </p:stCondLst>
                            <p:childTnLst>
                              <p:par>
                                <p:cTn id="266" presetID="2" presetClass="entr" presetSubtype="4" fill="hold" nodeType="clickEffect">
                                  <p:stCondLst>
                                    <p:cond delay="0"/>
                                  </p:stCondLst>
                                  <p:childTnLst>
                                    <p:set>
                                      <p:cBhvr>
                                        <p:cTn id="267" dur="1" fill="hold">
                                          <p:stCondLst>
                                            <p:cond delay="0"/>
                                          </p:stCondLst>
                                        </p:cTn>
                                        <p:tgtEl>
                                          <p:spTgt spid="270338">
                                            <p:txEl>
                                              <p:pRg st="5" end="5"/>
                                            </p:txEl>
                                          </p:spTgt>
                                        </p:tgtEl>
                                        <p:attrNameLst>
                                          <p:attrName>style.visibility</p:attrName>
                                        </p:attrNameLst>
                                      </p:cBhvr>
                                      <p:to>
                                        <p:strVal val="visible"/>
                                      </p:to>
                                    </p:set>
                                    <p:anim calcmode="lin" valueType="num">
                                      <p:cBhvr additive="base">
                                        <p:cTn id="268" dur="500" fill="hold"/>
                                        <p:tgtEl>
                                          <p:spTgt spid="270338">
                                            <p:txEl>
                                              <p:pRg st="5" end="5"/>
                                            </p:txEl>
                                          </p:spTgt>
                                        </p:tgtEl>
                                        <p:attrNameLst>
                                          <p:attrName>ppt_x</p:attrName>
                                        </p:attrNameLst>
                                      </p:cBhvr>
                                      <p:tavLst>
                                        <p:tav tm="0">
                                          <p:val>
                                            <p:strVal val="#ppt_x"/>
                                          </p:val>
                                        </p:tav>
                                        <p:tav tm="100000">
                                          <p:val>
                                            <p:strVal val="#ppt_x"/>
                                          </p:val>
                                        </p:tav>
                                      </p:tavLst>
                                    </p:anim>
                                    <p:anim calcmode="lin" valueType="num">
                                      <p:cBhvr additive="base">
                                        <p:cTn id="269" dur="500" fill="hold"/>
                                        <p:tgtEl>
                                          <p:spTgt spid="270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6"/>
                                            </p:cond>
                                          </p:stCondLst>
                                          <p:endCondLst>
                                            <p:cond evt="onStopAudio" delay="0">
                                              <p:tgtEl>
                                                <p:sldTgt/>
                                              </p:tgtEl>
                                            </p:cond>
                                          </p:endCondLst>
                                        </p:cTn>
                                        <p:tgtEl>
                                          <p:sndTgt r:embed="rId4" name="arrow.wav"/>
                                        </p:tgtEl>
                                      </p:cMediaNode>
                                    </p:audio>
                                  </p:subTnLst>
                                </p:cTn>
                              </p:par>
                            </p:childTnLst>
                          </p:cTn>
                        </p:par>
                      </p:childTnLst>
                    </p:cTn>
                  </p:par>
                  <p:par>
                    <p:cTn id="270" fill="hold">
                      <p:stCondLst>
                        <p:cond delay="indefinite"/>
                      </p:stCondLst>
                      <p:childTnLst>
                        <p:par>
                          <p:cTn id="271" fill="hold">
                            <p:stCondLst>
                              <p:cond delay="0"/>
                            </p:stCondLst>
                            <p:childTnLst>
                              <p:par>
                                <p:cTn id="272" presetID="2" presetClass="entr" presetSubtype="1" fill="hold" grpId="0" nodeType="clickEffect">
                                  <p:stCondLst>
                                    <p:cond delay="0"/>
                                  </p:stCondLst>
                                  <p:childTnLst>
                                    <p:set>
                                      <p:cBhvr>
                                        <p:cTn id="273" dur="1" fill="hold">
                                          <p:stCondLst>
                                            <p:cond delay="0"/>
                                          </p:stCondLst>
                                        </p:cTn>
                                        <p:tgtEl>
                                          <p:spTgt spid="270393"/>
                                        </p:tgtEl>
                                        <p:attrNameLst>
                                          <p:attrName>style.visibility</p:attrName>
                                        </p:attrNameLst>
                                      </p:cBhvr>
                                      <p:to>
                                        <p:strVal val="visible"/>
                                      </p:to>
                                    </p:set>
                                    <p:anim calcmode="lin" valueType="num">
                                      <p:cBhvr additive="base">
                                        <p:cTn id="274" dur="500" fill="hold"/>
                                        <p:tgtEl>
                                          <p:spTgt spid="270393"/>
                                        </p:tgtEl>
                                        <p:attrNameLst>
                                          <p:attrName>ppt_x</p:attrName>
                                        </p:attrNameLst>
                                      </p:cBhvr>
                                      <p:tavLst>
                                        <p:tav tm="0">
                                          <p:val>
                                            <p:strVal val="#ppt_x"/>
                                          </p:val>
                                        </p:tav>
                                        <p:tav tm="100000">
                                          <p:val>
                                            <p:strVal val="#ppt_x"/>
                                          </p:val>
                                        </p:tav>
                                      </p:tavLst>
                                    </p:anim>
                                    <p:anim calcmode="lin" valueType="num">
                                      <p:cBhvr additive="base">
                                        <p:cTn id="275" dur="500" fill="hold"/>
                                        <p:tgtEl>
                                          <p:spTgt spid="270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8" name="suction.wav"/>
                                        </p:tgtEl>
                                      </p:cMediaNode>
                                    </p:audio>
                                  </p:subTnLst>
                                </p:cTn>
                              </p:par>
                            </p:childTnLst>
                          </p:cTn>
                        </p:par>
                      </p:childTnLst>
                    </p:cTn>
                  </p:par>
                  <p:par>
                    <p:cTn id="276" fill="hold">
                      <p:stCondLst>
                        <p:cond delay="indefinite"/>
                      </p:stCondLst>
                      <p:childTnLst>
                        <p:par>
                          <p:cTn id="277" fill="hold">
                            <p:stCondLst>
                              <p:cond delay="0"/>
                            </p:stCondLst>
                            <p:childTnLst>
                              <p:par>
                                <p:cTn id="278" presetID="2" presetClass="entr" presetSubtype="1" fill="hold" grpId="0" nodeType="clickEffect">
                                  <p:stCondLst>
                                    <p:cond delay="0"/>
                                  </p:stCondLst>
                                  <p:childTnLst>
                                    <p:set>
                                      <p:cBhvr>
                                        <p:cTn id="279" dur="1" fill="hold">
                                          <p:stCondLst>
                                            <p:cond delay="0"/>
                                          </p:stCondLst>
                                        </p:cTn>
                                        <p:tgtEl>
                                          <p:spTgt spid="270394"/>
                                        </p:tgtEl>
                                        <p:attrNameLst>
                                          <p:attrName>style.visibility</p:attrName>
                                        </p:attrNameLst>
                                      </p:cBhvr>
                                      <p:to>
                                        <p:strVal val="visible"/>
                                      </p:to>
                                    </p:set>
                                    <p:anim calcmode="lin" valueType="num">
                                      <p:cBhvr additive="base">
                                        <p:cTn id="280" dur="500" fill="hold"/>
                                        <p:tgtEl>
                                          <p:spTgt spid="270394"/>
                                        </p:tgtEl>
                                        <p:attrNameLst>
                                          <p:attrName>ppt_x</p:attrName>
                                        </p:attrNameLst>
                                      </p:cBhvr>
                                      <p:tavLst>
                                        <p:tav tm="0">
                                          <p:val>
                                            <p:strVal val="#ppt_x"/>
                                          </p:val>
                                        </p:tav>
                                        <p:tav tm="100000">
                                          <p:val>
                                            <p:strVal val="#ppt_x"/>
                                          </p:val>
                                        </p:tav>
                                      </p:tavLst>
                                    </p:anim>
                                    <p:anim calcmode="lin" valueType="num">
                                      <p:cBhvr additive="base">
                                        <p:cTn id="281" dur="500" fill="hold"/>
                                        <p:tgtEl>
                                          <p:spTgt spid="270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8"/>
                                            </p:cond>
                                          </p:stCondLst>
                                          <p:endCondLst>
                                            <p:cond evt="onStopAudio" delay="0">
                                              <p:tgtEl>
                                                <p:sldTgt/>
                                              </p:tgtEl>
                                            </p:cond>
                                          </p:endCondLst>
                                        </p:cTn>
                                        <p:tgtEl>
                                          <p:sndTgt r:embed="rId8" name="suction.wav"/>
                                        </p:tgtEl>
                                      </p:cMediaNode>
                                    </p:audio>
                                  </p:subTnLst>
                                </p:cTn>
                              </p:par>
                            </p:childTnLst>
                          </p:cTn>
                        </p:par>
                      </p:childTnLst>
                    </p:cTn>
                  </p:par>
                  <p:par>
                    <p:cTn id="282" fill="hold">
                      <p:stCondLst>
                        <p:cond delay="indefinite"/>
                      </p:stCondLst>
                      <p:childTnLst>
                        <p:par>
                          <p:cTn id="283" fill="hold">
                            <p:stCondLst>
                              <p:cond delay="0"/>
                            </p:stCondLst>
                            <p:childTnLst>
                              <p:par>
                                <p:cTn id="284" presetID="2" presetClass="entr" presetSubtype="1" fill="hold" grpId="0" nodeType="clickEffect">
                                  <p:stCondLst>
                                    <p:cond delay="0"/>
                                  </p:stCondLst>
                                  <p:childTnLst>
                                    <p:set>
                                      <p:cBhvr>
                                        <p:cTn id="285" dur="1" fill="hold">
                                          <p:stCondLst>
                                            <p:cond delay="0"/>
                                          </p:stCondLst>
                                        </p:cTn>
                                        <p:tgtEl>
                                          <p:spTgt spid="270395"/>
                                        </p:tgtEl>
                                        <p:attrNameLst>
                                          <p:attrName>style.visibility</p:attrName>
                                        </p:attrNameLst>
                                      </p:cBhvr>
                                      <p:to>
                                        <p:strVal val="visible"/>
                                      </p:to>
                                    </p:set>
                                    <p:anim calcmode="lin" valueType="num">
                                      <p:cBhvr additive="base">
                                        <p:cTn id="286" dur="500" fill="hold"/>
                                        <p:tgtEl>
                                          <p:spTgt spid="270395"/>
                                        </p:tgtEl>
                                        <p:attrNameLst>
                                          <p:attrName>ppt_x</p:attrName>
                                        </p:attrNameLst>
                                      </p:cBhvr>
                                      <p:tavLst>
                                        <p:tav tm="0">
                                          <p:val>
                                            <p:strVal val="#ppt_x"/>
                                          </p:val>
                                        </p:tav>
                                        <p:tav tm="100000">
                                          <p:val>
                                            <p:strVal val="#ppt_x"/>
                                          </p:val>
                                        </p:tav>
                                      </p:tavLst>
                                    </p:anim>
                                    <p:anim calcmode="lin" valueType="num">
                                      <p:cBhvr additive="base">
                                        <p:cTn id="287" dur="500" fill="hold"/>
                                        <p:tgtEl>
                                          <p:spTgt spid="270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4"/>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animBg="1"/>
      <p:bldP spid="270341" grpId="1" animBg="1"/>
      <p:bldP spid="270342" grpId="0" animBg="1"/>
      <p:bldP spid="270342" grpId="1" animBg="1"/>
      <p:bldP spid="270378" grpId="0"/>
      <p:bldP spid="270379" grpId="0"/>
      <p:bldP spid="270380" grpId="0"/>
      <p:bldP spid="270381" grpId="0"/>
      <p:bldP spid="270382" grpId="0"/>
      <p:bldP spid="270383" grpId="0"/>
      <p:bldP spid="270384" grpId="0"/>
      <p:bldP spid="270385" grpId="0" animBg="1"/>
      <p:bldP spid="270386" grpId="0" animBg="1"/>
      <p:bldP spid="270387" grpId="0" animBg="1"/>
      <p:bldP spid="270388" grpId="0"/>
      <p:bldP spid="270389" grpId="0"/>
      <p:bldP spid="270390" grpId="0" animBg="1"/>
      <p:bldP spid="270391" grpId="0" animBg="1"/>
      <p:bldP spid="270392" grpId="0" animBg="1"/>
      <p:bldP spid="270393" grpId="0" animBg="1"/>
      <p:bldP spid="270394" grpId="0" animBg="1"/>
      <p:bldP spid="270395" grpId="0" animBg="1"/>
      <p:bldP spid="270396" grpId="0" animBg="1"/>
      <p:bldP spid="270397" grpId="0"/>
      <p:bldP spid="270414" grpId="0"/>
      <p:bldP spid="270415" grpId="0"/>
      <p:bldP spid="270416" grpId="0"/>
      <p:bldP spid="270417" grpId="0"/>
      <p:bldP spid="2704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3" name="Rectangle 9"/>
          <p:cNvSpPr>
            <a:spLocks noChangeArrowheads="1"/>
          </p:cNvSpPr>
          <p:nvPr/>
        </p:nvSpPr>
        <p:spPr bwMode="auto">
          <a:xfrm>
            <a:off x="674688" y="4033838"/>
            <a:ext cx="4283075" cy="2824162"/>
          </a:xfrm>
          <a:prstGeom prst="rect">
            <a:avLst/>
          </a:prstGeom>
          <a:solidFill>
            <a:srgbClr val="FFFFCC"/>
          </a:solidFill>
          <a:ln w="9525">
            <a:noFill/>
            <a:miter lim="800000"/>
            <a:headEnd/>
            <a:tailEnd/>
          </a:ln>
          <a:effectLst/>
        </p:spPr>
        <p:txBody>
          <a:bodyPr/>
          <a:lstStyle/>
          <a:p>
            <a:pPr eaLnBrk="0" hangingPunct="0">
              <a:spcBef>
                <a:spcPct val="15000"/>
              </a:spcBef>
            </a:pPr>
            <a:r>
              <a:rPr lang="en-US" sz="2400">
                <a:latin typeface="Arial" charset="0"/>
                <a:sym typeface="Symbol" pitchFamily="18" charset="2"/>
              </a:rPr>
              <a:t>EXAMPLE: The sun’s surface has a temperature of 4500 K. What is the prevalent wavelength of light?</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i="1">
                <a:latin typeface="Arial" charset="0"/>
                <a:sym typeface="Symbol" pitchFamily="18" charset="2"/>
              </a:rPr>
              <a:t> </a:t>
            </a:r>
            <a:r>
              <a:rPr lang="en-US" sz="2400" baseline="-25000">
                <a:latin typeface="Arial" charset="0"/>
                <a:sym typeface="Symbol" pitchFamily="18" charset="2"/>
              </a:rPr>
              <a:t>max</a:t>
            </a:r>
            <a:r>
              <a:rPr lang="en-US" sz="2400" i="1" baseline="-25000">
                <a:latin typeface="Arial" charset="0"/>
                <a:sym typeface="Symbol" pitchFamily="18" charset="2"/>
              </a:rPr>
              <a:t> </a:t>
            </a:r>
            <a:r>
              <a:rPr lang="en-US" sz="2400">
                <a:latin typeface="Arial" charset="0"/>
                <a:sym typeface="Symbol" pitchFamily="18" charset="2"/>
              </a:rPr>
              <a:t>= 2.9010</a:t>
            </a:r>
            <a:r>
              <a:rPr lang="en-US" sz="2400" baseline="30000">
                <a:latin typeface="Arial" charset="0"/>
                <a:sym typeface="Symbol" pitchFamily="18" charset="2"/>
              </a:rPr>
              <a:t>-3</a:t>
            </a:r>
            <a:r>
              <a:rPr lang="en-US" sz="2400" i="1">
                <a:latin typeface="Arial" charset="0"/>
                <a:sym typeface="Symbol" pitchFamily="18" charset="2"/>
              </a:rPr>
              <a:t>/ </a:t>
            </a:r>
            <a:r>
              <a:rPr lang="en-US" sz="2400">
                <a:latin typeface="Arial" charset="0"/>
                <a:sym typeface="Symbol" pitchFamily="18" charset="2"/>
              </a:rPr>
              <a:t>4500</a:t>
            </a:r>
          </a:p>
          <a:p>
            <a:pPr eaLnBrk="0" hangingPunct="0">
              <a:spcBef>
                <a:spcPct val="15000"/>
              </a:spcBef>
            </a:pPr>
            <a:r>
              <a:rPr lang="en-US" sz="2400" i="1">
                <a:latin typeface="Arial" charset="0"/>
                <a:sym typeface="Symbol" pitchFamily="18" charset="2"/>
              </a:rPr>
              <a:t> </a:t>
            </a:r>
            <a:r>
              <a:rPr lang="en-US" sz="2400" baseline="-25000">
                <a:latin typeface="Arial" charset="0"/>
                <a:sym typeface="Symbol" pitchFamily="18" charset="2"/>
              </a:rPr>
              <a:t>max</a:t>
            </a:r>
            <a:r>
              <a:rPr lang="en-US" sz="2400" i="1" baseline="-25000">
                <a:latin typeface="Arial" charset="0"/>
                <a:sym typeface="Symbol" pitchFamily="18" charset="2"/>
              </a:rPr>
              <a:t> </a:t>
            </a:r>
            <a:r>
              <a:rPr lang="en-US" sz="2400">
                <a:latin typeface="Arial" charset="0"/>
                <a:sym typeface="Symbol" pitchFamily="18" charset="2"/>
              </a:rPr>
              <a:t>= 6.4410</a:t>
            </a:r>
            <a:r>
              <a:rPr lang="en-US" sz="2400" baseline="30000">
                <a:latin typeface="Arial" charset="0"/>
                <a:sym typeface="Symbol" pitchFamily="18" charset="2"/>
              </a:rPr>
              <a:t>-7</a:t>
            </a:r>
            <a:r>
              <a:rPr lang="en-US" sz="2400">
                <a:latin typeface="Arial" charset="0"/>
                <a:sym typeface="Symbol" pitchFamily="18" charset="2"/>
              </a:rPr>
              <a:t> m = 644 nm.</a:t>
            </a:r>
          </a:p>
        </p:txBody>
      </p:sp>
      <p:sp>
        <p:nvSpPr>
          <p:cNvPr id="272386" name="Rectangle 2"/>
          <p:cNvSpPr>
            <a:spLocks noChangeArrowheads="1"/>
          </p:cNvSpPr>
          <p:nvPr/>
        </p:nvSpPr>
        <p:spPr bwMode="auto">
          <a:xfrm>
            <a:off x="685800" y="1401763"/>
            <a:ext cx="7772400" cy="261778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Black-body radiation</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eaLnBrk="0" hangingPunct="0">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simple law called </a:t>
            </a:r>
            <a:r>
              <a:rPr lang="en-US" sz="2400" b="1">
                <a:solidFill>
                  <a:srgbClr val="000000"/>
                </a:solidFill>
                <a:latin typeface="Arial" charset="0"/>
                <a:ea typeface="Calibri" pitchFamily="34" charset="0"/>
                <a:cs typeface="Times New Roman" pitchFamily="18" charset="0"/>
              </a:rPr>
              <a:t>Wein’s displacement law</a:t>
            </a:r>
            <a:r>
              <a:rPr lang="en-US" sz="2400">
                <a:solidFill>
                  <a:srgbClr val="000000"/>
                </a:solidFill>
                <a:latin typeface="Arial" charset="0"/>
                <a:ea typeface="Calibri" pitchFamily="34" charset="0"/>
                <a:cs typeface="Times New Roman" pitchFamily="18" charset="0"/>
              </a:rPr>
              <a:t> tells us the wavelength of the maximum intensity </a:t>
            </a:r>
            <a:r>
              <a:rPr lang="en-US" sz="2400">
                <a:solidFill>
                  <a:srgbClr val="000000"/>
                </a:solidFill>
                <a:latin typeface="Arial" charset="0"/>
                <a:ea typeface="Calibri" pitchFamily="34" charset="0"/>
                <a:cs typeface="Times New Roman" pitchFamily="18" charset="0"/>
                <a:sym typeface="Symbol" pitchFamily="18" charset="2"/>
              </a:rPr>
              <a:t></a:t>
            </a:r>
            <a:r>
              <a:rPr lang="en-US" sz="2400" baseline="-25000">
                <a:solidFill>
                  <a:srgbClr val="000000"/>
                </a:solidFill>
                <a:latin typeface="Arial" charset="0"/>
                <a:ea typeface="Calibri" pitchFamily="34" charset="0"/>
                <a:cs typeface="Times New Roman" pitchFamily="18" charset="0"/>
                <a:sym typeface="Symbol" pitchFamily="18" charset="2"/>
              </a:rPr>
              <a:t>max</a:t>
            </a:r>
            <a:r>
              <a:rPr lang="en-US" sz="2400">
                <a:solidFill>
                  <a:srgbClr val="000000"/>
                </a:solidFill>
                <a:latin typeface="Arial" charset="0"/>
                <a:ea typeface="Calibri" pitchFamily="34" charset="0"/>
                <a:cs typeface="Times New Roman" pitchFamily="18" charset="0"/>
                <a:sym typeface="Symbol" pitchFamily="18" charset="2"/>
              </a:rPr>
              <a:t> </a:t>
            </a:r>
            <a:r>
              <a:rPr lang="en-US" sz="2400">
                <a:solidFill>
                  <a:srgbClr val="000000"/>
                </a:solidFill>
                <a:latin typeface="Arial" charset="0"/>
                <a:ea typeface="Calibri" pitchFamily="34" charset="0"/>
                <a:cs typeface="Times New Roman" pitchFamily="18" charset="0"/>
              </a:rPr>
              <a:t>for blackbodies at temperature </a:t>
            </a:r>
            <a:r>
              <a:rPr lang="en-US" sz="2400" i="1">
                <a:solidFill>
                  <a:srgbClr val="000000"/>
                </a:solidFill>
                <a:latin typeface="Arial" charset="0"/>
                <a:ea typeface="Calibri" pitchFamily="34" charset="0"/>
                <a:cs typeface="Times New Roman" pitchFamily="18" charset="0"/>
              </a:rPr>
              <a:t>T</a:t>
            </a:r>
            <a:r>
              <a:rPr lang="en-US" sz="2400">
                <a:solidFill>
                  <a:srgbClr val="000000"/>
                </a:solidFill>
                <a:latin typeface="Arial" charset="0"/>
                <a:ea typeface="Calibri" pitchFamily="34" charset="0"/>
                <a:cs typeface="Times New Roman" pitchFamily="18" charset="0"/>
              </a:rPr>
              <a:t> in Kelvin:	</a:t>
            </a:r>
          </a:p>
        </p:txBody>
      </p:sp>
      <p:pic>
        <p:nvPicPr>
          <p:cNvPr id="272387" name="Picture 3" descr="photosphere of sun"/>
          <p:cNvPicPr>
            <a:picLocks noChangeAspect="1" noChangeArrowheads="1"/>
          </p:cNvPicPr>
          <p:nvPr/>
        </p:nvPicPr>
        <p:blipFill>
          <a:blip r:embed="rId8" cstate="print"/>
          <a:srcRect l="8110" t="10966" r="5064"/>
          <a:stretch>
            <a:fillRect/>
          </a:stretch>
        </p:blipFill>
        <p:spPr bwMode="auto">
          <a:xfrm>
            <a:off x="4957763" y="4021138"/>
            <a:ext cx="4238625" cy="2835275"/>
          </a:xfrm>
          <a:prstGeom prst="rect">
            <a:avLst/>
          </a:prstGeom>
          <a:noFill/>
          <a:ln w="9525">
            <a:noFill/>
            <a:miter lim="800000"/>
            <a:headEnd/>
            <a:tailEnd/>
          </a:ln>
        </p:spPr>
      </p:pic>
      <p:sp>
        <p:nvSpPr>
          <p:cNvPr id="2723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2456" name="Group 72"/>
          <p:cNvGrpSpPr>
            <a:grpSpLocks/>
          </p:cNvGrpSpPr>
          <p:nvPr/>
        </p:nvGrpSpPr>
        <p:grpSpPr bwMode="auto">
          <a:xfrm>
            <a:off x="809625" y="2974975"/>
            <a:ext cx="7464425" cy="474663"/>
            <a:chOff x="510" y="1930"/>
            <a:chExt cx="4702" cy="299"/>
          </a:xfrm>
        </p:grpSpPr>
        <p:sp>
          <p:nvSpPr>
            <p:cNvPr id="272390" name="Rectangle 6"/>
            <p:cNvSpPr>
              <a:spLocks noChangeArrowheads="1"/>
            </p:cNvSpPr>
            <p:nvPr/>
          </p:nvSpPr>
          <p:spPr bwMode="auto">
            <a:xfrm>
              <a:off x="592" y="1930"/>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a:latin typeface="Arial" charset="0"/>
                  <a:sym typeface="Symbol" pitchFamily="18" charset="2"/>
                </a:rPr>
                <a:t></a:t>
              </a:r>
              <a:r>
                <a:rPr lang="en-US" sz="2400" baseline="-25000">
                  <a:latin typeface="Arial" charset="0"/>
                  <a:sym typeface="Symbol" pitchFamily="18" charset="2"/>
                </a:rPr>
                <a:t>max</a:t>
              </a:r>
              <a:r>
                <a:rPr lang="en-US" sz="2400">
                  <a:latin typeface="Arial" charset="0"/>
                  <a:sym typeface="Symbol" pitchFamily="18" charset="2"/>
                </a:rPr>
                <a:t>= 2.9010</a:t>
              </a:r>
              <a:r>
                <a:rPr lang="en-US" sz="2400" baseline="30000">
                  <a:latin typeface="Arial" charset="0"/>
                  <a:sym typeface="Symbol" pitchFamily="18" charset="2"/>
                </a:rPr>
                <a:t>-3</a:t>
              </a:r>
              <a:r>
                <a:rPr lang="en-US" sz="2400" i="1">
                  <a:latin typeface="Arial" charset="0"/>
                  <a:sym typeface="Symbol" pitchFamily="18" charset="2"/>
                </a:rPr>
                <a:t>/ T </a:t>
              </a:r>
            </a:p>
          </p:txBody>
        </p:sp>
        <p:sp>
          <p:nvSpPr>
            <p:cNvPr id="272391" name="Text Box 7"/>
            <p:cNvSpPr txBox="1">
              <a:spLocks noChangeArrowheads="1"/>
            </p:cNvSpPr>
            <p:nvPr/>
          </p:nvSpPr>
          <p:spPr bwMode="auto">
            <a:xfrm>
              <a:off x="2814" y="1941"/>
              <a:ext cx="2398"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Wien’s displacement law</a:t>
              </a:r>
            </a:p>
          </p:txBody>
        </p:sp>
        <p:sp>
          <p:nvSpPr>
            <p:cNvPr id="272392" name="Rectangle 8"/>
            <p:cNvSpPr>
              <a:spLocks noChangeArrowheads="1"/>
            </p:cNvSpPr>
            <p:nvPr/>
          </p:nvSpPr>
          <p:spPr bwMode="auto">
            <a:xfrm>
              <a:off x="510" y="1943"/>
              <a:ext cx="4701" cy="285"/>
            </a:xfrm>
            <a:prstGeom prst="rect">
              <a:avLst/>
            </a:prstGeom>
            <a:noFill/>
            <a:ln w="12700">
              <a:solidFill>
                <a:schemeClr val="tx1"/>
              </a:solidFill>
              <a:miter lim="800000"/>
              <a:headEnd/>
              <a:tailEnd/>
            </a:ln>
            <a:effectLst/>
          </p:spPr>
          <p:txBody>
            <a:bodyPr wrap="none" anchor="ctr"/>
            <a:lstStyle/>
            <a:p>
              <a:endParaRPr lang="en-US"/>
            </a:p>
          </p:txBody>
        </p:sp>
      </p:grpSp>
      <p:grpSp>
        <p:nvGrpSpPr>
          <p:cNvPr id="272394" name="Group 10"/>
          <p:cNvGrpSpPr>
            <a:grpSpLocks/>
          </p:cNvGrpSpPr>
          <p:nvPr/>
        </p:nvGrpSpPr>
        <p:grpSpPr bwMode="auto">
          <a:xfrm>
            <a:off x="4646613" y="3890963"/>
            <a:ext cx="4497387" cy="3017837"/>
            <a:chOff x="2877" y="2422"/>
            <a:chExt cx="2833" cy="1901"/>
          </a:xfrm>
        </p:grpSpPr>
        <p:sp>
          <p:nvSpPr>
            <p:cNvPr id="272395" name="Line 11"/>
            <p:cNvSpPr>
              <a:spLocks noChangeShapeType="1"/>
            </p:cNvSpPr>
            <p:nvPr/>
          </p:nvSpPr>
          <p:spPr bwMode="auto">
            <a:xfrm>
              <a:off x="3123" y="3991"/>
              <a:ext cx="2587" cy="0"/>
            </a:xfrm>
            <a:prstGeom prst="line">
              <a:avLst/>
            </a:prstGeom>
            <a:noFill/>
            <a:ln w="9525">
              <a:solidFill>
                <a:schemeClr val="tx1"/>
              </a:solidFill>
              <a:round/>
              <a:headEnd/>
              <a:tailEnd type="triangle" w="med" len="med"/>
            </a:ln>
            <a:effectLst/>
          </p:spPr>
          <p:txBody>
            <a:bodyPr/>
            <a:lstStyle/>
            <a:p>
              <a:endParaRPr lang="en-US"/>
            </a:p>
          </p:txBody>
        </p:sp>
        <p:sp>
          <p:nvSpPr>
            <p:cNvPr id="272396" name="Line 12"/>
            <p:cNvSpPr>
              <a:spLocks noChangeShapeType="1"/>
            </p:cNvSpPr>
            <p:nvPr/>
          </p:nvSpPr>
          <p:spPr bwMode="auto">
            <a:xfrm flipV="1">
              <a:off x="3123" y="2422"/>
              <a:ext cx="0" cy="1569"/>
            </a:xfrm>
            <a:prstGeom prst="line">
              <a:avLst/>
            </a:prstGeom>
            <a:noFill/>
            <a:ln w="28575">
              <a:solidFill>
                <a:schemeClr val="tx1"/>
              </a:solidFill>
              <a:round/>
              <a:headEnd/>
              <a:tailEnd type="triangle" w="med" len="med"/>
            </a:ln>
            <a:effectLst/>
          </p:spPr>
          <p:txBody>
            <a:bodyPr/>
            <a:lstStyle/>
            <a:p>
              <a:endParaRPr lang="en-US"/>
            </a:p>
          </p:txBody>
        </p:sp>
        <p:grpSp>
          <p:nvGrpSpPr>
            <p:cNvPr id="272397" name="Group 13"/>
            <p:cNvGrpSpPr>
              <a:grpSpLocks/>
            </p:cNvGrpSpPr>
            <p:nvPr/>
          </p:nvGrpSpPr>
          <p:grpSpPr bwMode="auto">
            <a:xfrm>
              <a:off x="3214" y="3875"/>
              <a:ext cx="384" cy="116"/>
              <a:chOff x="576" y="3740"/>
              <a:chExt cx="384" cy="116"/>
            </a:xfrm>
          </p:grpSpPr>
          <p:grpSp>
            <p:nvGrpSpPr>
              <p:cNvPr id="272398" name="Group 14"/>
              <p:cNvGrpSpPr>
                <a:grpSpLocks/>
              </p:cNvGrpSpPr>
              <p:nvPr/>
            </p:nvGrpSpPr>
            <p:grpSpPr bwMode="auto">
              <a:xfrm>
                <a:off x="576" y="3786"/>
                <a:ext cx="288" cy="70"/>
                <a:chOff x="576" y="3736"/>
                <a:chExt cx="288" cy="120"/>
              </a:xfrm>
            </p:grpSpPr>
            <p:sp>
              <p:nvSpPr>
                <p:cNvPr id="272399" name="Line 15"/>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0" name="Line 16"/>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1" name="Line 17"/>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2" name="Line 18"/>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03" name="Line 19"/>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04" name="Group 20"/>
            <p:cNvGrpSpPr>
              <a:grpSpLocks/>
            </p:cNvGrpSpPr>
            <p:nvPr/>
          </p:nvGrpSpPr>
          <p:grpSpPr bwMode="auto">
            <a:xfrm>
              <a:off x="3694" y="3875"/>
              <a:ext cx="384" cy="116"/>
              <a:chOff x="576" y="3740"/>
              <a:chExt cx="384" cy="116"/>
            </a:xfrm>
          </p:grpSpPr>
          <p:grpSp>
            <p:nvGrpSpPr>
              <p:cNvPr id="272405" name="Group 21"/>
              <p:cNvGrpSpPr>
                <a:grpSpLocks/>
              </p:cNvGrpSpPr>
              <p:nvPr/>
            </p:nvGrpSpPr>
            <p:grpSpPr bwMode="auto">
              <a:xfrm>
                <a:off x="576" y="3786"/>
                <a:ext cx="288" cy="70"/>
                <a:chOff x="576" y="3736"/>
                <a:chExt cx="288" cy="120"/>
              </a:xfrm>
            </p:grpSpPr>
            <p:sp>
              <p:nvSpPr>
                <p:cNvPr id="272406" name="Line 22"/>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07" name="Line 23"/>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08" name="Line 24"/>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09" name="Line 25"/>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0" name="Line 26"/>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1" name="Group 27"/>
            <p:cNvGrpSpPr>
              <a:grpSpLocks/>
            </p:cNvGrpSpPr>
            <p:nvPr/>
          </p:nvGrpSpPr>
          <p:grpSpPr bwMode="auto">
            <a:xfrm>
              <a:off x="4174" y="3875"/>
              <a:ext cx="384" cy="116"/>
              <a:chOff x="576" y="3740"/>
              <a:chExt cx="384" cy="116"/>
            </a:xfrm>
          </p:grpSpPr>
          <p:grpSp>
            <p:nvGrpSpPr>
              <p:cNvPr id="272412" name="Group 28"/>
              <p:cNvGrpSpPr>
                <a:grpSpLocks/>
              </p:cNvGrpSpPr>
              <p:nvPr/>
            </p:nvGrpSpPr>
            <p:grpSpPr bwMode="auto">
              <a:xfrm>
                <a:off x="576" y="3786"/>
                <a:ext cx="288" cy="70"/>
                <a:chOff x="576" y="3736"/>
                <a:chExt cx="288" cy="120"/>
              </a:xfrm>
            </p:grpSpPr>
            <p:sp>
              <p:nvSpPr>
                <p:cNvPr id="272413" name="Line 29"/>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14" name="Line 30"/>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15" name="Line 31"/>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16" name="Line 32"/>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17" name="Line 33"/>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18" name="Group 34"/>
            <p:cNvGrpSpPr>
              <a:grpSpLocks/>
            </p:cNvGrpSpPr>
            <p:nvPr/>
          </p:nvGrpSpPr>
          <p:grpSpPr bwMode="auto">
            <a:xfrm>
              <a:off x="4654" y="3873"/>
              <a:ext cx="384" cy="116"/>
              <a:chOff x="576" y="3740"/>
              <a:chExt cx="384" cy="116"/>
            </a:xfrm>
          </p:grpSpPr>
          <p:grpSp>
            <p:nvGrpSpPr>
              <p:cNvPr id="272419" name="Group 35"/>
              <p:cNvGrpSpPr>
                <a:grpSpLocks/>
              </p:cNvGrpSpPr>
              <p:nvPr/>
            </p:nvGrpSpPr>
            <p:grpSpPr bwMode="auto">
              <a:xfrm>
                <a:off x="576" y="3786"/>
                <a:ext cx="288" cy="70"/>
                <a:chOff x="576" y="3736"/>
                <a:chExt cx="288" cy="120"/>
              </a:xfrm>
            </p:grpSpPr>
            <p:sp>
              <p:nvSpPr>
                <p:cNvPr id="272420" name="Line 36"/>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1" name="Line 37"/>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2" name="Line 38"/>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23" name="Line 39"/>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24" name="Line 40"/>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grpSp>
          <p:nvGrpSpPr>
            <p:cNvPr id="272425" name="Group 41"/>
            <p:cNvGrpSpPr>
              <a:grpSpLocks/>
            </p:cNvGrpSpPr>
            <p:nvPr/>
          </p:nvGrpSpPr>
          <p:grpSpPr bwMode="auto">
            <a:xfrm>
              <a:off x="5134" y="3875"/>
              <a:ext cx="384" cy="116"/>
              <a:chOff x="576" y="3740"/>
              <a:chExt cx="384" cy="116"/>
            </a:xfrm>
          </p:grpSpPr>
          <p:grpSp>
            <p:nvGrpSpPr>
              <p:cNvPr id="272426" name="Group 42"/>
              <p:cNvGrpSpPr>
                <a:grpSpLocks/>
              </p:cNvGrpSpPr>
              <p:nvPr/>
            </p:nvGrpSpPr>
            <p:grpSpPr bwMode="auto">
              <a:xfrm>
                <a:off x="576" y="3786"/>
                <a:ext cx="288" cy="70"/>
                <a:chOff x="576" y="3736"/>
                <a:chExt cx="288" cy="120"/>
              </a:xfrm>
            </p:grpSpPr>
            <p:sp>
              <p:nvSpPr>
                <p:cNvPr id="272427" name="Line 43"/>
                <p:cNvSpPr>
                  <a:spLocks noChangeShapeType="1"/>
                </p:cNvSpPr>
                <p:nvPr/>
              </p:nvSpPr>
              <p:spPr bwMode="auto">
                <a:xfrm>
                  <a:off x="672" y="3736"/>
                  <a:ext cx="0" cy="116"/>
                </a:xfrm>
                <a:prstGeom prst="line">
                  <a:avLst/>
                </a:prstGeom>
                <a:noFill/>
                <a:ln w="9525">
                  <a:solidFill>
                    <a:schemeClr val="tx1"/>
                  </a:solidFill>
                  <a:round/>
                  <a:headEnd/>
                  <a:tailEnd/>
                </a:ln>
                <a:effectLst/>
              </p:spPr>
              <p:txBody>
                <a:bodyPr/>
                <a:lstStyle/>
                <a:p>
                  <a:endParaRPr lang="en-US"/>
                </a:p>
              </p:txBody>
            </p:sp>
            <p:sp>
              <p:nvSpPr>
                <p:cNvPr id="272428" name="Line 44"/>
                <p:cNvSpPr>
                  <a:spLocks noChangeShapeType="1"/>
                </p:cNvSpPr>
                <p:nvPr/>
              </p:nvSpPr>
              <p:spPr bwMode="auto">
                <a:xfrm>
                  <a:off x="576" y="3740"/>
                  <a:ext cx="0" cy="116"/>
                </a:xfrm>
                <a:prstGeom prst="line">
                  <a:avLst/>
                </a:prstGeom>
                <a:noFill/>
                <a:ln w="9525">
                  <a:solidFill>
                    <a:schemeClr val="tx1"/>
                  </a:solidFill>
                  <a:round/>
                  <a:headEnd/>
                  <a:tailEnd/>
                </a:ln>
                <a:effectLst/>
              </p:spPr>
              <p:txBody>
                <a:bodyPr/>
                <a:lstStyle/>
                <a:p>
                  <a:endParaRPr lang="en-US"/>
                </a:p>
              </p:txBody>
            </p:sp>
            <p:sp>
              <p:nvSpPr>
                <p:cNvPr id="272429" name="Line 45"/>
                <p:cNvSpPr>
                  <a:spLocks noChangeShapeType="1"/>
                </p:cNvSpPr>
                <p:nvPr/>
              </p:nvSpPr>
              <p:spPr bwMode="auto">
                <a:xfrm>
                  <a:off x="768" y="3740"/>
                  <a:ext cx="0" cy="116"/>
                </a:xfrm>
                <a:prstGeom prst="line">
                  <a:avLst/>
                </a:prstGeom>
                <a:noFill/>
                <a:ln w="9525">
                  <a:solidFill>
                    <a:schemeClr val="tx1"/>
                  </a:solidFill>
                  <a:round/>
                  <a:headEnd/>
                  <a:tailEnd/>
                </a:ln>
                <a:effectLst/>
              </p:spPr>
              <p:txBody>
                <a:bodyPr/>
                <a:lstStyle/>
                <a:p>
                  <a:endParaRPr lang="en-US"/>
                </a:p>
              </p:txBody>
            </p:sp>
            <p:sp>
              <p:nvSpPr>
                <p:cNvPr id="272430" name="Line 46"/>
                <p:cNvSpPr>
                  <a:spLocks noChangeShapeType="1"/>
                </p:cNvSpPr>
                <p:nvPr/>
              </p:nvSpPr>
              <p:spPr bwMode="auto">
                <a:xfrm>
                  <a:off x="864" y="3740"/>
                  <a:ext cx="0" cy="116"/>
                </a:xfrm>
                <a:prstGeom prst="line">
                  <a:avLst/>
                </a:prstGeom>
                <a:noFill/>
                <a:ln w="9525">
                  <a:solidFill>
                    <a:schemeClr val="tx1"/>
                  </a:solidFill>
                  <a:round/>
                  <a:headEnd/>
                  <a:tailEnd/>
                </a:ln>
                <a:effectLst/>
              </p:spPr>
              <p:txBody>
                <a:bodyPr/>
                <a:lstStyle/>
                <a:p>
                  <a:endParaRPr lang="en-US"/>
                </a:p>
              </p:txBody>
            </p:sp>
          </p:grpSp>
          <p:sp>
            <p:nvSpPr>
              <p:cNvPr id="272431" name="Line 47"/>
              <p:cNvSpPr>
                <a:spLocks noChangeShapeType="1"/>
              </p:cNvSpPr>
              <p:nvPr/>
            </p:nvSpPr>
            <p:spPr bwMode="auto">
              <a:xfrm>
                <a:off x="960" y="3740"/>
                <a:ext cx="0" cy="116"/>
              </a:xfrm>
              <a:prstGeom prst="line">
                <a:avLst/>
              </a:prstGeom>
              <a:noFill/>
              <a:ln w="9525">
                <a:solidFill>
                  <a:schemeClr val="tx1"/>
                </a:solidFill>
                <a:round/>
                <a:headEnd/>
                <a:tailEnd/>
              </a:ln>
              <a:effectLst/>
            </p:spPr>
            <p:txBody>
              <a:bodyPr/>
              <a:lstStyle/>
              <a:p>
                <a:endParaRPr lang="en-US"/>
              </a:p>
            </p:txBody>
          </p:sp>
        </p:grpSp>
        <p:sp>
          <p:nvSpPr>
            <p:cNvPr id="272432" name="Text Box 48"/>
            <p:cNvSpPr txBox="1">
              <a:spLocks noChangeArrowheads="1"/>
            </p:cNvSpPr>
            <p:nvPr/>
          </p:nvSpPr>
          <p:spPr bwMode="auto">
            <a:xfrm rot="16200000">
              <a:off x="2646" y="2952"/>
              <a:ext cx="711" cy="250"/>
            </a:xfrm>
            <a:prstGeom prst="rect">
              <a:avLst/>
            </a:prstGeom>
            <a:noFill/>
            <a:ln w="9525">
              <a:noFill/>
              <a:miter lim="800000"/>
              <a:headEnd/>
              <a:tailEnd/>
            </a:ln>
            <a:effectLst/>
          </p:spPr>
          <p:txBody>
            <a:bodyPr wrap="none">
              <a:spAutoFit/>
            </a:bodyPr>
            <a:lstStyle/>
            <a:p>
              <a:r>
                <a:rPr lang="en-US" i="1">
                  <a:solidFill>
                    <a:schemeClr val="accent2"/>
                  </a:solidFill>
                  <a:latin typeface="Arial" charset="0"/>
                </a:rPr>
                <a:t>Intensity</a:t>
              </a:r>
            </a:p>
          </p:txBody>
        </p:sp>
        <p:sp>
          <p:nvSpPr>
            <p:cNvPr id="272433" name="Text Box 49"/>
            <p:cNvSpPr txBox="1">
              <a:spLocks noChangeArrowheads="1"/>
            </p:cNvSpPr>
            <p:nvPr/>
          </p:nvSpPr>
          <p:spPr bwMode="auto">
            <a:xfrm>
              <a:off x="3760" y="4073"/>
              <a:ext cx="1333" cy="250"/>
            </a:xfrm>
            <a:prstGeom prst="rect">
              <a:avLst/>
            </a:prstGeom>
            <a:noFill/>
            <a:ln w="9525">
              <a:noFill/>
              <a:miter lim="800000"/>
              <a:headEnd/>
              <a:tailEnd/>
            </a:ln>
            <a:effectLst/>
          </p:spPr>
          <p:txBody>
            <a:bodyPr wrap="none">
              <a:spAutoFit/>
            </a:bodyPr>
            <a:lstStyle/>
            <a:p>
              <a:r>
                <a:rPr lang="en-US" i="1">
                  <a:latin typeface="Arial" charset="0"/>
                </a:rPr>
                <a:t>Wavelength </a:t>
              </a:r>
              <a:r>
                <a:rPr lang="en-US">
                  <a:latin typeface="Arial" charset="0"/>
                </a:rPr>
                <a:t>(nm)</a:t>
              </a:r>
              <a:endParaRPr lang="en-US" i="1">
                <a:latin typeface="Arial" charset="0"/>
              </a:endParaRPr>
            </a:p>
          </p:txBody>
        </p:sp>
        <p:sp>
          <p:nvSpPr>
            <p:cNvPr id="272434" name="Text Box 50"/>
            <p:cNvSpPr txBox="1">
              <a:spLocks noChangeArrowheads="1"/>
            </p:cNvSpPr>
            <p:nvPr/>
          </p:nvSpPr>
          <p:spPr bwMode="auto">
            <a:xfrm>
              <a:off x="3434" y="3987"/>
              <a:ext cx="328" cy="173"/>
            </a:xfrm>
            <a:prstGeom prst="rect">
              <a:avLst/>
            </a:prstGeom>
            <a:noFill/>
            <a:ln w="9525">
              <a:noFill/>
              <a:miter lim="800000"/>
              <a:headEnd/>
              <a:tailEnd/>
            </a:ln>
            <a:effectLst/>
          </p:spPr>
          <p:txBody>
            <a:bodyPr wrap="none">
              <a:spAutoFit/>
            </a:bodyPr>
            <a:lstStyle/>
            <a:p>
              <a:r>
                <a:rPr lang="en-US" sz="1200">
                  <a:latin typeface="Arial" charset="0"/>
                </a:rPr>
                <a:t>1000</a:t>
              </a:r>
            </a:p>
          </p:txBody>
        </p:sp>
        <p:sp>
          <p:nvSpPr>
            <p:cNvPr id="272435" name="Text Box 51"/>
            <p:cNvSpPr txBox="1">
              <a:spLocks noChangeArrowheads="1"/>
            </p:cNvSpPr>
            <p:nvPr/>
          </p:nvSpPr>
          <p:spPr bwMode="auto">
            <a:xfrm>
              <a:off x="3914" y="3989"/>
              <a:ext cx="328" cy="173"/>
            </a:xfrm>
            <a:prstGeom prst="rect">
              <a:avLst/>
            </a:prstGeom>
            <a:noFill/>
            <a:ln w="9525">
              <a:noFill/>
              <a:miter lim="800000"/>
              <a:headEnd/>
              <a:tailEnd/>
            </a:ln>
            <a:effectLst/>
          </p:spPr>
          <p:txBody>
            <a:bodyPr wrap="none">
              <a:spAutoFit/>
            </a:bodyPr>
            <a:lstStyle/>
            <a:p>
              <a:r>
                <a:rPr lang="en-US" sz="1200">
                  <a:latin typeface="Arial" charset="0"/>
                </a:rPr>
                <a:t>2000</a:t>
              </a:r>
            </a:p>
          </p:txBody>
        </p:sp>
        <p:sp>
          <p:nvSpPr>
            <p:cNvPr id="272436" name="Text Box 52"/>
            <p:cNvSpPr txBox="1">
              <a:spLocks noChangeArrowheads="1"/>
            </p:cNvSpPr>
            <p:nvPr/>
          </p:nvSpPr>
          <p:spPr bwMode="auto">
            <a:xfrm>
              <a:off x="4394" y="3975"/>
              <a:ext cx="328" cy="173"/>
            </a:xfrm>
            <a:prstGeom prst="rect">
              <a:avLst/>
            </a:prstGeom>
            <a:noFill/>
            <a:ln w="9525">
              <a:noFill/>
              <a:miter lim="800000"/>
              <a:headEnd/>
              <a:tailEnd/>
            </a:ln>
            <a:effectLst/>
          </p:spPr>
          <p:txBody>
            <a:bodyPr wrap="none">
              <a:spAutoFit/>
            </a:bodyPr>
            <a:lstStyle/>
            <a:p>
              <a:r>
                <a:rPr lang="en-US" sz="1200">
                  <a:latin typeface="Arial" charset="0"/>
                </a:rPr>
                <a:t>3000</a:t>
              </a:r>
            </a:p>
          </p:txBody>
        </p:sp>
        <p:sp>
          <p:nvSpPr>
            <p:cNvPr id="272437" name="Text Box 53"/>
            <p:cNvSpPr txBox="1">
              <a:spLocks noChangeArrowheads="1"/>
            </p:cNvSpPr>
            <p:nvPr/>
          </p:nvSpPr>
          <p:spPr bwMode="auto">
            <a:xfrm>
              <a:off x="4874" y="3975"/>
              <a:ext cx="328" cy="173"/>
            </a:xfrm>
            <a:prstGeom prst="rect">
              <a:avLst/>
            </a:prstGeom>
            <a:noFill/>
            <a:ln w="9525">
              <a:noFill/>
              <a:miter lim="800000"/>
              <a:headEnd/>
              <a:tailEnd/>
            </a:ln>
            <a:effectLst/>
          </p:spPr>
          <p:txBody>
            <a:bodyPr wrap="none">
              <a:spAutoFit/>
            </a:bodyPr>
            <a:lstStyle/>
            <a:p>
              <a:r>
                <a:rPr lang="en-US" sz="1200">
                  <a:latin typeface="Arial" charset="0"/>
                </a:rPr>
                <a:t>4000</a:t>
              </a:r>
            </a:p>
          </p:txBody>
        </p:sp>
        <p:sp>
          <p:nvSpPr>
            <p:cNvPr id="272438" name="Text Box 54"/>
            <p:cNvSpPr txBox="1">
              <a:spLocks noChangeArrowheads="1"/>
            </p:cNvSpPr>
            <p:nvPr/>
          </p:nvSpPr>
          <p:spPr bwMode="auto">
            <a:xfrm>
              <a:off x="5354" y="3975"/>
              <a:ext cx="328" cy="173"/>
            </a:xfrm>
            <a:prstGeom prst="rect">
              <a:avLst/>
            </a:prstGeom>
            <a:noFill/>
            <a:ln w="9525">
              <a:noFill/>
              <a:miter lim="800000"/>
              <a:headEnd/>
              <a:tailEnd/>
            </a:ln>
            <a:effectLst/>
          </p:spPr>
          <p:txBody>
            <a:bodyPr wrap="none">
              <a:spAutoFit/>
            </a:bodyPr>
            <a:lstStyle/>
            <a:p>
              <a:r>
                <a:rPr lang="en-US" sz="1200">
                  <a:latin typeface="Arial" charset="0"/>
                </a:rPr>
                <a:t>5000</a:t>
              </a:r>
            </a:p>
          </p:txBody>
        </p:sp>
        <p:sp>
          <p:nvSpPr>
            <p:cNvPr id="272439" name="Freeform 55"/>
            <p:cNvSpPr>
              <a:spLocks/>
            </p:cNvSpPr>
            <p:nvPr/>
          </p:nvSpPr>
          <p:spPr bwMode="auto">
            <a:xfrm>
              <a:off x="3308" y="3815"/>
              <a:ext cx="2186" cy="170"/>
            </a:xfrm>
            <a:custGeom>
              <a:avLst/>
              <a:gdLst/>
              <a:ahLst/>
              <a:cxnLst>
                <a:cxn ang="0">
                  <a:pos x="0" y="170"/>
                </a:cxn>
                <a:cxn ang="0">
                  <a:pos x="103" y="120"/>
                </a:cxn>
                <a:cxn ang="0">
                  <a:pos x="347" y="5"/>
                </a:cxn>
                <a:cxn ang="0">
                  <a:pos x="805" y="88"/>
                </a:cxn>
                <a:cxn ang="0">
                  <a:pos x="1787" y="152"/>
                </a:cxn>
                <a:cxn ang="0">
                  <a:pos x="2186" y="164"/>
                </a:cxn>
              </a:cxnLst>
              <a:rect l="0" t="0" r="r" b="b"/>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a:effectLst/>
          </p:spPr>
          <p:txBody>
            <a:bodyPr/>
            <a:lstStyle/>
            <a:p>
              <a:endParaRPr lang="en-US"/>
            </a:p>
          </p:txBody>
        </p:sp>
        <p:sp>
          <p:nvSpPr>
            <p:cNvPr id="272440" name="Freeform 56"/>
            <p:cNvSpPr>
              <a:spLocks/>
            </p:cNvSpPr>
            <p:nvPr/>
          </p:nvSpPr>
          <p:spPr bwMode="auto">
            <a:xfrm>
              <a:off x="3246" y="3440"/>
              <a:ext cx="2231" cy="553"/>
            </a:xfrm>
            <a:custGeom>
              <a:avLst/>
              <a:gdLst/>
              <a:ahLst/>
              <a:cxnLst>
                <a:cxn ang="0">
                  <a:pos x="0" y="553"/>
                </a:cxn>
                <a:cxn ang="0">
                  <a:pos x="80" y="397"/>
                </a:cxn>
                <a:cxn ang="0">
                  <a:pos x="249" y="18"/>
                </a:cxn>
                <a:cxn ang="0">
                  <a:pos x="805" y="289"/>
                </a:cxn>
                <a:cxn ang="0">
                  <a:pos x="1796" y="457"/>
                </a:cxn>
                <a:cxn ang="0">
                  <a:pos x="2231" y="515"/>
                </a:cxn>
              </a:cxnLst>
              <a:rect l="0" t="0" r="r" b="b"/>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a:effectLst/>
          </p:spPr>
          <p:txBody>
            <a:bodyPr/>
            <a:lstStyle/>
            <a:p>
              <a:endParaRPr lang="en-US"/>
            </a:p>
          </p:txBody>
        </p:sp>
        <p:sp>
          <p:nvSpPr>
            <p:cNvPr id="272441" name="Freeform 57"/>
            <p:cNvSpPr>
              <a:spLocks/>
            </p:cNvSpPr>
            <p:nvPr/>
          </p:nvSpPr>
          <p:spPr bwMode="auto">
            <a:xfrm>
              <a:off x="3155" y="2565"/>
              <a:ext cx="2328" cy="1432"/>
            </a:xfrm>
            <a:custGeom>
              <a:avLst/>
              <a:gdLst/>
              <a:ahLst/>
              <a:cxnLst>
                <a:cxn ang="0">
                  <a:pos x="0" y="1432"/>
                </a:cxn>
                <a:cxn ang="0">
                  <a:pos x="100" y="1097"/>
                </a:cxn>
                <a:cxn ang="0">
                  <a:pos x="221" y="43"/>
                </a:cxn>
                <a:cxn ang="0">
                  <a:pos x="717" y="838"/>
                </a:cxn>
                <a:cxn ang="0">
                  <a:pos x="1811" y="1226"/>
                </a:cxn>
                <a:cxn ang="0">
                  <a:pos x="2328" y="1314"/>
                </a:cxn>
              </a:cxnLst>
              <a:rect l="0" t="0" r="r" b="b"/>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a:effectLst/>
          </p:spPr>
          <p:txBody>
            <a:bodyPr/>
            <a:lstStyle/>
            <a:p>
              <a:endParaRPr lang="en-US"/>
            </a:p>
          </p:txBody>
        </p:sp>
      </p:grpSp>
      <p:sp>
        <p:nvSpPr>
          <p:cNvPr id="272442" name="Line 58"/>
          <p:cNvSpPr>
            <a:spLocks noChangeShapeType="1"/>
          </p:cNvSpPr>
          <p:nvPr/>
        </p:nvSpPr>
        <p:spPr bwMode="auto">
          <a:xfrm flipV="1">
            <a:off x="5462588" y="4043363"/>
            <a:ext cx="0" cy="2814637"/>
          </a:xfrm>
          <a:prstGeom prst="line">
            <a:avLst/>
          </a:prstGeom>
          <a:noFill/>
          <a:ln w="76200">
            <a:solidFill>
              <a:srgbClr val="FFFFCC">
                <a:alpha val="52000"/>
              </a:srgbClr>
            </a:solidFill>
            <a:round/>
            <a:headEnd/>
            <a:tailEnd/>
          </a:ln>
          <a:effectLst/>
        </p:spPr>
        <p:txBody>
          <a:bodyPr/>
          <a:lstStyle/>
          <a:p>
            <a:endParaRPr lang="en-US"/>
          </a:p>
        </p:txBody>
      </p:sp>
      <p:grpSp>
        <p:nvGrpSpPr>
          <p:cNvPr id="272443" name="Group 59"/>
          <p:cNvGrpSpPr>
            <a:grpSpLocks/>
          </p:cNvGrpSpPr>
          <p:nvPr/>
        </p:nvGrpSpPr>
        <p:grpSpPr bwMode="auto">
          <a:xfrm>
            <a:off x="1677988" y="3754438"/>
            <a:ext cx="5486400" cy="265112"/>
            <a:chOff x="576" y="3696"/>
            <a:chExt cx="3456" cy="288"/>
          </a:xfrm>
        </p:grpSpPr>
        <p:sp>
          <p:nvSpPr>
            <p:cNvPr id="272444" name="Rectangle 60"/>
            <p:cNvSpPr>
              <a:spLocks noChangeArrowheads="1"/>
            </p:cNvSpPr>
            <p:nvPr/>
          </p:nvSpPr>
          <p:spPr bwMode="auto">
            <a:xfrm>
              <a:off x="576" y="3696"/>
              <a:ext cx="3456" cy="288"/>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272445" name="Rectangle 61"/>
            <p:cNvSpPr>
              <a:spLocks noChangeArrowheads="1"/>
            </p:cNvSpPr>
            <p:nvPr/>
          </p:nvSpPr>
          <p:spPr bwMode="auto">
            <a:xfrm>
              <a:off x="576" y="3696"/>
              <a:ext cx="576" cy="288"/>
            </a:xfrm>
            <a:prstGeom prst="rect">
              <a:avLst/>
            </a:prstGeom>
            <a:solidFill>
              <a:srgbClr val="FF0000"/>
            </a:solidFill>
            <a:ln w="9525">
              <a:noFill/>
              <a:miter lim="800000"/>
              <a:headEnd/>
              <a:tailEnd/>
            </a:ln>
            <a:effectLst/>
          </p:spPr>
          <p:txBody>
            <a:bodyPr wrap="none" anchor="ctr"/>
            <a:lstStyle/>
            <a:p>
              <a:endParaRPr lang="en-US"/>
            </a:p>
          </p:txBody>
        </p:sp>
        <p:sp>
          <p:nvSpPr>
            <p:cNvPr id="272446" name="Rectangle 62"/>
            <p:cNvSpPr>
              <a:spLocks noChangeArrowheads="1"/>
            </p:cNvSpPr>
            <p:nvPr/>
          </p:nvSpPr>
          <p:spPr bwMode="auto">
            <a:xfrm>
              <a:off x="1152" y="3696"/>
              <a:ext cx="576" cy="288"/>
            </a:xfrm>
            <a:prstGeom prst="rect">
              <a:avLst/>
            </a:prstGeom>
            <a:solidFill>
              <a:srgbClr val="FF6600"/>
            </a:solidFill>
            <a:ln w="9525">
              <a:noFill/>
              <a:miter lim="800000"/>
              <a:headEnd/>
              <a:tailEnd/>
            </a:ln>
            <a:effectLst/>
          </p:spPr>
          <p:txBody>
            <a:bodyPr wrap="none" anchor="ctr"/>
            <a:lstStyle/>
            <a:p>
              <a:endParaRPr lang="en-US"/>
            </a:p>
          </p:txBody>
        </p:sp>
        <p:sp>
          <p:nvSpPr>
            <p:cNvPr id="272447" name="Rectangle 63"/>
            <p:cNvSpPr>
              <a:spLocks noChangeArrowheads="1"/>
            </p:cNvSpPr>
            <p:nvPr/>
          </p:nvSpPr>
          <p:spPr bwMode="auto">
            <a:xfrm>
              <a:off x="1728" y="3696"/>
              <a:ext cx="576" cy="288"/>
            </a:xfrm>
            <a:prstGeom prst="rect">
              <a:avLst/>
            </a:prstGeom>
            <a:solidFill>
              <a:srgbClr val="FFFF00"/>
            </a:solidFill>
            <a:ln w="9525">
              <a:noFill/>
              <a:miter lim="800000"/>
              <a:headEnd/>
              <a:tailEnd/>
            </a:ln>
            <a:effectLst/>
          </p:spPr>
          <p:txBody>
            <a:bodyPr wrap="none" anchor="ctr"/>
            <a:lstStyle/>
            <a:p>
              <a:endParaRPr lang="en-US"/>
            </a:p>
          </p:txBody>
        </p:sp>
        <p:sp>
          <p:nvSpPr>
            <p:cNvPr id="272448" name="Rectangle 64"/>
            <p:cNvSpPr>
              <a:spLocks noChangeArrowheads="1"/>
            </p:cNvSpPr>
            <p:nvPr/>
          </p:nvSpPr>
          <p:spPr bwMode="auto">
            <a:xfrm>
              <a:off x="2304" y="3696"/>
              <a:ext cx="576" cy="288"/>
            </a:xfrm>
            <a:prstGeom prst="rect">
              <a:avLst/>
            </a:prstGeom>
            <a:solidFill>
              <a:srgbClr val="66FF33"/>
            </a:solidFill>
            <a:ln w="9525">
              <a:noFill/>
              <a:miter lim="800000"/>
              <a:headEnd/>
              <a:tailEnd/>
            </a:ln>
            <a:effectLst/>
          </p:spPr>
          <p:txBody>
            <a:bodyPr wrap="none" anchor="ctr"/>
            <a:lstStyle/>
            <a:p>
              <a:endParaRPr lang="en-US"/>
            </a:p>
          </p:txBody>
        </p:sp>
        <p:sp>
          <p:nvSpPr>
            <p:cNvPr id="272449" name="Rectangle 65"/>
            <p:cNvSpPr>
              <a:spLocks noChangeArrowheads="1"/>
            </p:cNvSpPr>
            <p:nvPr/>
          </p:nvSpPr>
          <p:spPr bwMode="auto">
            <a:xfrm>
              <a:off x="2880" y="3696"/>
              <a:ext cx="576" cy="288"/>
            </a:xfrm>
            <a:prstGeom prst="rect">
              <a:avLst/>
            </a:prstGeom>
            <a:solidFill>
              <a:srgbClr val="3366FF"/>
            </a:solidFill>
            <a:ln w="9525">
              <a:noFill/>
              <a:miter lim="800000"/>
              <a:headEnd/>
              <a:tailEnd/>
            </a:ln>
            <a:effectLst/>
          </p:spPr>
          <p:txBody>
            <a:bodyPr wrap="none" anchor="ctr"/>
            <a:lstStyle/>
            <a:p>
              <a:endParaRPr lang="en-US"/>
            </a:p>
          </p:txBody>
        </p:sp>
        <p:sp>
          <p:nvSpPr>
            <p:cNvPr id="272450" name="Rectangle 66"/>
            <p:cNvSpPr>
              <a:spLocks noChangeArrowheads="1"/>
            </p:cNvSpPr>
            <p:nvPr/>
          </p:nvSpPr>
          <p:spPr bwMode="auto">
            <a:xfrm>
              <a:off x="3456" y="3696"/>
              <a:ext cx="576" cy="288"/>
            </a:xfrm>
            <a:prstGeom prst="rect">
              <a:avLst/>
            </a:prstGeom>
            <a:solidFill>
              <a:srgbClr val="CC0099"/>
            </a:solidFill>
            <a:ln w="9525">
              <a:noFill/>
              <a:miter lim="800000"/>
              <a:headEnd/>
              <a:tailEnd/>
            </a:ln>
            <a:effectLst/>
          </p:spPr>
          <p:txBody>
            <a:bodyPr wrap="none" anchor="ctr"/>
            <a:lstStyle/>
            <a:p>
              <a:endParaRPr lang="en-US"/>
            </a:p>
          </p:txBody>
        </p:sp>
      </p:grpSp>
      <p:sp>
        <p:nvSpPr>
          <p:cNvPr id="272451" name="Text Box 67"/>
          <p:cNvSpPr txBox="1">
            <a:spLocks noChangeArrowheads="1"/>
          </p:cNvSpPr>
          <p:nvPr/>
        </p:nvSpPr>
        <p:spPr bwMode="auto">
          <a:xfrm>
            <a:off x="1398588" y="3413125"/>
            <a:ext cx="6051550" cy="641350"/>
          </a:xfrm>
          <a:prstGeom prst="rect">
            <a:avLst/>
          </a:prstGeom>
          <a:noFill/>
          <a:ln w="9525">
            <a:noFill/>
            <a:miter lim="800000"/>
            <a:headEnd/>
            <a:tailEnd/>
          </a:ln>
          <a:effectLst/>
        </p:spPr>
        <p:txBody>
          <a:bodyPr wrap="none">
            <a:spAutoFit/>
          </a:bodyPr>
          <a:lstStyle/>
          <a:p>
            <a:pPr algn="ctr"/>
            <a:r>
              <a:rPr lang="en-US" sz="1800">
                <a:latin typeface="Arial" charset="0"/>
              </a:rPr>
              <a:t>700		600		500		400</a:t>
            </a:r>
          </a:p>
          <a:p>
            <a:pPr algn="ctr"/>
            <a:r>
              <a:rPr lang="en-US" sz="1800">
                <a:latin typeface="Arial" charset="0"/>
              </a:rPr>
              <a:t>Wavelength </a:t>
            </a:r>
            <a:r>
              <a:rPr lang="en-US" sz="1800">
                <a:latin typeface="Arial" charset="0"/>
                <a:sym typeface="Symbol" pitchFamily="18" charset="2"/>
              </a:rPr>
              <a:t> / nm</a:t>
            </a:r>
          </a:p>
        </p:txBody>
      </p:sp>
      <p:sp>
        <p:nvSpPr>
          <p:cNvPr id="272452" name="Text Box 68"/>
          <p:cNvSpPr txBox="1">
            <a:spLocks noChangeArrowheads="1"/>
          </p:cNvSpPr>
          <p:nvPr/>
        </p:nvSpPr>
        <p:spPr bwMode="auto">
          <a:xfrm>
            <a:off x="3754438" y="3413125"/>
            <a:ext cx="1416050" cy="366713"/>
          </a:xfrm>
          <a:prstGeom prst="rect">
            <a:avLst/>
          </a:prstGeom>
          <a:noFill/>
          <a:ln w="9525">
            <a:noFill/>
            <a:miter lim="800000"/>
            <a:headEnd/>
            <a:tailEnd/>
          </a:ln>
          <a:effectLst/>
        </p:spPr>
        <p:txBody>
          <a:bodyPr wrap="none">
            <a:spAutoFit/>
          </a:bodyPr>
          <a:lstStyle/>
          <a:p>
            <a:pPr algn="ctr"/>
            <a:r>
              <a:rPr lang="en-US" sz="1800">
                <a:latin typeface="Arial" charset="0"/>
              </a:rPr>
              <a:t>Visible Light</a:t>
            </a:r>
            <a:endParaRPr lang="en-US" sz="1800">
              <a:latin typeface="Arial" charset="0"/>
              <a:sym typeface="Symbol" pitchFamily="18" charset="2"/>
            </a:endParaRPr>
          </a:p>
        </p:txBody>
      </p:sp>
      <p:grpSp>
        <p:nvGrpSpPr>
          <p:cNvPr id="272453" name="Group 69"/>
          <p:cNvGrpSpPr>
            <a:grpSpLocks/>
          </p:cNvGrpSpPr>
          <p:nvPr/>
        </p:nvGrpSpPr>
        <p:grpSpPr bwMode="auto">
          <a:xfrm>
            <a:off x="2997200" y="3757613"/>
            <a:ext cx="111125" cy="258762"/>
            <a:chOff x="3962" y="3922"/>
            <a:chExt cx="70" cy="302"/>
          </a:xfrm>
        </p:grpSpPr>
        <p:sp>
          <p:nvSpPr>
            <p:cNvPr id="272454" name="Rectangle 70"/>
            <p:cNvSpPr>
              <a:spLocks noChangeArrowheads="1"/>
            </p:cNvSpPr>
            <p:nvPr/>
          </p:nvSpPr>
          <p:spPr bwMode="auto">
            <a:xfrm>
              <a:off x="3971" y="3922"/>
              <a:ext cx="61" cy="288"/>
            </a:xfrm>
            <a:prstGeom prst="rect">
              <a:avLst/>
            </a:prstGeom>
            <a:noFill/>
            <a:ln w="9525">
              <a:solidFill>
                <a:schemeClr val="tx1"/>
              </a:solidFill>
              <a:miter lim="800000"/>
              <a:headEnd/>
              <a:tailEnd/>
            </a:ln>
            <a:effectLst/>
          </p:spPr>
          <p:txBody>
            <a:bodyPr wrap="none" anchor="ctr"/>
            <a:lstStyle/>
            <a:p>
              <a:endParaRPr lang="en-US"/>
            </a:p>
          </p:txBody>
        </p:sp>
        <p:sp>
          <p:nvSpPr>
            <p:cNvPr id="272455" name="Rectangle 71"/>
            <p:cNvSpPr>
              <a:spLocks noChangeArrowheads="1"/>
            </p:cNvSpPr>
            <p:nvPr/>
          </p:nvSpPr>
          <p:spPr bwMode="auto">
            <a:xfrm>
              <a:off x="3962" y="3936"/>
              <a:ext cx="61" cy="288"/>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6">
                                            <p:txEl>
                                              <p:pRg st="1" end="1"/>
                                            </p:txEl>
                                          </p:spTgt>
                                        </p:tgtEl>
                                        <p:attrNameLst>
                                          <p:attrName>style.visibility</p:attrName>
                                        </p:attrNameLst>
                                      </p:cBhvr>
                                      <p:to>
                                        <p:strVal val="visible"/>
                                      </p:to>
                                    </p:set>
                                    <p:anim calcmode="lin" valueType="num">
                                      <p:cBhvr additive="base">
                                        <p:cTn id="7"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72456"/>
                                        </p:tgtEl>
                                        <p:attrNameLst>
                                          <p:attrName>style.visibility</p:attrName>
                                        </p:attrNameLst>
                                      </p:cBhvr>
                                      <p:to>
                                        <p:strVal val="visible"/>
                                      </p:to>
                                    </p:set>
                                    <p:anim calcmode="lin" valueType="num">
                                      <p:cBhvr>
                                        <p:cTn id="13" dur="500" fill="hold"/>
                                        <p:tgtEl>
                                          <p:spTgt spid="272456"/>
                                        </p:tgtEl>
                                        <p:attrNameLst>
                                          <p:attrName>ppt_w</p:attrName>
                                        </p:attrNameLst>
                                      </p:cBhvr>
                                      <p:tavLst>
                                        <p:tav tm="0">
                                          <p:val>
                                            <p:fltVal val="0"/>
                                          </p:val>
                                        </p:tav>
                                        <p:tav tm="100000">
                                          <p:val>
                                            <p:strVal val="#ppt_w"/>
                                          </p:val>
                                        </p:tav>
                                      </p:tavLst>
                                    </p:anim>
                                    <p:anim calcmode="lin" valueType="num">
                                      <p:cBhvr>
                                        <p:cTn id="14" dur="500" fill="hold"/>
                                        <p:tgtEl>
                                          <p:spTgt spid="272456"/>
                                        </p:tgtEl>
                                        <p:attrNameLst>
                                          <p:attrName>ppt_h</p:attrName>
                                        </p:attrNameLst>
                                      </p:cBhvr>
                                      <p:tavLst>
                                        <p:tav tm="0">
                                          <p:val>
                                            <p:fltVal val="0"/>
                                          </p:val>
                                        </p:tav>
                                        <p:tav tm="100000">
                                          <p:val>
                                            <p:strVal val="#ppt_h"/>
                                          </p:val>
                                        </p:tav>
                                      </p:tavLst>
                                    </p:anim>
                                    <p:animEffect transition="in" filter="fade">
                                      <p:cBhvr>
                                        <p:cTn id="15" dur="500"/>
                                        <p:tgtEl>
                                          <p:spTgt spid="27245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72393">
                                            <p:txEl>
                                              <p:pRg st="0" end="0"/>
                                            </p:txEl>
                                          </p:spTgt>
                                        </p:tgtEl>
                                        <p:attrNameLst>
                                          <p:attrName>style.visibility</p:attrName>
                                        </p:attrNameLst>
                                      </p:cBhvr>
                                      <p:to>
                                        <p:strVal val="visible"/>
                                      </p:to>
                                    </p:set>
                                    <p:anim calcmode="lin" valueType="num">
                                      <p:cBhvr additive="base">
                                        <p:cTn id="20" dur="500" fill="hold"/>
                                        <p:tgtEl>
                                          <p:spTgt spid="27239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72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272387"/>
                                        </p:tgtEl>
                                        <p:attrNameLst>
                                          <p:attrName>style.visibility</p:attrName>
                                        </p:attrNameLst>
                                      </p:cBhvr>
                                      <p:to>
                                        <p:strVal val="visible"/>
                                      </p:to>
                                    </p:set>
                                    <p:animEffect transition="in" filter="fade">
                                      <p:cBhvr>
                                        <p:cTn id="24" dur="2000"/>
                                        <p:tgtEl>
                                          <p:spTgt spid="27238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2393">
                                            <p:txEl>
                                              <p:pRg st="1" end="1"/>
                                            </p:txEl>
                                          </p:spTgt>
                                        </p:tgtEl>
                                        <p:attrNameLst>
                                          <p:attrName>style.visibility</p:attrName>
                                        </p:attrNameLst>
                                      </p:cBhvr>
                                      <p:to>
                                        <p:strVal val="visible"/>
                                      </p:to>
                                    </p:set>
                                    <p:anim calcmode="lin" valueType="num">
                                      <p:cBhvr additive="base">
                                        <p:cTn id="29" dur="500" fill="hold"/>
                                        <p:tgtEl>
                                          <p:spTgt spid="27239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23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2393">
                                            <p:txEl>
                                              <p:pRg st="2" end="2"/>
                                            </p:txEl>
                                          </p:spTgt>
                                        </p:tgtEl>
                                        <p:attrNameLst>
                                          <p:attrName>style.visibility</p:attrName>
                                        </p:attrNameLst>
                                      </p:cBhvr>
                                      <p:to>
                                        <p:strVal val="visible"/>
                                      </p:to>
                                    </p:set>
                                    <p:anim calcmode="lin" valueType="num">
                                      <p:cBhvr additive="base">
                                        <p:cTn id="35" dur="500" fill="hold"/>
                                        <p:tgtEl>
                                          <p:spTgt spid="27239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23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2393">
                                            <p:txEl>
                                              <p:pRg st="3" end="3"/>
                                            </p:txEl>
                                          </p:spTgt>
                                        </p:tgtEl>
                                        <p:attrNameLst>
                                          <p:attrName>style.visibility</p:attrName>
                                        </p:attrNameLst>
                                      </p:cBhvr>
                                      <p:to>
                                        <p:strVal val="visible"/>
                                      </p:to>
                                    </p:set>
                                    <p:anim calcmode="lin" valueType="num">
                                      <p:cBhvr additive="base">
                                        <p:cTn id="41" dur="500" fill="hold"/>
                                        <p:tgtEl>
                                          <p:spTgt spid="27239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23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2442"/>
                                        </p:tgtEl>
                                        <p:attrNameLst>
                                          <p:attrName>style.visibility</p:attrName>
                                        </p:attrNameLst>
                                      </p:cBhvr>
                                      <p:to>
                                        <p:strVal val="visible"/>
                                      </p:to>
                                    </p:set>
                                    <p:animEffect transition="in" filter="wipe(down)">
                                      <p:cBhvr>
                                        <p:cTn id="47" dur="5000"/>
                                        <p:tgtEl>
                                          <p:spTgt spid="272442"/>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2443"/>
                                        </p:tgtEl>
                                        <p:attrNameLst>
                                          <p:attrName>style.visibility</p:attrName>
                                        </p:attrNameLst>
                                      </p:cBhvr>
                                      <p:to>
                                        <p:strVal val="visible"/>
                                      </p:to>
                                    </p:set>
                                    <p:animEffect transition="in" filter="wipe(down)">
                                      <p:cBhvr>
                                        <p:cTn id="52" dur="2000"/>
                                        <p:tgtEl>
                                          <p:spTgt spid="272443"/>
                                        </p:tgtEl>
                                      </p:cBhvr>
                                    </p:animEffect>
                                  </p:childTnLst>
                                  <p:subTnLst>
                                    <p:audio>
                                      <p:cMediaNode>
                                        <p:cTn display="0" masterRel="sameClick">
                                          <p:stCondLst>
                                            <p:cond evt="begin" delay="0">
                                              <p:tn val="50"/>
                                            </p:cond>
                                          </p:stCondLst>
                                          <p:endCondLst>
                                            <p:cond evt="onStopAudio" delay="0">
                                              <p:tgtEl>
                                                <p:sldTgt/>
                                              </p:tgtEl>
                                            </p:cond>
                                          </p:endCondLst>
                                        </p:cTn>
                                        <p:tgtEl>
                                          <p:sndTgt r:embed="rId6" name="drumroll.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72451"/>
                                        </p:tgtEl>
                                        <p:attrNameLst>
                                          <p:attrName>style.visibility</p:attrName>
                                        </p:attrNameLst>
                                      </p:cBhvr>
                                      <p:to>
                                        <p:strVal val="visible"/>
                                      </p:to>
                                    </p:set>
                                    <p:animEffect transition="in" filter="wipe(down)">
                                      <p:cBhvr>
                                        <p:cTn id="55" dur="2000"/>
                                        <p:tgtEl>
                                          <p:spTgt spid="272451"/>
                                        </p:tgtEl>
                                      </p:cBhvr>
                                    </p:animEffect>
                                  </p:childTnLst>
                                  <p:subTnLst>
                                    <p:audio>
                                      <p:cMediaNode>
                                        <p:cTn display="0" masterRel="sameClick">
                                          <p:stCondLst>
                                            <p:cond evt="begin" delay="0">
                                              <p:tn val="53"/>
                                            </p:cond>
                                          </p:stCondLst>
                                          <p:endCondLst>
                                            <p:cond evt="onStopAudio" delay="0">
                                              <p:tgtEl>
                                                <p:sldTgt/>
                                              </p:tgtEl>
                                            </p:cond>
                                          </p:endCondLst>
                                        </p:cTn>
                                        <p:tgtEl>
                                          <p:sndTgt r:embed="rId6" name="drumroll.wav"/>
                                        </p:tgtEl>
                                      </p:cMediaNode>
                                    </p:audio>
                                  </p:subTnLst>
                                </p:cTn>
                              </p:par>
                              <p:par>
                                <p:cTn id="56" presetID="22" presetClass="entr" presetSubtype="4" fill="hold" grpId="0" nodeType="withEffect">
                                  <p:stCondLst>
                                    <p:cond delay="0"/>
                                  </p:stCondLst>
                                  <p:childTnLst>
                                    <p:set>
                                      <p:cBhvr>
                                        <p:cTn id="57" dur="1" fill="hold">
                                          <p:stCondLst>
                                            <p:cond delay="0"/>
                                          </p:stCondLst>
                                        </p:cTn>
                                        <p:tgtEl>
                                          <p:spTgt spid="272452"/>
                                        </p:tgtEl>
                                        <p:attrNameLst>
                                          <p:attrName>style.visibility</p:attrName>
                                        </p:attrNameLst>
                                      </p:cBhvr>
                                      <p:to>
                                        <p:strVal val="visible"/>
                                      </p:to>
                                    </p:set>
                                    <p:animEffect transition="in" filter="wipe(down)">
                                      <p:cBhvr>
                                        <p:cTn id="58" dur="2000"/>
                                        <p:tgtEl>
                                          <p:spTgt spid="272452"/>
                                        </p:tgtEl>
                                      </p:cBhvr>
                                    </p:animEffect>
                                  </p:childTnLst>
                                  <p:subTnLst>
                                    <p:audio>
                                      <p:cMediaNode>
                                        <p:cTn display="0" masterRel="sameClick">
                                          <p:stCondLst>
                                            <p:cond evt="begin" delay="0">
                                              <p:tn val="56"/>
                                            </p:cond>
                                          </p:stCondLst>
                                          <p:endCondLst>
                                            <p:cond evt="onStopAudio" delay="0">
                                              <p:tgtEl>
                                                <p:sldTgt/>
                                              </p:tgtEl>
                                            </p:cond>
                                          </p:endCondLst>
                                        </p:cTn>
                                        <p:tgtEl>
                                          <p:sndTgt r:embed="rId6" name="drumroll.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272453"/>
                                        </p:tgtEl>
                                        <p:attrNameLst>
                                          <p:attrName>style.visibility</p:attrName>
                                        </p:attrNameLst>
                                      </p:cBhvr>
                                      <p:to>
                                        <p:strVal val="visible"/>
                                      </p:to>
                                    </p:set>
                                    <p:anim calcmode="lin" valueType="num">
                                      <p:cBhvr additive="base">
                                        <p:cTn id="63" dur="500" fill="hold"/>
                                        <p:tgtEl>
                                          <p:spTgt spid="272453"/>
                                        </p:tgtEl>
                                        <p:attrNameLst>
                                          <p:attrName>ppt_x</p:attrName>
                                        </p:attrNameLst>
                                      </p:cBhvr>
                                      <p:tavLst>
                                        <p:tav tm="0">
                                          <p:val>
                                            <p:strVal val="#ppt_x"/>
                                          </p:val>
                                        </p:tav>
                                        <p:tav tm="100000">
                                          <p:val>
                                            <p:strVal val="#ppt_x"/>
                                          </p:val>
                                        </p:tav>
                                      </p:tavLst>
                                    </p:anim>
                                    <p:anim calcmode="lin" valueType="num">
                                      <p:cBhvr additive="base">
                                        <p:cTn id="64" dur="500" fill="hold"/>
                                        <p:tgtEl>
                                          <p:spTgt spid="2724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42" grpId="0" animBg="1"/>
      <p:bldP spid="272451" grpId="0"/>
      <p:bldP spid="2724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685800" y="1843088"/>
            <a:ext cx="7772400" cy="5014912"/>
          </a:xfrm>
          <a:prstGeom prst="rect">
            <a:avLst/>
          </a:prstGeom>
          <a:solidFill>
            <a:srgbClr val="CCFFCC"/>
          </a:solidFill>
          <a:ln w="9525">
            <a:noFill/>
            <a:miter lim="800000"/>
            <a:headEnd/>
            <a:tailEnd/>
          </a:ln>
          <a:effectLst/>
        </p:spPr>
        <p:txBody>
          <a:bodyPr/>
          <a:lstStyle/>
          <a:p>
            <a:endParaRPr lang="en-US"/>
          </a:p>
        </p:txBody>
      </p:sp>
      <p:sp>
        <p:nvSpPr>
          <p:cNvPr id="2744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744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1928813"/>
            <a:ext cx="6989763" cy="4897437"/>
          </a:xfrm>
          <a:prstGeom prst="rect">
            <a:avLst/>
          </a:prstGeom>
          <a:noFill/>
        </p:spPr>
      </p:pic>
      <p:sp>
        <p:nvSpPr>
          <p:cNvPr id="274438" name="Text Box 6"/>
          <p:cNvSpPr txBox="1">
            <a:spLocks noChangeArrowheads="1"/>
          </p:cNvSpPr>
          <p:nvPr/>
        </p:nvSpPr>
        <p:spPr bwMode="auto">
          <a:xfrm>
            <a:off x="6161088" y="2708275"/>
            <a:ext cx="3014662" cy="1552575"/>
          </a:xfrm>
          <a:prstGeom prst="rect">
            <a:avLst/>
          </a:prstGeom>
          <a:noFill/>
          <a:ln w="9525">
            <a:noFill/>
            <a:miter lim="800000"/>
            <a:headEnd/>
            <a:tailEnd/>
          </a:ln>
          <a:effectLst/>
        </p:spPr>
        <p:txBody>
          <a:bodyPr>
            <a:spAutoFit/>
          </a:bodyPr>
          <a:lstStyle/>
          <a:p>
            <a:pPr algn="r"/>
            <a:r>
              <a:rPr lang="en-US" sz="2400">
                <a:solidFill>
                  <a:srgbClr val="CC0000"/>
                </a:solidFill>
                <a:latin typeface="Arial" charset="0"/>
                <a:sym typeface="Symbol" pitchFamily="18" charset="2"/>
              </a:rPr>
              <a:t> Higher temperature = higher intensity so Y is above X.</a:t>
            </a:r>
          </a:p>
        </p:txBody>
      </p:sp>
      <p:grpSp>
        <p:nvGrpSpPr>
          <p:cNvPr id="274439" name="Group 7"/>
          <p:cNvGrpSpPr>
            <a:grpSpLocks/>
          </p:cNvGrpSpPr>
          <p:nvPr/>
        </p:nvGrpSpPr>
        <p:grpSpPr bwMode="auto">
          <a:xfrm>
            <a:off x="1338263" y="2922588"/>
            <a:ext cx="2466975" cy="1552575"/>
            <a:chOff x="811" y="2001"/>
            <a:chExt cx="1554" cy="978"/>
          </a:xfrm>
        </p:grpSpPr>
        <p:sp>
          <p:nvSpPr>
            <p:cNvPr id="274440" name="Line 8"/>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1" name="Line 9"/>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grpSp>
        <p:nvGrpSpPr>
          <p:cNvPr id="274442" name="Group 10"/>
          <p:cNvGrpSpPr>
            <a:grpSpLocks/>
          </p:cNvGrpSpPr>
          <p:nvPr/>
        </p:nvGrpSpPr>
        <p:grpSpPr bwMode="auto">
          <a:xfrm>
            <a:off x="4870450" y="4916488"/>
            <a:ext cx="2466975" cy="1552575"/>
            <a:chOff x="811" y="2001"/>
            <a:chExt cx="1554" cy="978"/>
          </a:xfrm>
        </p:grpSpPr>
        <p:sp>
          <p:nvSpPr>
            <p:cNvPr id="274443" name="Line 11"/>
            <p:cNvSpPr>
              <a:spLocks noChangeShapeType="1"/>
            </p:cNvSpPr>
            <p:nvPr/>
          </p:nvSpPr>
          <p:spPr bwMode="auto">
            <a:xfrm flipH="1">
              <a:off x="811" y="2008"/>
              <a:ext cx="1554" cy="971"/>
            </a:xfrm>
            <a:prstGeom prst="line">
              <a:avLst/>
            </a:prstGeom>
            <a:noFill/>
            <a:ln w="12700">
              <a:solidFill>
                <a:srgbClr val="CC0000"/>
              </a:solidFill>
              <a:round/>
              <a:headEnd/>
              <a:tailEnd/>
            </a:ln>
            <a:effectLst/>
          </p:spPr>
          <p:txBody>
            <a:bodyPr/>
            <a:lstStyle/>
            <a:p>
              <a:endParaRPr lang="en-US"/>
            </a:p>
          </p:txBody>
        </p:sp>
        <p:sp>
          <p:nvSpPr>
            <p:cNvPr id="274444" name="Line 12"/>
            <p:cNvSpPr>
              <a:spLocks noChangeShapeType="1"/>
            </p:cNvSpPr>
            <p:nvPr/>
          </p:nvSpPr>
          <p:spPr bwMode="auto">
            <a:xfrm>
              <a:off x="811" y="2001"/>
              <a:ext cx="1554" cy="978"/>
            </a:xfrm>
            <a:prstGeom prst="line">
              <a:avLst/>
            </a:prstGeom>
            <a:noFill/>
            <a:ln w="12700">
              <a:solidFill>
                <a:srgbClr val="CC0000"/>
              </a:solidFill>
              <a:round/>
              <a:headEnd/>
              <a:tailEnd/>
            </a:ln>
            <a:effectLst/>
          </p:spPr>
          <p:txBody>
            <a:bodyPr/>
            <a:lstStyle/>
            <a:p>
              <a:endParaRPr lang="en-US"/>
            </a:p>
          </p:txBody>
        </p:sp>
      </p:grpSp>
      <p:sp>
        <p:nvSpPr>
          <p:cNvPr id="274445" name="Text Box 13"/>
          <p:cNvSpPr txBox="1">
            <a:spLocks noChangeArrowheads="1"/>
          </p:cNvSpPr>
          <p:nvPr/>
        </p:nvSpPr>
        <p:spPr bwMode="auto">
          <a:xfrm>
            <a:off x="6410325" y="4635500"/>
            <a:ext cx="2733675" cy="1552575"/>
          </a:xfrm>
          <a:prstGeom prst="rect">
            <a:avLst/>
          </a:prstGeom>
          <a:noFill/>
          <a:ln w="9525">
            <a:noFill/>
            <a:miter lim="800000"/>
            <a:headEnd/>
            <a:tailEnd/>
          </a:ln>
          <a:effectLst/>
        </p:spPr>
        <p:txBody>
          <a:bodyPr>
            <a:spAutoFit/>
          </a:bodyPr>
          <a:lstStyle/>
          <a:p>
            <a:pPr algn="r"/>
            <a:r>
              <a:rPr lang="en-US" sz="2400">
                <a:solidFill>
                  <a:srgbClr val="6600CC"/>
                </a:solidFill>
                <a:latin typeface="Arial" charset="0"/>
                <a:sym typeface="Symbol" pitchFamily="18" charset="2"/>
              </a:rPr>
              <a:t> Higher temperature = smaller  wave-length at peak</a:t>
            </a:r>
          </a:p>
        </p:txBody>
      </p:sp>
      <p:sp>
        <p:nvSpPr>
          <p:cNvPr id="274446" name="Line 14"/>
          <p:cNvSpPr>
            <a:spLocks noChangeShapeType="1"/>
          </p:cNvSpPr>
          <p:nvPr/>
        </p:nvSpPr>
        <p:spPr bwMode="auto">
          <a:xfrm>
            <a:off x="5681663" y="2868613"/>
            <a:ext cx="0" cy="1555750"/>
          </a:xfrm>
          <a:prstGeom prst="line">
            <a:avLst/>
          </a:prstGeom>
          <a:noFill/>
          <a:ln w="19050">
            <a:solidFill>
              <a:srgbClr val="6600CC"/>
            </a:solidFill>
            <a:prstDash val="dash"/>
            <a:round/>
            <a:headEnd/>
            <a:tailEnd/>
          </a:ln>
          <a:effectLst/>
        </p:spPr>
        <p:txBody>
          <a:bodyPr/>
          <a:lstStyle/>
          <a:p>
            <a:endParaRPr lang="en-US"/>
          </a:p>
        </p:txBody>
      </p:sp>
      <p:sp>
        <p:nvSpPr>
          <p:cNvPr id="274447" name="Line 15"/>
          <p:cNvSpPr>
            <a:spLocks noChangeShapeType="1"/>
          </p:cNvSpPr>
          <p:nvPr/>
        </p:nvSpPr>
        <p:spPr bwMode="auto">
          <a:xfrm>
            <a:off x="5576888" y="3286125"/>
            <a:ext cx="0" cy="1152525"/>
          </a:xfrm>
          <a:prstGeom prst="line">
            <a:avLst/>
          </a:prstGeom>
          <a:noFill/>
          <a:ln w="19050">
            <a:solidFill>
              <a:srgbClr val="6600CC"/>
            </a:solidFill>
            <a:prstDash val="dash"/>
            <a:round/>
            <a:headEnd/>
            <a:tailEnd/>
          </a:ln>
          <a:effectLst/>
        </p:spPr>
        <p:txBody>
          <a:bodyPr/>
          <a:lstStyle/>
          <a:p>
            <a:endParaRPr lang="en-US"/>
          </a:p>
        </p:txBody>
      </p:sp>
      <p:grpSp>
        <p:nvGrpSpPr>
          <p:cNvPr id="274448" name="Group 16"/>
          <p:cNvGrpSpPr>
            <a:grpSpLocks/>
          </p:cNvGrpSpPr>
          <p:nvPr/>
        </p:nvGrpSpPr>
        <p:grpSpPr bwMode="auto">
          <a:xfrm>
            <a:off x="4851400" y="2901950"/>
            <a:ext cx="2466975" cy="1552575"/>
            <a:chOff x="811" y="2001"/>
            <a:chExt cx="1554" cy="978"/>
          </a:xfrm>
        </p:grpSpPr>
        <p:sp>
          <p:nvSpPr>
            <p:cNvPr id="274449" name="Line 17"/>
            <p:cNvSpPr>
              <a:spLocks noChangeShapeType="1"/>
            </p:cNvSpPr>
            <p:nvPr/>
          </p:nvSpPr>
          <p:spPr bwMode="auto">
            <a:xfrm flipH="1">
              <a:off x="811" y="2008"/>
              <a:ext cx="1554" cy="971"/>
            </a:xfrm>
            <a:prstGeom prst="line">
              <a:avLst/>
            </a:prstGeom>
            <a:noFill/>
            <a:ln w="12700">
              <a:solidFill>
                <a:srgbClr val="6600CC"/>
              </a:solidFill>
              <a:prstDash val="lgDash"/>
              <a:round/>
              <a:headEnd/>
              <a:tailEnd/>
            </a:ln>
            <a:effectLst/>
          </p:spPr>
          <p:txBody>
            <a:bodyPr/>
            <a:lstStyle/>
            <a:p>
              <a:endParaRPr lang="en-US"/>
            </a:p>
          </p:txBody>
        </p:sp>
        <p:sp>
          <p:nvSpPr>
            <p:cNvPr id="274450" name="Line 18"/>
            <p:cNvSpPr>
              <a:spLocks noChangeShapeType="1"/>
            </p:cNvSpPr>
            <p:nvPr/>
          </p:nvSpPr>
          <p:spPr bwMode="auto">
            <a:xfrm>
              <a:off x="811" y="2001"/>
              <a:ext cx="1554" cy="978"/>
            </a:xfrm>
            <a:prstGeom prst="line">
              <a:avLst/>
            </a:prstGeom>
            <a:noFill/>
            <a:ln w="12700">
              <a:solidFill>
                <a:srgbClr val="6600CC"/>
              </a:solidFill>
              <a:prstDash val="lgDash"/>
              <a:round/>
              <a:headEnd/>
              <a:tailEnd/>
            </a:ln>
            <a:effectLst/>
          </p:spPr>
          <p:txBody>
            <a:bodyPr/>
            <a:lstStyle/>
            <a:p>
              <a:endParaRPr lang="en-US"/>
            </a:p>
          </p:txBody>
        </p:sp>
      </p:grpSp>
      <p:sp>
        <p:nvSpPr>
          <p:cNvPr id="274451" name="Line 19"/>
          <p:cNvSpPr>
            <a:spLocks noChangeShapeType="1"/>
          </p:cNvSpPr>
          <p:nvPr/>
        </p:nvSpPr>
        <p:spPr bwMode="auto">
          <a:xfrm>
            <a:off x="2181225" y="4903788"/>
            <a:ext cx="0" cy="1590675"/>
          </a:xfrm>
          <a:prstGeom prst="line">
            <a:avLst/>
          </a:prstGeom>
          <a:noFill/>
          <a:ln w="19050">
            <a:solidFill>
              <a:srgbClr val="6600CC"/>
            </a:solidFill>
            <a:prstDash val="dash"/>
            <a:round/>
            <a:headEnd/>
            <a:tailEnd/>
          </a:ln>
          <a:effectLst/>
        </p:spPr>
        <p:txBody>
          <a:bodyPr/>
          <a:lstStyle/>
          <a:p>
            <a:endParaRPr lang="en-US"/>
          </a:p>
        </p:txBody>
      </p:sp>
      <p:sp>
        <p:nvSpPr>
          <p:cNvPr id="274452" name="Line 20"/>
          <p:cNvSpPr>
            <a:spLocks noChangeShapeType="1"/>
          </p:cNvSpPr>
          <p:nvPr/>
        </p:nvSpPr>
        <p:spPr bwMode="auto">
          <a:xfrm>
            <a:off x="2355850" y="5865813"/>
            <a:ext cx="11113" cy="611187"/>
          </a:xfrm>
          <a:prstGeom prst="line">
            <a:avLst/>
          </a:prstGeom>
          <a:noFill/>
          <a:ln w="19050">
            <a:solidFill>
              <a:srgbClr val="6600CC"/>
            </a:solidFill>
            <a:prstDash val="dash"/>
            <a:round/>
            <a:headEnd/>
            <a:tailEnd/>
          </a:ln>
          <a:effectLst/>
        </p:spPr>
        <p:txBody>
          <a:bodyPr/>
          <a:lstStyle/>
          <a:p>
            <a:endParaRPr lang="en-US"/>
          </a:p>
        </p:txBody>
      </p:sp>
      <p:sp>
        <p:nvSpPr>
          <p:cNvPr id="274453" name="Oval 21"/>
          <p:cNvSpPr>
            <a:spLocks noChangeArrowheads="1"/>
          </p:cNvSpPr>
          <p:nvPr/>
        </p:nvSpPr>
        <p:spPr bwMode="auto">
          <a:xfrm>
            <a:off x="693738" y="4729163"/>
            <a:ext cx="284162" cy="284162"/>
          </a:xfrm>
          <a:prstGeom prst="ellipse">
            <a:avLst/>
          </a:prstGeom>
          <a:noFill/>
          <a:ln w="28575">
            <a:solidFill>
              <a:srgbClr val="CC0000"/>
            </a:solidFill>
            <a:round/>
            <a:headEnd/>
            <a:tailEnd/>
          </a:ln>
          <a:effectLst/>
        </p:spPr>
        <p:txBody>
          <a:bodyPr wrap="none" anchor="ctr"/>
          <a:lstStyle/>
          <a:p>
            <a:endParaRPr lang="en-US"/>
          </a:p>
        </p:txBody>
      </p:sp>
      <p:sp>
        <p:nvSpPr>
          <p:cNvPr id="274435" name="Rectangle 3"/>
          <p:cNvSpPr>
            <a:spLocks noChangeArrowheads="1"/>
          </p:cNvSpPr>
          <p:nvPr/>
        </p:nvSpPr>
        <p:spPr bwMode="auto">
          <a:xfrm>
            <a:off x="685800" y="1401763"/>
            <a:ext cx="7772400" cy="4889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Wien’s displacement law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4437"/>
                                        </p:tgtEl>
                                        <p:attrNameLst>
                                          <p:attrName>style.visibility</p:attrName>
                                        </p:attrNameLst>
                                      </p:cBhvr>
                                      <p:to>
                                        <p:strVal val="visible"/>
                                      </p:to>
                                    </p:set>
                                    <p:anim calcmode="lin" valueType="num">
                                      <p:cBhvr additive="base">
                                        <p:cTn id="13" dur="500" fill="hold"/>
                                        <p:tgtEl>
                                          <p:spTgt spid="274437"/>
                                        </p:tgtEl>
                                        <p:attrNameLst>
                                          <p:attrName>ppt_x</p:attrName>
                                        </p:attrNameLst>
                                      </p:cBhvr>
                                      <p:tavLst>
                                        <p:tav tm="0">
                                          <p:val>
                                            <p:strVal val="#ppt_x"/>
                                          </p:val>
                                        </p:tav>
                                        <p:tav tm="100000">
                                          <p:val>
                                            <p:strVal val="#ppt_x"/>
                                          </p:val>
                                        </p:tav>
                                      </p:tavLst>
                                    </p:anim>
                                    <p:anim calcmode="lin" valueType="num">
                                      <p:cBhvr additive="base">
                                        <p:cTn id="14" dur="500" fill="hold"/>
                                        <p:tgtEl>
                                          <p:spTgt spid="274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74438"/>
                                        </p:tgtEl>
                                        <p:attrNameLst>
                                          <p:attrName>style.visibility</p:attrName>
                                        </p:attrNameLst>
                                      </p:cBhvr>
                                      <p:to>
                                        <p:strVal val="visible"/>
                                      </p:to>
                                    </p:set>
                                    <p:anim calcmode="lin" valueType="num">
                                      <p:cBhvr additive="base">
                                        <p:cTn id="19" dur="500" fill="hold"/>
                                        <p:tgtEl>
                                          <p:spTgt spid="274438"/>
                                        </p:tgtEl>
                                        <p:attrNameLst>
                                          <p:attrName>ppt_x</p:attrName>
                                        </p:attrNameLst>
                                      </p:cBhvr>
                                      <p:tavLst>
                                        <p:tav tm="0">
                                          <p:val>
                                            <p:strVal val="1+#ppt_w/2"/>
                                          </p:val>
                                        </p:tav>
                                        <p:tav tm="100000">
                                          <p:val>
                                            <p:strVal val="#ppt_x"/>
                                          </p:val>
                                        </p:tav>
                                      </p:tavLst>
                                    </p:anim>
                                    <p:anim calcmode="lin" valueType="num">
                                      <p:cBhvr additive="base">
                                        <p:cTn id="20" dur="500" fill="hold"/>
                                        <p:tgtEl>
                                          <p:spTgt spid="27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74439"/>
                                        </p:tgtEl>
                                        <p:attrNameLst>
                                          <p:attrName>style.visibility</p:attrName>
                                        </p:attrNameLst>
                                      </p:cBhvr>
                                      <p:to>
                                        <p:strVal val="visible"/>
                                      </p:to>
                                    </p:set>
                                    <p:anim calcmode="lin" valueType="num">
                                      <p:cBhvr>
                                        <p:cTn id="25" dur="500" fill="hold"/>
                                        <p:tgtEl>
                                          <p:spTgt spid="274439"/>
                                        </p:tgtEl>
                                        <p:attrNameLst>
                                          <p:attrName>ppt_w</p:attrName>
                                        </p:attrNameLst>
                                      </p:cBhvr>
                                      <p:tavLst>
                                        <p:tav tm="0">
                                          <p:val>
                                            <p:fltVal val="0"/>
                                          </p:val>
                                        </p:tav>
                                        <p:tav tm="100000">
                                          <p:val>
                                            <p:strVal val="#ppt_w"/>
                                          </p:val>
                                        </p:tav>
                                      </p:tavLst>
                                    </p:anim>
                                    <p:anim calcmode="lin" valueType="num">
                                      <p:cBhvr>
                                        <p:cTn id="26" dur="500" fill="hold"/>
                                        <p:tgtEl>
                                          <p:spTgt spid="274439"/>
                                        </p:tgtEl>
                                        <p:attrNameLst>
                                          <p:attrName>ppt_h</p:attrName>
                                        </p:attrNameLst>
                                      </p:cBhvr>
                                      <p:tavLst>
                                        <p:tav tm="0">
                                          <p:val>
                                            <p:fltVal val="0"/>
                                          </p:val>
                                        </p:tav>
                                        <p:tav tm="100000">
                                          <p:val>
                                            <p:strVal val="#ppt_h"/>
                                          </p:val>
                                        </p:tav>
                                      </p:tavLst>
                                    </p:anim>
                                    <p:animEffect transition="in" filter="fade">
                                      <p:cBhvr>
                                        <p:cTn id="27" dur="500"/>
                                        <p:tgtEl>
                                          <p:spTgt spid="274439"/>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74442"/>
                                        </p:tgtEl>
                                        <p:attrNameLst>
                                          <p:attrName>style.visibility</p:attrName>
                                        </p:attrNameLst>
                                      </p:cBhvr>
                                      <p:to>
                                        <p:strVal val="visible"/>
                                      </p:to>
                                    </p:set>
                                    <p:anim calcmode="lin" valueType="num">
                                      <p:cBhvr>
                                        <p:cTn id="32" dur="500" fill="hold"/>
                                        <p:tgtEl>
                                          <p:spTgt spid="274442"/>
                                        </p:tgtEl>
                                        <p:attrNameLst>
                                          <p:attrName>ppt_w</p:attrName>
                                        </p:attrNameLst>
                                      </p:cBhvr>
                                      <p:tavLst>
                                        <p:tav tm="0">
                                          <p:val>
                                            <p:fltVal val="0"/>
                                          </p:val>
                                        </p:tav>
                                        <p:tav tm="100000">
                                          <p:val>
                                            <p:strVal val="#ppt_w"/>
                                          </p:val>
                                        </p:tav>
                                      </p:tavLst>
                                    </p:anim>
                                    <p:anim calcmode="lin" valueType="num">
                                      <p:cBhvr>
                                        <p:cTn id="33" dur="500" fill="hold"/>
                                        <p:tgtEl>
                                          <p:spTgt spid="274442"/>
                                        </p:tgtEl>
                                        <p:attrNameLst>
                                          <p:attrName>ppt_h</p:attrName>
                                        </p:attrNameLst>
                                      </p:cBhvr>
                                      <p:tavLst>
                                        <p:tav tm="0">
                                          <p:val>
                                            <p:fltVal val="0"/>
                                          </p:val>
                                        </p:tav>
                                        <p:tav tm="100000">
                                          <p:val>
                                            <p:strVal val="#ppt_h"/>
                                          </p:val>
                                        </p:tav>
                                      </p:tavLst>
                                    </p:anim>
                                    <p:animEffect transition="in" filter="fade">
                                      <p:cBhvr>
                                        <p:cTn id="34" dur="500"/>
                                        <p:tgtEl>
                                          <p:spTgt spid="274442"/>
                                        </p:tgtEl>
                                      </p:cBhvr>
                                    </p:animEffect>
                                  </p:childTnLst>
                                  <p:subTnLst>
                                    <p:audio>
                                      <p:cMediaNode>
                                        <p:cTn display="0" masterRel="sameClick">
                                          <p:stCondLst>
                                            <p:cond evt="begin" delay="0">
                                              <p:tn val="30"/>
                                            </p:cond>
                                          </p:stCondLst>
                                          <p:endCondLst>
                                            <p:cond evt="onStopAudio" delay="0">
                                              <p:tgtEl>
                                                <p:sldTgt/>
                                              </p:tgtEl>
                                            </p:cond>
                                          </p:endCondLst>
                                        </p:cTn>
                                        <p:tgtEl>
                                          <p:sndTgt r:embed="rId6"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274445"/>
                                        </p:tgtEl>
                                        <p:attrNameLst>
                                          <p:attrName>style.visibility</p:attrName>
                                        </p:attrNameLst>
                                      </p:cBhvr>
                                      <p:to>
                                        <p:strVal val="visible"/>
                                      </p:to>
                                    </p:set>
                                    <p:anim calcmode="lin" valueType="num">
                                      <p:cBhvr additive="base">
                                        <p:cTn id="39" dur="500" fill="hold"/>
                                        <p:tgtEl>
                                          <p:spTgt spid="274445"/>
                                        </p:tgtEl>
                                        <p:attrNameLst>
                                          <p:attrName>ppt_x</p:attrName>
                                        </p:attrNameLst>
                                      </p:cBhvr>
                                      <p:tavLst>
                                        <p:tav tm="0">
                                          <p:val>
                                            <p:strVal val="1+#ppt_w/2"/>
                                          </p:val>
                                        </p:tav>
                                        <p:tav tm="100000">
                                          <p:val>
                                            <p:strVal val="#ppt_x"/>
                                          </p:val>
                                        </p:tav>
                                      </p:tavLst>
                                    </p:anim>
                                    <p:anim calcmode="lin" valueType="num">
                                      <p:cBhvr additive="base">
                                        <p:cTn id="40" dur="500" fill="hold"/>
                                        <p:tgtEl>
                                          <p:spTgt spid="2744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74446"/>
                                        </p:tgtEl>
                                        <p:attrNameLst>
                                          <p:attrName>style.visibility</p:attrName>
                                        </p:attrNameLst>
                                      </p:cBhvr>
                                      <p:to>
                                        <p:strVal val="visible"/>
                                      </p:to>
                                    </p:set>
                                    <p:animEffect transition="in" filter="wipe(up)">
                                      <p:cBhvr>
                                        <p:cTn id="45" dur="500"/>
                                        <p:tgtEl>
                                          <p:spTgt spid="274446"/>
                                        </p:tgtEl>
                                      </p:cBhvr>
                                    </p:animEffect>
                                  </p:childTnLst>
                                  <p:subTnLst>
                                    <p:audio>
                                      <p:cMediaNode>
                                        <p:cTn display="0" masterRel="sameClick">
                                          <p:stCondLst>
                                            <p:cond evt="begin" delay="0">
                                              <p:tn val="43"/>
                                            </p:cond>
                                          </p:stCondLst>
                                          <p:endCondLst>
                                            <p:cond evt="onStopAudio" delay="0">
                                              <p:tgtEl>
                                                <p:sldTgt/>
                                              </p:tgtEl>
                                            </p:cond>
                                          </p:endCondLst>
                                        </p:cTn>
                                        <p:tgtEl>
                                          <p:sndTgt r:embed="rId7"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74447"/>
                                        </p:tgtEl>
                                        <p:attrNameLst>
                                          <p:attrName>style.visibility</p:attrName>
                                        </p:attrNameLst>
                                      </p:cBhvr>
                                      <p:to>
                                        <p:strVal val="visible"/>
                                      </p:to>
                                    </p:set>
                                    <p:animEffect transition="in" filter="wipe(up)">
                                      <p:cBhvr>
                                        <p:cTn id="50" dur="500"/>
                                        <p:tgtEl>
                                          <p:spTgt spid="274447"/>
                                        </p:tgtEl>
                                      </p:cBhvr>
                                    </p:animEffect>
                                  </p:childTnLst>
                                  <p:subTnLst>
                                    <p:audio>
                                      <p:cMediaNode>
                                        <p:cTn display="0" masterRel="sameClick">
                                          <p:stCondLst>
                                            <p:cond evt="begin" delay="0">
                                              <p:tn val="48"/>
                                            </p:cond>
                                          </p:stCondLst>
                                          <p:endCondLst>
                                            <p:cond evt="onStopAudio" delay="0">
                                              <p:tgtEl>
                                                <p:sldTgt/>
                                              </p:tgtEl>
                                            </p:cond>
                                          </p:endCondLst>
                                        </p:cTn>
                                        <p:tgtEl>
                                          <p:sndTgt r:embed="rId7" name="chimes.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74448"/>
                                        </p:tgtEl>
                                        <p:attrNameLst>
                                          <p:attrName>style.visibility</p:attrName>
                                        </p:attrNameLst>
                                      </p:cBhvr>
                                      <p:to>
                                        <p:strVal val="visible"/>
                                      </p:to>
                                    </p:set>
                                    <p:anim calcmode="lin" valueType="num">
                                      <p:cBhvr>
                                        <p:cTn id="55" dur="500" fill="hold"/>
                                        <p:tgtEl>
                                          <p:spTgt spid="274448"/>
                                        </p:tgtEl>
                                        <p:attrNameLst>
                                          <p:attrName>ppt_w</p:attrName>
                                        </p:attrNameLst>
                                      </p:cBhvr>
                                      <p:tavLst>
                                        <p:tav tm="0">
                                          <p:val>
                                            <p:fltVal val="0"/>
                                          </p:val>
                                        </p:tav>
                                        <p:tav tm="100000">
                                          <p:val>
                                            <p:strVal val="#ppt_w"/>
                                          </p:val>
                                        </p:tav>
                                      </p:tavLst>
                                    </p:anim>
                                    <p:anim calcmode="lin" valueType="num">
                                      <p:cBhvr>
                                        <p:cTn id="56" dur="500" fill="hold"/>
                                        <p:tgtEl>
                                          <p:spTgt spid="274448"/>
                                        </p:tgtEl>
                                        <p:attrNameLst>
                                          <p:attrName>ppt_h</p:attrName>
                                        </p:attrNameLst>
                                      </p:cBhvr>
                                      <p:tavLst>
                                        <p:tav tm="0">
                                          <p:val>
                                            <p:fltVal val="0"/>
                                          </p:val>
                                        </p:tav>
                                        <p:tav tm="100000">
                                          <p:val>
                                            <p:strVal val="#ppt_h"/>
                                          </p:val>
                                        </p:tav>
                                      </p:tavLst>
                                    </p:anim>
                                    <p:animEffect transition="in" filter="fade">
                                      <p:cBhvr>
                                        <p:cTn id="57" dur="500"/>
                                        <p:tgtEl>
                                          <p:spTgt spid="274448"/>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4451"/>
                                        </p:tgtEl>
                                        <p:attrNameLst>
                                          <p:attrName>style.visibility</p:attrName>
                                        </p:attrNameLst>
                                      </p:cBhvr>
                                      <p:to>
                                        <p:strVal val="visible"/>
                                      </p:to>
                                    </p:set>
                                    <p:animEffect transition="in" filter="wipe(up)">
                                      <p:cBhvr>
                                        <p:cTn id="62" dur="500"/>
                                        <p:tgtEl>
                                          <p:spTgt spid="274451"/>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74452"/>
                                        </p:tgtEl>
                                        <p:attrNameLst>
                                          <p:attrName>style.visibility</p:attrName>
                                        </p:attrNameLst>
                                      </p:cBhvr>
                                      <p:to>
                                        <p:strVal val="visible"/>
                                      </p:to>
                                    </p:set>
                                    <p:animEffect transition="in" filter="wipe(up)">
                                      <p:cBhvr>
                                        <p:cTn id="67" dur="500"/>
                                        <p:tgtEl>
                                          <p:spTgt spid="274452"/>
                                        </p:tgtEl>
                                      </p:cBhvr>
                                    </p:animEffect>
                                  </p:childTnLst>
                                  <p:subTnLst>
                                    <p:audio>
                                      <p:cMediaNode>
                                        <p:cTn display="0" masterRel="sameClick">
                                          <p:stCondLst>
                                            <p:cond evt="begin" delay="0">
                                              <p:tn val="65"/>
                                            </p:cond>
                                          </p:stCondLst>
                                          <p:endCondLst>
                                            <p:cond evt="onStopAudio" delay="0">
                                              <p:tgtEl>
                                                <p:sldTgt/>
                                              </p:tgtEl>
                                            </p:cond>
                                          </p:endCondLst>
                                        </p:cTn>
                                        <p:tgtEl>
                                          <p:sndTgt r:embed="rId7" name="chimes.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74453"/>
                                        </p:tgtEl>
                                        <p:attrNameLst>
                                          <p:attrName>style.visibility</p:attrName>
                                        </p:attrNameLst>
                                      </p:cBhvr>
                                      <p:to>
                                        <p:strVal val="visible"/>
                                      </p:to>
                                    </p:set>
                                    <p:anim calcmode="lin" valueType="num">
                                      <p:cBhvr>
                                        <p:cTn id="72" dur="500" fill="hold"/>
                                        <p:tgtEl>
                                          <p:spTgt spid="274453"/>
                                        </p:tgtEl>
                                        <p:attrNameLst>
                                          <p:attrName>ppt_w</p:attrName>
                                        </p:attrNameLst>
                                      </p:cBhvr>
                                      <p:tavLst>
                                        <p:tav tm="0">
                                          <p:val>
                                            <p:fltVal val="0"/>
                                          </p:val>
                                        </p:tav>
                                        <p:tav tm="100000">
                                          <p:val>
                                            <p:strVal val="#ppt_w"/>
                                          </p:val>
                                        </p:tav>
                                      </p:tavLst>
                                    </p:anim>
                                    <p:anim calcmode="lin" valueType="num">
                                      <p:cBhvr>
                                        <p:cTn id="73" dur="500" fill="hold"/>
                                        <p:tgtEl>
                                          <p:spTgt spid="274453"/>
                                        </p:tgtEl>
                                        <p:attrNameLst>
                                          <p:attrName>ppt_h</p:attrName>
                                        </p:attrNameLst>
                                      </p:cBhvr>
                                      <p:tavLst>
                                        <p:tav tm="0">
                                          <p:val>
                                            <p:fltVal val="0"/>
                                          </p:val>
                                        </p:tav>
                                        <p:tav tm="100000">
                                          <p:val>
                                            <p:strVal val="#ppt_h"/>
                                          </p:val>
                                        </p:tav>
                                      </p:tavLst>
                                    </p:anim>
                                    <p:animEffect transition="in" filter="fade">
                                      <p:cBhvr>
                                        <p:cTn id="74" dur="500"/>
                                        <p:tgtEl>
                                          <p:spTgt spid="274453"/>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p:bldP spid="274445" grpId="0"/>
      <p:bldP spid="274446" grpId="0" animBg="1"/>
      <p:bldP spid="274447" grpId="0" animBg="1"/>
      <p:bldP spid="274451" grpId="0" animBg="1"/>
      <p:bldP spid="274452" grpId="0" animBg="1"/>
      <p:bldP spid="2744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9" name="Rectangle 9"/>
          <p:cNvSpPr>
            <a:spLocks noChangeArrowheads="1"/>
          </p:cNvSpPr>
          <p:nvPr/>
        </p:nvSpPr>
        <p:spPr bwMode="auto">
          <a:xfrm>
            <a:off x="682625" y="4789488"/>
            <a:ext cx="7777163" cy="1719262"/>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a:latin typeface="Arial" charset="0"/>
              </a:rPr>
              <a:t>FYI</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A black-body emits as much power as it absorbs.</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Thus the Stefan-Boltzmann law works for both emission and absorption problems.</a:t>
            </a:r>
          </a:p>
        </p:txBody>
      </p:sp>
      <p:sp>
        <p:nvSpPr>
          <p:cNvPr id="276482" name="Rectangle 2"/>
          <p:cNvSpPr>
            <a:spLocks noChangeArrowheads="1"/>
          </p:cNvSpPr>
          <p:nvPr/>
        </p:nvSpPr>
        <p:spPr bwMode="auto">
          <a:xfrm>
            <a:off x="685800" y="1401763"/>
            <a:ext cx="7772400" cy="33988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The Stefan-Boltzmann law</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Without proof, the Stefan-Boltzmann law is as follows:</a:t>
            </a:r>
          </a:p>
          <a:p>
            <a:pPr eaLnBrk="0" hangingPunct="0">
              <a:spcBef>
                <a:spcPct val="20000"/>
              </a:spcBef>
            </a:pPr>
            <a:endParaRPr lang="en-US" sz="2400">
              <a:solidFill>
                <a:srgbClr val="000000"/>
              </a:solidFill>
              <a:latin typeface="Arial" charset="0"/>
              <a:cs typeface="Times New Roman" pitchFamily="18" charset="0"/>
            </a:endParaRPr>
          </a:p>
          <a:p>
            <a:pPr eaLnBrk="0" hangingPunct="0">
              <a:spcBef>
                <a:spcPct val="20000"/>
              </a:spcBef>
            </a:pPr>
            <a:endParaRPr lang="en-US" sz="2400">
              <a:solidFill>
                <a:srgbClr val="000000"/>
              </a:solidFill>
              <a:latin typeface="Arial" charset="0"/>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i="1">
                <a:latin typeface="Arial" charset="0"/>
                <a:sym typeface="Symbol" pitchFamily="18" charset="2"/>
              </a:rPr>
              <a:t></a:t>
            </a:r>
            <a:r>
              <a:rPr lang="en-US" sz="2400">
                <a:solidFill>
                  <a:srgbClr val="000000"/>
                </a:solidFill>
                <a:latin typeface="Arial" charset="0"/>
                <a:cs typeface="Times New Roman" pitchFamily="18" charset="0"/>
              </a:rPr>
              <a:t> is called the </a:t>
            </a:r>
            <a:r>
              <a:rPr lang="en-US" sz="2400" b="1">
                <a:solidFill>
                  <a:srgbClr val="000000"/>
                </a:solidFill>
                <a:latin typeface="Arial" charset="0"/>
                <a:cs typeface="Times New Roman" pitchFamily="18" charset="0"/>
              </a:rPr>
              <a:t>Stefan-Boltzmann constant</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Stefan-Boltzmann law shows the relationship between the temperature of a black-body and the power emitted by the black-body’s surface area. </a:t>
            </a:r>
          </a:p>
        </p:txBody>
      </p:sp>
      <p:sp>
        <p:nvSpPr>
          <p:cNvPr id="276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76492" name="Group 12"/>
          <p:cNvGrpSpPr>
            <a:grpSpLocks/>
          </p:cNvGrpSpPr>
          <p:nvPr/>
        </p:nvGrpSpPr>
        <p:grpSpPr bwMode="auto">
          <a:xfrm>
            <a:off x="809625" y="2347913"/>
            <a:ext cx="7464425" cy="822325"/>
            <a:chOff x="510" y="1479"/>
            <a:chExt cx="4702" cy="518"/>
          </a:xfrm>
        </p:grpSpPr>
        <p:sp>
          <p:nvSpPr>
            <p:cNvPr id="276485" name="Rectangle 5"/>
            <p:cNvSpPr>
              <a:spLocks noChangeArrowheads="1"/>
            </p:cNvSpPr>
            <p:nvPr/>
          </p:nvSpPr>
          <p:spPr bwMode="auto">
            <a:xfrm>
              <a:off x="592" y="1492"/>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 4</a:t>
              </a:r>
            </a:p>
          </p:txBody>
        </p:sp>
        <p:sp>
          <p:nvSpPr>
            <p:cNvPr id="276486" name="Text Box 6"/>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76487" name="Rectangle 7"/>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896" y="1699"/>
              <a:ext cx="2906" cy="288"/>
            </a:xfrm>
            <a:prstGeom prst="rect">
              <a:avLst/>
            </a:prstGeom>
            <a:noFill/>
            <a:ln w="9525">
              <a:noFill/>
              <a:miter lim="800000"/>
              <a:headEnd/>
              <a:tailEnd/>
            </a:ln>
            <a:effectLst/>
          </p:spPr>
          <p:txBody>
            <a:bodyPr>
              <a:spAutoFit/>
            </a:bodyPr>
            <a:lstStyle/>
            <a:p>
              <a:pPr algn="r"/>
              <a:r>
                <a:rPr lang="en-US" sz="2400" i="1">
                  <a:solidFill>
                    <a:schemeClr val="hlink"/>
                  </a:solidFill>
                  <a:latin typeface="Arial" charset="0"/>
                  <a:sym typeface="Symbol" pitchFamily="18" charset="2"/>
                </a:rPr>
                <a:t>where </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 </a:t>
              </a:r>
              <a:r>
                <a:rPr lang="en-US" sz="2400">
                  <a:solidFill>
                    <a:schemeClr val="hlink"/>
                  </a:solidFill>
                  <a:latin typeface="Arial" charset="0"/>
                  <a:sym typeface="Symbol" pitchFamily="18" charset="2"/>
                </a:rPr>
                <a:t>= 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 </a:t>
              </a:r>
              <a:r>
                <a:rPr lang="en-US" sz="2400">
                  <a:solidFill>
                    <a:schemeClr val="hlink"/>
                  </a:solidFill>
                  <a:latin typeface="Arial" charset="0"/>
                  <a:sym typeface="Symbol" pitchFamily="18" charset="2"/>
                </a:rPr>
                <a:t>K</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baseline="3000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482">
                                            <p:txEl>
                                              <p:pRg st="1" end="1"/>
                                            </p:txEl>
                                          </p:spTgt>
                                        </p:tgtEl>
                                        <p:attrNameLst>
                                          <p:attrName>style.visibility</p:attrName>
                                        </p:attrNameLst>
                                      </p:cBhvr>
                                      <p:to>
                                        <p:strVal val="visible"/>
                                      </p:to>
                                    </p:set>
                                    <p:anim calcmode="lin" valueType="num">
                                      <p:cBhvr additive="base">
                                        <p:cTn id="13"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6492"/>
                                        </p:tgtEl>
                                        <p:attrNameLst>
                                          <p:attrName>style.visibility</p:attrName>
                                        </p:attrNameLst>
                                      </p:cBhvr>
                                      <p:to>
                                        <p:strVal val="visible"/>
                                      </p:to>
                                    </p:set>
                                    <p:anim calcmode="lin" valueType="num">
                                      <p:cBhvr>
                                        <p:cTn id="19" dur="500" fill="hold"/>
                                        <p:tgtEl>
                                          <p:spTgt spid="276492"/>
                                        </p:tgtEl>
                                        <p:attrNameLst>
                                          <p:attrName>ppt_w</p:attrName>
                                        </p:attrNameLst>
                                      </p:cBhvr>
                                      <p:tavLst>
                                        <p:tav tm="0">
                                          <p:val>
                                            <p:fltVal val="0"/>
                                          </p:val>
                                        </p:tav>
                                        <p:tav tm="100000">
                                          <p:val>
                                            <p:strVal val="#ppt_w"/>
                                          </p:val>
                                        </p:tav>
                                      </p:tavLst>
                                    </p:anim>
                                    <p:anim calcmode="lin" valueType="num">
                                      <p:cBhvr>
                                        <p:cTn id="20" dur="500" fill="hold"/>
                                        <p:tgtEl>
                                          <p:spTgt spid="276492"/>
                                        </p:tgtEl>
                                        <p:attrNameLst>
                                          <p:attrName>ppt_h</p:attrName>
                                        </p:attrNameLst>
                                      </p:cBhvr>
                                      <p:tavLst>
                                        <p:tav tm="0">
                                          <p:val>
                                            <p:fltVal val="0"/>
                                          </p:val>
                                        </p:tav>
                                        <p:tav tm="100000">
                                          <p:val>
                                            <p:strVal val="#ppt_h"/>
                                          </p:val>
                                        </p:tav>
                                      </p:tavLst>
                                    </p:anim>
                                    <p:animEffect transition="in" filter="fade">
                                      <p:cBhvr>
                                        <p:cTn id="21" dur="500"/>
                                        <p:tgtEl>
                                          <p:spTgt spid="27649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6482">
                                            <p:txEl>
                                              <p:pRg st="4" end="4"/>
                                            </p:txEl>
                                          </p:spTgt>
                                        </p:tgtEl>
                                        <p:attrNameLst>
                                          <p:attrName>style.visibility</p:attrName>
                                        </p:attrNameLst>
                                      </p:cBhvr>
                                      <p:to>
                                        <p:strVal val="visible"/>
                                      </p:to>
                                    </p:set>
                                    <p:anim calcmode="lin" valueType="num">
                                      <p:cBhvr additive="base">
                                        <p:cTn id="26"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6482">
                                            <p:txEl>
                                              <p:pRg st="5" end="5"/>
                                            </p:txEl>
                                          </p:spTgt>
                                        </p:tgtEl>
                                        <p:attrNameLst>
                                          <p:attrName>style.visibility</p:attrName>
                                        </p:attrNameLst>
                                      </p:cBhvr>
                                      <p:to>
                                        <p:strVal val="visible"/>
                                      </p:to>
                                    </p:set>
                                    <p:anim calcmode="lin" valueType="num">
                                      <p:cBhvr additive="base">
                                        <p:cTn id="32"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6489">
                                            <p:txEl>
                                              <p:pRg st="1" end="1"/>
                                            </p:txEl>
                                          </p:spTgt>
                                        </p:tgtEl>
                                        <p:attrNameLst>
                                          <p:attrName>style.visibility</p:attrName>
                                        </p:attrNameLst>
                                      </p:cBhvr>
                                      <p:to>
                                        <p:strVal val="visible"/>
                                      </p:to>
                                    </p:set>
                                    <p:anim calcmode="lin" valueType="num">
                                      <p:cBhvr additive="base">
                                        <p:cTn id="38" dur="500" fill="hold"/>
                                        <p:tgtEl>
                                          <p:spTgt spid="276489">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7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6489">
                                            <p:txEl>
                                              <p:pRg st="2" end="2"/>
                                            </p:txEl>
                                          </p:spTgt>
                                        </p:tgtEl>
                                        <p:attrNameLst>
                                          <p:attrName>style.visibility</p:attrName>
                                        </p:attrNameLst>
                                      </p:cBhvr>
                                      <p:to>
                                        <p:strVal val="visible"/>
                                      </p:to>
                                    </p:set>
                                    <p:anim calcmode="lin" valueType="num">
                                      <p:cBhvr additive="base">
                                        <p:cTn id="44" dur="500" fill="hold"/>
                                        <p:tgtEl>
                                          <p:spTgt spid="276489">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7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3" name="Rectangle 5"/>
          <p:cNvSpPr>
            <a:spLocks noChangeArrowheads="1"/>
          </p:cNvSpPr>
          <p:nvPr/>
        </p:nvSpPr>
        <p:spPr bwMode="auto">
          <a:xfrm>
            <a:off x="682625" y="5162550"/>
            <a:ext cx="7777163" cy="1695450"/>
          </a:xfrm>
          <a:prstGeom prst="rect">
            <a:avLst/>
          </a:prstGeom>
          <a:solidFill>
            <a:srgbClr val="FFCCCC"/>
          </a:solidFill>
          <a:ln w="9525">
            <a:noFill/>
            <a:miter lim="800000"/>
            <a:headEnd/>
            <a:tailEnd/>
          </a:ln>
          <a:effectLst/>
        </p:spPr>
        <p:txBody>
          <a:bodyPr/>
          <a:lstStyle/>
          <a:p>
            <a:pPr eaLnBrk="0" hangingPunct="0">
              <a:spcBef>
                <a:spcPct val="20000"/>
              </a:spcBef>
            </a:pPr>
            <a:r>
              <a:rPr lang="en-US" sz="2400" b="1" i="1">
                <a:latin typeface="Arial" charset="0"/>
              </a:rPr>
              <a:t>FYI</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Since no body is at absolute zero (</a:t>
            </a:r>
            <a:r>
              <a:rPr lang="en-US" sz="2400" i="1">
                <a:latin typeface="Arial" charset="0"/>
                <a:sym typeface="Symbol" pitchFamily="18" charset="2"/>
              </a:rPr>
              <a:t>K</a:t>
            </a:r>
            <a:r>
              <a:rPr lang="en-US" sz="2400">
                <a:latin typeface="Arial" charset="0"/>
                <a:sym typeface="Symbol" pitchFamily="18" charset="2"/>
              </a:rPr>
              <a:t> = 0) it follows from the Stefan-Boltzmann law that all bodies radiate.</a:t>
            </a:r>
          </a:p>
          <a:p>
            <a:pPr eaLnBrk="0" hangingPunct="0">
              <a:spcBef>
                <a:spcPct val="20000"/>
              </a:spcBef>
            </a:pPr>
            <a:r>
              <a:rPr lang="en-US" sz="2400" b="1">
                <a:latin typeface="Arial" charset="0"/>
                <a:sym typeface="Symbol" pitchFamily="18" charset="2"/>
              </a:rPr>
              <a:t></a:t>
            </a:r>
            <a:r>
              <a:rPr lang="en-US" sz="2400">
                <a:latin typeface="Arial" charset="0"/>
                <a:sym typeface="Symbol" pitchFamily="18" charset="2"/>
              </a:rPr>
              <a:t>Be sure that </a:t>
            </a:r>
            <a:r>
              <a:rPr lang="en-US" sz="2400" i="1">
                <a:latin typeface="Arial" charset="0"/>
                <a:sym typeface="Symbol" pitchFamily="18" charset="2"/>
              </a:rPr>
              <a:t>T</a:t>
            </a:r>
            <a:r>
              <a:rPr lang="en-US" sz="2400">
                <a:latin typeface="Arial" charset="0"/>
                <a:sym typeface="Symbol" pitchFamily="18" charset="2"/>
              </a:rPr>
              <a:t> is in Kelvin, not Celsius.</a:t>
            </a:r>
          </a:p>
        </p:txBody>
      </p:sp>
      <p:sp>
        <p:nvSpPr>
          <p:cNvPr id="278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278532" name="Rectangle 4"/>
          <p:cNvSpPr>
            <a:spLocks noChangeArrowheads="1"/>
          </p:cNvSpPr>
          <p:nvPr/>
        </p:nvSpPr>
        <p:spPr bwMode="auto">
          <a:xfrm>
            <a:off x="674688" y="1854200"/>
            <a:ext cx="7772400" cy="3319463"/>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Mercury has a radius of 2.5010</a:t>
            </a:r>
            <a:r>
              <a:rPr lang="en-US" sz="2400" baseline="30000">
                <a:latin typeface="Arial" charset="0"/>
                <a:sym typeface="Symbol" pitchFamily="18" charset="2"/>
              </a:rPr>
              <a:t>6</a:t>
            </a:r>
            <a:r>
              <a:rPr lang="en-US" sz="2400">
                <a:latin typeface="Arial" charset="0"/>
                <a:sym typeface="Symbol" pitchFamily="18" charset="2"/>
              </a:rPr>
              <a:t> m. Its sunny side has a temperature of 400</a:t>
            </a:r>
            <a:r>
              <a:rPr lang="en-US" sz="2400">
                <a:latin typeface="Arial" charset="0"/>
                <a:cs typeface="Courier New" pitchFamily="49" charset="0"/>
                <a:sym typeface="Symbol" pitchFamily="18" charset="2"/>
              </a:rPr>
              <a:t>°C (673 K) and its shady side -200°C (73 K). Treating it like a                   black-body, find its power.</a:t>
            </a:r>
            <a:r>
              <a:rPr lang="en-US" sz="2400">
                <a:latin typeface="Arial" charset="0"/>
                <a:sym typeface="Symbol" pitchFamily="18" charset="2"/>
              </a:rPr>
              <a:t>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A</a:t>
            </a:r>
            <a:r>
              <a:rPr lang="en-US" sz="2400" baseline="-25000">
                <a:latin typeface="Arial" charset="0"/>
                <a:sym typeface="Symbol" pitchFamily="18" charset="2"/>
              </a:rPr>
              <a:t>sphere</a:t>
            </a:r>
            <a:r>
              <a:rPr lang="en-US" sz="2400">
                <a:latin typeface="Arial" charset="0"/>
                <a:sym typeface="Symbol" pitchFamily="18" charset="2"/>
              </a:rPr>
              <a:t> = 4(2.5010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 7.8510</a:t>
            </a:r>
            <a:r>
              <a:rPr lang="en-US" sz="2400" baseline="30000">
                <a:latin typeface="Arial" charset="0"/>
                <a:sym typeface="Symbol" pitchFamily="18" charset="2"/>
              </a:rPr>
              <a:t>13</a:t>
            </a:r>
            <a:r>
              <a:rPr lang="en-US" sz="2400">
                <a:latin typeface="Arial" charset="0"/>
                <a:sym typeface="Symbol" pitchFamily="18" charset="2"/>
              </a:rPr>
              <a:t> 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For </a:t>
            </a:r>
            <a:r>
              <a:rPr lang="en-US" sz="2400" i="1">
                <a:latin typeface="Arial" charset="0"/>
                <a:sym typeface="Symbol" pitchFamily="18" charset="2"/>
              </a:rPr>
              <a:t>T</a:t>
            </a:r>
            <a:r>
              <a:rPr lang="en-US" sz="2400">
                <a:latin typeface="Arial" charset="0"/>
                <a:sym typeface="Symbol" pitchFamily="18" charset="2"/>
              </a:rPr>
              <a:t> use </a:t>
            </a:r>
            <a:r>
              <a:rPr lang="en-US" sz="2400" i="1">
                <a:latin typeface="Arial" charset="0"/>
                <a:sym typeface="Symbol" pitchFamily="18" charset="2"/>
              </a:rPr>
              <a:t>T</a:t>
            </a:r>
            <a:r>
              <a:rPr lang="en-US" sz="2400" baseline="-25000">
                <a:latin typeface="Arial" charset="0"/>
                <a:sym typeface="Symbol" pitchFamily="18" charset="2"/>
              </a:rPr>
              <a:t>AVG</a:t>
            </a:r>
            <a:r>
              <a:rPr lang="en-US" sz="2400">
                <a:latin typeface="Arial" charset="0"/>
                <a:sym typeface="Symbol" pitchFamily="18" charset="2"/>
              </a:rPr>
              <a:t> = (673 + 73) / 2 = 373 K</a:t>
            </a:r>
            <a:endParaRPr lang="en-US" sz="2400" i="1">
              <a:latin typeface="Arial" charset="0"/>
              <a:sym typeface="Symbol" pitchFamily="18" charset="2"/>
            </a:endParaRPr>
          </a:p>
          <a:p>
            <a:pPr eaLnBrk="0" hangingPunct="0">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 4</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)(7.8510</a:t>
            </a:r>
            <a:r>
              <a:rPr lang="en-US" sz="2400" baseline="30000">
                <a:latin typeface="Arial" charset="0"/>
                <a:sym typeface="Symbol" pitchFamily="18" charset="2"/>
              </a:rPr>
              <a:t>13</a:t>
            </a:r>
            <a:r>
              <a:rPr lang="en-US" sz="2400">
                <a:latin typeface="Arial" charset="0"/>
                <a:sym typeface="Symbol" pitchFamily="18" charset="2"/>
              </a:rPr>
              <a:t>)373</a:t>
            </a:r>
            <a:r>
              <a:rPr lang="en-US" sz="2400" baseline="30000">
                <a:latin typeface="Arial" charset="0"/>
                <a:sym typeface="Symbol" pitchFamily="18" charset="2"/>
              </a:rPr>
              <a:t>4</a:t>
            </a:r>
            <a:r>
              <a:rPr lang="en-US" sz="2400">
                <a:latin typeface="Arial" charset="0"/>
                <a:sym typeface="Symbol" pitchFamily="18" charset="2"/>
              </a:rPr>
              <a:t> = 8.6210</a:t>
            </a:r>
            <a:r>
              <a:rPr lang="en-US" sz="2400" baseline="30000">
                <a:latin typeface="Arial" charset="0"/>
                <a:sym typeface="Symbol" pitchFamily="18" charset="2"/>
              </a:rPr>
              <a:t>16</a:t>
            </a:r>
            <a:r>
              <a:rPr lang="en-US" sz="2400">
                <a:latin typeface="Arial" charset="0"/>
                <a:sym typeface="Symbol" pitchFamily="18" charset="2"/>
              </a:rPr>
              <a:t> W.</a:t>
            </a:r>
          </a:p>
        </p:txBody>
      </p:sp>
      <p:sp>
        <p:nvSpPr>
          <p:cNvPr id="278530" name="Rectangle 2"/>
          <p:cNvSpPr>
            <a:spLocks noChangeArrowheads="1"/>
          </p:cNvSpPr>
          <p:nvPr/>
        </p:nvSpPr>
        <p:spPr bwMode="auto">
          <a:xfrm>
            <a:off x="685800" y="1401763"/>
            <a:ext cx="7772400" cy="512762"/>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ea typeface="Calibri" pitchFamily="34" charset="0"/>
                <a:cs typeface="Arial" charset="0"/>
              </a:rPr>
              <a:t>Solving problems involving the Stefan-Boltzmann law</a:t>
            </a:r>
          </a:p>
        </p:txBody>
      </p:sp>
      <p:pic>
        <p:nvPicPr>
          <p:cNvPr id="278534" name="Picture 6" descr="-mercury-b"/>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192963" y="2693988"/>
            <a:ext cx="1951037" cy="195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8532">
                                            <p:txEl>
                                              <p:pRg st="0" end="0"/>
                                            </p:txEl>
                                          </p:spTgt>
                                        </p:tgtEl>
                                        <p:attrNameLst>
                                          <p:attrName>style.visibility</p:attrName>
                                        </p:attrNameLst>
                                      </p:cBhvr>
                                      <p:to>
                                        <p:strVal val="visible"/>
                                      </p:to>
                                    </p:set>
                                    <p:anim calcmode="lin" valueType="num">
                                      <p:cBhvr additive="base">
                                        <p:cTn id="13" dur="500" fill="hold"/>
                                        <p:tgtEl>
                                          <p:spTgt spid="2785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278534"/>
                                        </p:tgtEl>
                                        <p:attrNameLst>
                                          <p:attrName>style.visibility</p:attrName>
                                        </p:attrNameLst>
                                      </p:cBhvr>
                                      <p:to>
                                        <p:strVal val="visible"/>
                                      </p:to>
                                    </p:set>
                                    <p:animEffect transition="in" filter="wipe(down)">
                                      <p:cBhvr>
                                        <p:cTn id="18" dur="580">
                                          <p:stCondLst>
                                            <p:cond delay="0"/>
                                          </p:stCondLst>
                                        </p:cTn>
                                        <p:tgtEl>
                                          <p:spTgt spid="278534"/>
                                        </p:tgtEl>
                                      </p:cBhvr>
                                    </p:animEffect>
                                    <p:anim calcmode="lin" valueType="num">
                                      <p:cBhvr>
                                        <p:cTn id="19" dur="1822" tmFilter="0,0; 0.14,0.36; 0.43,0.73; 0.71,0.91; 1.0,1.0">
                                          <p:stCondLst>
                                            <p:cond delay="0"/>
                                          </p:stCondLst>
                                        </p:cTn>
                                        <p:tgtEl>
                                          <p:spTgt spid="27853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7853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7853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7853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78534"/>
                                        </p:tgtEl>
                                        <p:attrNameLst>
                                          <p:attrName>ppt_y</p:attrName>
                                        </p:attrNameLst>
                                      </p:cBhvr>
                                      <p:tavLst>
                                        <p:tav tm="0" fmla="#ppt_y-sin(pi*$)/81">
                                          <p:val>
                                            <p:fltVal val="0"/>
                                          </p:val>
                                        </p:tav>
                                        <p:tav tm="100000">
                                          <p:val>
                                            <p:fltVal val="1"/>
                                          </p:val>
                                        </p:tav>
                                      </p:tavLst>
                                    </p:anim>
                                    <p:animScale>
                                      <p:cBhvr>
                                        <p:cTn id="24" dur="26">
                                          <p:stCondLst>
                                            <p:cond delay="650"/>
                                          </p:stCondLst>
                                        </p:cTn>
                                        <p:tgtEl>
                                          <p:spTgt spid="278534"/>
                                        </p:tgtEl>
                                      </p:cBhvr>
                                      <p:to x="100000" y="60000"/>
                                    </p:animScale>
                                    <p:animScale>
                                      <p:cBhvr>
                                        <p:cTn id="25" dur="166" decel="50000">
                                          <p:stCondLst>
                                            <p:cond delay="676"/>
                                          </p:stCondLst>
                                        </p:cTn>
                                        <p:tgtEl>
                                          <p:spTgt spid="278534"/>
                                        </p:tgtEl>
                                      </p:cBhvr>
                                      <p:to x="100000" y="100000"/>
                                    </p:animScale>
                                    <p:animScale>
                                      <p:cBhvr>
                                        <p:cTn id="26" dur="26">
                                          <p:stCondLst>
                                            <p:cond delay="1312"/>
                                          </p:stCondLst>
                                        </p:cTn>
                                        <p:tgtEl>
                                          <p:spTgt spid="278534"/>
                                        </p:tgtEl>
                                      </p:cBhvr>
                                      <p:to x="100000" y="80000"/>
                                    </p:animScale>
                                    <p:animScale>
                                      <p:cBhvr>
                                        <p:cTn id="27" dur="166" decel="50000">
                                          <p:stCondLst>
                                            <p:cond delay="1338"/>
                                          </p:stCondLst>
                                        </p:cTn>
                                        <p:tgtEl>
                                          <p:spTgt spid="278534"/>
                                        </p:tgtEl>
                                      </p:cBhvr>
                                      <p:to x="100000" y="100000"/>
                                    </p:animScale>
                                    <p:animScale>
                                      <p:cBhvr>
                                        <p:cTn id="28" dur="26">
                                          <p:stCondLst>
                                            <p:cond delay="1642"/>
                                          </p:stCondLst>
                                        </p:cTn>
                                        <p:tgtEl>
                                          <p:spTgt spid="278534"/>
                                        </p:tgtEl>
                                      </p:cBhvr>
                                      <p:to x="100000" y="90000"/>
                                    </p:animScale>
                                    <p:animScale>
                                      <p:cBhvr>
                                        <p:cTn id="29" dur="166" decel="50000">
                                          <p:stCondLst>
                                            <p:cond delay="1668"/>
                                          </p:stCondLst>
                                        </p:cTn>
                                        <p:tgtEl>
                                          <p:spTgt spid="278534"/>
                                        </p:tgtEl>
                                      </p:cBhvr>
                                      <p:to x="100000" y="100000"/>
                                    </p:animScale>
                                    <p:animScale>
                                      <p:cBhvr>
                                        <p:cTn id="30" dur="26">
                                          <p:stCondLst>
                                            <p:cond delay="1808"/>
                                          </p:stCondLst>
                                        </p:cTn>
                                        <p:tgtEl>
                                          <p:spTgt spid="278534"/>
                                        </p:tgtEl>
                                      </p:cBhvr>
                                      <p:to x="100000" y="95000"/>
                                    </p:animScale>
                                    <p:animScale>
                                      <p:cBhvr>
                                        <p:cTn id="31" dur="166" decel="50000">
                                          <p:stCondLst>
                                            <p:cond delay="1834"/>
                                          </p:stCondLst>
                                        </p:cTn>
                                        <p:tgtEl>
                                          <p:spTgt spid="278534"/>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8532">
                                            <p:txEl>
                                              <p:pRg st="1" end="1"/>
                                            </p:txEl>
                                          </p:spTgt>
                                        </p:tgtEl>
                                        <p:attrNameLst>
                                          <p:attrName>style.visibility</p:attrName>
                                        </p:attrNameLst>
                                      </p:cBhvr>
                                      <p:to>
                                        <p:strVal val="visible"/>
                                      </p:to>
                                    </p:set>
                                    <p:anim calcmode="lin" valueType="num">
                                      <p:cBhvr additive="base">
                                        <p:cTn id="36" dur="500" fill="hold"/>
                                        <p:tgtEl>
                                          <p:spTgt spid="27853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85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8532">
                                            <p:txEl>
                                              <p:pRg st="2" end="2"/>
                                            </p:txEl>
                                          </p:spTgt>
                                        </p:tgtEl>
                                        <p:attrNameLst>
                                          <p:attrName>style.visibility</p:attrName>
                                        </p:attrNameLst>
                                      </p:cBhvr>
                                      <p:to>
                                        <p:strVal val="visible"/>
                                      </p:to>
                                    </p:set>
                                    <p:anim calcmode="lin" valueType="num">
                                      <p:cBhvr additive="base">
                                        <p:cTn id="42" dur="500" fill="hold"/>
                                        <p:tgtEl>
                                          <p:spTgt spid="27853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85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8532">
                                            <p:txEl>
                                              <p:pRg st="3" end="3"/>
                                            </p:txEl>
                                          </p:spTgt>
                                        </p:tgtEl>
                                        <p:attrNameLst>
                                          <p:attrName>style.visibility</p:attrName>
                                        </p:attrNameLst>
                                      </p:cBhvr>
                                      <p:to>
                                        <p:strVal val="visible"/>
                                      </p:to>
                                    </p:set>
                                    <p:anim calcmode="lin" valueType="num">
                                      <p:cBhvr additive="base">
                                        <p:cTn id="48" dur="500" fill="hold"/>
                                        <p:tgtEl>
                                          <p:spTgt spid="27853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85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8532">
                                            <p:txEl>
                                              <p:pRg st="4" end="4"/>
                                            </p:txEl>
                                          </p:spTgt>
                                        </p:tgtEl>
                                        <p:attrNameLst>
                                          <p:attrName>style.visibility</p:attrName>
                                        </p:attrNameLst>
                                      </p:cBhvr>
                                      <p:to>
                                        <p:strVal val="visible"/>
                                      </p:to>
                                    </p:set>
                                    <p:anim calcmode="lin" valueType="num">
                                      <p:cBhvr additive="base">
                                        <p:cTn id="54" dur="500" fill="hold"/>
                                        <p:tgtEl>
                                          <p:spTgt spid="27853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85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8533">
                                            <p:txEl>
                                              <p:pRg st="1" end="1"/>
                                            </p:txEl>
                                          </p:spTgt>
                                        </p:tgtEl>
                                        <p:attrNameLst>
                                          <p:attrName>style.visibility</p:attrName>
                                        </p:attrNameLst>
                                      </p:cBhvr>
                                      <p:to>
                                        <p:strVal val="visible"/>
                                      </p:to>
                                    </p:set>
                                    <p:anim calcmode="lin" valueType="num">
                                      <p:cBhvr additive="base">
                                        <p:cTn id="60" dur="500" fill="hold"/>
                                        <p:tgtEl>
                                          <p:spTgt spid="27853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85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8533">
                                            <p:txEl>
                                              <p:pRg st="2" end="2"/>
                                            </p:txEl>
                                          </p:spTgt>
                                        </p:tgtEl>
                                        <p:attrNameLst>
                                          <p:attrName>style.visibility</p:attrName>
                                        </p:attrNameLst>
                                      </p:cBhvr>
                                      <p:to>
                                        <p:strVal val="visible"/>
                                      </p:to>
                                    </p:set>
                                    <p:anim calcmode="lin" valueType="num">
                                      <p:cBhvr additive="base">
                                        <p:cTn id="66" dur="500" fill="hold"/>
                                        <p:tgtEl>
                                          <p:spTgt spid="278533">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853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685800" y="1819275"/>
            <a:ext cx="7772400" cy="5038725"/>
          </a:xfrm>
          <a:prstGeom prst="rect">
            <a:avLst/>
          </a:prstGeom>
          <a:solidFill>
            <a:srgbClr val="CCFFCC"/>
          </a:solidFill>
          <a:ln w="9525">
            <a:noFill/>
            <a:miter lim="800000"/>
            <a:headEnd/>
            <a:tailEnd/>
          </a:ln>
          <a:effectLst/>
        </p:spPr>
        <p:txBody>
          <a:bodyPr/>
          <a:lstStyle/>
          <a:p>
            <a:r>
              <a:rPr lang="en-US" sz="2400">
                <a:latin typeface="Arial" charset="0"/>
              </a:rPr>
              <a:t>PRACTICE: 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Earth if our orbital radius is </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a:t>
            </a:r>
          </a:p>
          <a:p>
            <a:pPr>
              <a:spcBef>
                <a:spcPct val="15000"/>
              </a:spcBef>
            </a:pPr>
            <a:r>
              <a:rPr lang="en-US" sz="2400">
                <a:latin typeface="Arial" charset="0"/>
                <a:sym typeface="Symbol" pitchFamily="18" charset="2"/>
              </a:rPr>
              <a:t>SOLUTION:  </a:t>
            </a:r>
            <a:r>
              <a:rPr lang="en-US" sz="2400" i="1">
                <a:latin typeface="Arial" charset="0"/>
              </a:rPr>
              <a:t>A</a:t>
            </a:r>
            <a:r>
              <a:rPr lang="en-US" sz="2400" baseline="-25000">
                <a:latin typeface="Arial" charset="0"/>
              </a:rPr>
              <a:t>SPHERE</a:t>
            </a:r>
            <a:r>
              <a:rPr lang="en-US" sz="2400">
                <a:latin typeface="Arial" charset="0"/>
              </a:rPr>
              <a:t> = 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pPr>
              <a:spcBef>
                <a:spcPct val="15000"/>
              </a:spcBef>
            </a:pPr>
            <a:r>
              <a:rPr lang="en-US" sz="2400">
                <a:latin typeface="Arial" charset="0"/>
                <a:sym typeface="Symbol" pitchFamily="18" charset="2"/>
              </a:rPr>
              <a:t>Recall that intensity is the rate at which energy is being gained per unit area.</a:t>
            </a:r>
            <a:r>
              <a:rPr lang="en-US" sz="2400" i="1">
                <a:latin typeface="Arial" charset="0"/>
                <a:sym typeface="Symbol" pitchFamily="18" charset="2"/>
              </a:rPr>
              <a:t> </a:t>
            </a:r>
            <a:endParaRPr lang="en-US" sz="2400">
              <a:latin typeface="Arial" charset="0"/>
              <a:sym typeface="Symbol" pitchFamily="18" charset="2"/>
            </a:endParaRPr>
          </a:p>
          <a:p>
            <a:pPr>
              <a:spcBef>
                <a:spcPct val="15000"/>
              </a:spcBef>
            </a:pPr>
            <a:endParaRPr lang="en-US" sz="2400">
              <a:latin typeface="Arial" charset="0"/>
              <a:sym typeface="Symbol" pitchFamily="18" charset="2"/>
            </a:endParaRPr>
          </a:p>
          <a:p>
            <a:pPr>
              <a:spcBef>
                <a:spcPct val="25000"/>
              </a:spcBef>
            </a:pPr>
            <a:r>
              <a:rPr lang="en-US" sz="2400">
                <a:latin typeface="Arial" charset="0"/>
                <a:sym typeface="Symbol" pitchFamily="18" charset="2"/>
              </a:rPr>
              <a:t>Then</a:t>
            </a:r>
            <a:r>
              <a:rPr lang="en-US" sz="2400" i="1">
                <a:latin typeface="Arial" charset="0"/>
                <a:sym typeface="Symbol" pitchFamily="18" charset="2"/>
              </a:rPr>
              <a:t> 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a:t>
            </a:r>
          </a:p>
          <a:p>
            <a:pPr>
              <a:spcBef>
                <a:spcPct val="15000"/>
              </a:spcBef>
            </a:pP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 </a:t>
            </a:r>
            <a:r>
              <a:rPr lang="en-US" sz="2400">
                <a:latin typeface="Arial" charset="0"/>
              </a:rPr>
              <a:t>4</a:t>
            </a:r>
            <a:r>
              <a:rPr lang="en-US" sz="2400">
                <a:latin typeface="Arial" charset="0"/>
                <a:sym typeface="Symbol" pitchFamily="18" charset="2"/>
              </a:rPr>
              <a:t>(</a:t>
            </a:r>
            <a:r>
              <a:rPr lang="en-US" sz="2400">
                <a:latin typeface="Arial" charset="0"/>
              </a:rPr>
              <a:t>1.5</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a:t>
            </a:r>
          </a:p>
          <a:p>
            <a:pPr>
              <a:spcBef>
                <a:spcPct val="15000"/>
              </a:spcBef>
            </a:pPr>
            <a:r>
              <a:rPr lang="en-US" sz="2400" i="1">
                <a:latin typeface="Arial" charset="0"/>
                <a:sym typeface="Symbol" pitchFamily="18" charset="2"/>
              </a:rPr>
              <a:t>             </a:t>
            </a:r>
            <a:r>
              <a:rPr lang="en-US" sz="2400">
                <a:latin typeface="Arial" charset="0"/>
                <a:sym typeface="Symbol" pitchFamily="18" charset="2"/>
              </a:rPr>
              <a:t>=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a:spcBef>
                <a:spcPct val="15000"/>
              </a:spcBef>
            </a:pPr>
            <a:r>
              <a:rPr lang="en-US" sz="2400">
                <a:latin typeface="Arial" charset="0"/>
                <a:sym typeface="Symbol" pitchFamily="18" charset="2"/>
              </a:rPr>
              <a:t>This value is called the </a:t>
            </a:r>
            <a:r>
              <a:rPr lang="en-US" sz="2400" b="1">
                <a:latin typeface="Arial" charset="0"/>
                <a:sym typeface="Symbol" pitchFamily="18" charset="2"/>
              </a:rPr>
              <a:t>solar constant</a:t>
            </a:r>
            <a:r>
              <a:rPr lang="en-US" sz="2400">
                <a:latin typeface="Arial" charset="0"/>
                <a:sym typeface="Symbol" pitchFamily="18" charset="2"/>
              </a:rPr>
              <a:t>.</a:t>
            </a:r>
          </a:p>
        </p:txBody>
      </p:sp>
      <p:sp>
        <p:nvSpPr>
          <p:cNvPr id="339971" name="Rectangle 3"/>
          <p:cNvSpPr>
            <a:spLocks noChangeArrowheads="1"/>
          </p:cNvSpPr>
          <p:nvPr/>
        </p:nvSpPr>
        <p:spPr bwMode="auto">
          <a:xfrm>
            <a:off x="6783388" y="4786313"/>
            <a:ext cx="2360612" cy="2071687"/>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3997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997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34388" y="5972175"/>
            <a:ext cx="709612" cy="698500"/>
          </a:xfrm>
          <a:prstGeom prst="rect">
            <a:avLst/>
          </a:prstGeom>
          <a:noFill/>
        </p:spPr>
      </p:pic>
      <p:sp>
        <p:nvSpPr>
          <p:cNvPr id="339974" name="Oval 6"/>
          <p:cNvSpPr>
            <a:spLocks noChangeArrowheads="1"/>
          </p:cNvSpPr>
          <p:nvPr/>
        </p:nvSpPr>
        <p:spPr bwMode="auto">
          <a:xfrm>
            <a:off x="8461375" y="5980113"/>
            <a:ext cx="682625" cy="649287"/>
          </a:xfrm>
          <a:prstGeom prst="ellipse">
            <a:avLst/>
          </a:prstGeom>
          <a:gradFill rotWithShape="1">
            <a:gsLst>
              <a:gs pos="0">
                <a:srgbClr val="FFFF00">
                  <a:alpha val="17999"/>
                </a:srgbClr>
              </a:gs>
              <a:gs pos="100000">
                <a:srgbClr val="FFFF00">
                  <a:gamma/>
                  <a:shade val="46275"/>
                  <a:invGamma/>
                </a:srgbClr>
              </a:gs>
            </a:gsLst>
            <a:path path="shape">
              <a:fillToRect l="50000" t="50000" r="50000" b="50000"/>
            </a:path>
          </a:gradFill>
          <a:ln w="9525">
            <a:noFill/>
            <a:round/>
            <a:headEnd/>
            <a:tailEnd/>
          </a:ln>
          <a:effectLst/>
        </p:spPr>
        <p:txBody>
          <a:bodyPr wrap="none" anchor="ctr"/>
          <a:lstStyle/>
          <a:p>
            <a:endParaRPr lang="en-US"/>
          </a:p>
        </p:txBody>
      </p:sp>
      <p:pic>
        <p:nvPicPr>
          <p:cNvPr id="339975" name="Picture 7"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27900" y="6089650"/>
            <a:ext cx="249238" cy="241300"/>
          </a:xfrm>
          <a:prstGeom prst="rect">
            <a:avLst/>
          </a:prstGeom>
          <a:noFill/>
        </p:spPr>
      </p:pic>
      <p:sp>
        <p:nvSpPr>
          <p:cNvPr id="339976" name="Rectangle 8"/>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grpSp>
        <p:nvGrpSpPr>
          <p:cNvPr id="2" name="Group 9"/>
          <p:cNvGrpSpPr>
            <a:grpSpLocks/>
          </p:cNvGrpSpPr>
          <p:nvPr/>
        </p:nvGrpSpPr>
        <p:grpSpPr bwMode="auto">
          <a:xfrm>
            <a:off x="847725" y="4217988"/>
            <a:ext cx="7464425" cy="457200"/>
            <a:chOff x="510" y="2848"/>
            <a:chExt cx="4702" cy="288"/>
          </a:xfrm>
        </p:grpSpPr>
        <p:sp>
          <p:nvSpPr>
            <p:cNvPr id="339978" name="Rectangle 6"/>
            <p:cNvSpPr>
              <a:spLocks noChangeArrowheads="1"/>
            </p:cNvSpPr>
            <p:nvPr/>
          </p:nvSpPr>
          <p:spPr bwMode="auto">
            <a:xfrm>
              <a:off x="592" y="2861"/>
              <a:ext cx="3715" cy="202"/>
            </a:xfrm>
            <a:prstGeom prst="rect">
              <a:avLst/>
            </a:prstGeom>
            <a:noFill/>
            <a:ln w="9525">
              <a:noFill/>
              <a:miter lim="800000"/>
              <a:headEnd/>
              <a:tailEnd/>
            </a:ln>
          </p:spPr>
          <p:txBody>
            <a:bodyPr/>
            <a:lstStyle/>
            <a:p>
              <a:pPr>
                <a:lnSpc>
                  <a:spcPct val="90000"/>
                </a:lnSpc>
                <a:spcBef>
                  <a:spcPct val="20000"/>
                </a:spcBef>
              </a:pPr>
              <a:r>
                <a:rPr lang="en-US" sz="2400" i="1">
                  <a:solidFill>
                    <a:schemeClr val="accent2"/>
                  </a:solidFill>
                  <a:latin typeface="Arial" charset="0"/>
                  <a:cs typeface="Times New Roman" pitchFamily="18" charset="0"/>
                  <a:sym typeface="Symbol" pitchFamily="18" charset="2"/>
                </a:rPr>
                <a:t>intensity</a:t>
              </a:r>
              <a:r>
                <a:rPr lang="en-US" sz="2400">
                  <a:solidFill>
                    <a:schemeClr val="accent2"/>
                  </a:solidFill>
                  <a:latin typeface="Arial" charset="0"/>
                  <a:cs typeface="Times New Roman" pitchFamily="18" charset="0"/>
                  <a:sym typeface="Symbol" pitchFamily="18" charset="2"/>
                </a:rPr>
                <a:t> = </a:t>
              </a:r>
              <a:r>
                <a:rPr lang="en-US" sz="2400" i="1">
                  <a:solidFill>
                    <a:schemeClr val="accent2"/>
                  </a:solidFill>
                  <a:latin typeface="Arial" charset="0"/>
                  <a:cs typeface="Times New Roman" pitchFamily="18" charset="0"/>
                  <a:sym typeface="Symbol" pitchFamily="18" charset="2"/>
                </a:rPr>
                <a:t>power</a:t>
              </a:r>
              <a:r>
                <a:rPr lang="en-US" sz="2400">
                  <a:solidFill>
                    <a:schemeClr val="accent2"/>
                  </a:solidFill>
                  <a:latin typeface="Arial" charset="0"/>
                  <a:cs typeface="Times New Roman" pitchFamily="18" charset="0"/>
                  <a:sym typeface="Symbol" pitchFamily="18" charset="2"/>
                </a:rPr>
                <a:t> </a:t>
              </a:r>
              <a:r>
                <a:rPr lang="en-US" sz="2400" i="1">
                  <a:solidFill>
                    <a:schemeClr val="accent2"/>
                  </a:solidFill>
                  <a:latin typeface="Arial" charset="0"/>
                  <a:cs typeface="Times New Roman" pitchFamily="18" charset="0"/>
                  <a:sym typeface="Symbol" pitchFamily="18" charset="2"/>
                </a:rPr>
                <a:t>/ A</a:t>
              </a:r>
              <a:endParaRPr lang="en-US" sz="2400" i="1" baseline="30000">
                <a:solidFill>
                  <a:schemeClr val="accent2"/>
                </a:solidFill>
                <a:latin typeface="Arial" charset="0"/>
                <a:cs typeface="Times New Roman" pitchFamily="18" charset="0"/>
                <a:sym typeface="Symbol" pitchFamily="18" charset="2"/>
              </a:endParaRPr>
            </a:p>
          </p:txBody>
        </p:sp>
        <p:sp>
          <p:nvSpPr>
            <p:cNvPr id="339979" name="Text Box 7"/>
            <p:cNvSpPr txBox="1">
              <a:spLocks noChangeArrowheads="1"/>
            </p:cNvSpPr>
            <p:nvPr/>
          </p:nvSpPr>
          <p:spPr bwMode="auto">
            <a:xfrm>
              <a:off x="4050" y="2848"/>
              <a:ext cx="1162"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intensity</a:t>
              </a:r>
            </a:p>
          </p:txBody>
        </p:sp>
        <p:sp>
          <p:nvSpPr>
            <p:cNvPr id="339980"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grpSp>
        <p:nvGrpSpPr>
          <p:cNvPr id="339981" name="Group 13"/>
          <p:cNvGrpSpPr>
            <a:grpSpLocks/>
          </p:cNvGrpSpPr>
          <p:nvPr/>
        </p:nvGrpSpPr>
        <p:grpSpPr bwMode="auto">
          <a:xfrm>
            <a:off x="835025" y="6296025"/>
            <a:ext cx="5784850" cy="474663"/>
            <a:chOff x="526" y="3934"/>
            <a:chExt cx="3644" cy="299"/>
          </a:xfrm>
        </p:grpSpPr>
        <p:sp>
          <p:nvSpPr>
            <p:cNvPr id="339982" name="Rectangle 15"/>
            <p:cNvSpPr>
              <a:spLocks noChangeArrowheads="1"/>
            </p:cNvSpPr>
            <p:nvPr/>
          </p:nvSpPr>
          <p:spPr bwMode="auto">
            <a:xfrm>
              <a:off x="560" y="3934"/>
              <a:ext cx="3115" cy="202"/>
            </a:xfrm>
            <a:prstGeom prst="rect">
              <a:avLst/>
            </a:prstGeom>
            <a:noFill/>
            <a:ln w="9525">
              <a:noFill/>
              <a:miter lim="800000"/>
              <a:headEnd/>
              <a:tailEnd/>
            </a:ln>
          </p:spPr>
          <p:txBody>
            <a:bodyPr/>
            <a:lstStyle/>
            <a:p>
              <a:pPr>
                <a:lnSpc>
                  <a:spcPct val="90000"/>
                </a:lnSpc>
                <a:spcBef>
                  <a:spcPct val="20000"/>
                </a:spcBef>
              </a:pP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sun</a:t>
              </a:r>
              <a:r>
                <a:rPr lang="en-US" sz="2400">
                  <a:solidFill>
                    <a:srgbClr val="000000"/>
                  </a:solidFill>
                  <a:latin typeface="Arial" charset="0"/>
                  <a:cs typeface="Times New Roman" pitchFamily="18" charset="0"/>
                  <a:sym typeface="Symbol" pitchFamily="18" charset="2"/>
                </a:rPr>
                <a:t> = 1380 W m</a:t>
              </a:r>
              <a:r>
                <a:rPr lang="en-US" sz="2400" baseline="30000">
                  <a:solidFill>
                    <a:srgbClr val="000000"/>
                  </a:solidFill>
                  <a:latin typeface="Arial" charset="0"/>
                  <a:cs typeface="Times New Roman" pitchFamily="18" charset="0"/>
                  <a:sym typeface="Symbol" pitchFamily="18" charset="2"/>
                </a:rPr>
                <a:t>-2</a:t>
              </a:r>
              <a:endParaRPr lang="en-US" sz="2400">
                <a:latin typeface="Arial" charset="0"/>
                <a:sym typeface="Symbol" pitchFamily="18" charset="2"/>
              </a:endParaRPr>
            </a:p>
          </p:txBody>
        </p:sp>
        <p:sp>
          <p:nvSpPr>
            <p:cNvPr id="339983" name="Text Box 16"/>
            <p:cNvSpPr txBox="1">
              <a:spLocks noChangeArrowheads="1"/>
            </p:cNvSpPr>
            <p:nvPr/>
          </p:nvSpPr>
          <p:spPr bwMode="auto">
            <a:xfrm>
              <a:off x="2407" y="3945"/>
              <a:ext cx="1760"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the solar constant</a:t>
              </a:r>
            </a:p>
          </p:txBody>
        </p:sp>
        <p:sp>
          <p:nvSpPr>
            <p:cNvPr id="339984" name="Rectangle 17"/>
            <p:cNvSpPr>
              <a:spLocks noChangeArrowheads="1"/>
            </p:cNvSpPr>
            <p:nvPr/>
          </p:nvSpPr>
          <p:spPr bwMode="auto">
            <a:xfrm>
              <a:off x="526" y="3947"/>
              <a:ext cx="3644"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9976">
                                            <p:txEl>
                                              <p:pRg st="0" end="0"/>
                                            </p:txEl>
                                          </p:spTgt>
                                        </p:tgtEl>
                                        <p:attrNameLst>
                                          <p:attrName>style.visibility</p:attrName>
                                        </p:attrNameLst>
                                      </p:cBhvr>
                                      <p:to>
                                        <p:strVal val="visible"/>
                                      </p:to>
                                    </p:set>
                                    <p:anim calcmode="lin" valueType="num">
                                      <p:cBhvr additive="base">
                                        <p:cTn id="7" dur="500" fill="hold"/>
                                        <p:tgtEl>
                                          <p:spTgt spid="3399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0">
                                            <p:txEl>
                                              <p:pRg st="0" end="0"/>
                                            </p:txEl>
                                          </p:spTgt>
                                        </p:tgtEl>
                                        <p:attrNameLst>
                                          <p:attrName>style.visibility</p:attrName>
                                        </p:attrNameLst>
                                      </p:cBhvr>
                                      <p:to>
                                        <p:strVal val="visible"/>
                                      </p:to>
                                    </p:set>
                                    <p:anim calcmode="lin" valueType="num">
                                      <p:cBhvr additive="base">
                                        <p:cTn id="13" dur="500" fill="hold"/>
                                        <p:tgtEl>
                                          <p:spTgt spid="3399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39971"/>
                                        </p:tgtEl>
                                        <p:attrNameLst>
                                          <p:attrName>style.visibility</p:attrName>
                                        </p:attrNameLst>
                                      </p:cBhvr>
                                      <p:to>
                                        <p:strVal val="visible"/>
                                      </p:to>
                                    </p:set>
                                    <p:anim calcmode="lin" valueType="num">
                                      <p:cBhvr>
                                        <p:cTn id="17" dur="500" fill="hold"/>
                                        <p:tgtEl>
                                          <p:spTgt spid="339971"/>
                                        </p:tgtEl>
                                        <p:attrNameLst>
                                          <p:attrName>ppt_w</p:attrName>
                                        </p:attrNameLst>
                                      </p:cBhvr>
                                      <p:tavLst>
                                        <p:tav tm="0">
                                          <p:val>
                                            <p:fltVal val="0"/>
                                          </p:val>
                                        </p:tav>
                                        <p:tav tm="100000">
                                          <p:val>
                                            <p:strVal val="#ppt_w"/>
                                          </p:val>
                                        </p:tav>
                                      </p:tavLst>
                                    </p:anim>
                                    <p:anim calcmode="lin" valueType="num">
                                      <p:cBhvr>
                                        <p:cTn id="18" dur="500" fill="hold"/>
                                        <p:tgtEl>
                                          <p:spTgt spid="339971"/>
                                        </p:tgtEl>
                                        <p:attrNameLst>
                                          <p:attrName>ppt_h</p:attrName>
                                        </p:attrNameLst>
                                      </p:cBhvr>
                                      <p:tavLst>
                                        <p:tav tm="0">
                                          <p:val>
                                            <p:fltVal val="0"/>
                                          </p:val>
                                        </p:tav>
                                        <p:tav tm="100000">
                                          <p:val>
                                            <p:strVal val="#ppt_h"/>
                                          </p:val>
                                        </p:tav>
                                      </p:tavLst>
                                    </p:anim>
                                    <p:animEffect transition="in" filter="fade">
                                      <p:cBhvr>
                                        <p:cTn id="19" dur="500"/>
                                        <p:tgtEl>
                                          <p:spTgt spid="339971"/>
                                        </p:tgtEl>
                                      </p:cBhvr>
                                    </p:animEffect>
                                  </p:childTnLst>
                                </p:cTn>
                              </p:par>
                              <p:par>
                                <p:cTn id="20" presetID="53" presetClass="entr" presetSubtype="0" fill="hold" nodeType="withEffect">
                                  <p:stCondLst>
                                    <p:cond delay="0"/>
                                  </p:stCondLst>
                                  <p:childTnLst>
                                    <p:set>
                                      <p:cBhvr>
                                        <p:cTn id="21" dur="1" fill="hold">
                                          <p:stCondLst>
                                            <p:cond delay="0"/>
                                          </p:stCondLst>
                                        </p:cTn>
                                        <p:tgtEl>
                                          <p:spTgt spid="339973"/>
                                        </p:tgtEl>
                                        <p:attrNameLst>
                                          <p:attrName>style.visibility</p:attrName>
                                        </p:attrNameLst>
                                      </p:cBhvr>
                                      <p:to>
                                        <p:strVal val="visible"/>
                                      </p:to>
                                    </p:set>
                                    <p:anim calcmode="lin" valueType="num">
                                      <p:cBhvr>
                                        <p:cTn id="22" dur="500" fill="hold"/>
                                        <p:tgtEl>
                                          <p:spTgt spid="339973"/>
                                        </p:tgtEl>
                                        <p:attrNameLst>
                                          <p:attrName>ppt_w</p:attrName>
                                        </p:attrNameLst>
                                      </p:cBhvr>
                                      <p:tavLst>
                                        <p:tav tm="0">
                                          <p:val>
                                            <p:fltVal val="0"/>
                                          </p:val>
                                        </p:tav>
                                        <p:tav tm="100000">
                                          <p:val>
                                            <p:strVal val="#ppt_w"/>
                                          </p:val>
                                        </p:tav>
                                      </p:tavLst>
                                    </p:anim>
                                    <p:anim calcmode="lin" valueType="num">
                                      <p:cBhvr>
                                        <p:cTn id="23" dur="500" fill="hold"/>
                                        <p:tgtEl>
                                          <p:spTgt spid="339973"/>
                                        </p:tgtEl>
                                        <p:attrNameLst>
                                          <p:attrName>ppt_h</p:attrName>
                                        </p:attrNameLst>
                                      </p:cBhvr>
                                      <p:tavLst>
                                        <p:tav tm="0">
                                          <p:val>
                                            <p:fltVal val="0"/>
                                          </p:val>
                                        </p:tav>
                                        <p:tav tm="100000">
                                          <p:val>
                                            <p:strVal val="#ppt_h"/>
                                          </p:val>
                                        </p:tav>
                                      </p:tavLst>
                                    </p:anim>
                                    <p:animEffect transition="in" filter="fade">
                                      <p:cBhvr>
                                        <p:cTn id="24" dur="500"/>
                                        <p:tgtEl>
                                          <p:spTgt spid="339973"/>
                                        </p:tgtEl>
                                      </p:cBhvr>
                                    </p:animEffect>
                                  </p:childTnLst>
                                </p:cTn>
                              </p:par>
                              <p:par>
                                <p:cTn id="25" presetID="53" presetClass="entr" presetSubtype="0" fill="hold" nodeType="withEffect">
                                  <p:stCondLst>
                                    <p:cond delay="0"/>
                                  </p:stCondLst>
                                  <p:childTnLst>
                                    <p:set>
                                      <p:cBhvr>
                                        <p:cTn id="26" dur="1" fill="hold">
                                          <p:stCondLst>
                                            <p:cond delay="0"/>
                                          </p:stCondLst>
                                        </p:cTn>
                                        <p:tgtEl>
                                          <p:spTgt spid="339975"/>
                                        </p:tgtEl>
                                        <p:attrNameLst>
                                          <p:attrName>style.visibility</p:attrName>
                                        </p:attrNameLst>
                                      </p:cBhvr>
                                      <p:to>
                                        <p:strVal val="visible"/>
                                      </p:to>
                                    </p:set>
                                    <p:anim calcmode="lin" valueType="num">
                                      <p:cBhvr>
                                        <p:cTn id="27" dur="500" fill="hold"/>
                                        <p:tgtEl>
                                          <p:spTgt spid="339975"/>
                                        </p:tgtEl>
                                        <p:attrNameLst>
                                          <p:attrName>ppt_w</p:attrName>
                                        </p:attrNameLst>
                                      </p:cBhvr>
                                      <p:tavLst>
                                        <p:tav tm="0">
                                          <p:val>
                                            <p:fltVal val="0"/>
                                          </p:val>
                                        </p:tav>
                                        <p:tav tm="100000">
                                          <p:val>
                                            <p:strVal val="#ppt_w"/>
                                          </p:val>
                                        </p:tav>
                                      </p:tavLst>
                                    </p:anim>
                                    <p:anim calcmode="lin" valueType="num">
                                      <p:cBhvr>
                                        <p:cTn id="28" dur="500" fill="hold"/>
                                        <p:tgtEl>
                                          <p:spTgt spid="339975"/>
                                        </p:tgtEl>
                                        <p:attrNameLst>
                                          <p:attrName>ppt_h</p:attrName>
                                        </p:attrNameLst>
                                      </p:cBhvr>
                                      <p:tavLst>
                                        <p:tav tm="0">
                                          <p:val>
                                            <p:fltVal val="0"/>
                                          </p:val>
                                        </p:tav>
                                        <p:tav tm="100000">
                                          <p:val>
                                            <p:strVal val="#ppt_h"/>
                                          </p:val>
                                        </p:tav>
                                      </p:tavLst>
                                    </p:anim>
                                    <p:animEffect transition="in" filter="fade">
                                      <p:cBhvr>
                                        <p:cTn id="29" dur="500"/>
                                        <p:tgtEl>
                                          <p:spTgt spid="33997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9970">
                                            <p:txEl>
                                              <p:pRg st="1" end="1"/>
                                            </p:txEl>
                                          </p:spTgt>
                                        </p:tgtEl>
                                        <p:attrNameLst>
                                          <p:attrName>style.visibility</p:attrName>
                                        </p:attrNameLst>
                                      </p:cBhvr>
                                      <p:to>
                                        <p:strVal val="visible"/>
                                      </p:to>
                                    </p:set>
                                    <p:anim calcmode="lin" valueType="num">
                                      <p:cBhvr additive="base">
                                        <p:cTn id="34" dur="500" fill="hold"/>
                                        <p:tgtEl>
                                          <p:spTgt spid="339970">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9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6" presetID="10" presetClass="entr" presetSubtype="0" fill="hold" grpId="0" nodeType="withEffect">
                                  <p:stCondLst>
                                    <p:cond delay="0"/>
                                  </p:stCondLst>
                                  <p:childTnLst>
                                    <p:set>
                                      <p:cBhvr>
                                        <p:cTn id="37" dur="1" fill="hold">
                                          <p:stCondLst>
                                            <p:cond delay="0"/>
                                          </p:stCondLst>
                                        </p:cTn>
                                        <p:tgtEl>
                                          <p:spTgt spid="339974"/>
                                        </p:tgtEl>
                                        <p:attrNameLst>
                                          <p:attrName>style.visibility</p:attrName>
                                        </p:attrNameLst>
                                      </p:cBhvr>
                                      <p:to>
                                        <p:strVal val="visible"/>
                                      </p:to>
                                    </p:set>
                                    <p:animEffect transition="in" filter="fade">
                                      <p:cBhvr>
                                        <p:cTn id="38" dur="2000"/>
                                        <p:tgtEl>
                                          <p:spTgt spid="33997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3000" fill="hold"/>
                                        <p:tgtEl>
                                          <p:spTgt spid="339974"/>
                                        </p:tgtEl>
                                      </p:cBhvr>
                                      <p:by x="400000" y="400000"/>
                                    </p:animScale>
                                  </p:childTnLst>
                                  <p:subTnLst>
                                    <p:audio>
                                      <p:cMediaNode>
                                        <p:cTn display="0" masterRel="sameClick">
                                          <p:stCondLst>
                                            <p:cond evt="begin" delay="0">
                                              <p:tn val="41"/>
                                            </p:cond>
                                          </p:stCondLst>
                                          <p:endCondLst>
                                            <p:cond evt="onStopAudio" delay="0">
                                              <p:tgtEl>
                                                <p:sldTgt/>
                                              </p:tgtEl>
                                            </p:cond>
                                          </p:endCondLst>
                                        </p:cTn>
                                        <p:tgtEl>
                                          <p:sndTgt r:embed="rId5" name="stretc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9970">
                                            <p:txEl>
                                              <p:pRg st="2" end="2"/>
                                            </p:txEl>
                                          </p:spTgt>
                                        </p:tgtEl>
                                        <p:attrNameLst>
                                          <p:attrName>style.visibility</p:attrName>
                                        </p:attrNameLst>
                                      </p:cBhvr>
                                      <p:to>
                                        <p:strVal val="visible"/>
                                      </p:to>
                                    </p:set>
                                    <p:anim calcmode="lin" valueType="num">
                                      <p:cBhvr additive="base">
                                        <p:cTn id="47" dur="500" fill="hold"/>
                                        <p:tgtEl>
                                          <p:spTgt spid="33997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39970">
                                            <p:txEl>
                                              <p:pRg st="4" end="4"/>
                                            </p:txEl>
                                          </p:spTgt>
                                        </p:tgtEl>
                                        <p:attrNameLst>
                                          <p:attrName>style.visibility</p:attrName>
                                        </p:attrNameLst>
                                      </p:cBhvr>
                                      <p:to>
                                        <p:strVal val="visible"/>
                                      </p:to>
                                    </p:set>
                                    <p:anim calcmode="lin" valueType="num">
                                      <p:cBhvr additive="base">
                                        <p:cTn id="60" dur="500" fill="hold"/>
                                        <p:tgtEl>
                                          <p:spTgt spid="339970">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39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39970">
                                            <p:txEl>
                                              <p:pRg st="5" end="5"/>
                                            </p:txEl>
                                          </p:spTgt>
                                        </p:tgtEl>
                                        <p:attrNameLst>
                                          <p:attrName>style.visibility</p:attrName>
                                        </p:attrNameLst>
                                      </p:cBhvr>
                                      <p:to>
                                        <p:strVal val="visible"/>
                                      </p:to>
                                    </p:set>
                                    <p:anim calcmode="lin" valueType="num">
                                      <p:cBhvr additive="base">
                                        <p:cTn id="66" dur="500" fill="hold"/>
                                        <p:tgtEl>
                                          <p:spTgt spid="339970">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399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39970">
                                            <p:txEl>
                                              <p:pRg st="6" end="6"/>
                                            </p:txEl>
                                          </p:spTgt>
                                        </p:tgtEl>
                                        <p:attrNameLst>
                                          <p:attrName>style.visibility</p:attrName>
                                        </p:attrNameLst>
                                      </p:cBhvr>
                                      <p:to>
                                        <p:strVal val="visible"/>
                                      </p:to>
                                    </p:set>
                                    <p:anim calcmode="lin" valueType="num">
                                      <p:cBhvr additive="base">
                                        <p:cTn id="72" dur="500" fill="hold"/>
                                        <p:tgtEl>
                                          <p:spTgt spid="339970">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399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39970">
                                            <p:txEl>
                                              <p:pRg st="7" end="7"/>
                                            </p:txEl>
                                          </p:spTgt>
                                        </p:tgtEl>
                                        <p:attrNameLst>
                                          <p:attrName>style.visibility</p:attrName>
                                        </p:attrNameLst>
                                      </p:cBhvr>
                                      <p:to>
                                        <p:strVal val="visible"/>
                                      </p:to>
                                    </p:set>
                                    <p:anim calcmode="lin" valueType="num">
                                      <p:cBhvr additive="base">
                                        <p:cTn id="78" dur="500" fill="hold"/>
                                        <p:tgtEl>
                                          <p:spTgt spid="339970">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399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39981"/>
                                        </p:tgtEl>
                                        <p:attrNameLst>
                                          <p:attrName>style.visibility</p:attrName>
                                        </p:attrNameLst>
                                      </p:cBhvr>
                                      <p:to>
                                        <p:strVal val="visible"/>
                                      </p:to>
                                    </p:set>
                                    <p:anim calcmode="lin" valueType="num">
                                      <p:cBhvr>
                                        <p:cTn id="84" dur="500" fill="hold"/>
                                        <p:tgtEl>
                                          <p:spTgt spid="339981"/>
                                        </p:tgtEl>
                                        <p:attrNameLst>
                                          <p:attrName>ppt_w</p:attrName>
                                        </p:attrNameLst>
                                      </p:cBhvr>
                                      <p:tavLst>
                                        <p:tav tm="0">
                                          <p:val>
                                            <p:fltVal val="0"/>
                                          </p:val>
                                        </p:tav>
                                        <p:tav tm="100000">
                                          <p:val>
                                            <p:strVal val="#ppt_w"/>
                                          </p:val>
                                        </p:tav>
                                      </p:tavLst>
                                    </p:anim>
                                    <p:anim calcmode="lin" valueType="num">
                                      <p:cBhvr>
                                        <p:cTn id="85" dur="500" fill="hold"/>
                                        <p:tgtEl>
                                          <p:spTgt spid="339981"/>
                                        </p:tgtEl>
                                        <p:attrNameLst>
                                          <p:attrName>ppt_h</p:attrName>
                                        </p:attrNameLst>
                                      </p:cBhvr>
                                      <p:tavLst>
                                        <p:tav tm="0">
                                          <p:val>
                                            <p:fltVal val="0"/>
                                          </p:val>
                                        </p:tav>
                                        <p:tav tm="100000">
                                          <p:val>
                                            <p:strVal val="#ppt_h"/>
                                          </p:val>
                                        </p:tav>
                                      </p:tavLst>
                                    </p:anim>
                                    <p:animEffect transition="in" filter="fade">
                                      <p:cBhvr>
                                        <p:cTn id="86" dur="500"/>
                                        <p:tgtEl>
                                          <p:spTgt spid="339981"/>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animBg="1"/>
      <p:bldP spid="339974" grpId="0" animBg="1"/>
      <p:bldP spid="33997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latitudes.</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342019" name="Rectangle 2"/>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9310988 w 21600"/>
              <a:gd name="T1" fmla="*/ 1705825 h 21600"/>
              <a:gd name="T2" fmla="*/ 5320574 w 21600"/>
              <a:gd name="T3" fmla="*/ 3411649 h 21600"/>
              <a:gd name="T4" fmla="*/ 1330138 w 21600"/>
              <a:gd name="T5" fmla="*/ 1705825 h 21600"/>
              <a:gd name="T6" fmla="*/ 532057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36768558 h 21582"/>
              <a:gd name="T2" fmla="*/ 82279927 w 15481"/>
              <a:gd name="T3" fmla="*/ 0 h 21582"/>
              <a:gd name="T4" fmla="*/ 87226952 w 15481"/>
              <a:gd name="T5" fmla="*/ 121727015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35271020 h 11882"/>
              <a:gd name="T2" fmla="*/ 15863278 w 20855"/>
              <a:gd name="T3" fmla="*/ 0 h 11882"/>
              <a:gd name="T4" fmla="*/ 117481932 w 20855"/>
              <a:gd name="T5" fmla="*/ 6699008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2719706 w 21600"/>
              <a:gd name="T1" fmla="*/ 37952088 h 6715"/>
              <a:gd name="T2" fmla="*/ 619370 w 21600"/>
              <a:gd name="T3" fmla="*/ 0 h 6715"/>
              <a:gd name="T4" fmla="*/ 121625726 w 21600"/>
              <a:gd name="T5" fmla="*/ 12287133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342037" name="Rectangle 21"/>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6"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6"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6"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7"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227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a:t>
            </a:r>
            <a:r>
              <a:rPr lang="en-US" sz="2400">
                <a:solidFill>
                  <a:schemeClr val="accent2"/>
                </a:solidFill>
                <a:latin typeface="Arial" charset="0"/>
                <a:ea typeface="Calibri" pitchFamily="34" charset="0"/>
                <a:cs typeface="Arial" charset="0"/>
              </a:rPr>
              <a:t>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graphs showing the variation of intensity with wavelength for bodies emitting thermal radiation at different temperatures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the Stefan–Boltzmann law and Wien’s displacement law </a:t>
            </a:r>
          </a:p>
          <a:p>
            <a:pPr marL="609600" indent="-609600">
              <a:spcBef>
                <a:spcPct val="20000"/>
              </a:spcBef>
            </a:pPr>
            <a:r>
              <a:rPr lang="en-US" sz="2400">
                <a:solidFill>
                  <a:schemeClr val="accent2"/>
                </a:solidFill>
                <a:latin typeface="Arial" charset="0"/>
                <a:ea typeface="Calibri" pitchFamily="34" charset="0"/>
                <a:cs typeface="Arial" charset="0"/>
              </a:rPr>
              <a:t>• Describing the effects of the Earth’s atmosphere on the mean surface temperature </a:t>
            </a:r>
          </a:p>
          <a:p>
            <a:pPr marL="609600" indent="-609600">
              <a:spcBef>
                <a:spcPct val="20000"/>
              </a:spcBef>
            </a:pPr>
            <a:r>
              <a:rPr lang="en-US" sz="2400">
                <a:solidFill>
                  <a:schemeClr val="accent2"/>
                </a:solidFill>
                <a:latin typeface="Arial" charset="0"/>
                <a:ea typeface="Calibri" pitchFamily="34" charset="0"/>
                <a:cs typeface="Arial" charset="0"/>
              </a:rPr>
              <a:t>• Solving problems involving albedo, emissivity, solar constant and the Earth’s average temperature</a:t>
            </a:r>
            <a:r>
              <a:rPr lang="en-US" sz="2400">
                <a:solidFill>
                  <a:srgbClr val="000000"/>
                </a:solidFill>
                <a:latin typeface="Arial" charset="0"/>
                <a:ea typeface="Calibri" pitchFamily="34" charset="0"/>
                <a:cs typeface="Arial" charset="0"/>
              </a:rPr>
              <a:t> </a:t>
            </a:r>
          </a:p>
        </p:txBody>
      </p:sp>
      <p:sp>
        <p:nvSpPr>
          <p:cNvPr id="20480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44067" name="Rectangle 3"/>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a:latin typeface="Arial" charset="0"/>
              </a:rPr>
              <a:t>PRACTICE: The sun radiates energy at a rate of 3.90</a:t>
            </a:r>
            <a:r>
              <a:rPr lang="en-US" sz="2400">
                <a:latin typeface="Arial" charset="0"/>
                <a:sym typeface="Symbol" pitchFamily="18" charset="2"/>
              </a:rPr>
              <a:t>10</a:t>
            </a:r>
            <a:r>
              <a:rPr lang="en-US" sz="2400" baseline="30000">
                <a:latin typeface="Arial" charset="0"/>
                <a:sym typeface="Symbol" pitchFamily="18" charset="2"/>
              </a:rPr>
              <a:t>26</a:t>
            </a:r>
            <a:r>
              <a:rPr lang="en-US" sz="2400" baseline="-25000">
                <a:latin typeface="Arial" charset="0"/>
                <a:sym typeface="Symbol" pitchFamily="18" charset="2"/>
              </a:rPr>
              <a:t> </a:t>
            </a:r>
            <a:r>
              <a:rPr lang="en-US" sz="2400">
                <a:latin typeface="Arial" charset="0"/>
                <a:sym typeface="Symbol" pitchFamily="18" charset="2"/>
              </a:rPr>
              <a:t>W.  What is the rate at which energy from the sun reaches Jupiter if its orbital radius is </a:t>
            </a:r>
            <a:r>
              <a:rPr lang="en-US" sz="2400">
                <a:latin typeface="Arial" charset="0"/>
              </a:rPr>
              <a:t>7.8</a:t>
            </a:r>
            <a:r>
              <a:rPr lang="en-US" sz="2400">
                <a:latin typeface="Arial" charset="0"/>
                <a:sym typeface="Symbol" pitchFamily="18" charset="2"/>
              </a:rPr>
              <a:t>10</a:t>
            </a:r>
            <a:r>
              <a:rPr lang="en-US" sz="2400" baseline="30000">
                <a:latin typeface="Arial" charset="0"/>
                <a:sym typeface="Symbol" pitchFamily="18" charset="2"/>
              </a:rPr>
              <a:t>11</a:t>
            </a:r>
            <a:r>
              <a:rPr lang="en-US" sz="2400" baseline="-25000">
                <a:latin typeface="Arial" charset="0"/>
                <a:sym typeface="Symbol" pitchFamily="18" charset="2"/>
              </a:rPr>
              <a:t> </a:t>
            </a:r>
            <a:r>
              <a:rPr lang="en-US" sz="2400">
                <a:latin typeface="Arial" charset="0"/>
                <a:sym typeface="Symbol" pitchFamily="18" charset="2"/>
              </a:rPr>
              <a:t>m? (This is Jupiter’s solar constant.)</a:t>
            </a:r>
          </a:p>
          <a:p>
            <a:r>
              <a:rPr lang="en-US" sz="2400">
                <a:latin typeface="Arial" charset="0"/>
                <a:sym typeface="Symbol" pitchFamily="18" charset="2"/>
              </a:rPr>
              <a:t>SOLUTION: Use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a:t>
            </a:r>
          </a:p>
          <a:p>
            <a:r>
              <a:rPr lang="en-US" sz="2400">
                <a:latin typeface="Arial" charset="0"/>
                <a:sym typeface="Symbol" pitchFamily="18" charset="2"/>
              </a:rPr>
              <a:t>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t>
            </a:r>
            <a:r>
              <a:rPr lang="en-US" sz="2400">
                <a:latin typeface="Arial" charset="0"/>
                <a:sym typeface="Symbol" pitchFamily="18" charset="2"/>
              </a:rPr>
              <a:t>[ </a:t>
            </a:r>
            <a:r>
              <a:rPr lang="en-US" sz="2400">
                <a:latin typeface="Arial" charset="0"/>
              </a:rPr>
              <a:t>4</a:t>
            </a:r>
            <a:r>
              <a:rPr lang="en-US" sz="2400">
                <a:latin typeface="Arial" charset="0"/>
                <a:sym typeface="Symbol" pitchFamily="18" charset="2"/>
              </a:rPr>
              <a:t></a:t>
            </a:r>
            <a:r>
              <a:rPr lang="en-US" sz="2400" i="1">
                <a:latin typeface="Arial" charset="0"/>
                <a:sym typeface="Symbol" pitchFamily="18" charset="2"/>
              </a:rPr>
              <a:t>r</a:t>
            </a:r>
            <a:r>
              <a:rPr lang="en-US" sz="2400" baseline="30000">
                <a:latin typeface="Arial" charset="0"/>
                <a:sym typeface="Symbol" pitchFamily="18" charset="2"/>
              </a:rPr>
              <a:t>2 </a:t>
            </a:r>
            <a:r>
              <a:rPr lang="en-US" sz="2400">
                <a:latin typeface="Arial" charset="0"/>
                <a:sym typeface="Symbol" pitchFamily="18" charset="2"/>
              </a:rPr>
              <a:t>] = </a:t>
            </a:r>
            <a:r>
              <a:rPr lang="en-US" sz="2400">
                <a:latin typeface="Arial" charset="0"/>
              </a:rPr>
              <a:t>3.90</a:t>
            </a:r>
            <a:r>
              <a:rPr lang="en-US" sz="2400">
                <a:latin typeface="Arial" charset="0"/>
                <a:sym typeface="Symbol" pitchFamily="18" charset="2"/>
              </a:rPr>
              <a:t>10</a:t>
            </a:r>
            <a:r>
              <a:rPr lang="en-US" sz="2400" baseline="30000">
                <a:latin typeface="Arial" charset="0"/>
                <a:sym typeface="Symbol" pitchFamily="18" charset="2"/>
              </a:rPr>
              <a:t>26 </a:t>
            </a:r>
            <a:r>
              <a:rPr lang="en-US" sz="2400" i="1">
                <a:latin typeface="Arial" charset="0"/>
                <a:sym typeface="Symbol" pitchFamily="18" charset="2"/>
              </a:rPr>
              <a:t>/</a:t>
            </a:r>
            <a:r>
              <a:rPr lang="en-US" sz="2400">
                <a:latin typeface="Arial" charset="0"/>
                <a:sym typeface="Symbol" pitchFamily="18" charset="2"/>
              </a:rPr>
              <a:t> [ </a:t>
            </a:r>
            <a:r>
              <a:rPr lang="en-US" sz="2400">
                <a:latin typeface="Arial" charset="0"/>
              </a:rPr>
              <a:t>4</a:t>
            </a:r>
            <a:r>
              <a:rPr lang="en-US" sz="2400">
                <a:latin typeface="Arial" charset="0"/>
                <a:sym typeface="Symbol" pitchFamily="18" charset="2"/>
              </a:rPr>
              <a:t>(</a:t>
            </a:r>
            <a:r>
              <a:rPr lang="en-US" sz="2400">
                <a:latin typeface="Arial" charset="0"/>
              </a:rPr>
              <a:t>7.8</a:t>
            </a:r>
            <a:r>
              <a:rPr lang="en-US" sz="2400">
                <a:latin typeface="Arial" charset="0"/>
                <a:sym typeface="Symbol" pitchFamily="18" charset="2"/>
              </a:rPr>
              <a:t>10</a:t>
            </a:r>
            <a:r>
              <a:rPr lang="en-US" sz="2400" baseline="30000">
                <a:latin typeface="Arial" charset="0"/>
                <a:sym typeface="Symbol" pitchFamily="18" charset="2"/>
              </a:rPr>
              <a:t>11</a:t>
            </a:r>
            <a:r>
              <a:rPr lang="en-US" sz="2400">
                <a:latin typeface="Arial" charset="0"/>
                <a:sym typeface="Symbol" pitchFamily="18" charset="2"/>
              </a:rPr>
              <a:t>)</a:t>
            </a:r>
            <a:r>
              <a:rPr lang="en-US" sz="2400" baseline="30000">
                <a:latin typeface="Arial" charset="0"/>
                <a:sym typeface="Symbol" pitchFamily="18" charset="2"/>
              </a:rPr>
              <a:t>2 </a:t>
            </a:r>
            <a:r>
              <a:rPr lang="en-US" sz="2400">
                <a:latin typeface="Arial" charset="0"/>
                <a:sym typeface="Symbol" pitchFamily="18" charset="2"/>
              </a:rPr>
              <a:t>]</a:t>
            </a:r>
          </a:p>
          <a:p>
            <a:r>
              <a:rPr lang="en-US" sz="2400" i="1">
                <a:latin typeface="Arial" charset="0"/>
                <a:sym typeface="Symbol" pitchFamily="18" charset="2"/>
              </a:rPr>
              <a:t>         I </a:t>
            </a:r>
            <a:r>
              <a:rPr lang="en-US" sz="2400">
                <a:latin typeface="Arial" charset="0"/>
                <a:sym typeface="Symbol" pitchFamily="18" charset="2"/>
              </a:rPr>
              <a:t>= 51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r>
              <a:rPr lang="en-US" sz="2400">
                <a:latin typeface="Arial" charset="0"/>
                <a:sym typeface="Symbol" pitchFamily="18" charset="2"/>
              </a:rPr>
              <a:t>This is 51 J </a:t>
            </a:r>
            <a:r>
              <a:rPr lang="en-US" sz="2400" i="1">
                <a:latin typeface="Arial" charset="0"/>
                <a:sym typeface="Symbol" pitchFamily="18" charset="2"/>
              </a:rPr>
              <a:t>/</a:t>
            </a:r>
            <a:r>
              <a:rPr lang="en-US" sz="2400">
                <a:latin typeface="Arial" charset="0"/>
                <a:sym typeface="Symbol" pitchFamily="18" charset="2"/>
              </a:rPr>
              <a:t> s per m</a:t>
            </a:r>
            <a:r>
              <a:rPr lang="en-US" sz="2400" baseline="30000">
                <a:latin typeface="Arial" charset="0"/>
                <a:sym typeface="Symbol" pitchFamily="18" charset="2"/>
              </a:rPr>
              <a:t>2</a:t>
            </a:r>
            <a:r>
              <a:rPr lang="en-US" sz="2400">
                <a:latin typeface="Arial" charset="0"/>
                <a:sym typeface="Symbol" pitchFamily="18" charset="2"/>
              </a:rPr>
              <a:t>.</a:t>
            </a:r>
          </a:p>
        </p:txBody>
      </p:sp>
      <p:pic>
        <p:nvPicPr>
          <p:cNvPr id="344068" name="Picture 4" descr="jupiter"/>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000750" y="4175125"/>
            <a:ext cx="2779713" cy="2682875"/>
          </a:xfrm>
          <a:prstGeom prst="rect">
            <a:avLst/>
          </a:prstGeom>
          <a:ln>
            <a:noFill/>
          </a:ln>
          <a:effectLst>
            <a:outerShdw blurRad="292100" dist="139700" dir="2700000" algn="tl" rotWithShape="0">
              <a:srgbClr val="333333">
                <a:alpha val="65000"/>
              </a:srgbClr>
            </a:outerShdw>
          </a:effectLst>
        </p:spPr>
      </p:pic>
      <p:sp>
        <p:nvSpPr>
          <p:cNvPr id="344069" name="Rectangle 5"/>
          <p:cNvSpPr>
            <a:spLocks noChangeArrowheads="1"/>
          </p:cNvSpPr>
          <p:nvPr/>
        </p:nvSpPr>
        <p:spPr bwMode="auto">
          <a:xfrm>
            <a:off x="685800" y="1401763"/>
            <a:ext cx="7772400" cy="4524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The solar constant</a:t>
            </a:r>
            <a:r>
              <a:rPr 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344068"/>
                                        </p:tgtEl>
                                        <p:attrNameLst>
                                          <p:attrName>style.visibility</p:attrName>
                                        </p:attrNameLst>
                                      </p:cBhvr>
                                      <p:to>
                                        <p:strVal val="visible"/>
                                      </p:to>
                                    </p:set>
                                    <p:animEffect transition="in" filter="wipe(down)">
                                      <p:cBhvr>
                                        <p:cTn id="12" dur="580">
                                          <p:stCondLst>
                                            <p:cond delay="0"/>
                                          </p:stCondLst>
                                        </p:cTn>
                                        <p:tgtEl>
                                          <p:spTgt spid="344068"/>
                                        </p:tgtEl>
                                      </p:cBhvr>
                                    </p:animEffect>
                                    <p:anim calcmode="lin" valueType="num">
                                      <p:cBhvr>
                                        <p:cTn id="13" dur="1822" tmFilter="0,0; 0.14,0.36; 0.43,0.73; 0.71,0.91; 1.0,1.0">
                                          <p:stCondLst>
                                            <p:cond delay="0"/>
                                          </p:stCondLst>
                                        </p:cTn>
                                        <p:tgtEl>
                                          <p:spTgt spid="34406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4406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4406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4406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44068"/>
                                        </p:tgtEl>
                                        <p:attrNameLst>
                                          <p:attrName>ppt_y</p:attrName>
                                        </p:attrNameLst>
                                      </p:cBhvr>
                                      <p:tavLst>
                                        <p:tav tm="0" fmla="#ppt_y-sin(pi*$)/81">
                                          <p:val>
                                            <p:fltVal val="0"/>
                                          </p:val>
                                        </p:tav>
                                        <p:tav tm="100000">
                                          <p:val>
                                            <p:fltVal val="1"/>
                                          </p:val>
                                        </p:tav>
                                      </p:tavLst>
                                    </p:anim>
                                    <p:animScale>
                                      <p:cBhvr>
                                        <p:cTn id="18" dur="26">
                                          <p:stCondLst>
                                            <p:cond delay="650"/>
                                          </p:stCondLst>
                                        </p:cTn>
                                        <p:tgtEl>
                                          <p:spTgt spid="344068"/>
                                        </p:tgtEl>
                                      </p:cBhvr>
                                      <p:to x="100000" y="60000"/>
                                    </p:animScale>
                                    <p:animScale>
                                      <p:cBhvr>
                                        <p:cTn id="19" dur="166" decel="50000">
                                          <p:stCondLst>
                                            <p:cond delay="676"/>
                                          </p:stCondLst>
                                        </p:cTn>
                                        <p:tgtEl>
                                          <p:spTgt spid="344068"/>
                                        </p:tgtEl>
                                      </p:cBhvr>
                                      <p:to x="100000" y="100000"/>
                                    </p:animScale>
                                    <p:animScale>
                                      <p:cBhvr>
                                        <p:cTn id="20" dur="26">
                                          <p:stCondLst>
                                            <p:cond delay="1312"/>
                                          </p:stCondLst>
                                        </p:cTn>
                                        <p:tgtEl>
                                          <p:spTgt spid="344068"/>
                                        </p:tgtEl>
                                      </p:cBhvr>
                                      <p:to x="100000" y="80000"/>
                                    </p:animScale>
                                    <p:animScale>
                                      <p:cBhvr>
                                        <p:cTn id="21" dur="166" decel="50000">
                                          <p:stCondLst>
                                            <p:cond delay="1338"/>
                                          </p:stCondLst>
                                        </p:cTn>
                                        <p:tgtEl>
                                          <p:spTgt spid="344068"/>
                                        </p:tgtEl>
                                      </p:cBhvr>
                                      <p:to x="100000" y="100000"/>
                                    </p:animScale>
                                    <p:animScale>
                                      <p:cBhvr>
                                        <p:cTn id="22" dur="26">
                                          <p:stCondLst>
                                            <p:cond delay="1642"/>
                                          </p:stCondLst>
                                        </p:cTn>
                                        <p:tgtEl>
                                          <p:spTgt spid="344068"/>
                                        </p:tgtEl>
                                      </p:cBhvr>
                                      <p:to x="100000" y="90000"/>
                                    </p:animScale>
                                    <p:animScale>
                                      <p:cBhvr>
                                        <p:cTn id="23" dur="166" decel="50000">
                                          <p:stCondLst>
                                            <p:cond delay="1668"/>
                                          </p:stCondLst>
                                        </p:cTn>
                                        <p:tgtEl>
                                          <p:spTgt spid="344068"/>
                                        </p:tgtEl>
                                      </p:cBhvr>
                                      <p:to x="100000" y="100000"/>
                                    </p:animScale>
                                    <p:animScale>
                                      <p:cBhvr>
                                        <p:cTn id="24" dur="26">
                                          <p:stCondLst>
                                            <p:cond delay="1808"/>
                                          </p:stCondLst>
                                        </p:cTn>
                                        <p:tgtEl>
                                          <p:spTgt spid="344068"/>
                                        </p:tgtEl>
                                      </p:cBhvr>
                                      <p:to x="100000" y="95000"/>
                                    </p:animScale>
                                    <p:animScale>
                                      <p:cBhvr>
                                        <p:cTn id="25" dur="166" decel="50000">
                                          <p:stCondLst>
                                            <p:cond delay="1834"/>
                                          </p:stCondLst>
                                        </p:cTn>
                                        <p:tgtEl>
                                          <p:spTgt spid="344068"/>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4067">
                                            <p:txEl>
                                              <p:pRg st="1" end="1"/>
                                            </p:txEl>
                                          </p:spTgt>
                                        </p:tgtEl>
                                        <p:attrNameLst>
                                          <p:attrName>style.visibility</p:attrName>
                                        </p:attrNameLst>
                                      </p:cBhvr>
                                      <p:to>
                                        <p:strVal val="visible"/>
                                      </p:to>
                                    </p:set>
                                    <p:anim calcmode="lin" valueType="num">
                                      <p:cBhvr additive="base">
                                        <p:cTn id="30" dur="500" fill="hold"/>
                                        <p:tgtEl>
                                          <p:spTgt spid="34406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4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4067">
                                            <p:txEl>
                                              <p:pRg st="2" end="2"/>
                                            </p:txEl>
                                          </p:spTgt>
                                        </p:tgtEl>
                                        <p:attrNameLst>
                                          <p:attrName>style.visibility</p:attrName>
                                        </p:attrNameLst>
                                      </p:cBhvr>
                                      <p:to>
                                        <p:strVal val="visible"/>
                                      </p:to>
                                    </p:set>
                                    <p:anim calcmode="lin" valueType="num">
                                      <p:cBhvr additive="base">
                                        <p:cTn id="36" dur="500" fill="hold"/>
                                        <p:tgtEl>
                                          <p:spTgt spid="34406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4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4067">
                                            <p:txEl>
                                              <p:pRg st="3" end="3"/>
                                            </p:txEl>
                                          </p:spTgt>
                                        </p:tgtEl>
                                        <p:attrNameLst>
                                          <p:attrName>style.visibility</p:attrName>
                                        </p:attrNameLst>
                                      </p:cBhvr>
                                      <p:to>
                                        <p:strVal val="visible"/>
                                      </p:to>
                                    </p:set>
                                    <p:anim calcmode="lin" valueType="num">
                                      <p:cBhvr additive="base">
                                        <p:cTn id="42"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4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4067">
                                            <p:txEl>
                                              <p:pRg st="4" end="4"/>
                                            </p:txEl>
                                          </p:spTgt>
                                        </p:tgtEl>
                                        <p:attrNameLst>
                                          <p:attrName>style.visibility</p:attrName>
                                        </p:attrNameLst>
                                      </p:cBhvr>
                                      <p:to>
                                        <p:strVal val="visible"/>
                                      </p:to>
                                    </p:set>
                                    <p:anim calcmode="lin" valueType="num">
                                      <p:cBhvr additive="base">
                                        <p:cTn id="48" dur="500" fill="hold"/>
                                        <p:tgtEl>
                                          <p:spTgt spid="34406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406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a:t>
            </a:r>
            <a:r>
              <a:rPr lang="en-US" sz="2400" b="1">
                <a:solidFill>
                  <a:srgbClr val="000000"/>
                </a:solidFill>
                <a:latin typeface="Arial" charset="0"/>
                <a:cs typeface="Times New Roman" pitchFamily="18" charset="0"/>
              </a:rPr>
              <a:t>emissivity</a:t>
            </a:r>
            <a:r>
              <a:rPr lang="en-US" sz="2400">
                <a:solidFill>
                  <a:srgbClr val="000000"/>
                </a:solidFill>
                <a:latin typeface="Arial" charset="0"/>
                <a:cs typeface="Times New Roman" pitchFamily="18" charset="0"/>
              </a:rPr>
              <a:t>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of a body is a number between 0 and 1 that quantifies the emission and absorption properties of that body as compared to a blackbody of equal size.</a:t>
            </a:r>
          </a:p>
          <a:p>
            <a:pPr eaLnBrk="0" hangingPunct="0">
              <a:spcBef>
                <a:spcPct val="20000"/>
              </a:spcBef>
            </a:pPr>
            <a:r>
              <a:rPr lang="en-US" sz="2400">
                <a:solidFill>
                  <a:srgbClr val="000000"/>
                </a:solidFill>
                <a:latin typeface="Arial" charset="0"/>
                <a:cs typeface="Times New Roman" pitchFamily="18" charset="0"/>
                <a:sym typeface="Symbol" pitchFamily="18" charset="2"/>
              </a:rPr>
              <a:t>A </a:t>
            </a:r>
            <a:r>
              <a:rPr lang="en-US" sz="2400">
                <a:solidFill>
                  <a:srgbClr val="000000"/>
                </a:solidFill>
                <a:latin typeface="Arial" charset="0"/>
                <a:cs typeface="Times New Roman" pitchFamily="18" charset="0"/>
              </a:rPr>
              <a:t>black-body is a perfect emitter / absorber                          of radiation and has an emissivity of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body that can’t emit / absorb radiation at                             all has an emissivity of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0.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emissivity of a body is the ratio of the power emitted by the body, to the power emitted by a black-body of the same size.</a:t>
            </a:r>
          </a:p>
        </p:txBody>
      </p:sp>
      <p:sp>
        <p:nvSpPr>
          <p:cNvPr id="284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84676" name="Picture 4" descr="grundtal-mirror__26202_PE093307_S4"/>
          <p:cNvPicPr>
            <a:picLocks noChangeAspect="1" noChangeArrowheads="1"/>
          </p:cNvPicPr>
          <p:nvPr/>
        </p:nvPicPr>
        <p:blipFill>
          <a:blip r:embed="rId7" cstate="print">
            <a:clrChange>
              <a:clrFrom>
                <a:srgbClr val="FFFFFF"/>
              </a:clrFrom>
              <a:clrTo>
                <a:srgbClr val="FFFFFF">
                  <a:alpha val="0"/>
                </a:srgbClr>
              </a:clrTo>
            </a:clrChange>
          </a:blip>
          <a:srcRect l="5034" t="12866" r="5566" b="12900"/>
          <a:stretch>
            <a:fillRect/>
          </a:stretch>
        </p:blipFill>
        <p:spPr bwMode="auto">
          <a:xfrm>
            <a:off x="6748463" y="4065588"/>
            <a:ext cx="1022350" cy="534987"/>
          </a:xfrm>
          <a:prstGeom prst="rect">
            <a:avLst/>
          </a:prstGeom>
          <a:ln>
            <a:noFill/>
          </a:ln>
          <a:effectLst>
            <a:outerShdw blurRad="292100" dist="139700" dir="2700000" algn="tl" rotWithShape="0">
              <a:srgbClr val="333333">
                <a:alpha val="65000"/>
              </a:srgbClr>
            </a:outerShdw>
          </a:effectLst>
        </p:spPr>
      </p:pic>
      <p:pic>
        <p:nvPicPr>
          <p:cNvPr id="28467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53225" y="2952750"/>
            <a:ext cx="950913" cy="933450"/>
          </a:xfrm>
          <a:prstGeom prst="rect">
            <a:avLst/>
          </a:prstGeom>
          <a:noFill/>
        </p:spPr>
      </p:pic>
      <p:sp>
        <p:nvSpPr>
          <p:cNvPr id="284678" name="Text Box 6"/>
          <p:cNvSpPr txBox="1">
            <a:spLocks noChangeArrowheads="1"/>
          </p:cNvSpPr>
          <p:nvPr/>
        </p:nvSpPr>
        <p:spPr bwMode="auto">
          <a:xfrm>
            <a:off x="7645400" y="3887788"/>
            <a:ext cx="1435100"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mirror</a:t>
            </a:r>
          </a:p>
          <a:p>
            <a:pPr algn="ctr"/>
            <a:r>
              <a:rPr lang="en-US" sz="2400" i="1">
                <a:solidFill>
                  <a:schemeClr val="hlink"/>
                </a:solidFill>
                <a:latin typeface="Arial" charset="0"/>
              </a:rPr>
              <a:t>e</a:t>
            </a:r>
            <a:r>
              <a:rPr lang="en-US" sz="2400">
                <a:solidFill>
                  <a:schemeClr val="hlink"/>
                </a:solidFill>
                <a:latin typeface="Arial" charset="0"/>
              </a:rPr>
              <a:t> = 0.05</a:t>
            </a:r>
            <a:endParaRPr lang="en-US" sz="2400" i="1">
              <a:solidFill>
                <a:schemeClr val="hlink"/>
              </a:solidFill>
              <a:latin typeface="Arial" charset="0"/>
            </a:endParaRPr>
          </a:p>
        </p:txBody>
      </p:sp>
      <p:sp>
        <p:nvSpPr>
          <p:cNvPr id="284679" name="Text Box 7"/>
          <p:cNvSpPr txBox="1">
            <a:spLocks noChangeArrowheads="1"/>
          </p:cNvSpPr>
          <p:nvPr/>
        </p:nvSpPr>
        <p:spPr bwMode="auto">
          <a:xfrm>
            <a:off x="7508875" y="2951163"/>
            <a:ext cx="1558925" cy="822325"/>
          </a:xfrm>
          <a:prstGeom prst="rect">
            <a:avLst/>
          </a:prstGeom>
          <a:noFill/>
          <a:ln w="9525">
            <a:noFill/>
            <a:miter lim="800000"/>
            <a:headEnd/>
            <a:tailEnd/>
          </a:ln>
          <a:effectLst/>
        </p:spPr>
        <p:txBody>
          <a:bodyPr>
            <a:spAutoFit/>
          </a:bodyPr>
          <a:lstStyle/>
          <a:p>
            <a:pPr algn="ctr"/>
            <a:r>
              <a:rPr lang="en-US" sz="2400">
                <a:solidFill>
                  <a:schemeClr val="hlink"/>
                </a:solidFill>
                <a:latin typeface="Arial" charset="0"/>
              </a:rPr>
              <a:t>charcoal</a:t>
            </a:r>
          </a:p>
          <a:p>
            <a:pPr algn="ctr"/>
            <a:r>
              <a:rPr lang="en-US" sz="2400" i="1">
                <a:solidFill>
                  <a:schemeClr val="hlink"/>
                </a:solidFill>
                <a:latin typeface="Arial" charset="0"/>
              </a:rPr>
              <a:t>e</a:t>
            </a:r>
            <a:r>
              <a:rPr lang="en-US" sz="2400">
                <a:solidFill>
                  <a:schemeClr val="hlink"/>
                </a:solidFill>
                <a:latin typeface="Arial" charset="0"/>
              </a:rPr>
              <a:t> = 0.95</a:t>
            </a:r>
            <a:endParaRPr lang="en-US" sz="2400" i="1">
              <a:solidFill>
                <a:schemeClr val="hlink"/>
              </a:solidFill>
              <a:latin typeface="Arial" charset="0"/>
            </a:endParaRPr>
          </a:p>
        </p:txBody>
      </p:sp>
      <p:grpSp>
        <p:nvGrpSpPr>
          <p:cNvPr id="284687" name="Group 15"/>
          <p:cNvGrpSpPr>
            <a:grpSpLocks/>
          </p:cNvGrpSpPr>
          <p:nvPr/>
        </p:nvGrpSpPr>
        <p:grpSpPr bwMode="auto">
          <a:xfrm>
            <a:off x="835025" y="5775325"/>
            <a:ext cx="7464425" cy="942975"/>
            <a:chOff x="510" y="3606"/>
            <a:chExt cx="4702" cy="594"/>
          </a:xfrm>
        </p:grpSpPr>
        <p:sp>
          <p:nvSpPr>
            <p:cNvPr id="284681" name="Rectangle 9"/>
            <p:cNvSpPr>
              <a:spLocks noChangeArrowheads="1"/>
            </p:cNvSpPr>
            <p:nvPr/>
          </p:nvSpPr>
          <p:spPr bwMode="auto">
            <a:xfrm>
              <a:off x="567" y="3643"/>
              <a:ext cx="3169" cy="293"/>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P</a:t>
              </a:r>
              <a:r>
                <a:rPr lang="en-US" sz="2400" baseline="-25000">
                  <a:latin typeface="Arial" charset="0"/>
                  <a:sym typeface="Symbol" pitchFamily="18" charset="2"/>
                </a:rPr>
                <a:t>BLACK-BODY</a:t>
              </a:r>
              <a:endParaRPr lang="en-US" sz="2400" i="1" baseline="-25000">
                <a:latin typeface="Arial" charset="0"/>
                <a:sym typeface="Symbol" pitchFamily="18" charset="2"/>
              </a:endParaRPr>
            </a:p>
          </p:txBody>
        </p:sp>
        <p:sp>
          <p:nvSpPr>
            <p:cNvPr id="284682" name="Text Box 10"/>
            <p:cNvSpPr txBox="1">
              <a:spLocks noChangeArrowheads="1"/>
            </p:cNvSpPr>
            <p:nvPr/>
          </p:nvSpPr>
          <p:spPr bwMode="auto">
            <a:xfrm>
              <a:off x="4119" y="3606"/>
              <a:ext cx="1093"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emissivity</a:t>
              </a:r>
            </a:p>
          </p:txBody>
        </p:sp>
        <p:sp>
          <p:nvSpPr>
            <p:cNvPr id="284683" name="Rectangle 11"/>
            <p:cNvSpPr>
              <a:spLocks noChangeArrowheads="1"/>
            </p:cNvSpPr>
            <p:nvPr/>
          </p:nvSpPr>
          <p:spPr bwMode="auto">
            <a:xfrm>
              <a:off x="510" y="3610"/>
              <a:ext cx="4701" cy="590"/>
            </a:xfrm>
            <a:prstGeom prst="rect">
              <a:avLst/>
            </a:prstGeom>
            <a:noFill/>
            <a:ln w="12700">
              <a:solidFill>
                <a:schemeClr val="tx1"/>
              </a:solidFill>
              <a:miter lim="800000"/>
              <a:headEnd/>
              <a:tailEnd/>
            </a:ln>
            <a:effectLst/>
          </p:spPr>
          <p:txBody>
            <a:bodyPr wrap="none" anchor="ctr"/>
            <a:lstStyle/>
            <a:p>
              <a:endParaRPr lang="en-US"/>
            </a:p>
          </p:txBody>
        </p:sp>
        <p:sp>
          <p:nvSpPr>
            <p:cNvPr id="284686" name="Rectangle 14"/>
            <p:cNvSpPr>
              <a:spLocks noChangeArrowheads="1"/>
            </p:cNvSpPr>
            <p:nvPr/>
          </p:nvSpPr>
          <p:spPr bwMode="auto">
            <a:xfrm>
              <a:off x="568" y="3894"/>
              <a:ext cx="3169" cy="293"/>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a:t>
              </a:r>
              <a:r>
                <a:rPr lang="en-US" sz="2400">
                  <a:latin typeface="Arial" charset="0"/>
                  <a:sym typeface="Symbol" pitchFamily="18" charset="2"/>
                </a:rPr>
                <a:t>[ </a:t>
              </a:r>
              <a:r>
                <a:rPr lang="en-US" sz="2400" i="1">
                  <a:latin typeface="Arial" charset="0"/>
                  <a:sym typeface="Symbol" pitchFamily="18" charset="2"/>
                </a:rPr>
                <a:t>AT</a:t>
              </a:r>
              <a:r>
                <a:rPr lang="en-US" sz="2400" baseline="30000">
                  <a:latin typeface="Arial" charset="0"/>
                  <a:sym typeface="Symbol" pitchFamily="18" charset="2"/>
                </a:rPr>
                <a:t> 4 </a:t>
              </a:r>
              <a:r>
                <a:rPr lang="en-US" sz="2400">
                  <a:latin typeface="Arial" charset="0"/>
                  <a:sym typeface="Symbol" pitchFamily="18" charset="2"/>
                </a:rPr>
                <a:t>]</a:t>
              </a:r>
              <a:endParaRPr lang="en-US" sz="2400" baseline="30000">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 calcmode="lin" valueType="num">
                                      <p:cBhvr additive="base">
                                        <p:cTn id="7" dur="500" fill="hold"/>
                                        <p:tgtEl>
                                          <p:spTgt spid="284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46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4674">
                                            <p:txEl>
                                              <p:pRg st="1" end="1"/>
                                            </p:txEl>
                                          </p:spTgt>
                                        </p:tgtEl>
                                        <p:attrNameLst>
                                          <p:attrName>style.visibility</p:attrName>
                                        </p:attrNameLst>
                                      </p:cBhvr>
                                      <p:to>
                                        <p:strVal val="visible"/>
                                      </p:to>
                                    </p:set>
                                    <p:anim calcmode="lin" valueType="num">
                                      <p:cBhvr additive="base">
                                        <p:cTn id="13" dur="500" fill="hold"/>
                                        <p:tgtEl>
                                          <p:spTgt spid="284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4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4674">
                                            <p:txEl>
                                              <p:pRg st="2" end="2"/>
                                            </p:txEl>
                                          </p:spTgt>
                                        </p:tgtEl>
                                        <p:attrNameLst>
                                          <p:attrName>style.visibility</p:attrName>
                                        </p:attrNameLst>
                                      </p:cBhvr>
                                      <p:to>
                                        <p:strVal val="visible"/>
                                      </p:to>
                                    </p:set>
                                    <p:anim calcmode="lin" valueType="num">
                                      <p:cBhvr additive="base">
                                        <p:cTn id="19" dur="500" fill="hold"/>
                                        <p:tgtEl>
                                          <p:spTgt spid="284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4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84677"/>
                                        </p:tgtEl>
                                        <p:attrNameLst>
                                          <p:attrName>style.visibility</p:attrName>
                                        </p:attrNameLst>
                                      </p:cBhvr>
                                      <p:to>
                                        <p:strVal val="visible"/>
                                      </p:to>
                                    </p:set>
                                    <p:anim calcmode="lin" valueType="num">
                                      <p:cBhvr>
                                        <p:cTn id="25" dur="500" fill="hold"/>
                                        <p:tgtEl>
                                          <p:spTgt spid="284677"/>
                                        </p:tgtEl>
                                        <p:attrNameLst>
                                          <p:attrName>ppt_w</p:attrName>
                                        </p:attrNameLst>
                                      </p:cBhvr>
                                      <p:tavLst>
                                        <p:tav tm="0">
                                          <p:val>
                                            <p:fltVal val="0"/>
                                          </p:val>
                                        </p:tav>
                                        <p:tav tm="100000">
                                          <p:val>
                                            <p:strVal val="#ppt_w"/>
                                          </p:val>
                                        </p:tav>
                                      </p:tavLst>
                                    </p:anim>
                                    <p:anim calcmode="lin" valueType="num">
                                      <p:cBhvr>
                                        <p:cTn id="26" dur="500" fill="hold"/>
                                        <p:tgtEl>
                                          <p:spTgt spid="284677"/>
                                        </p:tgtEl>
                                        <p:attrNameLst>
                                          <p:attrName>ppt_h</p:attrName>
                                        </p:attrNameLst>
                                      </p:cBhvr>
                                      <p:tavLst>
                                        <p:tav tm="0">
                                          <p:val>
                                            <p:fltVal val="0"/>
                                          </p:val>
                                        </p:tav>
                                        <p:tav tm="100000">
                                          <p:val>
                                            <p:strVal val="#ppt_h"/>
                                          </p:val>
                                        </p:tav>
                                      </p:tavLst>
                                    </p:anim>
                                    <p:animEffect transition="in" filter="fade">
                                      <p:cBhvr>
                                        <p:cTn id="27" dur="500"/>
                                        <p:tgtEl>
                                          <p:spTgt spid="284677"/>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284679"/>
                                        </p:tgtEl>
                                        <p:attrNameLst>
                                          <p:attrName>style.visibility</p:attrName>
                                        </p:attrNameLst>
                                      </p:cBhvr>
                                      <p:to>
                                        <p:strVal val="visible"/>
                                      </p:to>
                                    </p:set>
                                    <p:anim calcmode="lin" valueType="num">
                                      <p:cBhvr additive="base">
                                        <p:cTn id="32" dur="500" fill="hold"/>
                                        <p:tgtEl>
                                          <p:spTgt spid="284679"/>
                                        </p:tgtEl>
                                        <p:attrNameLst>
                                          <p:attrName>ppt_x</p:attrName>
                                        </p:attrNameLst>
                                      </p:cBhvr>
                                      <p:tavLst>
                                        <p:tav tm="0">
                                          <p:val>
                                            <p:strVal val="1+#ppt_w/2"/>
                                          </p:val>
                                        </p:tav>
                                        <p:tav tm="100000">
                                          <p:val>
                                            <p:strVal val="#ppt_x"/>
                                          </p:val>
                                        </p:tav>
                                      </p:tavLst>
                                    </p:anim>
                                    <p:anim calcmode="lin" valueType="num">
                                      <p:cBhvr additive="base">
                                        <p:cTn id="33" dur="500" fill="hold"/>
                                        <p:tgtEl>
                                          <p:spTgt spid="2846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84674">
                                            <p:txEl>
                                              <p:pRg st="3" end="3"/>
                                            </p:txEl>
                                          </p:spTgt>
                                        </p:tgtEl>
                                        <p:attrNameLst>
                                          <p:attrName>style.visibility</p:attrName>
                                        </p:attrNameLst>
                                      </p:cBhvr>
                                      <p:to>
                                        <p:strVal val="visible"/>
                                      </p:to>
                                    </p:set>
                                    <p:anim calcmode="lin" valueType="num">
                                      <p:cBhvr additive="base">
                                        <p:cTn id="38" dur="500" fill="hold"/>
                                        <p:tgtEl>
                                          <p:spTgt spid="28467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4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84676"/>
                                        </p:tgtEl>
                                        <p:attrNameLst>
                                          <p:attrName>style.visibility</p:attrName>
                                        </p:attrNameLst>
                                      </p:cBhvr>
                                      <p:to>
                                        <p:strVal val="visible"/>
                                      </p:to>
                                    </p:set>
                                    <p:anim calcmode="lin" valueType="num">
                                      <p:cBhvr>
                                        <p:cTn id="44" dur="500" fill="hold"/>
                                        <p:tgtEl>
                                          <p:spTgt spid="284676"/>
                                        </p:tgtEl>
                                        <p:attrNameLst>
                                          <p:attrName>ppt_w</p:attrName>
                                        </p:attrNameLst>
                                      </p:cBhvr>
                                      <p:tavLst>
                                        <p:tav tm="0">
                                          <p:val>
                                            <p:fltVal val="0"/>
                                          </p:val>
                                        </p:tav>
                                        <p:tav tm="100000">
                                          <p:val>
                                            <p:strVal val="#ppt_w"/>
                                          </p:val>
                                        </p:tav>
                                      </p:tavLst>
                                    </p:anim>
                                    <p:anim calcmode="lin" valueType="num">
                                      <p:cBhvr>
                                        <p:cTn id="45" dur="500" fill="hold"/>
                                        <p:tgtEl>
                                          <p:spTgt spid="284676"/>
                                        </p:tgtEl>
                                        <p:attrNameLst>
                                          <p:attrName>ppt_h</p:attrName>
                                        </p:attrNameLst>
                                      </p:cBhvr>
                                      <p:tavLst>
                                        <p:tav tm="0">
                                          <p:val>
                                            <p:fltVal val="0"/>
                                          </p:val>
                                        </p:tav>
                                        <p:tav tm="100000">
                                          <p:val>
                                            <p:strVal val="#ppt_h"/>
                                          </p:val>
                                        </p:tav>
                                      </p:tavLst>
                                    </p:anim>
                                    <p:animEffect transition="in" filter="fade">
                                      <p:cBhvr>
                                        <p:cTn id="46" dur="500"/>
                                        <p:tgtEl>
                                          <p:spTgt spid="284676"/>
                                        </p:tgtEl>
                                      </p:cBhvr>
                                    </p:animEffect>
                                  </p:childTnLst>
                                  <p:subTnLst>
                                    <p:audio>
                                      <p:cMediaNode>
                                        <p:cTn display="0" masterRel="sameClick">
                                          <p:stCondLst>
                                            <p:cond evt="begin" delay="0">
                                              <p:tn val="42"/>
                                            </p:cond>
                                          </p:stCondLst>
                                          <p:endCondLst>
                                            <p:cond evt="onStopAudio" delay="0">
                                              <p:tgtEl>
                                                <p:sldTgt/>
                                              </p:tgtEl>
                                            </p:cond>
                                          </p:endCondLst>
                                        </p:cTn>
                                        <p:tgtEl>
                                          <p:sndTgt r:embed="rId5"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284678"/>
                                        </p:tgtEl>
                                        <p:attrNameLst>
                                          <p:attrName>style.visibility</p:attrName>
                                        </p:attrNameLst>
                                      </p:cBhvr>
                                      <p:to>
                                        <p:strVal val="visible"/>
                                      </p:to>
                                    </p:set>
                                    <p:anim calcmode="lin" valueType="num">
                                      <p:cBhvr additive="base">
                                        <p:cTn id="51" dur="500" fill="hold"/>
                                        <p:tgtEl>
                                          <p:spTgt spid="284678"/>
                                        </p:tgtEl>
                                        <p:attrNameLst>
                                          <p:attrName>ppt_x</p:attrName>
                                        </p:attrNameLst>
                                      </p:cBhvr>
                                      <p:tavLst>
                                        <p:tav tm="0">
                                          <p:val>
                                            <p:strVal val="1+#ppt_w/2"/>
                                          </p:val>
                                        </p:tav>
                                        <p:tav tm="100000">
                                          <p:val>
                                            <p:strVal val="#ppt_x"/>
                                          </p:val>
                                        </p:tav>
                                      </p:tavLst>
                                    </p:anim>
                                    <p:anim calcmode="lin" valueType="num">
                                      <p:cBhvr additive="base">
                                        <p:cTn id="52" dur="500" fill="hold"/>
                                        <p:tgtEl>
                                          <p:spTgt spid="284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typ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4674">
                                            <p:txEl>
                                              <p:pRg st="4" end="4"/>
                                            </p:txEl>
                                          </p:spTgt>
                                        </p:tgtEl>
                                        <p:attrNameLst>
                                          <p:attrName>style.visibility</p:attrName>
                                        </p:attrNameLst>
                                      </p:cBhvr>
                                      <p:to>
                                        <p:strVal val="visible"/>
                                      </p:to>
                                    </p:set>
                                    <p:anim calcmode="lin" valueType="num">
                                      <p:cBhvr additive="base">
                                        <p:cTn id="57" dur="500" fill="hold"/>
                                        <p:tgtEl>
                                          <p:spTgt spid="28467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4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84687"/>
                                        </p:tgtEl>
                                        <p:attrNameLst>
                                          <p:attrName>style.visibility</p:attrName>
                                        </p:attrNameLst>
                                      </p:cBhvr>
                                      <p:to>
                                        <p:strVal val="visible"/>
                                      </p:to>
                                    </p:set>
                                    <p:anim calcmode="lin" valueType="num">
                                      <p:cBhvr>
                                        <p:cTn id="63" dur="500" fill="hold"/>
                                        <p:tgtEl>
                                          <p:spTgt spid="284687"/>
                                        </p:tgtEl>
                                        <p:attrNameLst>
                                          <p:attrName>ppt_w</p:attrName>
                                        </p:attrNameLst>
                                      </p:cBhvr>
                                      <p:tavLst>
                                        <p:tav tm="0">
                                          <p:val>
                                            <p:fltVal val="0"/>
                                          </p:val>
                                        </p:tav>
                                        <p:tav tm="100000">
                                          <p:val>
                                            <p:strVal val="#ppt_w"/>
                                          </p:val>
                                        </p:tav>
                                      </p:tavLst>
                                    </p:anim>
                                    <p:anim calcmode="lin" valueType="num">
                                      <p:cBhvr>
                                        <p:cTn id="64" dur="500" fill="hold"/>
                                        <p:tgtEl>
                                          <p:spTgt spid="284687"/>
                                        </p:tgtEl>
                                        <p:attrNameLst>
                                          <p:attrName>ppt_h</p:attrName>
                                        </p:attrNameLst>
                                      </p:cBhvr>
                                      <p:tavLst>
                                        <p:tav tm="0">
                                          <p:val>
                                            <p:fltVal val="0"/>
                                          </p:val>
                                        </p:tav>
                                        <p:tav tm="100000">
                                          <p:val>
                                            <p:strVal val="#ppt_h"/>
                                          </p:val>
                                        </p:tav>
                                      </p:tavLst>
                                    </p:anim>
                                    <p:animEffect transition="in" filter="fade">
                                      <p:cBhvr>
                                        <p:cTn id="65" dur="500"/>
                                        <p:tgtEl>
                                          <p:spTgt spid="28468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8" grpId="0"/>
      <p:bldP spid="2846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Emissivity</a:t>
            </a:r>
            <a:r>
              <a:rPr lang="en-US" sz="2400">
                <a:solidFill>
                  <a:schemeClr val="accent2"/>
                </a:solidFill>
                <a:latin typeface="Arial" charset="0"/>
                <a:cs typeface="Times New Roman" pitchFamily="18" charset="0"/>
              </a:rPr>
              <a:t> </a:t>
            </a:r>
            <a:r>
              <a:rPr lang="en-US">
                <a:solidFill>
                  <a:srgbClr val="000000"/>
                </a:solidFill>
                <a:cs typeface="Times New Roman" pitchFamily="18" charset="0"/>
              </a:rPr>
              <a:t>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black-body is a perfect emitter/absorber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 1).	</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 small sphere covered with lamp                               black makes a pretty good black-body                                    and has an emissivity somewhat                                      close to 1.</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An even better black-                                                       body is the metal-                                                            cavity black-body:</a:t>
            </a:r>
          </a:p>
          <a:p>
            <a:pPr eaLnBrk="0" hangingPunct="0">
              <a:spcBef>
                <a:spcPct val="1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we know </a:t>
            </a:r>
            <a:r>
              <a:rPr lang="en-US" sz="2400" i="1">
                <a:solidFill>
                  <a:srgbClr val="000000"/>
                </a:solidFill>
                <a:latin typeface="Arial" charset="0"/>
                <a:cs typeface="Times New Roman" pitchFamily="18" charset="0"/>
              </a:rPr>
              <a:t>e</a:t>
            </a:r>
            <a:r>
              <a:rPr lang="en-US" sz="2400">
                <a:solidFill>
                  <a:srgbClr val="000000"/>
                </a:solidFill>
                <a:latin typeface="Arial" charset="0"/>
                <a:cs typeface="Times New Roman" pitchFamily="18" charset="0"/>
              </a:rPr>
              <a:t>, the                                                              Stefan-Boltzmann law                                                        can be amended:</a:t>
            </a:r>
          </a:p>
        </p:txBody>
      </p:sp>
      <p:sp>
        <p:nvSpPr>
          <p:cNvPr id="286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286724" name="Group 4"/>
          <p:cNvGrpSpPr>
            <a:grpSpLocks/>
          </p:cNvGrpSpPr>
          <p:nvPr/>
        </p:nvGrpSpPr>
        <p:grpSpPr bwMode="auto">
          <a:xfrm>
            <a:off x="6824663" y="3302000"/>
            <a:ext cx="381000" cy="1219200"/>
            <a:chOff x="4128" y="1389"/>
            <a:chExt cx="240" cy="915"/>
          </a:xfrm>
        </p:grpSpPr>
        <p:sp>
          <p:nvSpPr>
            <p:cNvPr id="286725" name="Oval 5"/>
            <p:cNvSpPr>
              <a:spLocks noChangeArrowheads="1"/>
            </p:cNvSpPr>
            <p:nvPr/>
          </p:nvSpPr>
          <p:spPr bwMode="auto">
            <a:xfrm>
              <a:off x="4205" y="1389"/>
              <a:ext cx="99" cy="246"/>
            </a:xfrm>
            <a:prstGeom prst="ellipse">
              <a:avLst/>
            </a:prstGeom>
            <a:solidFill>
              <a:srgbClr val="FFFF00"/>
            </a:solidFill>
            <a:ln w="9525">
              <a:noFill/>
              <a:round/>
              <a:headEnd/>
              <a:tailEnd/>
            </a:ln>
            <a:effectLst/>
          </p:spPr>
          <p:txBody>
            <a:bodyPr wrap="none" anchor="ctr"/>
            <a:lstStyle/>
            <a:p>
              <a:endParaRPr lang="en-US"/>
            </a:p>
          </p:txBody>
        </p:sp>
        <p:sp>
          <p:nvSpPr>
            <p:cNvPr id="286726" name="Oval 6"/>
            <p:cNvSpPr>
              <a:spLocks noChangeArrowheads="1"/>
            </p:cNvSpPr>
            <p:nvPr/>
          </p:nvSpPr>
          <p:spPr bwMode="auto">
            <a:xfrm>
              <a:off x="4214" y="1450"/>
              <a:ext cx="78" cy="194"/>
            </a:xfrm>
            <a:prstGeom prst="ellipse">
              <a:avLst/>
            </a:prstGeom>
            <a:solidFill>
              <a:srgbClr val="FF0000"/>
            </a:solidFill>
            <a:ln w="9525">
              <a:noFill/>
              <a:round/>
              <a:headEnd/>
              <a:tailEnd/>
            </a:ln>
            <a:effectLst/>
          </p:spPr>
          <p:txBody>
            <a:bodyPr wrap="none" anchor="ctr"/>
            <a:lstStyle/>
            <a:p>
              <a:endParaRPr lang="en-US"/>
            </a:p>
          </p:txBody>
        </p:sp>
        <p:sp>
          <p:nvSpPr>
            <p:cNvPr id="286727" name="Rectangle 7"/>
            <p:cNvSpPr>
              <a:spLocks noChangeArrowheads="1"/>
            </p:cNvSpPr>
            <p:nvPr/>
          </p:nvSpPr>
          <p:spPr bwMode="auto">
            <a:xfrm>
              <a:off x="4128" y="1632"/>
              <a:ext cx="240" cy="67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noFill/>
              <a:miter lim="800000"/>
              <a:headEnd/>
              <a:tailEnd/>
            </a:ln>
            <a:effectLst/>
          </p:spPr>
          <p:txBody>
            <a:bodyPr wrap="none" anchor="ctr"/>
            <a:lstStyle/>
            <a:p>
              <a:endParaRPr lang="en-US"/>
            </a:p>
          </p:txBody>
        </p:sp>
        <p:sp>
          <p:nvSpPr>
            <p:cNvPr id="286728" name="Oval 8"/>
            <p:cNvSpPr>
              <a:spLocks noChangeArrowheads="1"/>
            </p:cNvSpPr>
            <p:nvPr/>
          </p:nvSpPr>
          <p:spPr bwMode="auto">
            <a:xfrm>
              <a:off x="4223" y="1490"/>
              <a:ext cx="57" cy="142"/>
            </a:xfrm>
            <a:prstGeom prst="ellipse">
              <a:avLst/>
            </a:prstGeom>
            <a:solidFill>
              <a:schemeClr val="accent1"/>
            </a:solidFill>
            <a:ln w="9525">
              <a:noFill/>
              <a:round/>
              <a:headEnd/>
              <a:tailEnd/>
            </a:ln>
            <a:effectLst/>
          </p:spPr>
          <p:txBody>
            <a:bodyPr wrap="none" anchor="ctr"/>
            <a:lstStyle/>
            <a:p>
              <a:endParaRPr lang="en-US"/>
            </a:p>
          </p:txBody>
        </p:sp>
      </p:grpSp>
      <p:grpSp>
        <p:nvGrpSpPr>
          <p:cNvPr id="286729" name="Group 9"/>
          <p:cNvGrpSpPr>
            <a:grpSpLocks/>
          </p:cNvGrpSpPr>
          <p:nvPr/>
        </p:nvGrpSpPr>
        <p:grpSpPr bwMode="auto">
          <a:xfrm>
            <a:off x="7977188" y="2714625"/>
            <a:ext cx="3624262" cy="468313"/>
            <a:chOff x="1763" y="3399"/>
            <a:chExt cx="2283" cy="295"/>
          </a:xfrm>
        </p:grpSpPr>
        <p:sp>
          <p:nvSpPr>
            <p:cNvPr id="286730" name="Oval 10"/>
            <p:cNvSpPr>
              <a:spLocks noChangeArrowheads="1"/>
            </p:cNvSpPr>
            <p:nvPr/>
          </p:nvSpPr>
          <p:spPr bwMode="auto">
            <a:xfrm>
              <a:off x="1763" y="3399"/>
              <a:ext cx="295" cy="29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1" name="Line 11"/>
            <p:cNvSpPr>
              <a:spLocks noChangeShapeType="1"/>
            </p:cNvSpPr>
            <p:nvPr/>
          </p:nvSpPr>
          <p:spPr bwMode="auto">
            <a:xfrm>
              <a:off x="2065" y="3547"/>
              <a:ext cx="1981" cy="0"/>
            </a:xfrm>
            <a:prstGeom prst="line">
              <a:avLst/>
            </a:prstGeom>
            <a:noFill/>
            <a:ln w="28575">
              <a:solidFill>
                <a:schemeClr val="tx1"/>
              </a:solidFill>
              <a:round/>
              <a:headEnd/>
              <a:tailEnd/>
            </a:ln>
            <a:effectLst/>
          </p:spPr>
          <p:txBody>
            <a:bodyPr/>
            <a:lstStyle/>
            <a:p>
              <a:endParaRPr lang="en-US"/>
            </a:p>
          </p:txBody>
        </p:sp>
      </p:grpSp>
      <p:sp>
        <p:nvSpPr>
          <p:cNvPr id="286732" name="Oval 12"/>
          <p:cNvSpPr>
            <a:spLocks noChangeArrowheads="1"/>
          </p:cNvSpPr>
          <p:nvPr/>
        </p:nvSpPr>
        <p:spPr bwMode="auto">
          <a:xfrm>
            <a:off x="6791325" y="2711450"/>
            <a:ext cx="468313" cy="468313"/>
          </a:xfrm>
          <a:prstGeom prst="ellipse">
            <a:avLst/>
          </a:prstGeom>
          <a:solidFill>
            <a:schemeClr val="tx1">
              <a:alpha val="72000"/>
            </a:schemeClr>
          </a:solidFill>
          <a:ln w="9525">
            <a:noFill/>
            <a:round/>
            <a:headEnd/>
            <a:tailEnd/>
          </a:ln>
          <a:effectLst/>
        </p:spPr>
        <p:txBody>
          <a:bodyPr wrap="none" anchor="ctr"/>
          <a:lstStyle/>
          <a:p>
            <a:endParaRPr lang="en-US"/>
          </a:p>
        </p:txBody>
      </p:sp>
      <p:sp>
        <p:nvSpPr>
          <p:cNvPr id="286733" name="Text Box 13"/>
          <p:cNvSpPr txBox="1">
            <a:spLocks noChangeArrowheads="1"/>
          </p:cNvSpPr>
          <p:nvPr/>
        </p:nvSpPr>
        <p:spPr bwMode="auto">
          <a:xfrm>
            <a:off x="7783513" y="2333625"/>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0.5</a:t>
            </a:r>
            <a:endParaRPr lang="en-US" i="1">
              <a:latin typeface="Arial" charset="0"/>
            </a:endParaRPr>
          </a:p>
        </p:txBody>
      </p:sp>
      <p:sp>
        <p:nvSpPr>
          <p:cNvPr id="286734" name="Text Box 14"/>
          <p:cNvSpPr txBox="1">
            <a:spLocks noChangeArrowheads="1"/>
          </p:cNvSpPr>
          <p:nvPr/>
        </p:nvSpPr>
        <p:spPr bwMode="auto">
          <a:xfrm>
            <a:off x="7138988" y="3902075"/>
            <a:ext cx="946150" cy="701675"/>
          </a:xfrm>
          <a:prstGeom prst="rect">
            <a:avLst/>
          </a:prstGeom>
          <a:noFill/>
          <a:ln w="9525">
            <a:noFill/>
            <a:miter lim="800000"/>
            <a:headEnd/>
            <a:tailEnd/>
          </a:ln>
          <a:effectLst/>
        </p:spPr>
        <p:txBody>
          <a:bodyPr>
            <a:spAutoFit/>
          </a:bodyPr>
          <a:lstStyle/>
          <a:p>
            <a:r>
              <a:rPr lang="en-US" i="1">
                <a:latin typeface="Arial" charset="0"/>
              </a:rPr>
              <a:t>tallow candle</a:t>
            </a:r>
          </a:p>
        </p:txBody>
      </p:sp>
      <p:sp>
        <p:nvSpPr>
          <p:cNvPr id="286735" name="Text Box 15"/>
          <p:cNvSpPr txBox="1">
            <a:spLocks noChangeArrowheads="1"/>
          </p:cNvSpPr>
          <p:nvPr/>
        </p:nvSpPr>
        <p:spPr bwMode="auto">
          <a:xfrm>
            <a:off x="6608763" y="2341563"/>
            <a:ext cx="965200" cy="396875"/>
          </a:xfrm>
          <a:prstGeom prst="rect">
            <a:avLst/>
          </a:prstGeom>
          <a:noFill/>
          <a:ln w="9525">
            <a:noFill/>
            <a:miter lim="800000"/>
            <a:headEnd/>
            <a:tailEnd/>
          </a:ln>
          <a:effectLst/>
        </p:spPr>
        <p:txBody>
          <a:bodyPr wrap="none">
            <a:spAutoFit/>
          </a:bodyPr>
          <a:lstStyle/>
          <a:p>
            <a:r>
              <a:rPr lang="en-US" i="1">
                <a:latin typeface="Arial" charset="0"/>
              </a:rPr>
              <a:t>e</a:t>
            </a:r>
            <a:r>
              <a:rPr lang="en-US">
                <a:latin typeface="Arial" charset="0"/>
              </a:rPr>
              <a:t> = 0.9</a:t>
            </a:r>
            <a:endParaRPr lang="en-US" i="1">
              <a:latin typeface="Arial" charset="0"/>
            </a:endParaRPr>
          </a:p>
        </p:txBody>
      </p:sp>
      <p:sp>
        <p:nvSpPr>
          <p:cNvPr id="286736" name="Rectangle 16"/>
          <p:cNvSpPr>
            <a:spLocks noChangeArrowheads="1"/>
          </p:cNvSpPr>
          <p:nvPr/>
        </p:nvSpPr>
        <p:spPr bwMode="auto">
          <a:xfrm>
            <a:off x="5400675" y="4700588"/>
            <a:ext cx="1247775" cy="1247775"/>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37" name="Oval 17"/>
          <p:cNvSpPr>
            <a:spLocks noChangeArrowheads="1"/>
          </p:cNvSpPr>
          <p:nvPr/>
        </p:nvSpPr>
        <p:spPr bwMode="auto">
          <a:xfrm>
            <a:off x="5572125" y="4872038"/>
            <a:ext cx="904875" cy="904875"/>
          </a:xfrm>
          <a:prstGeom prst="ellipse">
            <a:avLst/>
          </a:prstGeom>
          <a:gradFill rotWithShape="1">
            <a:gsLst>
              <a:gs pos="0">
                <a:schemeClr val="bg1">
                  <a:gamma/>
                  <a:shade val="46275"/>
                  <a:invGamma/>
                </a:schemeClr>
              </a:gs>
              <a:gs pos="100000">
                <a:schemeClr val="bg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286738" name="Rectangle 18"/>
          <p:cNvSpPr>
            <a:spLocks noChangeArrowheads="1"/>
          </p:cNvSpPr>
          <p:nvPr/>
        </p:nvSpPr>
        <p:spPr bwMode="auto">
          <a:xfrm>
            <a:off x="6467475" y="5310188"/>
            <a:ext cx="180975" cy="46037"/>
          </a:xfrm>
          <a:prstGeom prst="rect">
            <a:avLst/>
          </a:prstGeom>
          <a:gradFill rotWithShape="1">
            <a:gsLst>
              <a:gs pos="0">
                <a:schemeClr val="bg1"/>
              </a:gs>
              <a:gs pos="5000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endParaRPr lang="en-US"/>
          </a:p>
        </p:txBody>
      </p:sp>
      <p:sp>
        <p:nvSpPr>
          <p:cNvPr id="286739" name="Text Box 19"/>
          <p:cNvSpPr txBox="1">
            <a:spLocks noChangeArrowheads="1"/>
          </p:cNvSpPr>
          <p:nvPr/>
        </p:nvSpPr>
        <p:spPr bwMode="auto">
          <a:xfrm>
            <a:off x="4260850" y="3941763"/>
            <a:ext cx="1539875" cy="701675"/>
          </a:xfrm>
          <a:prstGeom prst="rect">
            <a:avLst/>
          </a:prstGeom>
          <a:noFill/>
          <a:ln w="9525">
            <a:noFill/>
            <a:miter lim="800000"/>
            <a:headEnd/>
            <a:tailEnd/>
          </a:ln>
          <a:effectLst/>
        </p:spPr>
        <p:txBody>
          <a:bodyPr>
            <a:spAutoFit/>
          </a:bodyPr>
          <a:lstStyle/>
          <a:p>
            <a:pPr algn="r"/>
            <a:r>
              <a:rPr lang="en-US" i="1">
                <a:latin typeface="Arial" charset="0"/>
              </a:rPr>
              <a:t>better black-body</a:t>
            </a:r>
          </a:p>
        </p:txBody>
      </p:sp>
      <p:grpSp>
        <p:nvGrpSpPr>
          <p:cNvPr id="286740" name="Group 20"/>
          <p:cNvGrpSpPr>
            <a:grpSpLocks/>
          </p:cNvGrpSpPr>
          <p:nvPr/>
        </p:nvGrpSpPr>
        <p:grpSpPr bwMode="auto">
          <a:xfrm>
            <a:off x="4044950" y="4692650"/>
            <a:ext cx="1247775" cy="1247775"/>
            <a:chOff x="352" y="3106"/>
            <a:chExt cx="786" cy="786"/>
          </a:xfrm>
        </p:grpSpPr>
        <p:sp>
          <p:nvSpPr>
            <p:cNvPr id="286741" name="Rectangle 21"/>
            <p:cNvSpPr>
              <a:spLocks noChangeArrowheads="1"/>
            </p:cNvSpPr>
            <p:nvPr/>
          </p:nvSpPr>
          <p:spPr bwMode="auto">
            <a:xfrm>
              <a:off x="352" y="3106"/>
              <a:ext cx="786" cy="786"/>
            </a:xfrm>
            <a:prstGeom prst="rect">
              <a:avLst/>
            </a:prstGeom>
            <a:gradFill rotWithShape="1">
              <a:gsLst>
                <a:gs pos="0">
                  <a:schemeClr val="accent1"/>
                </a:gs>
                <a:gs pos="100000">
                  <a:schemeClr val="accent1">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286742" name="Oval 22"/>
            <p:cNvSpPr>
              <a:spLocks noChangeArrowheads="1"/>
            </p:cNvSpPr>
            <p:nvPr/>
          </p:nvSpPr>
          <p:spPr bwMode="auto">
            <a:xfrm>
              <a:off x="732" y="3484"/>
              <a:ext cx="29" cy="29"/>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286743" name="Line 23"/>
          <p:cNvSpPr>
            <a:spLocks noChangeShapeType="1"/>
          </p:cNvSpPr>
          <p:nvPr/>
        </p:nvSpPr>
        <p:spPr bwMode="auto">
          <a:xfrm rot="5400000">
            <a:off x="4500562" y="4730751"/>
            <a:ext cx="771525" cy="419100"/>
          </a:xfrm>
          <a:prstGeom prst="line">
            <a:avLst/>
          </a:prstGeom>
          <a:noFill/>
          <a:ln w="9525">
            <a:solidFill>
              <a:schemeClr val="tx1"/>
            </a:solidFill>
            <a:round/>
            <a:headEnd/>
            <a:tailEnd type="triangle" w="med" len="med"/>
          </a:ln>
          <a:effectLst/>
        </p:spPr>
        <p:txBody>
          <a:bodyPr/>
          <a:lstStyle/>
          <a:p>
            <a:endParaRPr lang="en-US"/>
          </a:p>
        </p:txBody>
      </p:sp>
      <p:sp>
        <p:nvSpPr>
          <p:cNvPr id="286744" name="Line 24"/>
          <p:cNvSpPr>
            <a:spLocks noChangeShapeType="1"/>
          </p:cNvSpPr>
          <p:nvPr/>
        </p:nvSpPr>
        <p:spPr bwMode="auto">
          <a:xfrm flipV="1">
            <a:off x="6486525" y="5065713"/>
            <a:ext cx="2443163" cy="282575"/>
          </a:xfrm>
          <a:prstGeom prst="line">
            <a:avLst/>
          </a:prstGeom>
          <a:noFill/>
          <a:ln w="9525">
            <a:solidFill>
              <a:srgbClr val="FF0000"/>
            </a:solidFill>
            <a:round/>
            <a:headEnd/>
            <a:tailEnd/>
          </a:ln>
          <a:effectLst/>
        </p:spPr>
        <p:txBody>
          <a:bodyPr/>
          <a:lstStyle/>
          <a:p>
            <a:endParaRPr lang="en-US"/>
          </a:p>
        </p:txBody>
      </p:sp>
      <p:sp>
        <p:nvSpPr>
          <p:cNvPr id="286745" name="Line 25"/>
          <p:cNvSpPr>
            <a:spLocks noChangeShapeType="1"/>
          </p:cNvSpPr>
          <p:nvPr/>
        </p:nvSpPr>
        <p:spPr bwMode="auto">
          <a:xfrm>
            <a:off x="5686425" y="4995863"/>
            <a:ext cx="800100" cy="342900"/>
          </a:xfrm>
          <a:prstGeom prst="line">
            <a:avLst/>
          </a:prstGeom>
          <a:noFill/>
          <a:ln w="9525">
            <a:solidFill>
              <a:srgbClr val="FF0000"/>
            </a:solidFill>
            <a:round/>
            <a:headEnd/>
            <a:tailEnd/>
          </a:ln>
          <a:effectLst/>
        </p:spPr>
        <p:txBody>
          <a:bodyPr/>
          <a:lstStyle/>
          <a:p>
            <a:endParaRPr lang="en-US"/>
          </a:p>
        </p:txBody>
      </p:sp>
      <p:sp>
        <p:nvSpPr>
          <p:cNvPr id="286746" name="Line 26"/>
          <p:cNvSpPr>
            <a:spLocks noChangeShapeType="1"/>
          </p:cNvSpPr>
          <p:nvPr/>
        </p:nvSpPr>
        <p:spPr bwMode="auto">
          <a:xfrm>
            <a:off x="5715000" y="5005388"/>
            <a:ext cx="390525" cy="752475"/>
          </a:xfrm>
          <a:prstGeom prst="line">
            <a:avLst/>
          </a:prstGeom>
          <a:noFill/>
          <a:ln w="9525">
            <a:solidFill>
              <a:srgbClr val="FF0000"/>
            </a:solidFill>
            <a:round/>
            <a:headEnd/>
            <a:tailEnd/>
          </a:ln>
          <a:effectLst/>
        </p:spPr>
        <p:txBody>
          <a:bodyPr/>
          <a:lstStyle/>
          <a:p>
            <a:endParaRPr lang="en-US"/>
          </a:p>
        </p:txBody>
      </p:sp>
      <p:sp>
        <p:nvSpPr>
          <p:cNvPr id="286747" name="Line 27"/>
          <p:cNvSpPr>
            <a:spLocks noChangeShapeType="1"/>
          </p:cNvSpPr>
          <p:nvPr/>
        </p:nvSpPr>
        <p:spPr bwMode="auto">
          <a:xfrm flipH="1">
            <a:off x="6105525" y="4938713"/>
            <a:ext cx="152400" cy="819150"/>
          </a:xfrm>
          <a:prstGeom prst="line">
            <a:avLst/>
          </a:prstGeom>
          <a:noFill/>
          <a:ln w="9525">
            <a:solidFill>
              <a:srgbClr val="FF0000"/>
            </a:solidFill>
            <a:round/>
            <a:headEnd/>
            <a:tailEnd/>
          </a:ln>
          <a:effectLst/>
        </p:spPr>
        <p:txBody>
          <a:bodyPr/>
          <a:lstStyle/>
          <a:p>
            <a:endParaRPr lang="en-US"/>
          </a:p>
        </p:txBody>
      </p:sp>
      <p:sp>
        <p:nvSpPr>
          <p:cNvPr id="286748" name="Line 28"/>
          <p:cNvSpPr>
            <a:spLocks noChangeShapeType="1"/>
          </p:cNvSpPr>
          <p:nvPr/>
        </p:nvSpPr>
        <p:spPr bwMode="auto">
          <a:xfrm flipH="1">
            <a:off x="5572125" y="4967288"/>
            <a:ext cx="685800" cy="257175"/>
          </a:xfrm>
          <a:prstGeom prst="line">
            <a:avLst/>
          </a:prstGeom>
          <a:noFill/>
          <a:ln w="9525">
            <a:solidFill>
              <a:srgbClr val="FF0000"/>
            </a:solidFill>
            <a:round/>
            <a:headEnd/>
            <a:tailEnd/>
          </a:ln>
          <a:effectLst/>
        </p:spPr>
        <p:txBody>
          <a:bodyPr/>
          <a:lstStyle/>
          <a:p>
            <a:endParaRPr lang="en-US"/>
          </a:p>
        </p:txBody>
      </p:sp>
      <p:sp>
        <p:nvSpPr>
          <p:cNvPr id="286749" name="Line 29"/>
          <p:cNvSpPr>
            <a:spLocks noChangeShapeType="1"/>
          </p:cNvSpPr>
          <p:nvPr/>
        </p:nvSpPr>
        <p:spPr bwMode="auto">
          <a:xfrm flipH="1" flipV="1">
            <a:off x="5562600" y="5224463"/>
            <a:ext cx="504825" cy="523875"/>
          </a:xfrm>
          <a:prstGeom prst="line">
            <a:avLst/>
          </a:prstGeom>
          <a:noFill/>
          <a:ln w="9525">
            <a:solidFill>
              <a:srgbClr val="FF0000"/>
            </a:solidFill>
            <a:round/>
            <a:headEnd/>
            <a:tailEnd/>
          </a:ln>
          <a:effectLst/>
        </p:spPr>
        <p:txBody>
          <a:bodyPr/>
          <a:lstStyle/>
          <a:p>
            <a:endParaRPr lang="en-US"/>
          </a:p>
        </p:txBody>
      </p:sp>
      <p:sp>
        <p:nvSpPr>
          <p:cNvPr id="286750" name="Oval 30"/>
          <p:cNvSpPr>
            <a:spLocks noChangeArrowheads="1"/>
          </p:cNvSpPr>
          <p:nvPr/>
        </p:nvSpPr>
        <p:spPr bwMode="auto">
          <a:xfrm>
            <a:off x="5568950" y="4876800"/>
            <a:ext cx="904875" cy="895350"/>
          </a:xfrm>
          <a:prstGeom prst="ellipse">
            <a:avLst/>
          </a:prstGeom>
          <a:solidFill>
            <a:srgbClr val="CC0000">
              <a:alpha val="32001"/>
            </a:srgbClr>
          </a:solidFill>
          <a:ln w="9525">
            <a:noFill/>
            <a:round/>
            <a:headEnd/>
            <a:tailEnd/>
          </a:ln>
          <a:effectLst/>
        </p:spPr>
        <p:txBody>
          <a:bodyPr wrap="none" anchor="ctr"/>
          <a:lstStyle/>
          <a:p>
            <a:endParaRPr lang="en-US"/>
          </a:p>
        </p:txBody>
      </p:sp>
      <p:sp>
        <p:nvSpPr>
          <p:cNvPr id="286751" name="Text Box 31"/>
          <p:cNvSpPr txBox="1">
            <a:spLocks noChangeArrowheads="1"/>
          </p:cNvSpPr>
          <p:nvPr/>
        </p:nvSpPr>
        <p:spPr bwMode="auto">
          <a:xfrm rot="-320074">
            <a:off x="6697663" y="4560888"/>
            <a:ext cx="2249487" cy="701675"/>
          </a:xfrm>
          <a:prstGeom prst="rect">
            <a:avLst/>
          </a:prstGeom>
          <a:noFill/>
          <a:ln w="9525">
            <a:noFill/>
            <a:miter lim="800000"/>
            <a:headEnd/>
            <a:tailEnd/>
          </a:ln>
          <a:effectLst/>
        </p:spPr>
        <p:txBody>
          <a:bodyPr>
            <a:spAutoFit/>
          </a:bodyPr>
          <a:lstStyle/>
          <a:p>
            <a:r>
              <a:rPr lang="en-US" i="1">
                <a:solidFill>
                  <a:srgbClr val="CC0000"/>
                </a:solidFill>
                <a:latin typeface="Arial" charset="0"/>
              </a:rPr>
              <a:t>incident thermal radiation</a:t>
            </a:r>
          </a:p>
        </p:txBody>
      </p:sp>
      <p:sp>
        <p:nvSpPr>
          <p:cNvPr id="286752" name="Line 32"/>
          <p:cNvSpPr>
            <a:spLocks noChangeShapeType="1"/>
          </p:cNvSpPr>
          <p:nvPr/>
        </p:nvSpPr>
        <p:spPr bwMode="auto">
          <a:xfrm flipH="1" flipV="1">
            <a:off x="6475413" y="5308600"/>
            <a:ext cx="2435225" cy="198438"/>
          </a:xfrm>
          <a:prstGeom prst="line">
            <a:avLst/>
          </a:prstGeom>
          <a:noFill/>
          <a:ln w="9525">
            <a:solidFill>
              <a:srgbClr val="FF0000"/>
            </a:solidFill>
            <a:round/>
            <a:headEnd type="triangle" w="med" len="med"/>
            <a:tailEnd/>
          </a:ln>
          <a:effectLst/>
        </p:spPr>
        <p:txBody>
          <a:bodyPr/>
          <a:lstStyle/>
          <a:p>
            <a:endParaRPr lang="en-US"/>
          </a:p>
        </p:txBody>
      </p:sp>
      <p:sp>
        <p:nvSpPr>
          <p:cNvPr id="286757" name="Line 37"/>
          <p:cNvSpPr>
            <a:spLocks noChangeShapeType="1"/>
          </p:cNvSpPr>
          <p:nvPr/>
        </p:nvSpPr>
        <p:spPr bwMode="auto">
          <a:xfrm flipH="1">
            <a:off x="6080125" y="5305425"/>
            <a:ext cx="403225" cy="446088"/>
          </a:xfrm>
          <a:prstGeom prst="line">
            <a:avLst/>
          </a:prstGeom>
          <a:noFill/>
          <a:ln w="9525">
            <a:solidFill>
              <a:srgbClr val="FF0000"/>
            </a:solidFill>
            <a:round/>
            <a:headEnd/>
            <a:tailEnd/>
          </a:ln>
          <a:effectLst/>
        </p:spPr>
        <p:txBody>
          <a:bodyPr/>
          <a:lstStyle/>
          <a:p>
            <a:endParaRPr lang="en-US"/>
          </a:p>
        </p:txBody>
      </p:sp>
      <p:grpSp>
        <p:nvGrpSpPr>
          <p:cNvPr id="286758" name="Group 38"/>
          <p:cNvGrpSpPr>
            <a:grpSpLocks/>
          </p:cNvGrpSpPr>
          <p:nvPr/>
        </p:nvGrpSpPr>
        <p:grpSpPr bwMode="auto">
          <a:xfrm>
            <a:off x="835025" y="5984875"/>
            <a:ext cx="7464425" cy="822325"/>
            <a:chOff x="510" y="1479"/>
            <a:chExt cx="4702" cy="518"/>
          </a:xfrm>
        </p:grpSpPr>
        <p:sp>
          <p:nvSpPr>
            <p:cNvPr id="286759" name="Rectangle 39"/>
            <p:cNvSpPr>
              <a:spLocks noChangeArrowheads="1"/>
            </p:cNvSpPr>
            <p:nvPr/>
          </p:nvSpPr>
          <p:spPr bwMode="auto">
            <a:xfrm>
              <a:off x="592" y="1492"/>
              <a:ext cx="3115"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e</a:t>
              </a:r>
              <a:r>
                <a:rPr lang="en-US" sz="2400">
                  <a:latin typeface="Arial" charset="0"/>
                  <a:sym typeface="Symbol" pitchFamily="18" charset="2"/>
                </a:rPr>
                <a:t></a:t>
              </a:r>
              <a:r>
                <a:rPr lang="en-US" sz="2400" i="1">
                  <a:latin typeface="Arial" charset="0"/>
                  <a:sym typeface="Symbol" pitchFamily="18" charset="2"/>
                </a:rPr>
                <a:t>AT</a:t>
              </a:r>
              <a:r>
                <a:rPr lang="en-US" sz="2400" baseline="30000">
                  <a:latin typeface="Arial" charset="0"/>
                  <a:sym typeface="Symbol" pitchFamily="18" charset="2"/>
                </a:rPr>
                <a:t> 4</a:t>
              </a:r>
            </a:p>
          </p:txBody>
        </p:sp>
        <p:sp>
          <p:nvSpPr>
            <p:cNvPr id="286760" name="Text Box 40"/>
            <p:cNvSpPr txBox="1">
              <a:spLocks noChangeArrowheads="1"/>
            </p:cNvSpPr>
            <p:nvPr/>
          </p:nvSpPr>
          <p:spPr bwMode="auto">
            <a:xfrm>
              <a:off x="3815" y="1479"/>
              <a:ext cx="1397"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the Stefan-Boltzmann law</a:t>
              </a:r>
            </a:p>
          </p:txBody>
        </p:sp>
        <p:sp>
          <p:nvSpPr>
            <p:cNvPr id="286761" name="Rectangle 41"/>
            <p:cNvSpPr>
              <a:spLocks noChangeArrowheads="1"/>
            </p:cNvSpPr>
            <p:nvPr/>
          </p:nvSpPr>
          <p:spPr bwMode="auto">
            <a:xfrm>
              <a:off x="510" y="1481"/>
              <a:ext cx="4701" cy="513"/>
            </a:xfrm>
            <a:prstGeom prst="rect">
              <a:avLst/>
            </a:prstGeom>
            <a:noFill/>
            <a:ln w="12700">
              <a:solidFill>
                <a:schemeClr val="tx1"/>
              </a:solidFill>
              <a:miter lim="800000"/>
              <a:headEnd/>
              <a:tailEnd/>
            </a:ln>
            <a:effectLst/>
          </p:spPr>
          <p:txBody>
            <a:bodyPr wrap="none" anchor="ctr"/>
            <a:lstStyle/>
            <a:p>
              <a:endParaRPr lang="en-US"/>
            </a:p>
          </p:txBody>
        </p:sp>
        <p:sp>
          <p:nvSpPr>
            <p:cNvPr id="286762" name="Text Box 42"/>
            <p:cNvSpPr txBox="1">
              <a:spLocks noChangeArrowheads="1"/>
            </p:cNvSpPr>
            <p:nvPr/>
          </p:nvSpPr>
          <p:spPr bwMode="auto">
            <a:xfrm>
              <a:off x="896" y="1699"/>
              <a:ext cx="2906" cy="288"/>
            </a:xfrm>
            <a:prstGeom prst="rect">
              <a:avLst/>
            </a:prstGeom>
            <a:noFill/>
            <a:ln w="9525">
              <a:noFill/>
              <a:miter lim="800000"/>
              <a:headEnd/>
              <a:tailEnd/>
            </a:ln>
            <a:effectLst/>
          </p:spPr>
          <p:txBody>
            <a:bodyPr>
              <a:spAutoFit/>
            </a:bodyPr>
            <a:lstStyle/>
            <a:p>
              <a:pPr algn="r"/>
              <a:r>
                <a:rPr lang="en-US" sz="2400" i="1">
                  <a:solidFill>
                    <a:schemeClr val="hlink"/>
                  </a:solidFill>
                  <a:latin typeface="Arial" charset="0"/>
                  <a:sym typeface="Symbol" pitchFamily="18" charset="2"/>
                </a:rPr>
                <a:t>where </a:t>
              </a:r>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 </a:t>
              </a:r>
              <a:r>
                <a:rPr lang="en-US" sz="2400">
                  <a:solidFill>
                    <a:schemeClr val="hlink"/>
                  </a:solidFill>
                  <a:latin typeface="Arial" charset="0"/>
                  <a:sym typeface="Symbol" pitchFamily="18" charset="2"/>
                </a:rPr>
                <a:t>= 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 </a:t>
              </a:r>
              <a:r>
                <a:rPr lang="en-US" sz="2400">
                  <a:solidFill>
                    <a:schemeClr val="hlink"/>
                  </a:solidFill>
                  <a:latin typeface="Arial" charset="0"/>
                  <a:sym typeface="Symbol" pitchFamily="18" charset="2"/>
                </a:rPr>
                <a:t>K</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baseline="30000">
                <a:solidFill>
                  <a:schemeClr val="hlink"/>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86724"/>
                                        </p:tgtEl>
                                        <p:attrNameLst>
                                          <p:attrName>style.visibility</p:attrName>
                                        </p:attrNameLst>
                                      </p:cBhvr>
                                      <p:to>
                                        <p:strVal val="visible"/>
                                      </p:to>
                                    </p:set>
                                    <p:anim calcmode="lin" valueType="num">
                                      <p:cBhvr>
                                        <p:cTn id="17" dur="500" fill="hold"/>
                                        <p:tgtEl>
                                          <p:spTgt spid="286724"/>
                                        </p:tgtEl>
                                        <p:attrNameLst>
                                          <p:attrName>ppt_w</p:attrName>
                                        </p:attrNameLst>
                                      </p:cBhvr>
                                      <p:tavLst>
                                        <p:tav tm="0">
                                          <p:val>
                                            <p:fltVal val="0"/>
                                          </p:val>
                                        </p:tav>
                                        <p:tav tm="100000">
                                          <p:val>
                                            <p:strVal val="#ppt_w"/>
                                          </p:val>
                                        </p:tav>
                                      </p:tavLst>
                                    </p:anim>
                                    <p:anim calcmode="lin" valueType="num">
                                      <p:cBhvr>
                                        <p:cTn id="18" dur="500" fill="hold"/>
                                        <p:tgtEl>
                                          <p:spTgt spid="286724"/>
                                        </p:tgtEl>
                                        <p:attrNameLst>
                                          <p:attrName>ppt_h</p:attrName>
                                        </p:attrNameLst>
                                      </p:cBhvr>
                                      <p:tavLst>
                                        <p:tav tm="0">
                                          <p:val>
                                            <p:fltVal val="0"/>
                                          </p:val>
                                        </p:tav>
                                        <p:tav tm="100000">
                                          <p:val>
                                            <p:strVal val="#ppt_h"/>
                                          </p:val>
                                        </p:tav>
                                      </p:tavLst>
                                    </p:anim>
                                    <p:animEffect transition="in" filter="fade">
                                      <p:cBhvr>
                                        <p:cTn id="19" dur="500"/>
                                        <p:tgtEl>
                                          <p:spTgt spid="286724"/>
                                        </p:tgtEl>
                                      </p:cBhvr>
                                    </p:animEffect>
                                  </p:childTnLst>
                                </p:cTn>
                              </p:par>
                              <p:par>
                                <p:cTn id="20" presetID="53" presetClass="entr" presetSubtype="0" fill="hold" nodeType="withEffect">
                                  <p:stCondLst>
                                    <p:cond delay="0"/>
                                  </p:stCondLst>
                                  <p:childTnLst>
                                    <p:set>
                                      <p:cBhvr>
                                        <p:cTn id="21" dur="1" fill="hold">
                                          <p:stCondLst>
                                            <p:cond delay="0"/>
                                          </p:stCondLst>
                                        </p:cTn>
                                        <p:tgtEl>
                                          <p:spTgt spid="286729"/>
                                        </p:tgtEl>
                                        <p:attrNameLst>
                                          <p:attrName>style.visibility</p:attrName>
                                        </p:attrNameLst>
                                      </p:cBhvr>
                                      <p:to>
                                        <p:strVal val="visible"/>
                                      </p:to>
                                    </p:set>
                                    <p:anim calcmode="lin" valueType="num">
                                      <p:cBhvr>
                                        <p:cTn id="22" dur="500" fill="hold"/>
                                        <p:tgtEl>
                                          <p:spTgt spid="286729"/>
                                        </p:tgtEl>
                                        <p:attrNameLst>
                                          <p:attrName>ppt_w</p:attrName>
                                        </p:attrNameLst>
                                      </p:cBhvr>
                                      <p:tavLst>
                                        <p:tav tm="0">
                                          <p:val>
                                            <p:fltVal val="0"/>
                                          </p:val>
                                        </p:tav>
                                        <p:tav tm="100000">
                                          <p:val>
                                            <p:strVal val="#ppt_w"/>
                                          </p:val>
                                        </p:tav>
                                      </p:tavLst>
                                    </p:anim>
                                    <p:anim calcmode="lin" valueType="num">
                                      <p:cBhvr>
                                        <p:cTn id="23" dur="500" fill="hold"/>
                                        <p:tgtEl>
                                          <p:spTgt spid="286729"/>
                                        </p:tgtEl>
                                        <p:attrNameLst>
                                          <p:attrName>ppt_h</p:attrName>
                                        </p:attrNameLst>
                                      </p:cBhvr>
                                      <p:tavLst>
                                        <p:tav tm="0">
                                          <p:val>
                                            <p:fltVal val="0"/>
                                          </p:val>
                                        </p:tav>
                                        <p:tav tm="100000">
                                          <p:val>
                                            <p:strVal val="#ppt_h"/>
                                          </p:val>
                                        </p:tav>
                                      </p:tavLst>
                                    </p:anim>
                                    <p:animEffect transition="in" filter="fade">
                                      <p:cBhvr>
                                        <p:cTn id="24" dur="500"/>
                                        <p:tgtEl>
                                          <p:spTgt spid="2867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86734"/>
                                        </p:tgtEl>
                                        <p:attrNameLst>
                                          <p:attrName>style.visibility</p:attrName>
                                        </p:attrNameLst>
                                      </p:cBhvr>
                                      <p:to>
                                        <p:strVal val="visible"/>
                                      </p:to>
                                    </p:set>
                                    <p:anim calcmode="lin" valueType="num">
                                      <p:cBhvr additive="base">
                                        <p:cTn id="29" dur="500" fill="hold"/>
                                        <p:tgtEl>
                                          <p:spTgt spid="286734"/>
                                        </p:tgtEl>
                                        <p:attrNameLst>
                                          <p:attrName>ppt_x</p:attrName>
                                        </p:attrNameLst>
                                      </p:cBhvr>
                                      <p:tavLst>
                                        <p:tav tm="0">
                                          <p:val>
                                            <p:strVal val="#ppt_x"/>
                                          </p:val>
                                        </p:tav>
                                        <p:tav tm="100000">
                                          <p:val>
                                            <p:strVal val="#ppt_x"/>
                                          </p:val>
                                        </p:tav>
                                      </p:tavLst>
                                    </p:anim>
                                    <p:anim calcmode="lin" valueType="num">
                                      <p:cBhvr additive="base">
                                        <p:cTn id="30" dur="500" fill="hold"/>
                                        <p:tgtEl>
                                          <p:spTgt spid="2867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86733"/>
                                        </p:tgtEl>
                                        <p:attrNameLst>
                                          <p:attrName>style.visibility</p:attrName>
                                        </p:attrNameLst>
                                      </p:cBhvr>
                                      <p:to>
                                        <p:strVal val="visible"/>
                                      </p:to>
                                    </p:set>
                                    <p:anim calcmode="lin" valueType="num">
                                      <p:cBhvr additive="base">
                                        <p:cTn id="35" dur="500" fill="hold"/>
                                        <p:tgtEl>
                                          <p:spTgt spid="286733"/>
                                        </p:tgtEl>
                                        <p:attrNameLst>
                                          <p:attrName>ppt_x</p:attrName>
                                        </p:attrNameLst>
                                      </p:cBhvr>
                                      <p:tavLst>
                                        <p:tav tm="0">
                                          <p:val>
                                            <p:strVal val="#ppt_x"/>
                                          </p:val>
                                        </p:tav>
                                        <p:tav tm="100000">
                                          <p:val>
                                            <p:strVal val="#ppt_x"/>
                                          </p:val>
                                        </p:tav>
                                      </p:tavLst>
                                    </p:anim>
                                    <p:anim calcmode="lin" valueType="num">
                                      <p:cBhvr additive="base">
                                        <p:cTn id="36" dur="500" fill="hold"/>
                                        <p:tgtEl>
                                          <p:spTgt spid="2867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2.5E-6 -1.48148E-6 L -0.12934 -1.48148E-6 " pathEditMode="relative" rAng="0" ptsTypes="AA">
                                      <p:cBhvr>
                                        <p:cTn id="40" dur="2000" fill="hold"/>
                                        <p:tgtEl>
                                          <p:spTgt spid="286729"/>
                                        </p:tgtEl>
                                        <p:attrNameLst>
                                          <p:attrName>ppt_x</p:attrName>
                                          <p:attrName>ppt_y</p:attrName>
                                        </p:attrNameLst>
                                      </p:cBhvr>
                                      <p:rCtr x="-65"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6732"/>
                                        </p:tgtEl>
                                        <p:attrNameLst>
                                          <p:attrName>style.visibility</p:attrName>
                                        </p:attrNameLst>
                                      </p:cBhvr>
                                      <p:to>
                                        <p:strVal val="visible"/>
                                      </p:to>
                                    </p:set>
                                    <p:animEffect transition="in" filter="wipe(down)">
                                      <p:cBhvr>
                                        <p:cTn id="45" dur="5000"/>
                                        <p:tgtEl>
                                          <p:spTgt spid="28673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286735"/>
                                        </p:tgtEl>
                                        <p:attrNameLst>
                                          <p:attrName>style.visibility</p:attrName>
                                        </p:attrNameLst>
                                      </p:cBhvr>
                                      <p:to>
                                        <p:strVal val="visible"/>
                                      </p:to>
                                    </p:set>
                                    <p:anim calcmode="lin" valueType="num">
                                      <p:cBhvr additive="base">
                                        <p:cTn id="50" dur="500" fill="hold"/>
                                        <p:tgtEl>
                                          <p:spTgt spid="286735"/>
                                        </p:tgtEl>
                                        <p:attrNameLst>
                                          <p:attrName>ppt_x</p:attrName>
                                        </p:attrNameLst>
                                      </p:cBhvr>
                                      <p:tavLst>
                                        <p:tav tm="0">
                                          <p:val>
                                            <p:strVal val="#ppt_x"/>
                                          </p:val>
                                        </p:tav>
                                        <p:tav tm="100000">
                                          <p:val>
                                            <p:strVal val="#ppt_x"/>
                                          </p:val>
                                        </p:tav>
                                      </p:tavLst>
                                    </p:anim>
                                    <p:anim calcmode="lin" valueType="num">
                                      <p:cBhvr additive="base">
                                        <p:cTn id="51" dur="500" fill="hold"/>
                                        <p:tgtEl>
                                          <p:spTgt spid="2867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par>
                                <p:cTn id="52" presetID="10" presetClass="exit" presetSubtype="0" fill="hold" grpId="1" nodeType="withEffect">
                                  <p:stCondLst>
                                    <p:cond delay="0"/>
                                  </p:stCondLst>
                                  <p:childTnLst>
                                    <p:animEffect transition="out" filter="fade">
                                      <p:cBhvr>
                                        <p:cTn id="53" dur="500"/>
                                        <p:tgtEl>
                                          <p:spTgt spid="286733"/>
                                        </p:tgtEl>
                                      </p:cBhvr>
                                    </p:animEffect>
                                    <p:set>
                                      <p:cBhvr>
                                        <p:cTn id="54" dur="1" fill="hold">
                                          <p:stCondLst>
                                            <p:cond delay="499"/>
                                          </p:stCondLst>
                                        </p:cTn>
                                        <p:tgtEl>
                                          <p:spTgt spid="28673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6722">
                                            <p:txEl>
                                              <p:pRg st="3" end="3"/>
                                            </p:txEl>
                                          </p:spTgt>
                                        </p:tgtEl>
                                        <p:attrNameLst>
                                          <p:attrName>style.visibility</p:attrName>
                                        </p:attrNameLst>
                                      </p:cBhvr>
                                      <p:to>
                                        <p:strVal val="visible"/>
                                      </p:to>
                                    </p:set>
                                    <p:anim calcmode="lin" valueType="num">
                                      <p:cBhvr additive="base">
                                        <p:cTn id="5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6736"/>
                                        </p:tgtEl>
                                        <p:attrNameLst>
                                          <p:attrName>style.visibility</p:attrName>
                                        </p:attrNameLst>
                                      </p:cBhvr>
                                      <p:to>
                                        <p:strVal val="visible"/>
                                      </p:to>
                                    </p:set>
                                    <p:animEffect transition="in" filter="fade">
                                      <p:cBhvr>
                                        <p:cTn id="65" dur="2000"/>
                                        <p:tgtEl>
                                          <p:spTgt spid="28673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6737"/>
                                        </p:tgtEl>
                                        <p:attrNameLst>
                                          <p:attrName>style.visibility</p:attrName>
                                        </p:attrNameLst>
                                      </p:cBhvr>
                                      <p:to>
                                        <p:strVal val="visible"/>
                                      </p:to>
                                    </p:set>
                                    <p:animEffect transition="in" filter="fade">
                                      <p:cBhvr>
                                        <p:cTn id="70" dur="2000"/>
                                        <p:tgtEl>
                                          <p:spTgt spid="2867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286738"/>
                                        </p:tgtEl>
                                        <p:attrNameLst>
                                          <p:attrName>style.visibility</p:attrName>
                                        </p:attrNameLst>
                                      </p:cBhvr>
                                      <p:to>
                                        <p:strVal val="visible"/>
                                      </p:to>
                                    </p:set>
                                    <p:animEffect transition="in" filter="wipe(right)">
                                      <p:cBhvr>
                                        <p:cTn id="75" dur="5000"/>
                                        <p:tgtEl>
                                          <p:spTgt spid="286738"/>
                                        </p:tgtEl>
                                      </p:cBhvr>
                                    </p:animEffect>
                                  </p:childTnLst>
                                  <p:subTnLst>
                                    <p:audio>
                                      <p:cMediaNode>
                                        <p:cTn display="0" masterRel="sameClick">
                                          <p:stCondLst>
                                            <p:cond evt="begin" delay="0">
                                              <p:tn val="73"/>
                                            </p:cond>
                                          </p:stCondLst>
                                          <p:endCondLst>
                                            <p:cond evt="onStopAudio" delay="0">
                                              <p:tgtEl>
                                                <p:sldTgt/>
                                              </p:tgtEl>
                                            </p:cond>
                                          </p:endCondLst>
                                        </p:cTn>
                                        <p:tgtEl>
                                          <p:sndTgt r:embed="rId6" name="jackhammer.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1" fill="hold" grpId="0" nodeType="clickEffect">
                                  <p:stCondLst>
                                    <p:cond delay="0"/>
                                  </p:stCondLst>
                                  <p:iterate type="lt">
                                    <p:tmPct val="10000"/>
                                  </p:iterate>
                                  <p:childTnLst>
                                    <p:set>
                                      <p:cBhvr>
                                        <p:cTn id="79" dur="1" fill="hold">
                                          <p:stCondLst>
                                            <p:cond delay="0"/>
                                          </p:stCondLst>
                                        </p:cTn>
                                        <p:tgtEl>
                                          <p:spTgt spid="286751"/>
                                        </p:tgtEl>
                                        <p:attrNameLst>
                                          <p:attrName>style.visibility</p:attrName>
                                        </p:attrNameLst>
                                      </p:cBhvr>
                                      <p:to>
                                        <p:strVal val="visible"/>
                                      </p:to>
                                    </p:set>
                                    <p:anim calcmode="lin" valueType="num">
                                      <p:cBhvr additive="base">
                                        <p:cTn id="80" dur="500" fill="hold"/>
                                        <p:tgtEl>
                                          <p:spTgt spid="286751"/>
                                        </p:tgtEl>
                                        <p:attrNameLst>
                                          <p:attrName>ppt_x</p:attrName>
                                        </p:attrNameLst>
                                      </p:cBhvr>
                                      <p:tavLst>
                                        <p:tav tm="0">
                                          <p:val>
                                            <p:strVal val="#ppt_x"/>
                                          </p:val>
                                        </p:tav>
                                        <p:tav tm="100000">
                                          <p:val>
                                            <p:strVal val="#ppt_x"/>
                                          </p:val>
                                        </p:tav>
                                      </p:tavLst>
                                    </p:anim>
                                    <p:anim calcmode="lin" valueType="num">
                                      <p:cBhvr additive="base">
                                        <p:cTn id="81" dur="500" fill="hold"/>
                                        <p:tgtEl>
                                          <p:spTgt spid="28675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86744"/>
                                        </p:tgtEl>
                                        <p:attrNameLst>
                                          <p:attrName>style.visibility</p:attrName>
                                        </p:attrNameLst>
                                      </p:cBhvr>
                                      <p:to>
                                        <p:strVal val="visible"/>
                                      </p:to>
                                    </p:set>
                                    <p:animEffect transition="in" filter="wipe(right)">
                                      <p:cBhvr>
                                        <p:cTn id="86" dur="500"/>
                                        <p:tgtEl>
                                          <p:spTgt spid="286744"/>
                                        </p:tgtEl>
                                      </p:cBhvr>
                                    </p:animEffect>
                                  </p:childTnLst>
                                  <p:subTnLst>
                                    <p:audio>
                                      <p:cMediaNode>
                                        <p:cTn display="0" masterRel="sameClick">
                                          <p:stCondLst>
                                            <p:cond evt="begin" delay="0">
                                              <p:tn val="84"/>
                                            </p:cond>
                                          </p:stCondLst>
                                          <p:endCondLst>
                                            <p:cond evt="onStopAudio" delay="0">
                                              <p:tgtEl>
                                                <p:sldTgt/>
                                              </p:tgtEl>
                                            </p:cond>
                                          </p:endCondLst>
                                        </p:cTn>
                                        <p:tgtEl>
                                          <p:sndTgt r:embed="rId8" name="voltage.wav"/>
                                        </p:tgtEl>
                                      </p:cMediaNode>
                                    </p:audio>
                                  </p:sub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86745"/>
                                        </p:tgtEl>
                                        <p:attrNameLst>
                                          <p:attrName>style.visibility</p:attrName>
                                        </p:attrNameLst>
                                      </p:cBhvr>
                                      <p:to>
                                        <p:strVal val="visible"/>
                                      </p:to>
                                    </p:set>
                                    <p:animEffect transition="in" filter="wipe(right)">
                                      <p:cBhvr>
                                        <p:cTn id="90" dur="500"/>
                                        <p:tgtEl>
                                          <p:spTgt spid="286745"/>
                                        </p:tgtEl>
                                      </p:cBhvr>
                                    </p:animEffect>
                                  </p:childTnLst>
                                  <p:subTnLst>
                                    <p:audio>
                                      <p:cMediaNode>
                                        <p:cTn display="0" masterRel="sameClick">
                                          <p:stCondLst>
                                            <p:cond evt="begin" delay="0">
                                              <p:tn val="88"/>
                                            </p:cond>
                                          </p:stCondLst>
                                          <p:endCondLst>
                                            <p:cond evt="onStopAudio" delay="0">
                                              <p:tgtEl>
                                                <p:sldTgt/>
                                              </p:tgtEl>
                                            </p:cond>
                                          </p:endCondLst>
                                        </p:cTn>
                                        <p:tgtEl>
                                          <p:sndTgt r:embed="rId8" name="voltage.wav"/>
                                        </p:tgtEl>
                                      </p:cMediaNode>
                                    </p:audio>
                                  </p:sub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286746"/>
                                        </p:tgtEl>
                                        <p:attrNameLst>
                                          <p:attrName>style.visibility</p:attrName>
                                        </p:attrNameLst>
                                      </p:cBhvr>
                                      <p:to>
                                        <p:strVal val="visible"/>
                                      </p:to>
                                    </p:set>
                                    <p:animEffect transition="in" filter="wipe(left)">
                                      <p:cBhvr>
                                        <p:cTn id="94" dur="500"/>
                                        <p:tgtEl>
                                          <p:spTgt spid="286746"/>
                                        </p:tgtEl>
                                      </p:cBhvr>
                                    </p:animEffect>
                                  </p:childTnLst>
                                  <p:subTnLst>
                                    <p:audio>
                                      <p:cMediaNode>
                                        <p:cTn display="0" masterRel="sameClick">
                                          <p:stCondLst>
                                            <p:cond evt="begin" delay="0">
                                              <p:tn val="92"/>
                                            </p:cond>
                                          </p:stCondLst>
                                          <p:endCondLst>
                                            <p:cond evt="onStopAudio" delay="0">
                                              <p:tgtEl>
                                                <p:sldTgt/>
                                              </p:tgtEl>
                                            </p:cond>
                                          </p:endCondLst>
                                        </p:cTn>
                                        <p:tgtEl>
                                          <p:sndTgt r:embed="rId8" name="voltage.wav"/>
                                        </p:tgtEl>
                                      </p:cMediaNode>
                                    </p:audio>
                                  </p:sub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86747"/>
                                        </p:tgtEl>
                                        <p:attrNameLst>
                                          <p:attrName>style.visibility</p:attrName>
                                        </p:attrNameLst>
                                      </p:cBhvr>
                                      <p:to>
                                        <p:strVal val="visible"/>
                                      </p:to>
                                    </p:set>
                                    <p:animEffect transition="in" filter="wipe(left)">
                                      <p:cBhvr>
                                        <p:cTn id="98" dur="500"/>
                                        <p:tgtEl>
                                          <p:spTgt spid="286747"/>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par>
                          <p:cTn id="99" fill="hold">
                            <p:stCondLst>
                              <p:cond delay="2000"/>
                            </p:stCondLst>
                            <p:childTnLst>
                              <p:par>
                                <p:cTn id="100" presetID="22" presetClass="entr" presetSubtype="2" fill="hold" grpId="0" nodeType="afterEffect">
                                  <p:stCondLst>
                                    <p:cond delay="0"/>
                                  </p:stCondLst>
                                  <p:childTnLst>
                                    <p:set>
                                      <p:cBhvr>
                                        <p:cTn id="101" dur="1" fill="hold">
                                          <p:stCondLst>
                                            <p:cond delay="0"/>
                                          </p:stCondLst>
                                        </p:cTn>
                                        <p:tgtEl>
                                          <p:spTgt spid="286748"/>
                                        </p:tgtEl>
                                        <p:attrNameLst>
                                          <p:attrName>style.visibility</p:attrName>
                                        </p:attrNameLst>
                                      </p:cBhvr>
                                      <p:to>
                                        <p:strVal val="visible"/>
                                      </p:to>
                                    </p:set>
                                    <p:animEffect transition="in" filter="wipe(right)">
                                      <p:cBhvr>
                                        <p:cTn id="102" dur="500"/>
                                        <p:tgtEl>
                                          <p:spTgt spid="286748"/>
                                        </p:tgtEl>
                                      </p:cBhvr>
                                    </p:animEffect>
                                  </p:childTnLst>
                                  <p:subTnLst>
                                    <p:audio>
                                      <p:cMediaNode>
                                        <p:cTn display="0" masterRel="sameClick">
                                          <p:stCondLst>
                                            <p:cond evt="begin" delay="0">
                                              <p:tn val="100"/>
                                            </p:cond>
                                          </p:stCondLst>
                                          <p:endCondLst>
                                            <p:cond evt="onStopAudio" delay="0">
                                              <p:tgtEl>
                                                <p:sldTgt/>
                                              </p:tgtEl>
                                            </p:cond>
                                          </p:endCondLst>
                                        </p:cTn>
                                        <p:tgtEl>
                                          <p:sndTgt r:embed="rId8" name="voltage.wav"/>
                                        </p:tgtEl>
                                      </p:cMediaNode>
                                    </p:audio>
                                  </p:sub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86749"/>
                                        </p:tgtEl>
                                        <p:attrNameLst>
                                          <p:attrName>style.visibility</p:attrName>
                                        </p:attrNameLst>
                                      </p:cBhvr>
                                      <p:to>
                                        <p:strVal val="visible"/>
                                      </p:to>
                                    </p:set>
                                    <p:animEffect transition="in" filter="wipe(left)">
                                      <p:cBhvr>
                                        <p:cTn id="106" dur="500"/>
                                        <p:tgtEl>
                                          <p:spTgt spid="286749"/>
                                        </p:tgtEl>
                                      </p:cBhvr>
                                    </p:animEffect>
                                  </p:childTnLst>
                                  <p:subTnLst>
                                    <p:audio>
                                      <p:cMediaNode>
                                        <p:cTn display="0" masterRel="sameClick">
                                          <p:stCondLst>
                                            <p:cond evt="begin" delay="0">
                                              <p:tn val="104"/>
                                            </p:cond>
                                          </p:stCondLst>
                                          <p:endCondLst>
                                            <p:cond evt="onStopAudio" delay="0">
                                              <p:tgtEl>
                                                <p:sldTgt/>
                                              </p:tgtEl>
                                            </p:cond>
                                          </p:endCondLst>
                                        </p:cTn>
                                        <p:tgtEl>
                                          <p:sndTgt r:embed="rId8" name="voltage.wav"/>
                                        </p:tgtEl>
                                      </p:cMediaNode>
                                    </p:audio>
                                  </p:sub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286757"/>
                                        </p:tgtEl>
                                        <p:attrNameLst>
                                          <p:attrName>style.visibility</p:attrName>
                                        </p:attrNameLst>
                                      </p:cBhvr>
                                      <p:to>
                                        <p:strVal val="visible"/>
                                      </p:to>
                                    </p:set>
                                    <p:animEffect transition="in" filter="wipe(left)">
                                      <p:cBhvr>
                                        <p:cTn id="110" dur="500"/>
                                        <p:tgtEl>
                                          <p:spTgt spid="286757"/>
                                        </p:tgtEl>
                                      </p:cBhvr>
                                    </p:animEffect>
                                  </p:childTnLst>
                                  <p:subTnLst>
                                    <p:audio>
                                      <p:cMediaNode>
                                        <p:cTn display="0" masterRel="sameClick">
                                          <p:stCondLst>
                                            <p:cond evt="begin" delay="0">
                                              <p:tn val="108"/>
                                            </p:cond>
                                          </p:stCondLst>
                                          <p:endCondLst>
                                            <p:cond evt="onStopAudio" delay="0">
                                              <p:tgtEl>
                                                <p:sldTgt/>
                                              </p:tgtEl>
                                            </p:cond>
                                          </p:endCondLst>
                                        </p:cTn>
                                        <p:tgtEl>
                                          <p:sndTgt r:embed="rId8" name="voltage.wav"/>
                                        </p:tgtEl>
                                      </p:cMediaNode>
                                    </p:audio>
                                  </p:subTnLst>
                                </p:cTn>
                              </p:par>
                              <p:par>
                                <p:cTn id="111" presetID="10" presetClass="entr" presetSubtype="0" fill="hold" grpId="0" nodeType="withEffect">
                                  <p:stCondLst>
                                    <p:cond delay="0"/>
                                  </p:stCondLst>
                                  <p:childTnLst>
                                    <p:set>
                                      <p:cBhvr>
                                        <p:cTn id="112" dur="1" fill="hold">
                                          <p:stCondLst>
                                            <p:cond delay="0"/>
                                          </p:stCondLst>
                                        </p:cTn>
                                        <p:tgtEl>
                                          <p:spTgt spid="286750"/>
                                        </p:tgtEl>
                                        <p:attrNameLst>
                                          <p:attrName>style.visibility</p:attrName>
                                        </p:attrNameLst>
                                      </p:cBhvr>
                                      <p:to>
                                        <p:strVal val="visible"/>
                                      </p:to>
                                    </p:set>
                                    <p:animEffect transition="in" filter="fade">
                                      <p:cBhvr>
                                        <p:cTn id="113" dur="2000"/>
                                        <p:tgtEl>
                                          <p:spTgt spid="286750"/>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286752"/>
                                        </p:tgtEl>
                                        <p:attrNameLst>
                                          <p:attrName>style.visibility</p:attrName>
                                        </p:attrNameLst>
                                      </p:cBhvr>
                                      <p:to>
                                        <p:strVal val="visible"/>
                                      </p:to>
                                    </p:set>
                                    <p:animEffect transition="in" filter="wipe(left)">
                                      <p:cBhvr>
                                        <p:cTn id="117" dur="500"/>
                                        <p:tgtEl>
                                          <p:spTgt spid="286752"/>
                                        </p:tgtEl>
                                      </p:cBhvr>
                                    </p:animEffect>
                                  </p:childTnLst>
                                  <p:subTnLst>
                                    <p:audio>
                                      <p:cMediaNode>
                                        <p:cTn display="0" masterRel="sameClick">
                                          <p:stCondLst>
                                            <p:cond evt="begin" delay="0">
                                              <p:tn val="115"/>
                                            </p:cond>
                                          </p:stCondLst>
                                          <p:endCondLst>
                                            <p:cond evt="onStopAudio" delay="0">
                                              <p:tgtEl>
                                                <p:sldTgt/>
                                              </p:tgtEl>
                                            </p:cond>
                                          </p:endCondLst>
                                        </p:cTn>
                                        <p:tgtEl>
                                          <p:sndTgt r:embed="rId8" name="voltage.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286739"/>
                                        </p:tgtEl>
                                        <p:attrNameLst>
                                          <p:attrName>style.visibility</p:attrName>
                                        </p:attrNameLst>
                                      </p:cBhvr>
                                      <p:to>
                                        <p:strVal val="visible"/>
                                      </p:to>
                                    </p:set>
                                    <p:anim calcmode="lin" valueType="num">
                                      <p:cBhvr additive="base">
                                        <p:cTn id="122" dur="500" fill="hold"/>
                                        <p:tgtEl>
                                          <p:spTgt spid="286739"/>
                                        </p:tgtEl>
                                        <p:attrNameLst>
                                          <p:attrName>ppt_x</p:attrName>
                                        </p:attrNameLst>
                                      </p:cBhvr>
                                      <p:tavLst>
                                        <p:tav tm="0">
                                          <p:val>
                                            <p:strVal val="#ppt_x"/>
                                          </p:val>
                                        </p:tav>
                                        <p:tav tm="100000">
                                          <p:val>
                                            <p:strVal val="#ppt_x"/>
                                          </p:val>
                                        </p:tav>
                                      </p:tavLst>
                                    </p:anim>
                                    <p:anim calcmode="lin" valueType="num">
                                      <p:cBhvr additive="base">
                                        <p:cTn id="123" dur="500" fill="hold"/>
                                        <p:tgtEl>
                                          <p:spTgt spid="2867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86740"/>
                                        </p:tgtEl>
                                        <p:attrNameLst>
                                          <p:attrName>style.visibility</p:attrName>
                                        </p:attrNameLst>
                                      </p:cBhvr>
                                      <p:to>
                                        <p:strVal val="visible"/>
                                      </p:to>
                                    </p:set>
                                    <p:animEffect transition="in" filter="fade">
                                      <p:cBhvr>
                                        <p:cTn id="128" dur="2000"/>
                                        <p:tgtEl>
                                          <p:spTgt spid="28674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286743"/>
                                        </p:tgtEl>
                                        <p:attrNameLst>
                                          <p:attrName>style.visibility</p:attrName>
                                        </p:attrNameLst>
                                      </p:cBhvr>
                                      <p:to>
                                        <p:strVal val="visible"/>
                                      </p:to>
                                    </p:set>
                                    <p:animEffect transition="in" filter="wipe(up)">
                                      <p:cBhvr>
                                        <p:cTn id="133" dur="500"/>
                                        <p:tgtEl>
                                          <p:spTgt spid="286743"/>
                                        </p:tgtEl>
                                      </p:cBhvr>
                                    </p:animEffect>
                                  </p:childTnLst>
                                  <p:subTnLst>
                                    <p:audio>
                                      <p:cMediaNode>
                                        <p:cTn display="0" masterRel="sameClick">
                                          <p:stCondLst>
                                            <p:cond evt="begin" delay="0">
                                              <p:tn val="131"/>
                                            </p:cond>
                                          </p:stCondLst>
                                          <p:endCondLst>
                                            <p:cond evt="onStopAudio" delay="0">
                                              <p:tgtEl>
                                                <p:sldTgt/>
                                              </p:tgtEl>
                                            </p:cond>
                                          </p:endCondLst>
                                        </p:cTn>
                                        <p:tgtEl>
                                          <p:sndTgt r:embed="rId9"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86722">
                                            <p:txEl>
                                              <p:pRg st="4" end="4"/>
                                            </p:txEl>
                                          </p:spTgt>
                                        </p:tgtEl>
                                        <p:attrNameLst>
                                          <p:attrName>style.visibility</p:attrName>
                                        </p:attrNameLst>
                                      </p:cBhvr>
                                      <p:to>
                                        <p:strVal val="visible"/>
                                      </p:to>
                                    </p:set>
                                    <p:anim calcmode="lin" valueType="num">
                                      <p:cBhvr additive="base">
                                        <p:cTn id="138" dur="500" fill="hold"/>
                                        <p:tgtEl>
                                          <p:spTgt spid="286722">
                                            <p:txEl>
                                              <p:pRg st="4" end="4"/>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867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53" presetClass="entr" presetSubtype="0" fill="hold" nodeType="clickEffect">
                                  <p:stCondLst>
                                    <p:cond delay="0"/>
                                  </p:stCondLst>
                                  <p:childTnLst>
                                    <p:set>
                                      <p:cBhvr>
                                        <p:cTn id="143" dur="1" fill="hold">
                                          <p:stCondLst>
                                            <p:cond delay="0"/>
                                          </p:stCondLst>
                                        </p:cTn>
                                        <p:tgtEl>
                                          <p:spTgt spid="286758"/>
                                        </p:tgtEl>
                                        <p:attrNameLst>
                                          <p:attrName>style.visibility</p:attrName>
                                        </p:attrNameLst>
                                      </p:cBhvr>
                                      <p:to>
                                        <p:strVal val="visible"/>
                                      </p:to>
                                    </p:set>
                                    <p:anim calcmode="lin" valueType="num">
                                      <p:cBhvr>
                                        <p:cTn id="144" dur="500" fill="hold"/>
                                        <p:tgtEl>
                                          <p:spTgt spid="286758"/>
                                        </p:tgtEl>
                                        <p:attrNameLst>
                                          <p:attrName>ppt_w</p:attrName>
                                        </p:attrNameLst>
                                      </p:cBhvr>
                                      <p:tavLst>
                                        <p:tav tm="0">
                                          <p:val>
                                            <p:fltVal val="0"/>
                                          </p:val>
                                        </p:tav>
                                        <p:tav tm="100000">
                                          <p:val>
                                            <p:strVal val="#ppt_w"/>
                                          </p:val>
                                        </p:tav>
                                      </p:tavLst>
                                    </p:anim>
                                    <p:anim calcmode="lin" valueType="num">
                                      <p:cBhvr>
                                        <p:cTn id="145" dur="500" fill="hold"/>
                                        <p:tgtEl>
                                          <p:spTgt spid="286758"/>
                                        </p:tgtEl>
                                        <p:attrNameLst>
                                          <p:attrName>ppt_h</p:attrName>
                                        </p:attrNameLst>
                                      </p:cBhvr>
                                      <p:tavLst>
                                        <p:tav tm="0">
                                          <p:val>
                                            <p:fltVal val="0"/>
                                          </p:val>
                                        </p:tav>
                                        <p:tav tm="100000">
                                          <p:val>
                                            <p:strVal val="#ppt_h"/>
                                          </p:val>
                                        </p:tav>
                                      </p:tavLst>
                                    </p:anim>
                                    <p:animEffect transition="in" filter="fade">
                                      <p:cBhvr>
                                        <p:cTn id="146" dur="500"/>
                                        <p:tgtEl>
                                          <p:spTgt spid="286758"/>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animBg="1"/>
      <p:bldP spid="286733" grpId="0"/>
      <p:bldP spid="286733" grpId="1"/>
      <p:bldP spid="286734" grpId="0"/>
      <p:bldP spid="286735" grpId="0"/>
      <p:bldP spid="286736" grpId="0" animBg="1"/>
      <p:bldP spid="286737" grpId="0" animBg="1"/>
      <p:bldP spid="286738" grpId="0" animBg="1"/>
      <p:bldP spid="286739" grpId="0"/>
      <p:bldP spid="286743" grpId="0" animBg="1"/>
      <p:bldP spid="286744" grpId="0" animBg="1"/>
      <p:bldP spid="286745" grpId="0" animBg="1"/>
      <p:bldP spid="286746" grpId="0" animBg="1"/>
      <p:bldP spid="286747" grpId="0" animBg="1"/>
      <p:bldP spid="286748" grpId="0" animBg="1"/>
      <p:bldP spid="286749" grpId="0" animBg="1"/>
      <p:bldP spid="286750" grpId="0" animBg="1"/>
      <p:bldP spid="286751" grpId="0"/>
      <p:bldP spid="286752" grpId="0" animBg="1"/>
      <p:bldP spid="2867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43" name="Rectangle 19"/>
          <p:cNvSpPr>
            <a:spLocks noChangeArrowheads="1"/>
          </p:cNvSpPr>
          <p:nvPr/>
        </p:nvSpPr>
        <p:spPr bwMode="auto">
          <a:xfrm>
            <a:off x="682625" y="5581650"/>
            <a:ext cx="7764463" cy="1276350"/>
          </a:xfrm>
          <a:prstGeom prst="rect">
            <a:avLst/>
          </a:prstGeom>
          <a:solidFill>
            <a:srgbClr val="FFCCCC"/>
          </a:solidFill>
          <a:ln w="9525">
            <a:noFill/>
            <a:miter lim="800000"/>
            <a:headEnd/>
            <a:tailEnd/>
          </a:ln>
        </p:spPr>
        <p:txBody>
          <a:bodyPr/>
          <a:lstStyle/>
          <a:p>
            <a:pPr>
              <a:spcBef>
                <a:spcPct val="15000"/>
              </a:spcBef>
            </a:pPr>
            <a:r>
              <a:rPr lang="en-US" sz="2400" b="1" i="1">
                <a:latin typeface="Arial" charset="0"/>
              </a:rPr>
              <a:t>FYI</a:t>
            </a:r>
          </a:p>
          <a:p>
            <a:pPr>
              <a:spcBef>
                <a:spcPct val="15000"/>
              </a:spcBef>
            </a:pPr>
            <a:r>
              <a:rPr lang="en-US" sz="2400" b="1">
                <a:latin typeface="Arial" charset="0"/>
                <a:sym typeface="Symbol" pitchFamily="18" charset="2"/>
              </a:rPr>
              <a:t></a:t>
            </a:r>
            <a:r>
              <a:rPr lang="en-US" sz="2400">
                <a:latin typeface="Arial" charset="0"/>
                <a:sym typeface="Symbol" pitchFamily="18" charset="2"/>
              </a:rPr>
              <a:t>The mirror has an albedo of almost 1.</a:t>
            </a:r>
          </a:p>
          <a:p>
            <a:pPr>
              <a:spcBef>
                <a:spcPct val="15000"/>
              </a:spcBef>
            </a:pPr>
            <a:r>
              <a:rPr lang="en-US" sz="2400" b="1">
                <a:latin typeface="Arial" charset="0"/>
                <a:sym typeface="Symbol" pitchFamily="18" charset="2"/>
              </a:rPr>
              <a:t></a:t>
            </a:r>
            <a:r>
              <a:rPr lang="en-US" sz="2400">
                <a:latin typeface="Arial" charset="0"/>
                <a:sym typeface="Symbol" pitchFamily="18" charset="2"/>
              </a:rPr>
              <a:t>The black-body has an albedo of almost 0.</a:t>
            </a:r>
          </a:p>
        </p:txBody>
      </p:sp>
      <p:sp>
        <p:nvSpPr>
          <p:cNvPr id="1050626" name="Rectangle 2"/>
          <p:cNvSpPr>
            <a:spLocks noChangeArrowheads="1"/>
          </p:cNvSpPr>
          <p:nvPr/>
        </p:nvSpPr>
        <p:spPr bwMode="auto">
          <a:xfrm>
            <a:off x="685800" y="1401763"/>
            <a:ext cx="7772400" cy="41814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When light strikes an object, some of it                             is absorbed, and some of it is scattered.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light strikes a mirror, nearly all of it                               will be scattered: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If light strikes a surface covered with lamp                    black, nearly all of it will be absorbed:</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define </a:t>
            </a:r>
            <a:r>
              <a:rPr lang="en-US" sz="2400" b="1">
                <a:solidFill>
                  <a:srgbClr val="000000"/>
                </a:solidFill>
                <a:latin typeface="Arial" charset="0"/>
                <a:cs typeface="Times New Roman" pitchFamily="18" charset="0"/>
              </a:rPr>
              <a:t>albedo</a:t>
            </a:r>
            <a:r>
              <a:rPr lang="en-US" sz="2400">
                <a:solidFill>
                  <a:srgbClr val="000000"/>
                </a:solidFill>
                <a:latin typeface="Arial" charset="0"/>
                <a:cs typeface="Times New Roman" pitchFamily="18" charset="0"/>
              </a:rPr>
              <a:t> in terms of scattered                         and incident power:</a:t>
            </a:r>
          </a:p>
        </p:txBody>
      </p:sp>
      <p:sp>
        <p:nvSpPr>
          <p:cNvPr id="290820"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0629" name="Picture 5" descr="grundtal-mirror__26202_PE093307_S4"/>
          <p:cNvPicPr>
            <a:picLocks noChangeAspect="1" noChangeArrowheads="1"/>
          </p:cNvPicPr>
          <p:nvPr/>
        </p:nvPicPr>
        <p:blipFill>
          <a:blip r:embed="rId8" cstate="print">
            <a:clrChange>
              <a:clrFrom>
                <a:srgbClr val="FFFFFF"/>
              </a:clrFrom>
              <a:clrTo>
                <a:srgbClr val="FFFFFF">
                  <a:alpha val="0"/>
                </a:srgbClr>
              </a:clrTo>
            </a:clrChange>
          </a:blip>
          <a:srcRect l="5034" t="12866" r="5566" b="12900"/>
          <a:stretch>
            <a:fillRect/>
          </a:stretch>
        </p:blipFill>
        <p:spPr bwMode="auto">
          <a:xfrm>
            <a:off x="6484938" y="2152650"/>
            <a:ext cx="2465387" cy="1290638"/>
          </a:xfrm>
          <a:prstGeom prst="rect">
            <a:avLst/>
          </a:prstGeom>
          <a:ln>
            <a:noFill/>
          </a:ln>
          <a:effectLst>
            <a:outerShdw blurRad="292100" dist="139700" dir="2700000" algn="tl" rotWithShape="0">
              <a:srgbClr val="333333">
                <a:alpha val="65000"/>
              </a:srgbClr>
            </a:outerShdw>
          </a:effectLst>
        </p:spPr>
      </p:pic>
      <p:pic>
        <p:nvPicPr>
          <p:cNvPr id="105063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59550" y="4173538"/>
            <a:ext cx="2271713" cy="2227262"/>
          </a:xfrm>
          <a:prstGeom prst="rect">
            <a:avLst/>
          </a:prstGeom>
          <a:noFill/>
          <a:ln w="9525">
            <a:noFill/>
            <a:miter lim="800000"/>
            <a:headEnd/>
            <a:tailEnd/>
          </a:ln>
        </p:spPr>
      </p:pic>
      <p:sp>
        <p:nvSpPr>
          <p:cNvPr id="1050635" name="Oval 11"/>
          <p:cNvSpPr>
            <a:spLocks noChangeArrowheads="1"/>
          </p:cNvSpPr>
          <p:nvPr/>
        </p:nvSpPr>
        <p:spPr bwMode="auto">
          <a:xfrm>
            <a:off x="7496175" y="2898775"/>
            <a:ext cx="374650" cy="155575"/>
          </a:xfrm>
          <a:prstGeom prst="ellipse">
            <a:avLst/>
          </a:prstGeom>
          <a:solidFill>
            <a:srgbClr val="FF6600">
              <a:alpha val="25098"/>
            </a:srgbClr>
          </a:solidFill>
          <a:ln w="9525">
            <a:noFill/>
            <a:round/>
            <a:headEnd/>
            <a:tailEnd/>
          </a:ln>
        </p:spPr>
        <p:txBody>
          <a:bodyPr wrap="none" anchor="ctr"/>
          <a:lstStyle/>
          <a:p>
            <a:endParaRPr lang="en-US"/>
          </a:p>
        </p:txBody>
      </p:sp>
      <p:sp>
        <p:nvSpPr>
          <p:cNvPr id="1050634" name="Freeform 10"/>
          <p:cNvSpPr>
            <a:spLocks/>
          </p:cNvSpPr>
          <p:nvPr/>
        </p:nvSpPr>
        <p:spPr bwMode="auto">
          <a:xfrm>
            <a:off x="6353175" y="1274763"/>
            <a:ext cx="2405063" cy="1697037"/>
          </a:xfrm>
          <a:custGeom>
            <a:avLst/>
            <a:gdLst>
              <a:gd name="T0" fmla="*/ 0 w 1515"/>
              <a:gd name="T1" fmla="*/ 0 h 1069"/>
              <a:gd name="T2" fmla="*/ 841 w 1515"/>
              <a:gd name="T3" fmla="*/ 1069 h 1069"/>
              <a:gd name="T4" fmla="*/ 1515 w 1515"/>
              <a:gd name="T5" fmla="*/ 501 h 1069"/>
              <a:gd name="T6" fmla="*/ 0 60000 65536"/>
              <a:gd name="T7" fmla="*/ 0 60000 65536"/>
              <a:gd name="T8" fmla="*/ 0 60000 65536"/>
              <a:gd name="T9" fmla="*/ 0 w 1515"/>
              <a:gd name="T10" fmla="*/ 0 h 1069"/>
              <a:gd name="T11" fmla="*/ 1515 w 1515"/>
              <a:gd name="T12" fmla="*/ 1069 h 1069"/>
            </a:gdLst>
            <a:ahLst/>
            <a:cxnLst>
              <a:cxn ang="T6">
                <a:pos x="T0" y="T1"/>
              </a:cxn>
              <a:cxn ang="T7">
                <a:pos x="T2" y="T3"/>
              </a:cxn>
              <a:cxn ang="T8">
                <a:pos x="T4" y="T5"/>
              </a:cxn>
            </a:cxnLst>
            <a:rect l="T9" t="T10" r="T11" b="T12"/>
            <a:pathLst>
              <a:path w="1515" h="1069">
                <a:moveTo>
                  <a:pt x="0" y="0"/>
                </a:moveTo>
                <a:lnTo>
                  <a:pt x="841" y="1069"/>
                </a:lnTo>
                <a:lnTo>
                  <a:pt x="1515" y="501"/>
                </a:lnTo>
              </a:path>
            </a:pathLst>
          </a:custGeom>
          <a:noFill/>
          <a:ln w="76200" cmpd="sng">
            <a:solidFill>
              <a:srgbClr val="FF6600"/>
            </a:solidFill>
            <a:round/>
            <a:headEnd type="none" w="med" len="med"/>
            <a:tailEnd type="arrow" w="med" len="med"/>
          </a:ln>
        </p:spPr>
        <p:txBody>
          <a:bodyPr/>
          <a:lstStyle/>
          <a:p>
            <a:endParaRPr lang="en-US"/>
          </a:p>
        </p:txBody>
      </p:sp>
      <p:sp>
        <p:nvSpPr>
          <p:cNvPr id="1050637" name="Oval 13"/>
          <p:cNvSpPr>
            <a:spLocks noChangeArrowheads="1"/>
          </p:cNvSpPr>
          <p:nvPr/>
        </p:nvSpPr>
        <p:spPr bwMode="auto">
          <a:xfrm>
            <a:off x="7269163" y="4398963"/>
            <a:ext cx="1011237" cy="420687"/>
          </a:xfrm>
          <a:prstGeom prst="ellipse">
            <a:avLst/>
          </a:prstGeom>
          <a:solidFill>
            <a:srgbClr val="FF6600">
              <a:alpha val="25098"/>
            </a:srgbClr>
          </a:solidFill>
          <a:ln w="9525">
            <a:noFill/>
            <a:round/>
            <a:headEnd/>
            <a:tailEnd/>
          </a:ln>
        </p:spPr>
        <p:txBody>
          <a:bodyPr wrap="none" anchor="ctr"/>
          <a:lstStyle/>
          <a:p>
            <a:endParaRPr lang="en-US"/>
          </a:p>
        </p:txBody>
      </p:sp>
      <p:sp>
        <p:nvSpPr>
          <p:cNvPr id="1050636" name="Line 12"/>
          <p:cNvSpPr>
            <a:spLocks noChangeShapeType="1"/>
          </p:cNvSpPr>
          <p:nvPr/>
        </p:nvSpPr>
        <p:spPr bwMode="auto">
          <a:xfrm>
            <a:off x="6391275" y="2881313"/>
            <a:ext cx="1322388" cy="1695450"/>
          </a:xfrm>
          <a:prstGeom prst="line">
            <a:avLst/>
          </a:prstGeom>
          <a:noFill/>
          <a:ln w="76200">
            <a:solidFill>
              <a:srgbClr val="FF6600"/>
            </a:solidFill>
            <a:round/>
            <a:headEnd/>
            <a:tailEnd type="arrow" w="med" len="med"/>
          </a:ln>
        </p:spPr>
        <p:txBody>
          <a:bodyPr/>
          <a:lstStyle/>
          <a:p>
            <a:endParaRPr lang="en-US"/>
          </a:p>
        </p:txBody>
      </p:sp>
      <p:grpSp>
        <p:nvGrpSpPr>
          <p:cNvPr id="290838" name="Group 22"/>
          <p:cNvGrpSpPr>
            <a:grpSpLocks/>
          </p:cNvGrpSpPr>
          <p:nvPr/>
        </p:nvGrpSpPr>
        <p:grpSpPr bwMode="auto">
          <a:xfrm>
            <a:off x="809625" y="5053013"/>
            <a:ext cx="5784850" cy="474662"/>
            <a:chOff x="510" y="3375"/>
            <a:chExt cx="3644" cy="299"/>
          </a:xfrm>
        </p:grpSpPr>
        <p:sp>
          <p:nvSpPr>
            <p:cNvPr id="290828" name="Rectangle 15"/>
            <p:cNvSpPr>
              <a:spLocks noChangeArrowheads="1"/>
            </p:cNvSpPr>
            <p:nvPr/>
          </p:nvSpPr>
          <p:spPr bwMode="auto">
            <a:xfrm>
              <a:off x="544" y="3375"/>
              <a:ext cx="3115" cy="202"/>
            </a:xfrm>
            <a:prstGeom prst="rect">
              <a:avLst/>
            </a:prstGeom>
            <a:noFill/>
            <a:ln w="9525">
              <a:noFill/>
              <a:miter lim="800000"/>
              <a:headEnd/>
              <a:tailEnd/>
            </a:ln>
          </p:spPr>
          <p:txBody>
            <a:bodyPr/>
            <a:lstStyle/>
            <a:p>
              <a:pPr>
                <a:lnSpc>
                  <a:spcPct val="90000"/>
                </a:lnSpc>
                <a:spcBef>
                  <a:spcPct val="20000"/>
                </a:spcBef>
              </a:pPr>
              <a:r>
                <a:rPr lang="en-US" sz="2400">
                  <a:solidFill>
                    <a:srgbClr val="000000"/>
                  </a:solidFill>
                  <a:latin typeface="Arial" charset="0"/>
                  <a:cs typeface="Times New Roman" pitchFamily="18" charset="0"/>
                  <a:sym typeface="Symbol" pitchFamily="18" charset="2"/>
                </a:rPr>
                <a:t>albedo =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SCATTERED</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sym typeface="Symbol" pitchFamily="18" charset="2"/>
                </a:rPr>
                <a:t> </a:t>
              </a:r>
              <a:r>
                <a:rPr lang="en-US" sz="2400" i="1">
                  <a:solidFill>
                    <a:srgbClr val="000000"/>
                  </a:solidFill>
                  <a:latin typeface="Arial" charset="0"/>
                  <a:cs typeface="Times New Roman" pitchFamily="18" charset="0"/>
                  <a:sym typeface="Symbol" pitchFamily="18" charset="2"/>
                </a:rPr>
                <a:t>P</a:t>
              </a:r>
              <a:r>
                <a:rPr lang="en-US" sz="2400" baseline="-25000">
                  <a:solidFill>
                    <a:srgbClr val="000000"/>
                  </a:solidFill>
                  <a:latin typeface="Arial" charset="0"/>
                  <a:cs typeface="Times New Roman" pitchFamily="18" charset="0"/>
                  <a:sym typeface="Symbol" pitchFamily="18" charset="2"/>
                </a:rPr>
                <a:t>INCIDENT</a:t>
              </a:r>
              <a:endParaRPr lang="en-US" sz="2400">
                <a:latin typeface="Arial" charset="0"/>
                <a:sym typeface="Symbol" pitchFamily="18" charset="2"/>
              </a:endParaRPr>
            </a:p>
          </p:txBody>
        </p:sp>
        <p:sp>
          <p:nvSpPr>
            <p:cNvPr id="290829" name="Text Box 16"/>
            <p:cNvSpPr txBox="1">
              <a:spLocks noChangeArrowheads="1"/>
            </p:cNvSpPr>
            <p:nvPr/>
          </p:nvSpPr>
          <p:spPr bwMode="auto">
            <a:xfrm>
              <a:off x="3354" y="3386"/>
              <a:ext cx="797"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albedo</a:t>
              </a:r>
            </a:p>
          </p:txBody>
        </p:sp>
        <p:sp>
          <p:nvSpPr>
            <p:cNvPr id="290830" name="Rectangle 17"/>
            <p:cNvSpPr>
              <a:spLocks noChangeArrowheads="1"/>
            </p:cNvSpPr>
            <p:nvPr/>
          </p:nvSpPr>
          <p:spPr bwMode="auto">
            <a:xfrm>
              <a:off x="510" y="3388"/>
              <a:ext cx="3644" cy="285"/>
            </a:xfrm>
            <a:prstGeom prst="rect">
              <a:avLst/>
            </a:prstGeom>
            <a:noFill/>
            <a:ln w="12700">
              <a:solidFill>
                <a:schemeClr val="tx1"/>
              </a:solidFill>
              <a:miter lim="800000"/>
              <a:headEnd/>
              <a:tailEnd/>
            </a:ln>
          </p:spPr>
          <p:txBody>
            <a:bodyPr wrap="none" anchor="ctr"/>
            <a:lstStyle/>
            <a:p>
              <a:endParaRPr lang="en-US"/>
            </a:p>
          </p:txBody>
        </p:sp>
      </p:grpSp>
      <p:sp>
        <p:nvSpPr>
          <p:cNvPr id="1050644" name="Line 20"/>
          <p:cNvSpPr>
            <a:spLocks noChangeShapeType="1"/>
          </p:cNvSpPr>
          <p:nvPr/>
        </p:nvSpPr>
        <p:spPr bwMode="auto">
          <a:xfrm rot="-5400000">
            <a:off x="7834313" y="3656013"/>
            <a:ext cx="769937" cy="985837"/>
          </a:xfrm>
          <a:prstGeom prst="line">
            <a:avLst/>
          </a:prstGeom>
          <a:noFill/>
          <a:ln w="19050">
            <a:solidFill>
              <a:srgbClr val="FF6600"/>
            </a:solidFill>
            <a:round/>
            <a:headEnd/>
            <a:tailEnd type="arrow" w="med" len="med"/>
          </a:ln>
        </p:spPr>
        <p:txBody>
          <a:bodyPr/>
          <a:lstStyle/>
          <a:p>
            <a:endParaRPr lang="en-US"/>
          </a:p>
        </p:txBody>
      </p:sp>
      <p:sp>
        <p:nvSpPr>
          <p:cNvPr id="1050645" name="Text Box 21"/>
          <p:cNvSpPr txBox="1">
            <a:spLocks noChangeArrowheads="1"/>
          </p:cNvSpPr>
          <p:nvPr/>
        </p:nvSpPr>
        <p:spPr bwMode="auto">
          <a:xfrm>
            <a:off x="6489700" y="1125538"/>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6" name="Text Box 22"/>
          <p:cNvSpPr txBox="1">
            <a:spLocks noChangeArrowheads="1"/>
          </p:cNvSpPr>
          <p:nvPr/>
        </p:nvSpPr>
        <p:spPr bwMode="auto">
          <a:xfrm>
            <a:off x="7615238" y="1631950"/>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7" name="Text Box 23"/>
          <p:cNvSpPr txBox="1">
            <a:spLocks noChangeArrowheads="1"/>
          </p:cNvSpPr>
          <p:nvPr/>
        </p:nvSpPr>
        <p:spPr bwMode="auto">
          <a:xfrm>
            <a:off x="6384925" y="3965575"/>
            <a:ext cx="1344613"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INCIDENT</a:t>
            </a:r>
            <a:endParaRPr lang="en-US" sz="2400">
              <a:solidFill>
                <a:schemeClr val="accent2"/>
              </a:solidFill>
              <a:latin typeface="Arial" charset="0"/>
            </a:endParaRPr>
          </a:p>
        </p:txBody>
      </p:sp>
      <p:sp>
        <p:nvSpPr>
          <p:cNvPr id="1050648" name="Text Box 24"/>
          <p:cNvSpPr txBox="1">
            <a:spLocks noChangeArrowheads="1"/>
          </p:cNvSpPr>
          <p:nvPr/>
        </p:nvSpPr>
        <p:spPr bwMode="auto">
          <a:xfrm>
            <a:off x="7540625" y="3351213"/>
            <a:ext cx="1612900" cy="457200"/>
          </a:xfrm>
          <a:prstGeom prst="rect">
            <a:avLst/>
          </a:prstGeom>
          <a:noFill/>
          <a:ln w="9525">
            <a:noFill/>
            <a:miter lim="800000"/>
            <a:headEnd/>
            <a:tailEnd/>
          </a:ln>
        </p:spPr>
        <p:txBody>
          <a:bodyPr wrap="none">
            <a:spAutoFit/>
          </a:bodyPr>
          <a:lstStyle/>
          <a:p>
            <a:r>
              <a:rPr lang="en-US" sz="2400" i="1">
                <a:solidFill>
                  <a:schemeClr val="accent2"/>
                </a:solidFill>
                <a:latin typeface="Arial" charset="0"/>
              </a:rPr>
              <a:t>P</a:t>
            </a:r>
            <a:r>
              <a:rPr lang="en-US" sz="2400" baseline="-25000">
                <a:solidFill>
                  <a:schemeClr val="accent2"/>
                </a:solidFill>
                <a:latin typeface="Arial" charset="0"/>
              </a:rPr>
              <a:t>SCATTERED</a:t>
            </a:r>
            <a:endParaRPr lang="en-US" sz="2400">
              <a:solidFill>
                <a:schemeClr val="accent2"/>
              </a:solidFill>
              <a:latin typeface="Arial" charset="0"/>
            </a:endParaRPr>
          </a:p>
        </p:txBody>
      </p:sp>
      <p:sp>
        <p:nvSpPr>
          <p:cNvPr id="1050649" name="Text Box 25"/>
          <p:cNvSpPr txBox="1">
            <a:spLocks noChangeArrowheads="1"/>
          </p:cNvSpPr>
          <p:nvPr/>
        </p:nvSpPr>
        <p:spPr bwMode="auto">
          <a:xfrm>
            <a:off x="7304088" y="2911475"/>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
        <p:nvSpPr>
          <p:cNvPr id="1050650" name="Text Box 26"/>
          <p:cNvSpPr txBox="1">
            <a:spLocks noChangeArrowheads="1"/>
          </p:cNvSpPr>
          <p:nvPr/>
        </p:nvSpPr>
        <p:spPr bwMode="auto">
          <a:xfrm>
            <a:off x="7358063" y="4445000"/>
            <a:ext cx="77787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heat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0626">
                                            <p:txEl>
                                              <p:pRg st="0" end="0"/>
                                            </p:txEl>
                                          </p:spTgt>
                                        </p:tgtEl>
                                        <p:attrNameLst>
                                          <p:attrName>style.visibility</p:attrName>
                                        </p:attrNameLst>
                                      </p:cBhvr>
                                      <p:to>
                                        <p:strVal val="visible"/>
                                      </p:to>
                                    </p:set>
                                    <p:anim calcmode="lin" valueType="num">
                                      <p:cBhvr additive="base">
                                        <p:cTn id="7" dur="500" fill="hold"/>
                                        <p:tgtEl>
                                          <p:spTgt spid="1050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0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0626">
                                            <p:txEl>
                                              <p:pRg st="1" end="1"/>
                                            </p:txEl>
                                          </p:spTgt>
                                        </p:tgtEl>
                                        <p:attrNameLst>
                                          <p:attrName>style.visibility</p:attrName>
                                        </p:attrNameLst>
                                      </p:cBhvr>
                                      <p:to>
                                        <p:strVal val="visible"/>
                                      </p:to>
                                    </p:set>
                                    <p:anim calcmode="lin" valueType="num">
                                      <p:cBhvr additive="base">
                                        <p:cTn id="13" dur="500" fill="hold"/>
                                        <p:tgtEl>
                                          <p:spTgt spid="1050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0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0626">
                                            <p:txEl>
                                              <p:pRg st="2" end="2"/>
                                            </p:txEl>
                                          </p:spTgt>
                                        </p:tgtEl>
                                        <p:attrNameLst>
                                          <p:attrName>style.visibility</p:attrName>
                                        </p:attrNameLst>
                                      </p:cBhvr>
                                      <p:to>
                                        <p:strVal val="visible"/>
                                      </p:to>
                                    </p:set>
                                    <p:anim calcmode="lin" valueType="num">
                                      <p:cBhvr additive="base">
                                        <p:cTn id="19" dur="500" fill="hold"/>
                                        <p:tgtEl>
                                          <p:spTgt spid="1050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06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050629"/>
                                        </p:tgtEl>
                                        <p:attrNameLst>
                                          <p:attrName>style.visibility</p:attrName>
                                        </p:attrNameLst>
                                      </p:cBhvr>
                                      <p:to>
                                        <p:strVal val="visible"/>
                                      </p:to>
                                    </p:set>
                                    <p:anim calcmode="lin" valueType="num">
                                      <p:cBhvr>
                                        <p:cTn id="25" dur="500" fill="hold"/>
                                        <p:tgtEl>
                                          <p:spTgt spid="1050629"/>
                                        </p:tgtEl>
                                        <p:attrNameLst>
                                          <p:attrName>ppt_w</p:attrName>
                                        </p:attrNameLst>
                                      </p:cBhvr>
                                      <p:tavLst>
                                        <p:tav tm="0">
                                          <p:val>
                                            <p:fltVal val="0"/>
                                          </p:val>
                                        </p:tav>
                                        <p:tav tm="100000">
                                          <p:val>
                                            <p:strVal val="#ppt_w"/>
                                          </p:val>
                                        </p:tav>
                                      </p:tavLst>
                                    </p:anim>
                                    <p:anim calcmode="lin" valueType="num">
                                      <p:cBhvr>
                                        <p:cTn id="26" dur="500" fill="hold"/>
                                        <p:tgtEl>
                                          <p:spTgt spid="1050629"/>
                                        </p:tgtEl>
                                        <p:attrNameLst>
                                          <p:attrName>ppt_h</p:attrName>
                                        </p:attrNameLst>
                                      </p:cBhvr>
                                      <p:tavLst>
                                        <p:tav tm="0">
                                          <p:val>
                                            <p:fltVal val="0"/>
                                          </p:val>
                                        </p:tav>
                                        <p:tav tm="100000">
                                          <p:val>
                                            <p:strVal val="#ppt_h"/>
                                          </p:val>
                                        </p:tav>
                                      </p:tavLst>
                                    </p:anim>
                                    <p:animEffect transition="in" filter="fade">
                                      <p:cBhvr>
                                        <p:cTn id="27" dur="500"/>
                                        <p:tgtEl>
                                          <p:spTgt spid="1050629"/>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0634"/>
                                        </p:tgtEl>
                                        <p:attrNameLst>
                                          <p:attrName>style.visibility</p:attrName>
                                        </p:attrNameLst>
                                      </p:cBhvr>
                                      <p:to>
                                        <p:strVal val="visible"/>
                                      </p:to>
                                    </p:set>
                                    <p:animEffect transition="in" filter="wipe(left)">
                                      <p:cBhvr>
                                        <p:cTn id="32" dur="500"/>
                                        <p:tgtEl>
                                          <p:spTgt spid="1050634"/>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par>
                                <p:cTn id="33" presetID="10" presetClass="entr" presetSubtype="0" fill="hold" grpId="0" nodeType="withEffect">
                                  <p:stCondLst>
                                    <p:cond delay="0"/>
                                  </p:stCondLst>
                                  <p:childTnLst>
                                    <p:set>
                                      <p:cBhvr>
                                        <p:cTn id="34" dur="1" fill="hold">
                                          <p:stCondLst>
                                            <p:cond delay="0"/>
                                          </p:stCondLst>
                                        </p:cTn>
                                        <p:tgtEl>
                                          <p:spTgt spid="1050635"/>
                                        </p:tgtEl>
                                        <p:attrNameLst>
                                          <p:attrName>style.visibility</p:attrName>
                                        </p:attrNameLst>
                                      </p:cBhvr>
                                      <p:to>
                                        <p:strVal val="visible"/>
                                      </p:to>
                                    </p:set>
                                    <p:animEffect transition="in" filter="fade">
                                      <p:cBhvr>
                                        <p:cTn id="35" dur="2000"/>
                                        <p:tgtEl>
                                          <p:spTgt spid="1050635"/>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50645"/>
                                        </p:tgtEl>
                                        <p:attrNameLst>
                                          <p:attrName>style.visibility</p:attrName>
                                        </p:attrNameLst>
                                      </p:cBhvr>
                                      <p:to>
                                        <p:strVal val="visible"/>
                                      </p:to>
                                    </p:set>
                                    <p:anim calcmode="lin" valueType="num">
                                      <p:cBhvr>
                                        <p:cTn id="38" dur="500" fill="hold"/>
                                        <p:tgtEl>
                                          <p:spTgt spid="1050645"/>
                                        </p:tgtEl>
                                        <p:attrNameLst>
                                          <p:attrName>ppt_w</p:attrName>
                                        </p:attrNameLst>
                                      </p:cBhvr>
                                      <p:tavLst>
                                        <p:tav tm="0">
                                          <p:val>
                                            <p:fltVal val="0"/>
                                          </p:val>
                                        </p:tav>
                                        <p:tav tm="100000">
                                          <p:val>
                                            <p:strVal val="#ppt_w"/>
                                          </p:val>
                                        </p:tav>
                                      </p:tavLst>
                                    </p:anim>
                                    <p:anim calcmode="lin" valueType="num">
                                      <p:cBhvr>
                                        <p:cTn id="39" dur="500" fill="hold"/>
                                        <p:tgtEl>
                                          <p:spTgt spid="1050645"/>
                                        </p:tgtEl>
                                        <p:attrNameLst>
                                          <p:attrName>ppt_h</p:attrName>
                                        </p:attrNameLst>
                                      </p:cBhvr>
                                      <p:tavLst>
                                        <p:tav tm="0">
                                          <p:val>
                                            <p:fltVal val="0"/>
                                          </p:val>
                                        </p:tav>
                                        <p:tav tm="100000">
                                          <p:val>
                                            <p:strVal val="#ppt_h"/>
                                          </p:val>
                                        </p:tav>
                                      </p:tavLst>
                                    </p:anim>
                                    <p:animEffect transition="in" filter="fade">
                                      <p:cBhvr>
                                        <p:cTn id="40" dur="500"/>
                                        <p:tgtEl>
                                          <p:spTgt spid="1050645"/>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050646"/>
                                        </p:tgtEl>
                                        <p:attrNameLst>
                                          <p:attrName>style.visibility</p:attrName>
                                        </p:attrNameLst>
                                      </p:cBhvr>
                                      <p:to>
                                        <p:strVal val="visible"/>
                                      </p:to>
                                    </p:set>
                                    <p:anim calcmode="lin" valueType="num">
                                      <p:cBhvr>
                                        <p:cTn id="43" dur="500" fill="hold"/>
                                        <p:tgtEl>
                                          <p:spTgt spid="1050646"/>
                                        </p:tgtEl>
                                        <p:attrNameLst>
                                          <p:attrName>ppt_w</p:attrName>
                                        </p:attrNameLst>
                                      </p:cBhvr>
                                      <p:tavLst>
                                        <p:tav tm="0">
                                          <p:val>
                                            <p:fltVal val="0"/>
                                          </p:val>
                                        </p:tav>
                                        <p:tav tm="100000">
                                          <p:val>
                                            <p:strVal val="#ppt_w"/>
                                          </p:val>
                                        </p:tav>
                                      </p:tavLst>
                                    </p:anim>
                                    <p:anim calcmode="lin" valueType="num">
                                      <p:cBhvr>
                                        <p:cTn id="44" dur="500" fill="hold"/>
                                        <p:tgtEl>
                                          <p:spTgt spid="1050646"/>
                                        </p:tgtEl>
                                        <p:attrNameLst>
                                          <p:attrName>ppt_h</p:attrName>
                                        </p:attrNameLst>
                                      </p:cBhvr>
                                      <p:tavLst>
                                        <p:tav tm="0">
                                          <p:val>
                                            <p:fltVal val="0"/>
                                          </p:val>
                                        </p:tav>
                                        <p:tav tm="100000">
                                          <p:val>
                                            <p:strVal val="#ppt_h"/>
                                          </p:val>
                                        </p:tav>
                                      </p:tavLst>
                                    </p:anim>
                                    <p:animEffect transition="in" filter="fade">
                                      <p:cBhvr>
                                        <p:cTn id="45" dur="500"/>
                                        <p:tgtEl>
                                          <p:spTgt spid="105064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050649"/>
                                        </p:tgtEl>
                                        <p:attrNameLst>
                                          <p:attrName>style.visibility</p:attrName>
                                        </p:attrNameLst>
                                      </p:cBhvr>
                                      <p:to>
                                        <p:strVal val="visible"/>
                                      </p:to>
                                    </p:set>
                                    <p:anim calcmode="lin" valueType="num">
                                      <p:cBhvr additive="base">
                                        <p:cTn id="50" dur="500" fill="hold"/>
                                        <p:tgtEl>
                                          <p:spTgt spid="1050649"/>
                                        </p:tgtEl>
                                        <p:attrNameLst>
                                          <p:attrName>ppt_x</p:attrName>
                                        </p:attrNameLst>
                                      </p:cBhvr>
                                      <p:tavLst>
                                        <p:tav tm="0">
                                          <p:val>
                                            <p:strVal val="1+#ppt_w/2"/>
                                          </p:val>
                                        </p:tav>
                                        <p:tav tm="100000">
                                          <p:val>
                                            <p:strVal val="#ppt_x"/>
                                          </p:val>
                                        </p:tav>
                                      </p:tavLst>
                                    </p:anim>
                                    <p:anim calcmode="lin" valueType="num">
                                      <p:cBhvr additive="base">
                                        <p:cTn id="51" dur="500" fill="hold"/>
                                        <p:tgtEl>
                                          <p:spTgt spid="10506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7"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50626">
                                            <p:txEl>
                                              <p:pRg st="3" end="3"/>
                                            </p:txEl>
                                          </p:spTgt>
                                        </p:tgtEl>
                                        <p:attrNameLst>
                                          <p:attrName>style.visibility</p:attrName>
                                        </p:attrNameLst>
                                      </p:cBhvr>
                                      <p:to>
                                        <p:strVal val="visible"/>
                                      </p:to>
                                    </p:set>
                                    <p:anim calcmode="lin" valueType="num">
                                      <p:cBhvr additive="base">
                                        <p:cTn id="56" dur="500" fill="hold"/>
                                        <p:tgtEl>
                                          <p:spTgt spid="105062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50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050632"/>
                                        </p:tgtEl>
                                        <p:attrNameLst>
                                          <p:attrName>style.visibility</p:attrName>
                                        </p:attrNameLst>
                                      </p:cBhvr>
                                      <p:to>
                                        <p:strVal val="visible"/>
                                      </p:to>
                                    </p:set>
                                    <p:anim calcmode="lin" valueType="num">
                                      <p:cBhvr>
                                        <p:cTn id="62" dur="500" fill="hold"/>
                                        <p:tgtEl>
                                          <p:spTgt spid="1050632"/>
                                        </p:tgtEl>
                                        <p:attrNameLst>
                                          <p:attrName>ppt_w</p:attrName>
                                        </p:attrNameLst>
                                      </p:cBhvr>
                                      <p:tavLst>
                                        <p:tav tm="0">
                                          <p:val>
                                            <p:fltVal val="0"/>
                                          </p:val>
                                        </p:tav>
                                        <p:tav tm="100000">
                                          <p:val>
                                            <p:strVal val="#ppt_w"/>
                                          </p:val>
                                        </p:tav>
                                      </p:tavLst>
                                    </p:anim>
                                    <p:anim calcmode="lin" valueType="num">
                                      <p:cBhvr>
                                        <p:cTn id="63" dur="500" fill="hold"/>
                                        <p:tgtEl>
                                          <p:spTgt spid="1050632"/>
                                        </p:tgtEl>
                                        <p:attrNameLst>
                                          <p:attrName>ppt_h</p:attrName>
                                        </p:attrNameLst>
                                      </p:cBhvr>
                                      <p:tavLst>
                                        <p:tav tm="0">
                                          <p:val>
                                            <p:fltVal val="0"/>
                                          </p:val>
                                        </p:tav>
                                        <p:tav tm="100000">
                                          <p:val>
                                            <p:strVal val="#ppt_h"/>
                                          </p:val>
                                        </p:tav>
                                      </p:tavLst>
                                    </p:anim>
                                    <p:animEffect transition="in" filter="fade">
                                      <p:cBhvr>
                                        <p:cTn id="64" dur="500"/>
                                        <p:tgtEl>
                                          <p:spTgt spid="1050632"/>
                                        </p:tgtEl>
                                      </p:cBhvr>
                                    </p:animEffect>
                                  </p:childTnLst>
                                  <p:subTnLst>
                                    <p:audio>
                                      <p:cMediaNode>
                                        <p:cTn display="0" masterRel="sameClick">
                                          <p:stCondLst>
                                            <p:cond evt="begin" delay="0">
                                              <p:tn val="60"/>
                                            </p:cond>
                                          </p:stCondLst>
                                          <p:endCondLst>
                                            <p:cond evt="onStopAudio" delay="0">
                                              <p:tgtEl>
                                                <p:sldTgt/>
                                              </p:tgtEl>
                                            </p:cond>
                                          </p:endCondLst>
                                        </p:cTn>
                                        <p:tgtEl>
                                          <p:sndTgt r:embed="rId5"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50636"/>
                                        </p:tgtEl>
                                        <p:attrNameLst>
                                          <p:attrName>style.visibility</p:attrName>
                                        </p:attrNameLst>
                                      </p:cBhvr>
                                      <p:to>
                                        <p:strVal val="visible"/>
                                      </p:to>
                                    </p:set>
                                    <p:animEffect transition="in" filter="wipe(left)">
                                      <p:cBhvr>
                                        <p:cTn id="69" dur="500"/>
                                        <p:tgtEl>
                                          <p:spTgt spid="105063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050647"/>
                                        </p:tgtEl>
                                        <p:attrNameLst>
                                          <p:attrName>style.visibility</p:attrName>
                                        </p:attrNameLst>
                                      </p:cBhvr>
                                      <p:to>
                                        <p:strVal val="visible"/>
                                      </p:to>
                                    </p:set>
                                    <p:anim calcmode="lin" valueType="num">
                                      <p:cBhvr>
                                        <p:cTn id="72" dur="500" fill="hold"/>
                                        <p:tgtEl>
                                          <p:spTgt spid="1050647"/>
                                        </p:tgtEl>
                                        <p:attrNameLst>
                                          <p:attrName>ppt_w</p:attrName>
                                        </p:attrNameLst>
                                      </p:cBhvr>
                                      <p:tavLst>
                                        <p:tav tm="0">
                                          <p:val>
                                            <p:fltVal val="0"/>
                                          </p:val>
                                        </p:tav>
                                        <p:tav tm="100000">
                                          <p:val>
                                            <p:strVal val="#ppt_w"/>
                                          </p:val>
                                        </p:tav>
                                      </p:tavLst>
                                    </p:anim>
                                    <p:anim calcmode="lin" valueType="num">
                                      <p:cBhvr>
                                        <p:cTn id="73" dur="500" fill="hold"/>
                                        <p:tgtEl>
                                          <p:spTgt spid="1050647"/>
                                        </p:tgtEl>
                                        <p:attrNameLst>
                                          <p:attrName>ppt_h</p:attrName>
                                        </p:attrNameLst>
                                      </p:cBhvr>
                                      <p:tavLst>
                                        <p:tav tm="0">
                                          <p:val>
                                            <p:fltVal val="0"/>
                                          </p:val>
                                        </p:tav>
                                        <p:tav tm="100000">
                                          <p:val>
                                            <p:strVal val="#ppt_h"/>
                                          </p:val>
                                        </p:tav>
                                      </p:tavLst>
                                    </p:anim>
                                    <p:animEffect transition="in" filter="fade">
                                      <p:cBhvr>
                                        <p:cTn id="74" dur="500"/>
                                        <p:tgtEl>
                                          <p:spTgt spid="105064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0637"/>
                                        </p:tgtEl>
                                        <p:attrNameLst>
                                          <p:attrName>style.visibility</p:attrName>
                                        </p:attrNameLst>
                                      </p:cBhvr>
                                      <p:to>
                                        <p:strVal val="visible"/>
                                      </p:to>
                                    </p:set>
                                    <p:animEffect transition="in" filter="fade">
                                      <p:cBhvr>
                                        <p:cTn id="77" dur="500"/>
                                        <p:tgtEl>
                                          <p:spTgt spid="105063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1050644"/>
                                        </p:tgtEl>
                                        <p:attrNameLst>
                                          <p:attrName>style.visibility</p:attrName>
                                        </p:attrNameLst>
                                      </p:cBhvr>
                                      <p:to>
                                        <p:strVal val="visible"/>
                                      </p:to>
                                    </p:set>
                                    <p:animEffect transition="in" filter="wipe(left)">
                                      <p:cBhvr>
                                        <p:cTn id="81" dur="500"/>
                                        <p:tgtEl>
                                          <p:spTgt spid="1050644"/>
                                        </p:tgtEl>
                                      </p:cBhvr>
                                    </p:animEffect>
                                  </p:childTnLst>
                                  <p:subTnLst>
                                    <p:audio>
                                      <p:cMediaNode>
                                        <p:cTn display="0" masterRel="sameClick">
                                          <p:stCondLst>
                                            <p:cond evt="begin" delay="0">
                                              <p:tn val="79"/>
                                            </p:cond>
                                          </p:stCondLst>
                                          <p:endCondLst>
                                            <p:cond evt="onStopAudio" delay="0">
                                              <p:tgtEl>
                                                <p:sldTgt/>
                                              </p:tgtEl>
                                            </p:cond>
                                          </p:endCondLst>
                                        </p:cTn>
                                        <p:tgtEl>
                                          <p:sndTgt r:embed="rId6" name="voltage.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050648"/>
                                        </p:tgtEl>
                                        <p:attrNameLst>
                                          <p:attrName>style.visibility</p:attrName>
                                        </p:attrNameLst>
                                      </p:cBhvr>
                                      <p:to>
                                        <p:strVal val="visible"/>
                                      </p:to>
                                    </p:set>
                                    <p:anim calcmode="lin" valueType="num">
                                      <p:cBhvr>
                                        <p:cTn id="84" dur="500" fill="hold"/>
                                        <p:tgtEl>
                                          <p:spTgt spid="1050648"/>
                                        </p:tgtEl>
                                        <p:attrNameLst>
                                          <p:attrName>ppt_w</p:attrName>
                                        </p:attrNameLst>
                                      </p:cBhvr>
                                      <p:tavLst>
                                        <p:tav tm="0">
                                          <p:val>
                                            <p:fltVal val="0"/>
                                          </p:val>
                                        </p:tav>
                                        <p:tav tm="100000">
                                          <p:val>
                                            <p:strVal val="#ppt_w"/>
                                          </p:val>
                                        </p:tav>
                                      </p:tavLst>
                                    </p:anim>
                                    <p:anim calcmode="lin" valueType="num">
                                      <p:cBhvr>
                                        <p:cTn id="85" dur="500" fill="hold"/>
                                        <p:tgtEl>
                                          <p:spTgt spid="1050648"/>
                                        </p:tgtEl>
                                        <p:attrNameLst>
                                          <p:attrName>ppt_h</p:attrName>
                                        </p:attrNameLst>
                                      </p:cBhvr>
                                      <p:tavLst>
                                        <p:tav tm="0">
                                          <p:val>
                                            <p:fltVal val="0"/>
                                          </p:val>
                                        </p:tav>
                                        <p:tav tm="100000">
                                          <p:val>
                                            <p:strVal val="#ppt_h"/>
                                          </p:val>
                                        </p:tav>
                                      </p:tavLst>
                                    </p:anim>
                                    <p:animEffect transition="in" filter="fade">
                                      <p:cBhvr>
                                        <p:cTn id="86" dur="500"/>
                                        <p:tgtEl>
                                          <p:spTgt spid="1050648"/>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50650"/>
                                        </p:tgtEl>
                                        <p:attrNameLst>
                                          <p:attrName>style.visibility</p:attrName>
                                        </p:attrNameLst>
                                      </p:cBhvr>
                                      <p:to>
                                        <p:strVal val="visible"/>
                                      </p:to>
                                    </p:set>
                                    <p:anim calcmode="lin" valueType="num">
                                      <p:cBhvr additive="base">
                                        <p:cTn id="91" dur="500" fill="hold"/>
                                        <p:tgtEl>
                                          <p:spTgt spid="1050650"/>
                                        </p:tgtEl>
                                        <p:attrNameLst>
                                          <p:attrName>ppt_x</p:attrName>
                                        </p:attrNameLst>
                                      </p:cBhvr>
                                      <p:tavLst>
                                        <p:tav tm="0">
                                          <p:val>
                                            <p:strVal val="1+#ppt_w/2"/>
                                          </p:val>
                                        </p:tav>
                                        <p:tav tm="100000">
                                          <p:val>
                                            <p:strVal val="#ppt_x"/>
                                          </p:val>
                                        </p:tav>
                                      </p:tavLst>
                                    </p:anim>
                                    <p:anim calcmode="lin" valueType="num">
                                      <p:cBhvr additive="base">
                                        <p:cTn id="92" dur="500" fill="hold"/>
                                        <p:tgtEl>
                                          <p:spTgt spid="10506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type.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50626">
                                            <p:txEl>
                                              <p:pRg st="4" end="4"/>
                                            </p:txEl>
                                          </p:spTgt>
                                        </p:tgtEl>
                                        <p:attrNameLst>
                                          <p:attrName>style.visibility</p:attrName>
                                        </p:attrNameLst>
                                      </p:cBhvr>
                                      <p:to>
                                        <p:strVal val="visible"/>
                                      </p:to>
                                    </p:set>
                                    <p:anim calcmode="lin" valueType="num">
                                      <p:cBhvr additive="base">
                                        <p:cTn id="97" dur="500" fill="hold"/>
                                        <p:tgtEl>
                                          <p:spTgt spid="1050626">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506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53" presetClass="entr" presetSubtype="0" fill="hold" nodeType="clickEffect">
                                  <p:stCondLst>
                                    <p:cond delay="0"/>
                                  </p:stCondLst>
                                  <p:childTnLst>
                                    <p:set>
                                      <p:cBhvr>
                                        <p:cTn id="102" dur="1" fill="hold">
                                          <p:stCondLst>
                                            <p:cond delay="0"/>
                                          </p:stCondLst>
                                        </p:cTn>
                                        <p:tgtEl>
                                          <p:spTgt spid="290838"/>
                                        </p:tgtEl>
                                        <p:attrNameLst>
                                          <p:attrName>style.visibility</p:attrName>
                                        </p:attrNameLst>
                                      </p:cBhvr>
                                      <p:to>
                                        <p:strVal val="visible"/>
                                      </p:to>
                                    </p:set>
                                    <p:anim calcmode="lin" valueType="num">
                                      <p:cBhvr>
                                        <p:cTn id="103" dur="500" fill="hold"/>
                                        <p:tgtEl>
                                          <p:spTgt spid="290838"/>
                                        </p:tgtEl>
                                        <p:attrNameLst>
                                          <p:attrName>ppt_w</p:attrName>
                                        </p:attrNameLst>
                                      </p:cBhvr>
                                      <p:tavLst>
                                        <p:tav tm="0">
                                          <p:val>
                                            <p:fltVal val="0"/>
                                          </p:val>
                                        </p:tav>
                                        <p:tav tm="100000">
                                          <p:val>
                                            <p:strVal val="#ppt_w"/>
                                          </p:val>
                                        </p:tav>
                                      </p:tavLst>
                                    </p:anim>
                                    <p:anim calcmode="lin" valueType="num">
                                      <p:cBhvr>
                                        <p:cTn id="104" dur="500" fill="hold"/>
                                        <p:tgtEl>
                                          <p:spTgt spid="290838"/>
                                        </p:tgtEl>
                                        <p:attrNameLst>
                                          <p:attrName>ppt_h</p:attrName>
                                        </p:attrNameLst>
                                      </p:cBhvr>
                                      <p:tavLst>
                                        <p:tav tm="0">
                                          <p:val>
                                            <p:fltVal val="0"/>
                                          </p:val>
                                        </p:tav>
                                        <p:tav tm="100000">
                                          <p:val>
                                            <p:strVal val="#ppt_h"/>
                                          </p:val>
                                        </p:tav>
                                      </p:tavLst>
                                    </p:anim>
                                    <p:animEffect transition="in" filter="fade">
                                      <p:cBhvr>
                                        <p:cTn id="105" dur="500"/>
                                        <p:tgtEl>
                                          <p:spTgt spid="290838"/>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50643">
                                            <p:txEl>
                                              <p:pRg st="1" end="1"/>
                                            </p:txEl>
                                          </p:spTgt>
                                        </p:tgtEl>
                                        <p:attrNameLst>
                                          <p:attrName>style.visibility</p:attrName>
                                        </p:attrNameLst>
                                      </p:cBhvr>
                                      <p:to>
                                        <p:strVal val="visible"/>
                                      </p:to>
                                    </p:set>
                                    <p:anim calcmode="lin" valueType="num">
                                      <p:cBhvr additive="base">
                                        <p:cTn id="110" dur="500" fill="hold"/>
                                        <p:tgtEl>
                                          <p:spTgt spid="1050643">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50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50643">
                                            <p:txEl>
                                              <p:pRg st="2" end="2"/>
                                            </p:txEl>
                                          </p:spTgt>
                                        </p:tgtEl>
                                        <p:attrNameLst>
                                          <p:attrName>style.visibility</p:attrName>
                                        </p:attrNameLst>
                                      </p:cBhvr>
                                      <p:to>
                                        <p:strVal val="visible"/>
                                      </p:to>
                                    </p:set>
                                    <p:anim calcmode="lin" valueType="num">
                                      <p:cBhvr additive="base">
                                        <p:cTn id="116" dur="500" fill="hold"/>
                                        <p:tgtEl>
                                          <p:spTgt spid="1050643">
                                            <p:txEl>
                                              <p:pRg st="2" end="2"/>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506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35" grpId="0" animBg="1"/>
      <p:bldP spid="1050634" grpId="0" animBg="1"/>
      <p:bldP spid="1050637" grpId="0" animBg="1"/>
      <p:bldP spid="1050636" grpId="0" animBg="1"/>
      <p:bldP spid="1050644" grpId="0" animBg="1"/>
      <p:bldP spid="1050645" grpId="0"/>
      <p:bldP spid="1050646" grpId="0"/>
      <p:bldP spid="1050647" grpId="0"/>
      <p:bldP spid="1050648" grpId="0"/>
      <p:bldP spid="1050649" grpId="0"/>
      <p:bldP spid="10506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cs typeface="Times New Roman" pitchFamily="18" charset="0"/>
              </a:rPr>
              <a:t>Albedo</a:t>
            </a:r>
            <a:endParaRPr lang="en-US">
              <a:solidFill>
                <a:srgbClr val="000000"/>
              </a:solidFill>
              <a:cs typeface="Times New Roman" pitchFamily="18" charset="0"/>
            </a:endParaRPr>
          </a:p>
          <a:p>
            <a:pPr>
              <a:spcBef>
                <a:spcPct val="15000"/>
              </a:spcBef>
            </a:pPr>
            <a:r>
              <a:rPr lang="en-US">
                <a:solidFill>
                  <a:srgbClr val="000000"/>
                </a:solidFill>
                <a:sym typeface="Symbol" pitchFamily="18" charset="2"/>
              </a:rPr>
              <a:t></a:t>
            </a:r>
            <a:r>
              <a:rPr lang="en-US" sz="2400">
                <a:solidFill>
                  <a:srgbClr val="000000"/>
                </a:solidFill>
                <a:latin typeface="Arial" charset="0"/>
                <a:cs typeface="Times New Roman" pitchFamily="18" charset="0"/>
              </a:rPr>
              <a:t>Landforms, vegetation, weather, and seasons affect a planet’s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table shows                                                               that different                                                                terrains have                                                               different albedos.</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Ocean water                                                                  scatters little                                                                      light (7%).</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Snow and ice                                                               scatter a lot of light                                                                          (62% to 66%).</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Desert (36%).	</a:t>
            </a:r>
          </a:p>
        </p:txBody>
      </p:sp>
      <p:pic>
        <p:nvPicPr>
          <p:cNvPr id="292903" name="Picture 39"/>
          <p:cNvPicPr>
            <a:picLocks noChangeAspect="1" noChangeArrowheads="1"/>
          </p:cNvPicPr>
          <p:nvPr/>
        </p:nvPicPr>
        <p:blipFill>
          <a:blip r:embed="rId7" cstate="print"/>
          <a:srcRect/>
          <a:stretch>
            <a:fillRect/>
          </a:stretch>
        </p:blipFill>
        <p:spPr bwMode="auto">
          <a:xfrm>
            <a:off x="3616325" y="2393950"/>
            <a:ext cx="5389563" cy="3994150"/>
          </a:xfrm>
          <a:prstGeom prst="rect">
            <a:avLst/>
          </a:prstGeom>
          <a:ln>
            <a:noFill/>
          </a:ln>
          <a:effectLst>
            <a:outerShdw blurRad="292100" dist="139700" dir="2700000" algn="tl" rotWithShape="0">
              <a:srgbClr val="333333">
                <a:alpha val="65000"/>
              </a:srgbClr>
            </a:outerShdw>
          </a:effectLst>
        </p:spPr>
      </p:pic>
      <p:sp>
        <p:nvSpPr>
          <p:cNvPr id="29286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1052691" name="Group 19"/>
          <p:cNvGrpSpPr>
            <a:grpSpLocks/>
          </p:cNvGrpSpPr>
          <p:nvPr/>
        </p:nvGrpSpPr>
        <p:grpSpPr bwMode="auto">
          <a:xfrm>
            <a:off x="8085138" y="2982913"/>
            <a:ext cx="228600" cy="3009900"/>
            <a:chOff x="3974" y="1705"/>
            <a:chExt cx="144" cy="1976"/>
          </a:xfrm>
        </p:grpSpPr>
        <p:sp>
          <p:nvSpPr>
            <p:cNvPr id="292871" name="Rectangle 6"/>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72" name="Rectangle 7"/>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73" name="Rectangle 8"/>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74" name="Rectangle 9"/>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75" name="Rectangle 10"/>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76" name="Rectangle 11"/>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77" name="Rectangle 12"/>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78" name="Rectangle 13"/>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79" name="Rectangle 14"/>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80" name="Rectangle 15"/>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1" name="Rectangle 16"/>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82" name="Rectangle 17"/>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83" name="Rectangle 18"/>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grpSp>
        <p:nvGrpSpPr>
          <p:cNvPr id="1052692" name="Group 20"/>
          <p:cNvGrpSpPr>
            <a:grpSpLocks/>
          </p:cNvGrpSpPr>
          <p:nvPr/>
        </p:nvGrpSpPr>
        <p:grpSpPr bwMode="auto">
          <a:xfrm>
            <a:off x="3435350" y="2997200"/>
            <a:ext cx="228600" cy="3009900"/>
            <a:chOff x="3974" y="1705"/>
            <a:chExt cx="144" cy="1976"/>
          </a:xfrm>
        </p:grpSpPr>
        <p:sp>
          <p:nvSpPr>
            <p:cNvPr id="292885" name="Rectangle 21"/>
            <p:cNvSpPr>
              <a:spLocks noChangeArrowheads="1"/>
            </p:cNvSpPr>
            <p:nvPr/>
          </p:nvSpPr>
          <p:spPr bwMode="auto">
            <a:xfrm>
              <a:off x="3974" y="2465"/>
              <a:ext cx="144" cy="15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92886" name="Rectangle 22"/>
            <p:cNvSpPr>
              <a:spLocks noChangeArrowheads="1"/>
            </p:cNvSpPr>
            <p:nvPr/>
          </p:nvSpPr>
          <p:spPr bwMode="auto">
            <a:xfrm>
              <a:off x="3974" y="2617"/>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87" name="Rectangle 23"/>
            <p:cNvSpPr>
              <a:spLocks noChangeArrowheads="1"/>
            </p:cNvSpPr>
            <p:nvPr/>
          </p:nvSpPr>
          <p:spPr bwMode="auto">
            <a:xfrm>
              <a:off x="3974" y="3377"/>
              <a:ext cx="144" cy="152"/>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292888" name="Rectangle 24"/>
            <p:cNvSpPr>
              <a:spLocks noChangeArrowheads="1"/>
            </p:cNvSpPr>
            <p:nvPr/>
          </p:nvSpPr>
          <p:spPr bwMode="auto">
            <a:xfrm>
              <a:off x="3974" y="3529"/>
              <a:ext cx="144" cy="152"/>
            </a:xfrm>
            <a:prstGeom prst="rect">
              <a:avLst/>
            </a:prstGeom>
            <a:solidFill>
              <a:srgbClr val="006666"/>
            </a:solidFill>
            <a:ln w="9525">
              <a:solidFill>
                <a:schemeClr val="tx1"/>
              </a:solidFill>
              <a:miter lim="800000"/>
              <a:headEnd/>
              <a:tailEnd/>
            </a:ln>
          </p:spPr>
          <p:txBody>
            <a:bodyPr wrap="none" anchor="ctr"/>
            <a:lstStyle/>
            <a:p>
              <a:endParaRPr lang="en-US"/>
            </a:p>
          </p:txBody>
        </p:sp>
        <p:sp>
          <p:nvSpPr>
            <p:cNvPr id="292889" name="Rectangle 25"/>
            <p:cNvSpPr>
              <a:spLocks noChangeArrowheads="1"/>
            </p:cNvSpPr>
            <p:nvPr/>
          </p:nvSpPr>
          <p:spPr bwMode="auto">
            <a:xfrm>
              <a:off x="3974" y="3225"/>
              <a:ext cx="144" cy="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2890" name="Rectangle 26"/>
            <p:cNvSpPr>
              <a:spLocks noChangeArrowheads="1"/>
            </p:cNvSpPr>
            <p:nvPr/>
          </p:nvSpPr>
          <p:spPr bwMode="auto">
            <a:xfrm>
              <a:off x="3974" y="2921"/>
              <a:ext cx="144" cy="152"/>
            </a:xfrm>
            <a:prstGeom prst="rect">
              <a:avLst/>
            </a:prstGeom>
            <a:solidFill>
              <a:srgbClr val="FFCC99"/>
            </a:solidFill>
            <a:ln w="9525">
              <a:solidFill>
                <a:schemeClr val="tx1"/>
              </a:solidFill>
              <a:miter lim="800000"/>
              <a:headEnd/>
              <a:tailEnd/>
            </a:ln>
          </p:spPr>
          <p:txBody>
            <a:bodyPr wrap="none" anchor="ctr"/>
            <a:lstStyle/>
            <a:p>
              <a:endParaRPr lang="en-US"/>
            </a:p>
          </p:txBody>
        </p:sp>
        <p:sp>
          <p:nvSpPr>
            <p:cNvPr id="292891" name="Rectangle 27"/>
            <p:cNvSpPr>
              <a:spLocks noChangeArrowheads="1"/>
            </p:cNvSpPr>
            <p:nvPr/>
          </p:nvSpPr>
          <p:spPr bwMode="auto">
            <a:xfrm>
              <a:off x="3974" y="3073"/>
              <a:ext cx="144" cy="152"/>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292892" name="Rectangle 28"/>
            <p:cNvSpPr>
              <a:spLocks noChangeArrowheads="1"/>
            </p:cNvSpPr>
            <p:nvPr/>
          </p:nvSpPr>
          <p:spPr bwMode="auto">
            <a:xfrm>
              <a:off x="3974" y="2769"/>
              <a:ext cx="144" cy="152"/>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292893" name="Rectangle 29"/>
            <p:cNvSpPr>
              <a:spLocks noChangeArrowheads="1"/>
            </p:cNvSpPr>
            <p:nvPr/>
          </p:nvSpPr>
          <p:spPr bwMode="auto">
            <a:xfrm>
              <a:off x="3974" y="2313"/>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sp>
          <p:nvSpPr>
            <p:cNvPr id="292894" name="Rectangle 30"/>
            <p:cNvSpPr>
              <a:spLocks noChangeArrowheads="1"/>
            </p:cNvSpPr>
            <p:nvPr/>
          </p:nvSpPr>
          <p:spPr bwMode="auto">
            <a:xfrm>
              <a:off x="3974" y="2161"/>
              <a:ext cx="144" cy="152"/>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92895" name="Rectangle 31"/>
            <p:cNvSpPr>
              <a:spLocks noChangeArrowheads="1"/>
            </p:cNvSpPr>
            <p:nvPr/>
          </p:nvSpPr>
          <p:spPr bwMode="auto">
            <a:xfrm>
              <a:off x="3974" y="2009"/>
              <a:ext cx="144" cy="152"/>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92896" name="Rectangle 32"/>
            <p:cNvSpPr>
              <a:spLocks noChangeArrowheads="1"/>
            </p:cNvSpPr>
            <p:nvPr/>
          </p:nvSpPr>
          <p:spPr bwMode="auto">
            <a:xfrm>
              <a:off x="3974" y="1857"/>
              <a:ext cx="144" cy="152"/>
            </a:xfrm>
            <a:prstGeom prst="rect">
              <a:avLst/>
            </a:prstGeom>
            <a:solidFill>
              <a:srgbClr val="669900"/>
            </a:solidFill>
            <a:ln w="9525">
              <a:solidFill>
                <a:schemeClr val="tx1"/>
              </a:solidFill>
              <a:miter lim="800000"/>
              <a:headEnd/>
              <a:tailEnd/>
            </a:ln>
          </p:spPr>
          <p:txBody>
            <a:bodyPr wrap="none" anchor="ctr"/>
            <a:lstStyle/>
            <a:p>
              <a:endParaRPr lang="en-US"/>
            </a:p>
          </p:txBody>
        </p:sp>
        <p:sp>
          <p:nvSpPr>
            <p:cNvPr id="292897" name="Rectangle 33"/>
            <p:cNvSpPr>
              <a:spLocks noChangeArrowheads="1"/>
            </p:cNvSpPr>
            <p:nvPr/>
          </p:nvSpPr>
          <p:spPr bwMode="auto">
            <a:xfrm>
              <a:off x="3974" y="1705"/>
              <a:ext cx="144" cy="152"/>
            </a:xfrm>
            <a:prstGeom prst="rect">
              <a:avLst/>
            </a:prstGeom>
            <a:solidFill>
              <a:srgbClr val="006600"/>
            </a:solidFill>
            <a:ln w="9525">
              <a:solidFill>
                <a:schemeClr val="tx1"/>
              </a:solidFill>
              <a:miter lim="800000"/>
              <a:headEnd/>
              <a:tailEnd/>
            </a:ln>
          </p:spPr>
          <p:txBody>
            <a:bodyPr wrap="none" anchor="ctr"/>
            <a:lstStyle/>
            <a:p>
              <a:endParaRPr lang="en-US"/>
            </a:p>
          </p:txBody>
        </p:sp>
      </p:grpSp>
      <p:sp>
        <p:nvSpPr>
          <p:cNvPr id="1052706" name="Rectangle 34"/>
          <p:cNvSpPr>
            <a:spLocks noChangeArrowheads="1"/>
          </p:cNvSpPr>
          <p:nvPr/>
        </p:nvSpPr>
        <p:spPr bwMode="auto">
          <a:xfrm>
            <a:off x="3681413" y="5786438"/>
            <a:ext cx="4367212" cy="192087"/>
          </a:xfrm>
          <a:prstGeom prst="rect">
            <a:avLst/>
          </a:prstGeom>
          <a:solidFill>
            <a:srgbClr val="009999">
              <a:alpha val="32941"/>
            </a:srgbClr>
          </a:solidFill>
          <a:ln w="9525">
            <a:noFill/>
            <a:miter lim="800000"/>
            <a:headEnd/>
            <a:tailEnd/>
          </a:ln>
        </p:spPr>
        <p:txBody>
          <a:bodyPr wrap="none" anchor="ctr"/>
          <a:lstStyle/>
          <a:p>
            <a:endParaRPr lang="en-US"/>
          </a:p>
        </p:txBody>
      </p:sp>
      <p:sp>
        <p:nvSpPr>
          <p:cNvPr id="1052707" name="Rectangle 35"/>
          <p:cNvSpPr>
            <a:spLocks noChangeArrowheads="1"/>
          </p:cNvSpPr>
          <p:nvPr/>
        </p:nvSpPr>
        <p:spPr bwMode="auto">
          <a:xfrm>
            <a:off x="3683000" y="5330825"/>
            <a:ext cx="4367213" cy="192088"/>
          </a:xfrm>
          <a:prstGeom prst="rect">
            <a:avLst/>
          </a:prstGeom>
          <a:solidFill>
            <a:srgbClr val="BBE0E3">
              <a:alpha val="14902"/>
            </a:srgbClr>
          </a:solidFill>
          <a:ln w="9525">
            <a:noFill/>
            <a:miter lim="800000"/>
            <a:headEnd/>
            <a:tailEnd/>
          </a:ln>
        </p:spPr>
        <p:txBody>
          <a:bodyPr wrap="none" anchor="ctr"/>
          <a:lstStyle/>
          <a:p>
            <a:endParaRPr lang="en-US"/>
          </a:p>
        </p:txBody>
      </p:sp>
      <p:sp>
        <p:nvSpPr>
          <p:cNvPr id="1052708" name="Rectangle 36"/>
          <p:cNvSpPr>
            <a:spLocks noChangeArrowheads="1"/>
          </p:cNvSpPr>
          <p:nvPr/>
        </p:nvSpPr>
        <p:spPr bwMode="auto">
          <a:xfrm>
            <a:off x="3697288" y="5559425"/>
            <a:ext cx="4367212" cy="192088"/>
          </a:xfrm>
          <a:prstGeom prst="rect">
            <a:avLst/>
          </a:prstGeom>
          <a:solidFill>
            <a:schemeClr val="accent1">
              <a:alpha val="32941"/>
            </a:schemeClr>
          </a:solidFill>
          <a:ln w="9525">
            <a:noFill/>
            <a:miter lim="800000"/>
            <a:headEnd/>
            <a:tailEnd/>
          </a:ln>
        </p:spPr>
        <p:txBody>
          <a:bodyPr wrap="none" anchor="ctr"/>
          <a:lstStyle/>
          <a:p>
            <a:endParaRPr lang="en-US"/>
          </a:p>
        </p:txBody>
      </p:sp>
      <p:sp>
        <p:nvSpPr>
          <p:cNvPr id="1052709" name="Rectangle 37"/>
          <p:cNvSpPr>
            <a:spLocks noChangeArrowheads="1"/>
          </p:cNvSpPr>
          <p:nvPr/>
        </p:nvSpPr>
        <p:spPr bwMode="auto">
          <a:xfrm>
            <a:off x="3675063" y="4862513"/>
            <a:ext cx="4367212" cy="192087"/>
          </a:xfrm>
          <a:prstGeom prst="rect">
            <a:avLst/>
          </a:prstGeom>
          <a:solidFill>
            <a:srgbClr val="FFCC99">
              <a:alpha val="3294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92903"/>
                                        </p:tgtEl>
                                        <p:attrNameLst>
                                          <p:attrName>style.visibility</p:attrName>
                                        </p:attrNameLst>
                                      </p:cBhvr>
                                      <p:to>
                                        <p:strVal val="visible"/>
                                      </p:to>
                                    </p:set>
                                    <p:anim calcmode="lin" valueType="num">
                                      <p:cBhvr>
                                        <p:cTn id="17" dur="500" fill="hold"/>
                                        <p:tgtEl>
                                          <p:spTgt spid="292903"/>
                                        </p:tgtEl>
                                        <p:attrNameLst>
                                          <p:attrName>ppt_w</p:attrName>
                                        </p:attrNameLst>
                                      </p:cBhvr>
                                      <p:tavLst>
                                        <p:tav tm="0">
                                          <p:val>
                                            <p:fltVal val="0"/>
                                          </p:val>
                                        </p:tav>
                                        <p:tav tm="100000">
                                          <p:val>
                                            <p:strVal val="#ppt_w"/>
                                          </p:val>
                                        </p:tav>
                                      </p:tavLst>
                                    </p:anim>
                                    <p:anim calcmode="lin" valueType="num">
                                      <p:cBhvr>
                                        <p:cTn id="18" dur="500" fill="hold"/>
                                        <p:tgtEl>
                                          <p:spTgt spid="292903"/>
                                        </p:tgtEl>
                                        <p:attrNameLst>
                                          <p:attrName>ppt_h</p:attrName>
                                        </p:attrNameLst>
                                      </p:cBhvr>
                                      <p:tavLst>
                                        <p:tav tm="0">
                                          <p:val>
                                            <p:fltVal val="0"/>
                                          </p:val>
                                        </p:tav>
                                        <p:tav tm="100000">
                                          <p:val>
                                            <p:strVal val="#ppt_h"/>
                                          </p:val>
                                        </p:tav>
                                      </p:tavLst>
                                    </p:anim>
                                    <p:animEffect transition="in" filter="fade">
                                      <p:cBhvr>
                                        <p:cTn id="19" dur="500"/>
                                        <p:tgtEl>
                                          <p:spTgt spid="29290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2674">
                                            <p:txEl>
                                              <p:pRg st="3" end="3"/>
                                            </p:txEl>
                                          </p:spTgt>
                                        </p:tgtEl>
                                        <p:attrNameLst>
                                          <p:attrName>style.visibility</p:attrName>
                                        </p:attrNameLst>
                                      </p:cBhvr>
                                      <p:to>
                                        <p:strVal val="visible"/>
                                      </p:to>
                                    </p:set>
                                    <p:anim calcmode="lin" valueType="num">
                                      <p:cBhvr additive="base">
                                        <p:cTn id="24"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2706"/>
                                        </p:tgtEl>
                                        <p:attrNameLst>
                                          <p:attrName>style.visibility</p:attrName>
                                        </p:attrNameLst>
                                      </p:cBhvr>
                                      <p:to>
                                        <p:strVal val="visible"/>
                                      </p:to>
                                    </p:set>
                                    <p:animEffect transition="in" filter="wipe(left)">
                                      <p:cBhvr>
                                        <p:cTn id="30" dur="500"/>
                                        <p:tgtEl>
                                          <p:spTgt spid="1052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52674">
                                            <p:txEl>
                                              <p:pRg st="4" end="4"/>
                                            </p:txEl>
                                          </p:spTgt>
                                        </p:tgtEl>
                                        <p:attrNameLst>
                                          <p:attrName>style.visibility</p:attrName>
                                        </p:attrNameLst>
                                      </p:cBhvr>
                                      <p:to>
                                        <p:strVal val="visible"/>
                                      </p:to>
                                    </p:set>
                                    <p:anim calcmode="lin" valueType="num">
                                      <p:cBhvr additive="base">
                                        <p:cTn id="35" dur="500" fill="hold"/>
                                        <p:tgtEl>
                                          <p:spTgt spid="105267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526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52707"/>
                                        </p:tgtEl>
                                        <p:attrNameLst>
                                          <p:attrName>style.visibility</p:attrName>
                                        </p:attrNameLst>
                                      </p:cBhvr>
                                      <p:to>
                                        <p:strVal val="visible"/>
                                      </p:to>
                                    </p:set>
                                    <p:animEffect transition="in" filter="wipe(left)">
                                      <p:cBhvr>
                                        <p:cTn id="41" dur="500"/>
                                        <p:tgtEl>
                                          <p:spTgt spid="10527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52708"/>
                                        </p:tgtEl>
                                        <p:attrNameLst>
                                          <p:attrName>style.visibility</p:attrName>
                                        </p:attrNameLst>
                                      </p:cBhvr>
                                      <p:to>
                                        <p:strVal val="visible"/>
                                      </p:to>
                                    </p:set>
                                    <p:animEffect transition="in" filter="wipe(left)">
                                      <p:cBhvr>
                                        <p:cTn id="46" dur="500"/>
                                        <p:tgtEl>
                                          <p:spTgt spid="1052708"/>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52674">
                                            <p:txEl>
                                              <p:pRg st="5" end="5"/>
                                            </p:txEl>
                                          </p:spTgt>
                                        </p:tgtEl>
                                        <p:attrNameLst>
                                          <p:attrName>style.visibility</p:attrName>
                                        </p:attrNameLst>
                                      </p:cBhvr>
                                      <p:to>
                                        <p:strVal val="visible"/>
                                      </p:to>
                                    </p:set>
                                    <p:anim calcmode="lin" valueType="num">
                                      <p:cBhvr additive="base">
                                        <p:cTn id="51" dur="500" fill="hold"/>
                                        <p:tgtEl>
                                          <p:spTgt spid="105267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526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52709"/>
                                        </p:tgtEl>
                                        <p:attrNameLst>
                                          <p:attrName>style.visibility</p:attrName>
                                        </p:attrNameLst>
                                      </p:cBhvr>
                                      <p:to>
                                        <p:strVal val="visible"/>
                                      </p:to>
                                    </p:set>
                                    <p:animEffect transition="in" filter="wipe(left)">
                                      <p:cBhvr>
                                        <p:cTn id="57" dur="500"/>
                                        <p:tgtEl>
                                          <p:spTgt spid="1052709"/>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52691"/>
                                        </p:tgtEl>
                                        <p:attrNameLst>
                                          <p:attrName>style.visibility</p:attrName>
                                        </p:attrNameLst>
                                      </p:cBhvr>
                                      <p:to>
                                        <p:strVal val="visible"/>
                                      </p:to>
                                    </p:set>
                                    <p:animEffect transition="in" filter="wipe(down)">
                                      <p:cBhvr>
                                        <p:cTn id="62" dur="2000"/>
                                        <p:tgtEl>
                                          <p:spTgt spid="1052691"/>
                                        </p:tgtEl>
                                      </p:cBhvr>
                                    </p:animEffect>
                                  </p:childTnLst>
                                  <p:subTnLst>
                                    <p:audio>
                                      <p:cMediaNode>
                                        <p:cTn display="0" masterRel="sameClick">
                                          <p:stCondLst>
                                            <p:cond evt="begin" delay="0">
                                              <p:tn val="60"/>
                                            </p:cond>
                                          </p:stCondLst>
                                          <p:endCondLst>
                                            <p:cond evt="onStopAudio" delay="0">
                                              <p:tgtEl>
                                                <p:sldTgt/>
                                              </p:tgtEl>
                                            </p:cond>
                                          </p:endCondLst>
                                        </p:cTn>
                                        <p:tgtEl>
                                          <p:sndTgt r:embed="rId6" name="drumroll.wav"/>
                                        </p:tgtEl>
                                      </p:cMediaNode>
                                    </p:audio>
                                  </p:subTnLst>
                                </p:cTn>
                              </p:par>
                              <p:par>
                                <p:cTn id="63" presetID="22" presetClass="entr" presetSubtype="4" fill="hold" nodeType="withEffect">
                                  <p:stCondLst>
                                    <p:cond delay="0"/>
                                  </p:stCondLst>
                                  <p:childTnLst>
                                    <p:set>
                                      <p:cBhvr>
                                        <p:cTn id="64" dur="1" fill="hold">
                                          <p:stCondLst>
                                            <p:cond delay="0"/>
                                          </p:stCondLst>
                                        </p:cTn>
                                        <p:tgtEl>
                                          <p:spTgt spid="1052692"/>
                                        </p:tgtEl>
                                        <p:attrNameLst>
                                          <p:attrName>style.visibility</p:attrName>
                                        </p:attrNameLst>
                                      </p:cBhvr>
                                      <p:to>
                                        <p:strVal val="visible"/>
                                      </p:to>
                                    </p:set>
                                    <p:animEffect transition="in" filter="wipe(down)">
                                      <p:cBhvr>
                                        <p:cTn id="65" dur="2000"/>
                                        <p:tgtEl>
                                          <p:spTgt spid="105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706" grpId="0" animBg="1"/>
      <p:bldP spid="1052707" grpId="0" animBg="1"/>
      <p:bldP spid="1052708" grpId="0" animBg="1"/>
      <p:bldP spid="10527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8" name="Rectangle 8"/>
          <p:cNvSpPr>
            <a:spLocks noChangeArrowheads="1"/>
          </p:cNvSpPr>
          <p:nvPr/>
        </p:nvSpPr>
        <p:spPr bwMode="auto">
          <a:xfrm>
            <a:off x="674688" y="1854200"/>
            <a:ext cx="7772400" cy="50038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Satellites are used to map out monthly albedos.</a:t>
            </a:r>
          </a:p>
        </p:txBody>
      </p:sp>
      <p:sp>
        <p:nvSpPr>
          <p:cNvPr id="296963"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110050" name="Picture 34"/>
          <p:cNvPicPr>
            <a:picLocks noChangeAspect="1" noChangeArrowheads="1"/>
          </p:cNvPicPr>
          <p:nvPr/>
        </p:nvPicPr>
        <p:blipFill>
          <a:blip r:embed="rId7" cstate="print"/>
          <a:srcRect/>
          <a:stretch>
            <a:fillRect/>
          </a:stretch>
        </p:blipFill>
        <p:spPr bwMode="auto">
          <a:xfrm>
            <a:off x="858838" y="2709863"/>
            <a:ext cx="7412037" cy="3638550"/>
          </a:xfrm>
          <a:prstGeom prst="rect">
            <a:avLst/>
          </a:prstGeom>
          <a:ln>
            <a:noFill/>
          </a:ln>
          <a:effectLst>
            <a:outerShdw blurRad="292100" dist="139700" dir="2700000" algn="tl" rotWithShape="0">
              <a:srgbClr val="333333">
                <a:alpha val="65000"/>
              </a:srgbClr>
            </a:outerShdw>
          </a:effectLst>
        </p:spPr>
      </p:pic>
      <p:sp>
        <p:nvSpPr>
          <p:cNvPr id="1110051" name="Text Box 35"/>
          <p:cNvSpPr txBox="1">
            <a:spLocks noChangeArrowheads="1"/>
          </p:cNvSpPr>
          <p:nvPr/>
        </p:nvSpPr>
        <p:spPr bwMode="auto">
          <a:xfrm>
            <a:off x="3559175" y="6399213"/>
            <a:ext cx="4657725" cy="457200"/>
          </a:xfrm>
          <a:prstGeom prst="rect">
            <a:avLst/>
          </a:prstGeom>
          <a:noFill/>
          <a:ln w="9525">
            <a:noFill/>
            <a:miter lim="800000"/>
            <a:headEnd/>
            <a:tailEnd/>
          </a:ln>
        </p:spPr>
        <p:txBody>
          <a:bodyPr wrap="none">
            <a:spAutoFit/>
          </a:bodyPr>
          <a:lstStyle/>
          <a:p>
            <a:r>
              <a:rPr lang="en-US" sz="2400">
                <a:solidFill>
                  <a:schemeClr val="bg2"/>
                </a:solidFill>
                <a:latin typeface="Arial" charset="0"/>
              </a:rPr>
              <a:t>April, 2002, </a:t>
            </a:r>
            <a:r>
              <a:rPr lang="en-US" sz="2400" i="1">
                <a:solidFill>
                  <a:schemeClr val="bg2"/>
                </a:solidFill>
                <a:latin typeface="Arial" charset="0"/>
              </a:rPr>
              <a:t>Terra</a:t>
            </a:r>
            <a:r>
              <a:rPr lang="en-US" sz="2400">
                <a:solidFill>
                  <a:schemeClr val="bg2"/>
                </a:solidFill>
                <a:latin typeface="Arial" charset="0"/>
              </a:rPr>
              <a:t> satellite, NASA</a:t>
            </a:r>
          </a:p>
        </p:txBody>
      </p:sp>
      <p:sp>
        <p:nvSpPr>
          <p:cNvPr id="1110052" name="Text Box 36"/>
          <p:cNvSpPr txBox="1">
            <a:spLocks noChangeArrowheads="1"/>
          </p:cNvSpPr>
          <p:nvPr/>
        </p:nvSpPr>
        <p:spPr bwMode="auto">
          <a:xfrm>
            <a:off x="877888" y="4905375"/>
            <a:ext cx="2062162" cy="1187450"/>
          </a:xfrm>
          <a:prstGeom prst="rect">
            <a:avLst/>
          </a:prstGeom>
          <a:noFill/>
          <a:ln w="9525">
            <a:noFill/>
            <a:miter lim="800000"/>
            <a:headEnd/>
            <a:tailEnd/>
          </a:ln>
        </p:spPr>
        <p:txBody>
          <a:bodyPr>
            <a:spAutoFit/>
          </a:bodyPr>
          <a:lstStyle/>
          <a:p>
            <a:r>
              <a:rPr lang="en-US" sz="2400">
                <a:solidFill>
                  <a:schemeClr val="bg1"/>
                </a:solidFill>
                <a:latin typeface="Arial" charset="0"/>
              </a:rPr>
              <a:t>White and gray areas: No data.</a:t>
            </a:r>
          </a:p>
        </p:txBody>
      </p:sp>
      <p:sp>
        <p:nvSpPr>
          <p:cNvPr id="1110053" name="Text Box 37"/>
          <p:cNvSpPr txBox="1">
            <a:spLocks noChangeArrowheads="1"/>
          </p:cNvSpPr>
          <p:nvPr/>
        </p:nvSpPr>
        <p:spPr bwMode="auto">
          <a:xfrm>
            <a:off x="5559425" y="5495925"/>
            <a:ext cx="1135063" cy="457200"/>
          </a:xfrm>
          <a:prstGeom prst="rect">
            <a:avLst/>
          </a:prstGeom>
          <a:noFill/>
          <a:ln w="9525">
            <a:noFill/>
            <a:miter lim="800000"/>
            <a:headEnd/>
            <a:tailEnd/>
          </a:ln>
        </p:spPr>
        <p:txBody>
          <a:bodyPr wrap="none">
            <a:spAutoFit/>
          </a:bodyPr>
          <a:lstStyle/>
          <a:p>
            <a:r>
              <a:rPr lang="en-US" sz="2400">
                <a:solidFill>
                  <a:schemeClr val="bg1"/>
                </a:solidFill>
                <a:latin typeface="Arial" charset="0"/>
              </a:rPr>
              <a:t>Albedo</a:t>
            </a:r>
          </a:p>
        </p:txBody>
      </p:sp>
      <p:sp>
        <p:nvSpPr>
          <p:cNvPr id="29696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68">
                                            <p:txEl>
                                              <p:pRg st="0" end="0"/>
                                            </p:txEl>
                                          </p:spTgt>
                                        </p:tgtEl>
                                        <p:attrNameLst>
                                          <p:attrName>style.visibility</p:attrName>
                                        </p:attrNameLst>
                                      </p:cBhvr>
                                      <p:to>
                                        <p:strVal val="visible"/>
                                      </p:to>
                                    </p:set>
                                    <p:anim calcmode="lin" valueType="num">
                                      <p:cBhvr additive="base">
                                        <p:cTn id="7" dur="500" fill="hold"/>
                                        <p:tgtEl>
                                          <p:spTgt spid="2969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10050"/>
                                        </p:tgtEl>
                                        <p:attrNameLst>
                                          <p:attrName>style.visibility</p:attrName>
                                        </p:attrNameLst>
                                      </p:cBhvr>
                                      <p:to>
                                        <p:strVal val="visible"/>
                                      </p:to>
                                    </p:set>
                                    <p:animEffect transition="in" filter="diamond(in)">
                                      <p:cBhvr>
                                        <p:cTn id="13" dur="2000"/>
                                        <p:tgtEl>
                                          <p:spTgt spid="111005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1110053"/>
                                        </p:tgtEl>
                                        <p:attrNameLst>
                                          <p:attrName>style.visibility</p:attrName>
                                        </p:attrNameLst>
                                      </p:cBhvr>
                                      <p:to>
                                        <p:strVal val="visible"/>
                                      </p:to>
                                    </p:set>
                                    <p:anim calcmode="lin" valueType="num">
                                      <p:cBhvr additive="base">
                                        <p:cTn id="18" dur="500" fill="hold"/>
                                        <p:tgtEl>
                                          <p:spTgt spid="1110053"/>
                                        </p:tgtEl>
                                        <p:attrNameLst>
                                          <p:attrName>ppt_x</p:attrName>
                                        </p:attrNameLst>
                                      </p:cBhvr>
                                      <p:tavLst>
                                        <p:tav tm="0">
                                          <p:val>
                                            <p:strVal val="#ppt_x"/>
                                          </p:val>
                                        </p:tav>
                                        <p:tav tm="100000">
                                          <p:val>
                                            <p:strVal val="#ppt_x"/>
                                          </p:val>
                                        </p:tav>
                                      </p:tavLst>
                                    </p:anim>
                                    <p:anim calcmode="lin" valueType="num">
                                      <p:cBhvr additive="base">
                                        <p:cTn id="19" dur="500" fill="hold"/>
                                        <p:tgtEl>
                                          <p:spTgt spid="11100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1110051"/>
                                        </p:tgtEl>
                                        <p:attrNameLst>
                                          <p:attrName>style.visibility</p:attrName>
                                        </p:attrNameLst>
                                      </p:cBhvr>
                                      <p:to>
                                        <p:strVal val="visible"/>
                                      </p:to>
                                    </p:set>
                                    <p:anim calcmode="lin" valueType="num">
                                      <p:cBhvr additive="base">
                                        <p:cTn id="24" dur="500" fill="hold"/>
                                        <p:tgtEl>
                                          <p:spTgt spid="1110051"/>
                                        </p:tgtEl>
                                        <p:attrNameLst>
                                          <p:attrName>ppt_x</p:attrName>
                                        </p:attrNameLst>
                                      </p:cBhvr>
                                      <p:tavLst>
                                        <p:tav tm="0">
                                          <p:val>
                                            <p:strVal val="#ppt_x"/>
                                          </p:val>
                                        </p:tav>
                                        <p:tav tm="100000">
                                          <p:val>
                                            <p:strVal val="#ppt_x"/>
                                          </p:val>
                                        </p:tav>
                                      </p:tavLst>
                                    </p:anim>
                                    <p:anim calcmode="lin" valueType="num">
                                      <p:cBhvr additive="base">
                                        <p:cTn id="25" dur="500" fill="hold"/>
                                        <p:tgtEl>
                                          <p:spTgt spid="1110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110052"/>
                                        </p:tgtEl>
                                        <p:attrNameLst>
                                          <p:attrName>style.visibility</p:attrName>
                                        </p:attrNameLst>
                                      </p:cBhvr>
                                      <p:to>
                                        <p:strVal val="visible"/>
                                      </p:to>
                                    </p:set>
                                    <p:anim calcmode="lin" valueType="num">
                                      <p:cBhvr additive="base">
                                        <p:cTn id="30" dur="500" fill="hold"/>
                                        <p:tgtEl>
                                          <p:spTgt spid="1110052"/>
                                        </p:tgtEl>
                                        <p:attrNameLst>
                                          <p:attrName>ppt_x</p:attrName>
                                        </p:attrNameLst>
                                      </p:cBhvr>
                                      <p:tavLst>
                                        <p:tav tm="0">
                                          <p:val>
                                            <p:strVal val="1+#ppt_w/2"/>
                                          </p:val>
                                        </p:tav>
                                        <p:tav tm="100000">
                                          <p:val>
                                            <p:strVal val="#ppt_x"/>
                                          </p:val>
                                        </p:tav>
                                      </p:tavLst>
                                    </p:anim>
                                    <p:anim calcmode="lin" valueType="num">
                                      <p:cBhvr additive="base">
                                        <p:cTn id="31" dur="500" fill="hold"/>
                                        <p:tgtEl>
                                          <p:spTgt spid="11100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51" grpId="0"/>
      <p:bldP spid="1110052" grpId="0"/>
      <p:bldP spid="11100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rPr>
              <a:t>Albedo</a:t>
            </a:r>
            <a:endParaRPr lang="en-US" sz="2400">
              <a:solidFill>
                <a:srgbClr val="000000"/>
              </a:solidFill>
              <a:latin typeface="Arial" charset="0"/>
              <a:cs typeface="Times New Roman" pitchFamily="18" charset="0"/>
            </a:endParaRP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From the previous table and satellite map it is clear that calculating the overall albedo                                       of a planet is quite complex.</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Clouds (and even contrails)                                              also contribute to                                                                    the albedo.</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Overall, Earth’s mean                                                     yearly albedo is about                                                                 0.3 (or 30%).</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actual albedo depends                                              on season, latitude, cloud                                                      cover, and snow cover.</a:t>
            </a:r>
          </a:p>
          <a:p>
            <a:pPr>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It varies daily!</a:t>
            </a:r>
          </a:p>
        </p:txBody>
      </p:sp>
      <p:sp>
        <p:nvSpPr>
          <p:cNvPr id="294915" name="Rectangle 4"/>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1056802" name="Picture 34"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24375" y="2401888"/>
            <a:ext cx="4606925" cy="44592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56802"/>
                                        </p:tgtEl>
                                        <p:attrNameLst>
                                          <p:attrName>style.visibility</p:attrName>
                                        </p:attrNameLst>
                                      </p:cBhvr>
                                      <p:to>
                                        <p:strVal val="visible"/>
                                      </p:to>
                                    </p:set>
                                    <p:animEffect transition="in" filter="wipe(down)">
                                      <p:cBhvr>
                                        <p:cTn id="13" dur="580">
                                          <p:stCondLst>
                                            <p:cond delay="0"/>
                                          </p:stCondLst>
                                        </p:cTn>
                                        <p:tgtEl>
                                          <p:spTgt spid="1056802"/>
                                        </p:tgtEl>
                                      </p:cBhvr>
                                    </p:animEffect>
                                    <p:anim calcmode="lin" valueType="num">
                                      <p:cBhvr>
                                        <p:cTn id="14" dur="1822" tmFilter="0,0; 0.14,0.36; 0.43,0.73; 0.71,0.91; 1.0,1.0">
                                          <p:stCondLst>
                                            <p:cond delay="0"/>
                                          </p:stCondLst>
                                        </p:cTn>
                                        <p:tgtEl>
                                          <p:spTgt spid="10568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568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568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568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5680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56802"/>
                                        </p:tgtEl>
                                      </p:cBhvr>
                                      <p:to x="100000" y="60000"/>
                                    </p:animScale>
                                    <p:animScale>
                                      <p:cBhvr>
                                        <p:cTn id="20" dur="166" decel="50000">
                                          <p:stCondLst>
                                            <p:cond delay="676"/>
                                          </p:stCondLst>
                                        </p:cTn>
                                        <p:tgtEl>
                                          <p:spTgt spid="1056802"/>
                                        </p:tgtEl>
                                      </p:cBhvr>
                                      <p:to x="100000" y="100000"/>
                                    </p:animScale>
                                    <p:animScale>
                                      <p:cBhvr>
                                        <p:cTn id="21" dur="26">
                                          <p:stCondLst>
                                            <p:cond delay="1312"/>
                                          </p:stCondLst>
                                        </p:cTn>
                                        <p:tgtEl>
                                          <p:spTgt spid="1056802"/>
                                        </p:tgtEl>
                                      </p:cBhvr>
                                      <p:to x="100000" y="80000"/>
                                    </p:animScale>
                                    <p:animScale>
                                      <p:cBhvr>
                                        <p:cTn id="22" dur="166" decel="50000">
                                          <p:stCondLst>
                                            <p:cond delay="1338"/>
                                          </p:stCondLst>
                                        </p:cTn>
                                        <p:tgtEl>
                                          <p:spTgt spid="1056802"/>
                                        </p:tgtEl>
                                      </p:cBhvr>
                                      <p:to x="100000" y="100000"/>
                                    </p:animScale>
                                    <p:animScale>
                                      <p:cBhvr>
                                        <p:cTn id="23" dur="26">
                                          <p:stCondLst>
                                            <p:cond delay="1642"/>
                                          </p:stCondLst>
                                        </p:cTn>
                                        <p:tgtEl>
                                          <p:spTgt spid="1056802"/>
                                        </p:tgtEl>
                                      </p:cBhvr>
                                      <p:to x="100000" y="90000"/>
                                    </p:animScale>
                                    <p:animScale>
                                      <p:cBhvr>
                                        <p:cTn id="24" dur="166" decel="50000">
                                          <p:stCondLst>
                                            <p:cond delay="1668"/>
                                          </p:stCondLst>
                                        </p:cTn>
                                        <p:tgtEl>
                                          <p:spTgt spid="1056802"/>
                                        </p:tgtEl>
                                      </p:cBhvr>
                                      <p:to x="100000" y="100000"/>
                                    </p:animScale>
                                    <p:animScale>
                                      <p:cBhvr>
                                        <p:cTn id="25" dur="26">
                                          <p:stCondLst>
                                            <p:cond delay="1808"/>
                                          </p:stCondLst>
                                        </p:cTn>
                                        <p:tgtEl>
                                          <p:spTgt spid="1056802"/>
                                        </p:tgtEl>
                                      </p:cBhvr>
                                      <p:to x="100000" y="95000"/>
                                    </p:animScale>
                                    <p:animScale>
                                      <p:cBhvr>
                                        <p:cTn id="26" dur="166" decel="50000">
                                          <p:stCondLst>
                                            <p:cond delay="1834"/>
                                          </p:stCondLst>
                                        </p:cTn>
                                        <p:tgtEl>
                                          <p:spTgt spid="1056802"/>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6770">
                                            <p:txEl>
                                              <p:pRg st="2" end="2"/>
                                            </p:txEl>
                                          </p:spTgt>
                                        </p:tgtEl>
                                        <p:attrNameLst>
                                          <p:attrName>style.visibility</p:attrName>
                                        </p:attrNameLst>
                                      </p:cBhvr>
                                      <p:to>
                                        <p:strVal val="visible"/>
                                      </p:to>
                                    </p:set>
                                    <p:anim calcmode="lin" valueType="num">
                                      <p:cBhvr additive="base">
                                        <p:cTn id="31"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6770">
                                            <p:txEl>
                                              <p:pRg st="3" end="3"/>
                                            </p:txEl>
                                          </p:spTgt>
                                        </p:tgtEl>
                                        <p:attrNameLst>
                                          <p:attrName>style.visibility</p:attrName>
                                        </p:attrNameLst>
                                      </p:cBhvr>
                                      <p:to>
                                        <p:strVal val="visible"/>
                                      </p:to>
                                    </p:set>
                                    <p:anim calcmode="lin" valueType="num">
                                      <p:cBhvr additive="base">
                                        <p:cTn id="37" dur="500" fill="hold"/>
                                        <p:tgtEl>
                                          <p:spTgt spid="105677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67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6770">
                                            <p:txEl>
                                              <p:pRg st="4" end="4"/>
                                            </p:txEl>
                                          </p:spTgt>
                                        </p:tgtEl>
                                        <p:attrNameLst>
                                          <p:attrName>style.visibility</p:attrName>
                                        </p:attrNameLst>
                                      </p:cBhvr>
                                      <p:to>
                                        <p:strVal val="visible"/>
                                      </p:to>
                                    </p:set>
                                    <p:anim calcmode="lin" valueType="num">
                                      <p:cBhvr additive="base">
                                        <p:cTn id="43" dur="500" fill="hold"/>
                                        <p:tgtEl>
                                          <p:spTgt spid="105677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67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56770">
                                            <p:txEl>
                                              <p:pRg st="5" end="5"/>
                                            </p:txEl>
                                          </p:spTgt>
                                        </p:tgtEl>
                                        <p:attrNameLst>
                                          <p:attrName>style.visibility</p:attrName>
                                        </p:attrNameLst>
                                      </p:cBhvr>
                                      <p:to>
                                        <p:strVal val="visible"/>
                                      </p:to>
                                    </p:set>
                                    <p:anim calcmode="lin" valueType="num">
                                      <p:cBhvr additive="base">
                                        <p:cTn id="49" dur="500" fill="hold"/>
                                        <p:tgtEl>
                                          <p:spTgt spid="105677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67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01060" name="Rectangle 4"/>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Assuming an albedo of 0.30,                        find, for Earth:</a:t>
            </a:r>
          </a:p>
          <a:p>
            <a:pPr eaLnBrk="0" hangingPunct="0">
              <a:spcBef>
                <a:spcPct val="20000"/>
              </a:spcBef>
            </a:pPr>
            <a:r>
              <a:rPr lang="en-US" sz="2400">
                <a:latin typeface="Arial" charset="0"/>
                <a:sym typeface="Symbol" pitchFamily="18" charset="2"/>
              </a:rPr>
              <a:t>(a) the power of the sunlight received.</a:t>
            </a:r>
          </a:p>
          <a:p>
            <a:pPr eaLnBrk="0" hangingPunct="0">
              <a:spcBef>
                <a:spcPct val="20000"/>
              </a:spcBef>
            </a:pPr>
            <a:r>
              <a:rPr lang="en-US" sz="2400">
                <a:latin typeface="Arial" charset="0"/>
                <a:sym typeface="Symbol" pitchFamily="18" charset="2"/>
              </a:rPr>
              <a:t>SOLUTION: Use </a:t>
            </a:r>
            <a:r>
              <a:rPr lang="en-US" sz="2400" i="1">
                <a:latin typeface="Arial" charset="0"/>
                <a:sym typeface="Symbol" pitchFamily="18" charset="2"/>
              </a:rPr>
              <a:t>I</a:t>
            </a:r>
            <a:r>
              <a:rPr lang="en-US" sz="2400">
                <a:latin typeface="Arial" charset="0"/>
                <a:sym typeface="Symbol" pitchFamily="18" charset="2"/>
              </a:rPr>
              <a:t> = 1380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 and </a:t>
            </a:r>
            <a:r>
              <a:rPr lang="en-US" sz="2400" i="1">
                <a:latin typeface="Arial" charset="0"/>
                <a:sym typeface="Symbol" pitchFamily="18" charset="2"/>
              </a:rPr>
              <a:t>I</a:t>
            </a:r>
            <a:r>
              <a:rPr lang="en-US" sz="2400">
                <a:latin typeface="Arial" charset="0"/>
                <a:sym typeface="Symbol" pitchFamily="18" charset="2"/>
              </a:rPr>
              <a:t> = </a:t>
            </a:r>
            <a:r>
              <a:rPr lang="en-US" sz="2400" i="1">
                <a:latin typeface="Arial" charset="0"/>
                <a:sym typeface="Symbol" pitchFamily="18" charset="2"/>
              </a:rPr>
              <a:t>P / A</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The radius of Earth is </a:t>
            </a:r>
            <a:r>
              <a:rPr lang="en-US" sz="2400" i="1">
                <a:latin typeface="Arial" charset="0"/>
                <a:sym typeface="Symbol" pitchFamily="18" charset="2"/>
              </a:rPr>
              <a:t>r</a:t>
            </a:r>
            <a:r>
              <a:rPr lang="en-US" sz="2400">
                <a:latin typeface="Arial" charset="0"/>
                <a:sym typeface="Symbol" pitchFamily="18" charset="2"/>
              </a:rPr>
              <a:t> = 6.3710</a:t>
            </a:r>
            <a:r>
              <a:rPr lang="en-US" sz="2400" baseline="30000">
                <a:latin typeface="Arial" charset="0"/>
                <a:sym typeface="Symbol" pitchFamily="18" charset="2"/>
              </a:rPr>
              <a:t>6</a:t>
            </a:r>
            <a:r>
              <a:rPr lang="en-US" sz="2400">
                <a:latin typeface="Arial" charset="0"/>
                <a:sym typeface="Symbol" pitchFamily="18" charset="2"/>
              </a:rPr>
              <a:t> m so its                   cross-sectional area is </a:t>
            </a:r>
          </a:p>
          <a:p>
            <a:pPr eaLnBrk="0" hangingPunct="0">
              <a:spcBef>
                <a:spcPct val="20000"/>
              </a:spcBef>
            </a:pPr>
            <a:r>
              <a:rPr lang="en-US" sz="2400" i="1">
                <a:latin typeface="Arial" charset="0"/>
                <a:sym typeface="Symbol" pitchFamily="18" charset="2"/>
              </a:rPr>
              <a:t>      A</a:t>
            </a:r>
            <a:r>
              <a:rPr lang="en-US" sz="2400">
                <a:latin typeface="Arial" charset="0"/>
                <a:sym typeface="Symbol" pitchFamily="18" charset="2"/>
              </a:rPr>
              <a:t> = </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 = (6.3710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 = 1.2710</a:t>
            </a:r>
            <a:r>
              <a:rPr lang="en-US" sz="2400" baseline="30000">
                <a:latin typeface="Arial" charset="0"/>
                <a:sym typeface="Symbol" pitchFamily="18" charset="2"/>
              </a:rPr>
              <a:t>14</a:t>
            </a:r>
            <a:r>
              <a:rPr lang="en-US" sz="2400">
                <a:latin typeface="Arial" charset="0"/>
                <a:sym typeface="Symbol" pitchFamily="18" charset="2"/>
              </a:rPr>
              <a:t> m</a:t>
            </a:r>
            <a:r>
              <a:rPr lang="en-US" sz="2400" baseline="30000">
                <a:latin typeface="Arial" charset="0"/>
                <a:sym typeface="Symbol" pitchFamily="18" charset="2"/>
              </a:rPr>
              <a:t>2</a:t>
            </a:r>
            <a:r>
              <a:rPr lang="en-US" sz="2400">
                <a:latin typeface="Arial" charset="0"/>
                <a:sym typeface="Symbol" pitchFamily="18" charset="2"/>
              </a:rPr>
              <a:t>. </a:t>
            </a:r>
          </a:p>
          <a:p>
            <a:pPr eaLnBrk="0" hangingPunct="0">
              <a:spcBef>
                <a:spcPct val="20000"/>
              </a:spcBef>
            </a:pPr>
            <a:r>
              <a:rPr lang="en-US" sz="2400">
                <a:latin typeface="Arial" charset="0"/>
                <a:sym typeface="Symbol" pitchFamily="18" charset="2"/>
              </a:rPr>
              <a:t>An albedo of 0.30 means that 70% of the sunlight is absorbed (because 30% is scattered). Thus</a:t>
            </a:r>
          </a:p>
          <a:p>
            <a:pPr eaLnBrk="0" hangingPunct="0">
              <a:spcBef>
                <a:spcPct val="20000"/>
              </a:spcBef>
            </a:pPr>
            <a:r>
              <a:rPr lang="en-US" sz="2400" i="1">
                <a:latin typeface="Arial" charset="0"/>
                <a:sym typeface="Symbol" pitchFamily="18" charset="2"/>
              </a:rPr>
              <a:t>P</a:t>
            </a:r>
            <a:r>
              <a:rPr lang="en-US" sz="2400">
                <a:latin typeface="Arial" charset="0"/>
                <a:sym typeface="Symbol" pitchFamily="18" charset="2"/>
              </a:rPr>
              <a:t> =(0.70)</a:t>
            </a:r>
            <a:r>
              <a:rPr lang="en-US" sz="2400" i="1">
                <a:latin typeface="Arial" charset="0"/>
                <a:sym typeface="Symbol" pitchFamily="18" charset="2"/>
              </a:rPr>
              <a:t>IA</a:t>
            </a:r>
            <a:r>
              <a:rPr lang="en-US" sz="2400">
                <a:latin typeface="Arial" charset="0"/>
                <a:sym typeface="Symbol" pitchFamily="18" charset="2"/>
              </a:rPr>
              <a:t> =(0.70)(1380)(1.2710</a:t>
            </a:r>
            <a:r>
              <a:rPr lang="en-US" sz="2400" baseline="30000">
                <a:latin typeface="Arial" charset="0"/>
                <a:sym typeface="Symbol" pitchFamily="18" charset="2"/>
              </a:rPr>
              <a:t>14</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Thus Earth intercepts energy from the sun at a rate of 1.2310</a:t>
            </a:r>
            <a:r>
              <a:rPr lang="en-US" sz="2400" baseline="30000">
                <a:latin typeface="Arial" charset="0"/>
                <a:sym typeface="Symbol" pitchFamily="18" charset="2"/>
              </a:rPr>
              <a:t>17</a:t>
            </a:r>
            <a:r>
              <a:rPr lang="en-US" sz="2400">
                <a:latin typeface="Arial" charset="0"/>
                <a:sym typeface="Symbol" pitchFamily="18" charset="2"/>
              </a:rPr>
              <a:t> W.</a:t>
            </a:r>
          </a:p>
        </p:txBody>
      </p:sp>
      <p:sp>
        <p:nvSpPr>
          <p:cNvPr id="301062" name="Oval 6"/>
          <p:cNvSpPr>
            <a:spLocks noChangeArrowheads="1"/>
          </p:cNvSpPr>
          <p:nvPr/>
        </p:nvSpPr>
        <p:spPr bwMode="auto">
          <a:xfrm>
            <a:off x="7059613" y="1917700"/>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105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pic>
        <p:nvPicPr>
          <p:cNvPr id="301061" name="Picture 5"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058">
                                            <p:txEl>
                                              <p:pRg st="0" end="0"/>
                                            </p:txEl>
                                          </p:spTgt>
                                        </p:tgtEl>
                                        <p:attrNameLst>
                                          <p:attrName>style.visibility</p:attrName>
                                        </p:attrNameLst>
                                      </p:cBhvr>
                                      <p:to>
                                        <p:strVal val="visible"/>
                                      </p:to>
                                    </p:set>
                                    <p:anim calcmode="lin" valueType="num">
                                      <p:cBhvr additive="base">
                                        <p:cTn id="7" dur="500" fill="hold"/>
                                        <p:tgtEl>
                                          <p:spTgt spid="301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1060">
                                            <p:txEl>
                                              <p:pRg st="0" end="0"/>
                                            </p:txEl>
                                          </p:spTgt>
                                        </p:tgtEl>
                                        <p:attrNameLst>
                                          <p:attrName>style.visibility</p:attrName>
                                        </p:attrNameLst>
                                      </p:cBhvr>
                                      <p:to>
                                        <p:strVal val="visible"/>
                                      </p:to>
                                    </p:set>
                                    <p:anim calcmode="lin" valueType="num">
                                      <p:cBhvr additive="base">
                                        <p:cTn id="13" dur="500" fill="hold"/>
                                        <p:tgtEl>
                                          <p:spTgt spid="3010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1060">
                                            <p:txEl>
                                              <p:pRg st="1" end="1"/>
                                            </p:txEl>
                                          </p:spTgt>
                                        </p:tgtEl>
                                        <p:attrNameLst>
                                          <p:attrName>style.visibility</p:attrName>
                                        </p:attrNameLst>
                                      </p:cBhvr>
                                      <p:to>
                                        <p:strVal val="visible"/>
                                      </p:to>
                                    </p:set>
                                    <p:anim calcmode="lin" valueType="num">
                                      <p:cBhvr additive="base">
                                        <p:cTn id="19" dur="500" fill="hold"/>
                                        <p:tgtEl>
                                          <p:spTgt spid="30106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1061"/>
                                        </p:tgtEl>
                                        <p:attrNameLst>
                                          <p:attrName>style.visibility</p:attrName>
                                        </p:attrNameLst>
                                      </p:cBhvr>
                                      <p:to>
                                        <p:strVal val="visible"/>
                                      </p:to>
                                    </p:set>
                                    <p:animEffect transition="in" filter="wipe(down)">
                                      <p:cBhvr>
                                        <p:cTn id="25" dur="580">
                                          <p:stCondLst>
                                            <p:cond delay="0"/>
                                          </p:stCondLst>
                                        </p:cTn>
                                        <p:tgtEl>
                                          <p:spTgt spid="301061"/>
                                        </p:tgtEl>
                                      </p:cBhvr>
                                    </p:animEffect>
                                    <p:anim calcmode="lin" valueType="num">
                                      <p:cBhvr>
                                        <p:cTn id="26" dur="1822" tmFilter="0,0; 0.14,0.36; 0.43,0.73; 0.71,0.91; 1.0,1.0">
                                          <p:stCondLst>
                                            <p:cond delay="0"/>
                                          </p:stCondLst>
                                        </p:cTn>
                                        <p:tgtEl>
                                          <p:spTgt spid="3010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10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10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10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1061"/>
                                        </p:tgtEl>
                                        <p:attrNameLst>
                                          <p:attrName>ppt_y</p:attrName>
                                        </p:attrNameLst>
                                      </p:cBhvr>
                                      <p:tavLst>
                                        <p:tav tm="0" fmla="#ppt_y-sin(pi*$)/81">
                                          <p:val>
                                            <p:fltVal val="0"/>
                                          </p:val>
                                        </p:tav>
                                        <p:tav tm="100000">
                                          <p:val>
                                            <p:fltVal val="1"/>
                                          </p:val>
                                        </p:tav>
                                      </p:tavLst>
                                    </p:anim>
                                    <p:animScale>
                                      <p:cBhvr>
                                        <p:cTn id="31" dur="26">
                                          <p:stCondLst>
                                            <p:cond delay="650"/>
                                          </p:stCondLst>
                                        </p:cTn>
                                        <p:tgtEl>
                                          <p:spTgt spid="301061"/>
                                        </p:tgtEl>
                                      </p:cBhvr>
                                      <p:to x="100000" y="60000"/>
                                    </p:animScale>
                                    <p:animScale>
                                      <p:cBhvr>
                                        <p:cTn id="32" dur="166" decel="50000">
                                          <p:stCondLst>
                                            <p:cond delay="676"/>
                                          </p:stCondLst>
                                        </p:cTn>
                                        <p:tgtEl>
                                          <p:spTgt spid="301061"/>
                                        </p:tgtEl>
                                      </p:cBhvr>
                                      <p:to x="100000" y="100000"/>
                                    </p:animScale>
                                    <p:animScale>
                                      <p:cBhvr>
                                        <p:cTn id="33" dur="26">
                                          <p:stCondLst>
                                            <p:cond delay="1312"/>
                                          </p:stCondLst>
                                        </p:cTn>
                                        <p:tgtEl>
                                          <p:spTgt spid="301061"/>
                                        </p:tgtEl>
                                      </p:cBhvr>
                                      <p:to x="100000" y="80000"/>
                                    </p:animScale>
                                    <p:animScale>
                                      <p:cBhvr>
                                        <p:cTn id="34" dur="166" decel="50000">
                                          <p:stCondLst>
                                            <p:cond delay="1338"/>
                                          </p:stCondLst>
                                        </p:cTn>
                                        <p:tgtEl>
                                          <p:spTgt spid="301061"/>
                                        </p:tgtEl>
                                      </p:cBhvr>
                                      <p:to x="100000" y="100000"/>
                                    </p:animScale>
                                    <p:animScale>
                                      <p:cBhvr>
                                        <p:cTn id="35" dur="26">
                                          <p:stCondLst>
                                            <p:cond delay="1642"/>
                                          </p:stCondLst>
                                        </p:cTn>
                                        <p:tgtEl>
                                          <p:spTgt spid="301061"/>
                                        </p:tgtEl>
                                      </p:cBhvr>
                                      <p:to x="100000" y="90000"/>
                                    </p:animScale>
                                    <p:animScale>
                                      <p:cBhvr>
                                        <p:cTn id="36" dur="166" decel="50000">
                                          <p:stCondLst>
                                            <p:cond delay="1668"/>
                                          </p:stCondLst>
                                        </p:cTn>
                                        <p:tgtEl>
                                          <p:spTgt spid="301061"/>
                                        </p:tgtEl>
                                      </p:cBhvr>
                                      <p:to x="100000" y="100000"/>
                                    </p:animScale>
                                    <p:animScale>
                                      <p:cBhvr>
                                        <p:cTn id="37" dur="26">
                                          <p:stCondLst>
                                            <p:cond delay="1808"/>
                                          </p:stCondLst>
                                        </p:cTn>
                                        <p:tgtEl>
                                          <p:spTgt spid="301061"/>
                                        </p:tgtEl>
                                      </p:cBhvr>
                                      <p:to x="100000" y="95000"/>
                                    </p:animScale>
                                    <p:animScale>
                                      <p:cBhvr>
                                        <p:cTn id="38" dur="166" decel="50000">
                                          <p:stCondLst>
                                            <p:cond delay="1834"/>
                                          </p:stCondLst>
                                        </p:cTn>
                                        <p:tgtEl>
                                          <p:spTgt spid="301061"/>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1060">
                                            <p:txEl>
                                              <p:pRg st="2" end="2"/>
                                            </p:txEl>
                                          </p:spTgt>
                                        </p:tgtEl>
                                        <p:attrNameLst>
                                          <p:attrName>style.visibility</p:attrName>
                                        </p:attrNameLst>
                                      </p:cBhvr>
                                      <p:to>
                                        <p:strVal val="visible"/>
                                      </p:to>
                                    </p:set>
                                    <p:anim calcmode="lin" valueType="num">
                                      <p:cBhvr additive="base">
                                        <p:cTn id="43" dur="500" fill="hold"/>
                                        <p:tgtEl>
                                          <p:spTgt spid="30106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10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1060">
                                            <p:txEl>
                                              <p:pRg st="3" end="3"/>
                                            </p:txEl>
                                          </p:spTgt>
                                        </p:tgtEl>
                                        <p:attrNameLst>
                                          <p:attrName>style.visibility</p:attrName>
                                        </p:attrNameLst>
                                      </p:cBhvr>
                                      <p:to>
                                        <p:strVal val="visible"/>
                                      </p:to>
                                    </p:set>
                                    <p:anim calcmode="lin" valueType="num">
                                      <p:cBhvr additive="base">
                                        <p:cTn id="49" dur="500" fill="hold"/>
                                        <p:tgtEl>
                                          <p:spTgt spid="30106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10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1062"/>
                                        </p:tgtEl>
                                        <p:attrNameLst>
                                          <p:attrName>style.visibility</p:attrName>
                                        </p:attrNameLst>
                                      </p:cBhvr>
                                      <p:to>
                                        <p:strVal val="visible"/>
                                      </p:to>
                                    </p:set>
                                    <p:anim calcmode="lin" valueType="num">
                                      <p:cBhvr additive="base">
                                        <p:cTn id="55" dur="500" fill="hold"/>
                                        <p:tgtEl>
                                          <p:spTgt spid="301062"/>
                                        </p:tgtEl>
                                        <p:attrNameLst>
                                          <p:attrName>ppt_x</p:attrName>
                                        </p:attrNameLst>
                                      </p:cBhvr>
                                      <p:tavLst>
                                        <p:tav tm="0">
                                          <p:val>
                                            <p:strVal val="0-#ppt_w/2"/>
                                          </p:val>
                                        </p:tav>
                                        <p:tav tm="100000">
                                          <p:val>
                                            <p:strVal val="#ppt_x"/>
                                          </p:val>
                                        </p:tav>
                                      </p:tavLst>
                                    </p:anim>
                                    <p:anim calcmode="lin" valueType="num">
                                      <p:cBhvr additive="base">
                                        <p:cTn id="56" dur="500" fill="hold"/>
                                        <p:tgtEl>
                                          <p:spTgt spid="3010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1060">
                                            <p:txEl>
                                              <p:pRg st="4" end="4"/>
                                            </p:txEl>
                                          </p:spTgt>
                                        </p:tgtEl>
                                        <p:attrNameLst>
                                          <p:attrName>style.visibility</p:attrName>
                                        </p:attrNameLst>
                                      </p:cBhvr>
                                      <p:to>
                                        <p:strVal val="visible"/>
                                      </p:to>
                                    </p:set>
                                    <p:anim calcmode="lin" valueType="num">
                                      <p:cBhvr additive="base">
                                        <p:cTn id="61" dur="500" fill="hold"/>
                                        <p:tgtEl>
                                          <p:spTgt spid="301060">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10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1060">
                                            <p:txEl>
                                              <p:pRg st="5" end="5"/>
                                            </p:txEl>
                                          </p:spTgt>
                                        </p:tgtEl>
                                        <p:attrNameLst>
                                          <p:attrName>style.visibility</p:attrName>
                                        </p:attrNameLst>
                                      </p:cBhvr>
                                      <p:to>
                                        <p:strVal val="visible"/>
                                      </p:to>
                                    </p:set>
                                    <p:anim calcmode="lin" valueType="num">
                                      <p:cBhvr additive="base">
                                        <p:cTn id="67" dur="500" fill="hold"/>
                                        <p:tgtEl>
                                          <p:spTgt spid="30106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010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1060">
                                            <p:txEl>
                                              <p:pRg st="6" end="6"/>
                                            </p:txEl>
                                          </p:spTgt>
                                        </p:tgtEl>
                                        <p:attrNameLst>
                                          <p:attrName>style.visibility</p:attrName>
                                        </p:attrNameLst>
                                      </p:cBhvr>
                                      <p:to>
                                        <p:strVal val="visible"/>
                                      </p:to>
                                    </p:set>
                                    <p:anim calcmode="lin" valueType="num">
                                      <p:cBhvr additive="base">
                                        <p:cTn id="73" dur="500" fill="hold"/>
                                        <p:tgtEl>
                                          <p:spTgt spid="301060">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010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01060">
                                            <p:txEl>
                                              <p:pRg st="7" end="7"/>
                                            </p:txEl>
                                          </p:spTgt>
                                        </p:tgtEl>
                                        <p:attrNameLst>
                                          <p:attrName>style.visibility</p:attrName>
                                        </p:attrNameLst>
                                      </p:cBhvr>
                                      <p:to>
                                        <p:strVal val="visible"/>
                                      </p:to>
                                    </p:set>
                                    <p:anim calcmode="lin" valueType="num">
                                      <p:cBhvr additive="base">
                                        <p:cTn id="79" dur="500" fill="hold"/>
                                        <p:tgtEl>
                                          <p:spTgt spid="301060">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010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Rectangle 8"/>
          <p:cNvSpPr>
            <a:spLocks noChangeArrowheads="1"/>
          </p:cNvSpPr>
          <p:nvPr/>
        </p:nvSpPr>
        <p:spPr bwMode="auto">
          <a:xfrm>
            <a:off x="674688" y="1808163"/>
            <a:ext cx="7772400" cy="5049837"/>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Assuming an albedo of 0.30,                        find, for Earth: </a:t>
            </a:r>
          </a:p>
          <a:p>
            <a:pPr eaLnBrk="0" hangingPunct="0">
              <a:spcBef>
                <a:spcPct val="20000"/>
              </a:spcBef>
            </a:pPr>
            <a:r>
              <a:rPr lang="en-US" sz="2400">
                <a:latin typeface="Arial" charset="0"/>
                <a:sym typeface="Symbol" pitchFamily="18" charset="2"/>
              </a:rPr>
              <a:t>(b) the </a:t>
            </a:r>
            <a:r>
              <a:rPr lang="en-US" sz="2400" i="1">
                <a:latin typeface="Arial" charset="0"/>
                <a:sym typeface="Symbol" pitchFamily="18" charset="2"/>
              </a:rPr>
              <a:t>predicted</a:t>
            </a:r>
            <a:r>
              <a:rPr lang="en-US" sz="2400">
                <a:latin typeface="Arial" charset="0"/>
                <a:sym typeface="Symbol" pitchFamily="18" charset="2"/>
              </a:rPr>
              <a:t> temperature due to the                      sunlight reaching it. </a:t>
            </a:r>
          </a:p>
          <a:p>
            <a:pPr eaLnBrk="0" hangingPunct="0"/>
            <a:r>
              <a:rPr lang="en-US" sz="2400">
                <a:latin typeface="Arial" charset="0"/>
                <a:sym typeface="Symbol" pitchFamily="18" charset="2"/>
              </a:rPr>
              <a:t>SOLUTION: </a:t>
            </a:r>
          </a:p>
          <a:p>
            <a:pPr eaLnBrk="0" hangingPunct="0"/>
            <a:r>
              <a:rPr lang="en-US" sz="2400">
                <a:latin typeface="Arial" charset="0"/>
                <a:sym typeface="Symbol" pitchFamily="18" charset="2"/>
              </a:rPr>
              <a:t>From the previous example </a:t>
            </a:r>
            <a:r>
              <a:rPr lang="en-US" sz="2400" i="1">
                <a:latin typeface="Arial" charset="0"/>
                <a:sym typeface="Symbol" pitchFamily="18" charset="2"/>
              </a:rPr>
              <a:t>P</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 </a:t>
            </a:r>
          </a:p>
          <a:p>
            <a:pPr eaLnBrk="0" hangingPunct="0">
              <a:spcBef>
                <a:spcPct val="20000"/>
              </a:spcBef>
            </a:pPr>
            <a:r>
              <a:rPr lang="en-US" sz="2400">
                <a:latin typeface="Arial" charset="0"/>
                <a:sym typeface="Symbol" pitchFamily="18" charset="2"/>
              </a:rPr>
              <a:t>But this power is distributed over the whole </a:t>
            </a:r>
            <a:r>
              <a:rPr lang="en-US" sz="2400" i="1">
                <a:latin typeface="Arial" charset="0"/>
                <a:sym typeface="Symbol" pitchFamily="18" charset="2"/>
              </a:rPr>
              <a:t>rotating </a:t>
            </a:r>
            <a:r>
              <a:rPr lang="en-US" sz="2400">
                <a:latin typeface="Arial" charset="0"/>
                <a:sym typeface="Symbol" pitchFamily="18" charset="2"/>
              </a:rPr>
              <a:t>planet, which has an area </a:t>
            </a:r>
            <a:r>
              <a:rPr lang="en-US" sz="2400" i="1">
                <a:latin typeface="Arial" charset="0"/>
                <a:sym typeface="Symbol" pitchFamily="18" charset="2"/>
              </a:rPr>
              <a:t>A</a:t>
            </a:r>
            <a:r>
              <a:rPr lang="en-US" sz="2400" i="1" baseline="-25000">
                <a:latin typeface="Arial" charset="0"/>
                <a:sym typeface="Symbol" pitchFamily="18" charset="2"/>
              </a:rPr>
              <a:t>sphere</a:t>
            </a:r>
            <a:r>
              <a:rPr lang="en-US" sz="2400">
                <a:latin typeface="Arial" charset="0"/>
                <a:sym typeface="Symbol" pitchFamily="18" charset="2"/>
              </a:rPr>
              <a:t> = 4</a:t>
            </a:r>
            <a:r>
              <a:rPr lang="en-US" sz="2400" i="1">
                <a:latin typeface="Arial" charset="0"/>
                <a:sym typeface="Symbol" pitchFamily="18" charset="2"/>
              </a:rPr>
              <a:t>r</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From Stefan-Boltzmann we have</a:t>
            </a:r>
          </a:p>
          <a:p>
            <a:pPr eaLnBrk="0" hangingPunct="0">
              <a:spcBef>
                <a:spcPct val="20000"/>
              </a:spcBef>
            </a:pPr>
            <a:r>
              <a:rPr lang="en-US" sz="2400" i="1">
                <a:latin typeface="Arial" charset="0"/>
                <a:sym typeface="Symbol" pitchFamily="18" charset="2"/>
              </a:rPr>
              <a:t>              </a:t>
            </a:r>
            <a:r>
              <a:rPr lang="en-US" sz="2400" i="1" baseline="-25000">
                <a:latin typeface="Arial" charset="0"/>
                <a:sym typeface="Symbol" pitchFamily="18" charset="2"/>
              </a:rPr>
              <a:t>                 </a:t>
            </a: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4</a:t>
            </a:r>
          </a:p>
          <a:p>
            <a:pPr eaLnBrk="0" hangingPunct="0">
              <a:spcBef>
                <a:spcPct val="20000"/>
              </a:spcBef>
            </a:pPr>
            <a:r>
              <a:rPr lang="en-US" sz="2400">
                <a:latin typeface="Arial" charset="0"/>
                <a:sym typeface="Symbol" pitchFamily="18" charset="2"/>
              </a:rPr>
              <a:t>            1.2310</a:t>
            </a:r>
            <a:r>
              <a:rPr lang="en-US" sz="2400" baseline="30000">
                <a:latin typeface="Arial" charset="0"/>
                <a:sym typeface="Symbol" pitchFamily="18" charset="2"/>
              </a:rPr>
              <a:t>17</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)4(6.3710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i="1">
                <a:latin typeface="Arial" charset="0"/>
                <a:sym typeface="Symbol" pitchFamily="18" charset="2"/>
              </a:rPr>
              <a:t>T</a:t>
            </a:r>
            <a:r>
              <a:rPr lang="en-US" sz="2400" baseline="30000">
                <a:latin typeface="Arial" charset="0"/>
                <a:sym typeface="Symbol" pitchFamily="18" charset="2"/>
              </a:rPr>
              <a:t>4</a:t>
            </a:r>
            <a:endParaRPr lang="en-US" sz="2400">
              <a:latin typeface="Arial" charset="0"/>
              <a:sym typeface="Symbol" pitchFamily="18" charset="2"/>
            </a:endParaRPr>
          </a:p>
          <a:p>
            <a:pPr eaLnBrk="0" hangingPunct="0">
              <a:spcBef>
                <a:spcPct val="20000"/>
              </a:spcBef>
            </a:pPr>
            <a:r>
              <a:rPr lang="en-US" sz="2400" i="1">
                <a:latin typeface="Arial" charset="0"/>
                <a:sym typeface="Symbol" pitchFamily="18" charset="2"/>
              </a:rPr>
              <a:t>              </a:t>
            </a:r>
            <a:r>
              <a:rPr lang="en-US" sz="2400" i="1" baseline="-25000">
                <a:latin typeface="Arial" charset="0"/>
                <a:sym typeface="Symbol" pitchFamily="18" charset="2"/>
              </a:rPr>
              <a:t>                 </a:t>
            </a:r>
            <a:r>
              <a:rPr lang="en-US" sz="2400" i="1">
                <a:latin typeface="Arial" charset="0"/>
                <a:sym typeface="Symbol" pitchFamily="18" charset="2"/>
              </a:rPr>
              <a:t>T</a:t>
            </a:r>
            <a:r>
              <a:rPr lang="en-US" sz="2400">
                <a:latin typeface="Arial" charset="0"/>
                <a:sym typeface="Symbol" pitchFamily="18" charset="2"/>
              </a:rPr>
              <a:t> = 255 K (-18</a:t>
            </a:r>
            <a:r>
              <a:rPr lang="en-US" sz="2400">
                <a:latin typeface="Arial" charset="0"/>
                <a:cs typeface="Courier New" pitchFamily="49" charset="0"/>
                <a:sym typeface="Symbol" pitchFamily="18" charset="2"/>
              </a:rPr>
              <a:t>°C).</a:t>
            </a:r>
          </a:p>
        </p:txBody>
      </p:sp>
      <p:sp>
        <p:nvSpPr>
          <p:cNvPr id="303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03109" name="Picture 5"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42175" y="1935163"/>
            <a:ext cx="1863725" cy="1803400"/>
          </a:xfrm>
          <a:prstGeom prst="rect">
            <a:avLst/>
          </a:prstGeom>
          <a:ln>
            <a:noFill/>
          </a:ln>
          <a:effectLst>
            <a:outerShdw blurRad="292100" dist="139700" dir="2700000" algn="tl" rotWithShape="0">
              <a:srgbClr val="333333">
                <a:alpha val="65000"/>
              </a:srgbClr>
            </a:outerShdw>
          </a:effectLst>
        </p:spPr>
      </p:pic>
      <p:sp>
        <p:nvSpPr>
          <p:cNvPr id="303110" name="Oval 6"/>
          <p:cNvSpPr>
            <a:spLocks noChangeArrowheads="1"/>
          </p:cNvSpPr>
          <p:nvPr/>
        </p:nvSpPr>
        <p:spPr bwMode="auto">
          <a:xfrm>
            <a:off x="7059613" y="1959904"/>
            <a:ext cx="155575" cy="17795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3111" name="Oval 7"/>
          <p:cNvSpPr>
            <a:spLocks noChangeArrowheads="1"/>
          </p:cNvSpPr>
          <p:nvPr/>
        </p:nvSpPr>
        <p:spPr bwMode="auto">
          <a:xfrm>
            <a:off x="7237413" y="1933356"/>
            <a:ext cx="1868487" cy="1792287"/>
          </a:xfrm>
          <a:prstGeom prst="ellipse">
            <a:avLst/>
          </a:prstGeom>
          <a:solidFill>
            <a:srgbClr val="FFFF00">
              <a:alpha val="44000"/>
            </a:srgbClr>
          </a:solidFill>
          <a:ln w="9525">
            <a:noFill/>
            <a:round/>
            <a:headEnd/>
            <a:tailEnd/>
          </a:ln>
          <a:effectLst/>
        </p:spPr>
        <p:txBody>
          <a:bodyPr wrap="none" anchor="ctr"/>
          <a:lstStyle/>
          <a:p>
            <a:endParaRPr lang="en-US"/>
          </a:p>
        </p:txBody>
      </p:sp>
      <p:sp>
        <p:nvSpPr>
          <p:cNvPr id="303114" name="Rectangle 10"/>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112">
                                            <p:txEl>
                                              <p:pRg st="1" end="1"/>
                                            </p:txEl>
                                          </p:spTgt>
                                        </p:tgtEl>
                                        <p:attrNameLst>
                                          <p:attrName>style.visibility</p:attrName>
                                        </p:attrNameLst>
                                      </p:cBhvr>
                                      <p:to>
                                        <p:strVal val="visible"/>
                                      </p:to>
                                    </p:set>
                                    <p:anim calcmode="lin" valueType="num">
                                      <p:cBhvr additive="base">
                                        <p:cTn id="7" dur="500" fill="hold"/>
                                        <p:tgtEl>
                                          <p:spTgt spid="3031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3112">
                                            <p:txEl>
                                              <p:pRg st="2" end="2"/>
                                            </p:txEl>
                                          </p:spTgt>
                                        </p:tgtEl>
                                        <p:attrNameLst>
                                          <p:attrName>style.visibility</p:attrName>
                                        </p:attrNameLst>
                                      </p:cBhvr>
                                      <p:to>
                                        <p:strVal val="visible"/>
                                      </p:to>
                                    </p:set>
                                    <p:anim calcmode="lin" valueType="num">
                                      <p:cBhvr additive="base">
                                        <p:cTn id="13" dur="500" fill="hold"/>
                                        <p:tgtEl>
                                          <p:spTgt spid="3031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3112">
                                            <p:txEl>
                                              <p:pRg st="3" end="3"/>
                                            </p:txEl>
                                          </p:spTgt>
                                        </p:tgtEl>
                                        <p:attrNameLst>
                                          <p:attrName>style.visibility</p:attrName>
                                        </p:attrNameLst>
                                      </p:cBhvr>
                                      <p:to>
                                        <p:strVal val="visible"/>
                                      </p:to>
                                    </p:set>
                                    <p:anim calcmode="lin" valueType="num">
                                      <p:cBhvr additive="base">
                                        <p:cTn id="19" dur="500" fill="hold"/>
                                        <p:tgtEl>
                                          <p:spTgt spid="3031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3110"/>
                                        </p:tgtEl>
                                        <p:attrNameLst>
                                          <p:attrName>style.visibility</p:attrName>
                                        </p:attrNameLst>
                                      </p:cBhvr>
                                      <p:to>
                                        <p:strVal val="visible"/>
                                      </p:to>
                                    </p:set>
                                    <p:anim calcmode="lin" valueType="num">
                                      <p:cBhvr additive="base">
                                        <p:cTn id="25" dur="500" fill="hold"/>
                                        <p:tgtEl>
                                          <p:spTgt spid="303110"/>
                                        </p:tgtEl>
                                        <p:attrNameLst>
                                          <p:attrName>ppt_x</p:attrName>
                                        </p:attrNameLst>
                                      </p:cBhvr>
                                      <p:tavLst>
                                        <p:tav tm="0">
                                          <p:val>
                                            <p:strVal val="0-#ppt_w/2"/>
                                          </p:val>
                                        </p:tav>
                                        <p:tav tm="100000">
                                          <p:val>
                                            <p:strVal val="#ppt_x"/>
                                          </p:val>
                                        </p:tav>
                                      </p:tavLst>
                                    </p:anim>
                                    <p:anim calcmode="lin" valueType="num">
                                      <p:cBhvr additive="base">
                                        <p:cTn id="26" dur="500" fill="hold"/>
                                        <p:tgtEl>
                                          <p:spTgt spid="303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3112">
                                            <p:txEl>
                                              <p:pRg st="4" end="4"/>
                                            </p:txEl>
                                          </p:spTgt>
                                        </p:tgtEl>
                                        <p:attrNameLst>
                                          <p:attrName>style.visibility</p:attrName>
                                        </p:attrNameLst>
                                      </p:cBhvr>
                                      <p:to>
                                        <p:strVal val="visible"/>
                                      </p:to>
                                    </p:set>
                                    <p:anim calcmode="lin" valueType="num">
                                      <p:cBhvr additive="base">
                                        <p:cTn id="31" dur="500" fill="hold"/>
                                        <p:tgtEl>
                                          <p:spTgt spid="3031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31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63" presetClass="path" presetSubtype="0" fill="hold" grpId="1" nodeType="clickEffect">
                                  <p:stCondLst>
                                    <p:cond delay="0"/>
                                  </p:stCondLst>
                                  <p:childTnLst>
                                    <p:animMotion origin="layout" path="M -2.22222E-6 -1.48148E-6 L 0.21528 -0.00185 " pathEditMode="relative" rAng="0" ptsTypes="AA">
                                      <p:cBhvr>
                                        <p:cTn id="36" dur="2000" fill="hold"/>
                                        <p:tgtEl>
                                          <p:spTgt spid="303110"/>
                                        </p:tgtEl>
                                        <p:attrNameLst>
                                          <p:attrName>ppt_x</p:attrName>
                                          <p:attrName>ppt_y</p:attrName>
                                        </p:attrNameLst>
                                      </p:cBhvr>
                                      <p:rCtr x="108" y="-1"/>
                                    </p:animMotion>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par>
                                <p:cTn id="37" presetID="6" presetClass="emph" presetSubtype="0" fill="hold" grpId="2" nodeType="withEffect">
                                  <p:stCondLst>
                                    <p:cond delay="0"/>
                                  </p:stCondLst>
                                  <p:childTnLst>
                                    <p:animScale>
                                      <p:cBhvr>
                                        <p:cTn id="38" dur="2000" fill="hold"/>
                                        <p:tgtEl>
                                          <p:spTgt spid="303110"/>
                                        </p:tgtEl>
                                      </p:cBhvr>
                                      <p:by x="50000" y="100000"/>
                                    </p:animScale>
                                  </p:childTnLst>
                                </p:cTn>
                              </p:par>
                              <p:par>
                                <p:cTn id="39" presetID="22" presetClass="entr" presetSubtype="8" fill="hold" grpId="0" nodeType="withEffect">
                                  <p:stCondLst>
                                    <p:cond delay="0"/>
                                  </p:stCondLst>
                                  <p:childTnLst>
                                    <p:set>
                                      <p:cBhvr>
                                        <p:cTn id="40" dur="1" fill="hold">
                                          <p:stCondLst>
                                            <p:cond delay="0"/>
                                          </p:stCondLst>
                                        </p:cTn>
                                        <p:tgtEl>
                                          <p:spTgt spid="303111"/>
                                        </p:tgtEl>
                                        <p:attrNameLst>
                                          <p:attrName>style.visibility</p:attrName>
                                        </p:attrNameLst>
                                      </p:cBhvr>
                                      <p:to>
                                        <p:strVal val="visible"/>
                                      </p:to>
                                    </p:set>
                                    <p:animEffect transition="in" filter="wipe(left)">
                                      <p:cBhvr>
                                        <p:cTn id="41" dur="2000"/>
                                        <p:tgtEl>
                                          <p:spTgt spid="3031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03112">
                                            <p:txEl>
                                              <p:pRg st="5" end="5"/>
                                            </p:txEl>
                                          </p:spTgt>
                                        </p:tgtEl>
                                        <p:attrNameLst>
                                          <p:attrName>style.visibility</p:attrName>
                                        </p:attrNameLst>
                                      </p:cBhvr>
                                      <p:to>
                                        <p:strVal val="visible"/>
                                      </p:to>
                                    </p:set>
                                    <p:anim calcmode="lin" valueType="num">
                                      <p:cBhvr additive="base">
                                        <p:cTn id="46" dur="500" fill="hold"/>
                                        <p:tgtEl>
                                          <p:spTgt spid="30311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031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03112">
                                            <p:txEl>
                                              <p:pRg st="6" end="6"/>
                                            </p:txEl>
                                          </p:spTgt>
                                        </p:tgtEl>
                                        <p:attrNameLst>
                                          <p:attrName>style.visibility</p:attrName>
                                        </p:attrNameLst>
                                      </p:cBhvr>
                                      <p:to>
                                        <p:strVal val="visible"/>
                                      </p:to>
                                    </p:set>
                                    <p:anim calcmode="lin" valueType="num">
                                      <p:cBhvr additive="base">
                                        <p:cTn id="52" dur="500" fill="hold"/>
                                        <p:tgtEl>
                                          <p:spTgt spid="30311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03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03112">
                                            <p:txEl>
                                              <p:pRg st="7" end="7"/>
                                            </p:txEl>
                                          </p:spTgt>
                                        </p:tgtEl>
                                        <p:attrNameLst>
                                          <p:attrName>style.visibility</p:attrName>
                                        </p:attrNameLst>
                                      </p:cBhvr>
                                      <p:to>
                                        <p:strVal val="visible"/>
                                      </p:to>
                                    </p:set>
                                    <p:anim calcmode="lin" valueType="num">
                                      <p:cBhvr additive="base">
                                        <p:cTn id="58" dur="500" fill="hold"/>
                                        <p:tgtEl>
                                          <p:spTgt spid="30311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031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03112">
                                            <p:txEl>
                                              <p:pRg st="8" end="8"/>
                                            </p:txEl>
                                          </p:spTgt>
                                        </p:tgtEl>
                                        <p:attrNameLst>
                                          <p:attrName>style.visibility</p:attrName>
                                        </p:attrNameLst>
                                      </p:cBhvr>
                                      <p:to>
                                        <p:strVal val="visible"/>
                                      </p:to>
                                    </p:set>
                                    <p:anim calcmode="lin" valueType="num">
                                      <p:cBhvr additive="base">
                                        <p:cTn id="64" dur="500" fill="hold"/>
                                        <p:tgtEl>
                                          <p:spTgt spid="303112">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031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303110" grpId="1" animBg="1"/>
      <p:bldP spid="303110" grpId="2" animBg="1"/>
      <p:bldP spid="3031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ChangeArrowheads="1"/>
          </p:cNvSpPr>
          <p:nvPr/>
        </p:nvSpPr>
        <p:spPr bwMode="auto">
          <a:xfrm>
            <a:off x="674688" y="2205038"/>
            <a:ext cx="7772400" cy="465296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If the average temperature of Earth is 289 K, find its emissivity.</a:t>
            </a:r>
          </a:p>
          <a:p>
            <a:pPr eaLnBrk="0" hangingPunct="0">
              <a:spcBef>
                <a:spcPct val="20000"/>
              </a:spcBef>
            </a:pPr>
            <a:r>
              <a:rPr lang="en-US" sz="2400">
                <a:latin typeface="Arial" charset="0"/>
                <a:sym typeface="Symbol" pitchFamily="18" charset="2"/>
              </a:rPr>
              <a:t>SOLUTION: We determined that Earth absorbs energy from the sun at a rate of </a:t>
            </a:r>
            <a:r>
              <a:rPr lang="en-US" sz="2400" i="1">
                <a:latin typeface="Arial" charset="0"/>
                <a:sym typeface="Symbol" pitchFamily="18" charset="2"/>
              </a:rPr>
              <a:t>P</a:t>
            </a:r>
            <a:r>
              <a:rPr lang="en-US" sz="2400">
                <a:latin typeface="Arial" charset="0"/>
                <a:sym typeface="Symbol" pitchFamily="18" charset="2"/>
              </a:rPr>
              <a:t> =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Since the temperature of Earth is relatively constant, we can assume it is radiating power at the same rate of </a:t>
            </a:r>
            <a:r>
              <a:rPr lang="en-US" sz="2400" i="1">
                <a:latin typeface="Arial" charset="0"/>
                <a:sym typeface="Symbol" pitchFamily="18" charset="2"/>
              </a:rPr>
              <a:t>P</a:t>
            </a:r>
            <a:r>
              <a:rPr lang="en-US" sz="2400" baseline="-25000">
                <a:latin typeface="Arial" charset="0"/>
                <a:sym typeface="Symbol" pitchFamily="18" charset="2"/>
              </a:rPr>
              <a:t>BODY</a:t>
            </a:r>
            <a:r>
              <a:rPr lang="en-US" sz="2400" i="1" baseline="-25000">
                <a:latin typeface="Arial" charset="0"/>
                <a:sym typeface="Symbol" pitchFamily="18" charset="2"/>
              </a:rPr>
              <a:t> </a:t>
            </a:r>
            <a:r>
              <a:rPr lang="en-US" sz="2400">
                <a:latin typeface="Arial" charset="0"/>
                <a:sym typeface="Symbol" pitchFamily="18" charset="2"/>
              </a:rPr>
              <a:t>= 1.2310</a:t>
            </a:r>
            <a:r>
              <a:rPr lang="en-US" sz="2400" baseline="30000">
                <a:latin typeface="Arial" charset="0"/>
                <a:sym typeface="Symbol" pitchFamily="18" charset="2"/>
              </a:rPr>
              <a:t>17</a:t>
            </a:r>
            <a:r>
              <a:rPr lang="en-US" sz="2400">
                <a:latin typeface="Arial" charset="0"/>
                <a:sym typeface="Symbol" pitchFamily="18" charset="2"/>
              </a:rPr>
              <a:t> W.</a:t>
            </a:r>
          </a:p>
          <a:p>
            <a:pPr eaLnBrk="0" hangingPunct="0">
              <a:spcBef>
                <a:spcPct val="20000"/>
              </a:spcBef>
            </a:pPr>
            <a:r>
              <a:rPr lang="en-US" sz="2400">
                <a:latin typeface="Arial" charset="0"/>
                <a:sym typeface="Symbol" pitchFamily="18" charset="2"/>
              </a:rPr>
              <a:t>At 289 K the power radiated by a black-body </a:t>
            </a:r>
            <a:r>
              <a:rPr lang="en-US" sz="2400" i="1">
                <a:latin typeface="Arial" charset="0"/>
                <a:sym typeface="Symbol" pitchFamily="18" charset="2"/>
              </a:rPr>
              <a:t>of the same size as Earth </a:t>
            </a:r>
            <a:r>
              <a:rPr lang="en-US" sz="2400">
                <a:latin typeface="Arial" charset="0"/>
                <a:sym typeface="Symbol" pitchFamily="18" charset="2"/>
              </a:rPr>
              <a:t>is:</a:t>
            </a:r>
          </a:p>
          <a:p>
            <a:pPr eaLnBrk="0" hangingPunct="0">
              <a:spcBef>
                <a:spcPct val="20000"/>
              </a:spcBef>
            </a:pPr>
            <a:r>
              <a:rPr lang="en-US" sz="2400" i="1">
                <a:latin typeface="Arial" charset="0"/>
                <a:sym typeface="Symbol" pitchFamily="18" charset="2"/>
              </a:rPr>
              <a:t>   P</a:t>
            </a:r>
            <a:r>
              <a:rPr lang="en-US" sz="2400" baseline="-25000">
                <a:latin typeface="Arial" charset="0"/>
                <a:sym typeface="Symbol" pitchFamily="18" charset="2"/>
              </a:rPr>
              <a:t>B-B</a:t>
            </a:r>
            <a:r>
              <a:rPr lang="en-US" sz="2400">
                <a:latin typeface="Arial" charset="0"/>
                <a:sym typeface="Symbol" pitchFamily="18" charset="2"/>
              </a:rPr>
              <a:t> = (5.6710</a:t>
            </a:r>
            <a:r>
              <a:rPr lang="en-US" sz="2400" baseline="30000">
                <a:latin typeface="Arial" charset="0"/>
                <a:sym typeface="Symbol" pitchFamily="18" charset="2"/>
              </a:rPr>
              <a:t>-8</a:t>
            </a:r>
            <a:r>
              <a:rPr lang="en-US" sz="2400">
                <a:latin typeface="Arial" charset="0"/>
                <a:sym typeface="Symbol" pitchFamily="18" charset="2"/>
              </a:rPr>
              <a:t>)4(6.3710</a:t>
            </a:r>
            <a:r>
              <a:rPr lang="en-US" sz="2400" baseline="30000">
                <a:latin typeface="Arial" charset="0"/>
                <a:sym typeface="Symbol" pitchFamily="18" charset="2"/>
              </a:rPr>
              <a:t>6</a:t>
            </a:r>
            <a:r>
              <a:rPr lang="en-US" sz="2400">
                <a:latin typeface="Arial" charset="0"/>
                <a:sym typeface="Symbol" pitchFamily="18" charset="2"/>
              </a:rPr>
              <a:t>)</a:t>
            </a:r>
            <a:r>
              <a:rPr lang="en-US" sz="2400" baseline="30000">
                <a:latin typeface="Arial" charset="0"/>
                <a:sym typeface="Symbol" pitchFamily="18" charset="2"/>
              </a:rPr>
              <a:t>2</a:t>
            </a:r>
            <a:r>
              <a:rPr lang="en-US" sz="2400">
                <a:latin typeface="Arial" charset="0"/>
                <a:sym typeface="Symbol" pitchFamily="18" charset="2"/>
              </a:rPr>
              <a:t>289</a:t>
            </a:r>
            <a:r>
              <a:rPr lang="en-US" sz="2400" baseline="30000">
                <a:latin typeface="Arial" charset="0"/>
                <a:sym typeface="Symbol" pitchFamily="18" charset="2"/>
              </a:rPr>
              <a:t>4</a:t>
            </a:r>
            <a:r>
              <a:rPr lang="en-US" sz="2400">
                <a:latin typeface="Arial" charset="0"/>
                <a:sym typeface="Symbol" pitchFamily="18" charset="2"/>
              </a:rPr>
              <a:t> = 2.0210</a:t>
            </a:r>
            <a:r>
              <a:rPr lang="en-US" sz="2400" baseline="30000">
                <a:latin typeface="Arial" charset="0"/>
                <a:sym typeface="Symbol" pitchFamily="18" charset="2"/>
              </a:rPr>
              <a:t>17 </a:t>
            </a:r>
            <a:r>
              <a:rPr lang="en-US" sz="2400">
                <a:latin typeface="Arial" charset="0"/>
                <a:sym typeface="Symbol" pitchFamily="18" charset="2"/>
              </a:rPr>
              <a:t>W.</a:t>
            </a:r>
          </a:p>
          <a:p>
            <a:pPr eaLnBrk="0" hangingPunct="0">
              <a:spcBef>
                <a:spcPct val="20000"/>
              </a:spcBef>
            </a:pPr>
            <a:r>
              <a:rPr lang="en-US" sz="2400">
                <a:latin typeface="Arial" charset="0"/>
                <a:sym typeface="Symbol" pitchFamily="18" charset="2"/>
              </a:rPr>
              <a:t>Thus </a:t>
            </a:r>
            <a:r>
              <a:rPr lang="en-US" sz="2400" i="1">
                <a:latin typeface="Arial" charset="0"/>
                <a:sym typeface="Symbol" pitchFamily="18" charset="2"/>
              </a:rPr>
              <a:t>e</a:t>
            </a:r>
            <a:r>
              <a:rPr lang="en-US" sz="2400">
                <a:latin typeface="Arial" charset="0"/>
                <a:sym typeface="Symbol" pitchFamily="18" charset="2"/>
              </a:rPr>
              <a:t> = </a:t>
            </a:r>
            <a:r>
              <a:rPr lang="en-US" sz="2400" i="1">
                <a:latin typeface="Arial" charset="0"/>
                <a:sym typeface="Symbol" pitchFamily="18" charset="2"/>
              </a:rPr>
              <a:t>P</a:t>
            </a:r>
            <a:r>
              <a:rPr lang="en-US" sz="2400" baseline="-25000">
                <a:latin typeface="Arial" charset="0"/>
                <a:sym typeface="Symbol" pitchFamily="18" charset="2"/>
              </a:rPr>
              <a:t>BODY </a:t>
            </a:r>
            <a:r>
              <a:rPr lang="en-US" sz="2400" i="1">
                <a:latin typeface="Arial" charset="0"/>
                <a:sym typeface="Symbol" pitchFamily="18" charset="2"/>
              </a:rPr>
              <a:t>/ P</a:t>
            </a:r>
            <a:r>
              <a:rPr lang="en-US" sz="2400" baseline="-25000">
                <a:latin typeface="Arial" charset="0"/>
                <a:sym typeface="Symbol" pitchFamily="18" charset="2"/>
              </a:rPr>
              <a:t>BLACK-BODY</a:t>
            </a:r>
            <a:r>
              <a:rPr lang="en-US" sz="2400" i="1">
                <a:latin typeface="Arial" charset="0"/>
                <a:sym typeface="Symbol" pitchFamily="18" charset="2"/>
              </a:rPr>
              <a:t> </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1.23 </a:t>
            </a:r>
            <a:r>
              <a:rPr lang="en-US" sz="2400" i="1">
                <a:latin typeface="Arial" charset="0"/>
                <a:sym typeface="Symbol" pitchFamily="18" charset="2"/>
              </a:rPr>
              <a:t>/</a:t>
            </a:r>
            <a:r>
              <a:rPr lang="en-US" sz="2400">
                <a:latin typeface="Arial" charset="0"/>
                <a:sym typeface="Symbol" pitchFamily="18" charset="2"/>
              </a:rPr>
              <a:t> 2.02 = 0.61.</a:t>
            </a:r>
          </a:p>
        </p:txBody>
      </p:sp>
      <p:sp>
        <p:nvSpPr>
          <p:cNvPr id="288770" name="Rectangle 2"/>
          <p:cNvSpPr>
            <a:spLocks noChangeArrowheads="1"/>
          </p:cNvSpPr>
          <p:nvPr/>
        </p:nvSpPr>
        <p:spPr bwMode="auto">
          <a:xfrm>
            <a:off x="685800" y="1401763"/>
            <a:ext cx="7772400" cy="84772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Solving problems involving emissivity and Earth’s average temperature</a:t>
            </a:r>
            <a:endParaRPr lang="en-US" sz="2400">
              <a:solidFill>
                <a:schemeClr val="accent2"/>
              </a:solidFill>
              <a:latin typeface="Arial" charset="0"/>
              <a:cs typeface="Times New Roman" pitchFamily="18" charset="0"/>
            </a:endParaRPr>
          </a:p>
        </p:txBody>
      </p:sp>
      <p:sp>
        <p:nvSpPr>
          <p:cNvPr id="288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anim calcmode="lin" valueType="num">
                                      <p:cBhvr additive="base">
                                        <p:cTn id="7" dur="500" fill="hold"/>
                                        <p:tgtEl>
                                          <p:spTgt spid="288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8772">
                                            <p:txEl>
                                              <p:pRg st="0" end="0"/>
                                            </p:txEl>
                                          </p:spTgt>
                                        </p:tgtEl>
                                        <p:attrNameLst>
                                          <p:attrName>style.visibility</p:attrName>
                                        </p:attrNameLst>
                                      </p:cBhvr>
                                      <p:to>
                                        <p:strVal val="visible"/>
                                      </p:to>
                                    </p:set>
                                    <p:anim calcmode="lin" valueType="num">
                                      <p:cBhvr additive="base">
                                        <p:cTn id="13"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8772">
                                            <p:txEl>
                                              <p:pRg st="1" end="1"/>
                                            </p:txEl>
                                          </p:spTgt>
                                        </p:tgtEl>
                                        <p:attrNameLst>
                                          <p:attrName>style.visibility</p:attrName>
                                        </p:attrNameLst>
                                      </p:cBhvr>
                                      <p:to>
                                        <p:strVal val="visible"/>
                                      </p:to>
                                    </p:set>
                                    <p:anim calcmode="lin" valueType="num">
                                      <p:cBhvr additive="base">
                                        <p:cTn id="19"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8772">
                                            <p:txEl>
                                              <p:pRg st="2" end="2"/>
                                            </p:txEl>
                                          </p:spTgt>
                                        </p:tgtEl>
                                        <p:attrNameLst>
                                          <p:attrName>style.visibility</p:attrName>
                                        </p:attrNameLst>
                                      </p:cBhvr>
                                      <p:to>
                                        <p:strVal val="visible"/>
                                      </p:to>
                                    </p:set>
                                    <p:anim calcmode="lin" valueType="num">
                                      <p:cBhvr additive="base">
                                        <p:cTn id="25"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8772">
                                            <p:txEl>
                                              <p:pRg st="3" end="3"/>
                                            </p:txEl>
                                          </p:spTgt>
                                        </p:tgtEl>
                                        <p:attrNameLst>
                                          <p:attrName>style.visibility</p:attrName>
                                        </p:attrNameLst>
                                      </p:cBhvr>
                                      <p:to>
                                        <p:strVal val="visible"/>
                                      </p:to>
                                    </p:set>
                                    <p:anim calcmode="lin" valueType="num">
                                      <p:cBhvr additive="base">
                                        <p:cTn id="31"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4" end="4"/>
                                            </p:txEl>
                                          </p:spTgt>
                                        </p:tgtEl>
                                        <p:attrNameLst>
                                          <p:attrName>style.visibility</p:attrName>
                                        </p:attrNameLst>
                                      </p:cBhvr>
                                      <p:to>
                                        <p:strVal val="visible"/>
                                      </p:to>
                                    </p:set>
                                    <p:anim calcmode="lin" valueType="num">
                                      <p:cBhvr additive="base">
                                        <p:cTn id="37"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5" end="5"/>
                                            </p:txEl>
                                          </p:spTgt>
                                        </p:tgtEl>
                                        <p:attrNameLst>
                                          <p:attrName>style.visibility</p:attrName>
                                        </p:attrNameLst>
                                      </p:cBhvr>
                                      <p:to>
                                        <p:strVal val="visible"/>
                                      </p:to>
                                    </p:set>
                                    <p:anim calcmode="lin" valueType="num">
                                      <p:cBhvr additive="base">
                                        <p:cTn id="43"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387850"/>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Discussion of conduction and convection will be qualitative only </a:t>
            </a:r>
          </a:p>
          <a:p>
            <a:pPr marL="609600" indent="-609600">
              <a:spcBef>
                <a:spcPct val="20000"/>
              </a:spcBef>
            </a:pPr>
            <a:r>
              <a:rPr lang="en-US" sz="2400">
                <a:solidFill>
                  <a:srgbClr val="000000"/>
                </a:solidFill>
                <a:latin typeface="Arial" charset="0"/>
                <a:ea typeface="Calibri" pitchFamily="34" charset="0"/>
                <a:cs typeface="Arial" charset="0"/>
              </a:rPr>
              <a:t>• Discussion of conduction is limited to intermolecular and electron collisions </a:t>
            </a:r>
          </a:p>
          <a:p>
            <a:pPr marL="609600" indent="-609600">
              <a:spcBef>
                <a:spcPct val="20000"/>
              </a:spcBef>
            </a:pPr>
            <a:r>
              <a:rPr lang="en-US" sz="2400">
                <a:solidFill>
                  <a:srgbClr val="000000"/>
                </a:solidFill>
                <a:latin typeface="Arial" charset="0"/>
                <a:ea typeface="Calibri" pitchFamily="34" charset="0"/>
                <a:cs typeface="Arial" charset="0"/>
              </a:rPr>
              <a:t>• Discussion of convection is limited to simple gas or liquid transfer via density differences </a:t>
            </a:r>
          </a:p>
          <a:p>
            <a:pPr marL="609600" indent="-609600">
              <a:spcBef>
                <a:spcPct val="20000"/>
              </a:spcBef>
            </a:pPr>
            <a:r>
              <a:rPr lang="en-US" sz="2400">
                <a:solidFill>
                  <a:srgbClr val="000000"/>
                </a:solidFill>
                <a:latin typeface="Arial" charset="0"/>
                <a:ea typeface="Calibri" pitchFamily="34" charset="0"/>
                <a:cs typeface="Arial" charset="0"/>
              </a:rPr>
              <a:t>• The absorption of infrared radiation by greenhouse gases should be described in terms of the molecular energy levels and the subsequent emission of radiation in all directions </a:t>
            </a:r>
          </a:p>
        </p:txBody>
      </p:sp>
      <p:sp>
        <p:nvSpPr>
          <p:cNvPr id="20685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8"/>
          <p:cNvSpPr>
            <a:spLocks noChangeArrowheads="1"/>
          </p:cNvSpPr>
          <p:nvPr/>
        </p:nvSpPr>
        <p:spPr bwMode="auto">
          <a:xfrm>
            <a:off x="685800" y="1809750"/>
            <a:ext cx="7772400" cy="4711700"/>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299012"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29901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 y="1901825"/>
            <a:ext cx="7775575" cy="4591050"/>
          </a:xfrm>
          <a:prstGeom prst="rect">
            <a:avLst/>
          </a:prstGeom>
          <a:noFill/>
          <a:ln w="9525">
            <a:noFill/>
            <a:miter lim="800000"/>
            <a:headEnd/>
            <a:tailEnd/>
          </a:ln>
        </p:spPr>
      </p:pic>
      <p:sp>
        <p:nvSpPr>
          <p:cNvPr id="1116170" name="Text Box 10"/>
          <p:cNvSpPr txBox="1">
            <a:spLocks noChangeArrowheads="1"/>
          </p:cNvSpPr>
          <p:nvPr/>
        </p:nvSpPr>
        <p:spPr bwMode="auto">
          <a:xfrm>
            <a:off x="4252913" y="2171700"/>
            <a:ext cx="4540250" cy="420688"/>
          </a:xfrm>
          <a:prstGeom prst="rect">
            <a:avLst/>
          </a:prstGeom>
          <a:noFill/>
          <a:ln w="9525">
            <a:noFill/>
            <a:miter lim="800000"/>
            <a:headEnd/>
            <a:tailEnd/>
          </a:ln>
        </p:spPr>
        <p:txBody>
          <a:bodyPr>
            <a:spAutoFit/>
          </a:bodyPr>
          <a:lstStyle/>
          <a:p>
            <a:pPr>
              <a:lnSpc>
                <a:spcPct val="90000"/>
              </a:lnSpc>
              <a:spcBef>
                <a:spcPct val="20000"/>
              </a:spcBef>
            </a:pPr>
            <a:r>
              <a:rPr lang="en-US" sz="2400">
                <a:solidFill>
                  <a:schemeClr val="hlink"/>
                </a:solidFill>
                <a:latin typeface="Arial" charset="0"/>
                <a:cs typeface="Times New Roman" pitchFamily="18" charset="0"/>
                <a:sym typeface="Symbol" pitchFamily="18" charset="2"/>
              </a:rPr>
              <a:t>albedo = </a:t>
            </a:r>
            <a:r>
              <a:rPr lang="en-US" sz="2400" i="1">
                <a:solidFill>
                  <a:schemeClr val="hlink"/>
                </a:solidFill>
                <a:latin typeface="Arial" charset="0"/>
                <a:cs typeface="Times New Roman" pitchFamily="18" charset="0"/>
                <a:sym typeface="Symbol" pitchFamily="18" charset="2"/>
              </a:rPr>
              <a:t>P</a:t>
            </a:r>
            <a:r>
              <a:rPr lang="en-US" sz="2400" baseline="-25000">
                <a:solidFill>
                  <a:schemeClr val="hlink"/>
                </a:solidFill>
                <a:latin typeface="Arial" charset="0"/>
                <a:cs typeface="Times New Roman" pitchFamily="18" charset="0"/>
                <a:sym typeface="Symbol" pitchFamily="18" charset="2"/>
              </a:rPr>
              <a:t>SCATTERED </a:t>
            </a:r>
            <a:r>
              <a:rPr lang="en-US" sz="2400" i="1">
                <a:solidFill>
                  <a:schemeClr val="hlink"/>
                </a:solidFill>
                <a:latin typeface="Arial" charset="0"/>
                <a:cs typeface="Times New Roman" pitchFamily="18" charset="0"/>
                <a:sym typeface="Symbol" pitchFamily="18" charset="2"/>
              </a:rPr>
              <a:t>/</a:t>
            </a:r>
            <a:r>
              <a:rPr lang="en-US" sz="2400">
                <a:solidFill>
                  <a:schemeClr val="hlink"/>
                </a:solidFill>
                <a:latin typeface="Arial" charset="0"/>
                <a:cs typeface="Times New Roman" pitchFamily="18" charset="0"/>
                <a:sym typeface="Symbol" pitchFamily="18" charset="2"/>
              </a:rPr>
              <a:t> </a:t>
            </a:r>
            <a:r>
              <a:rPr lang="en-US" sz="2400" i="1">
                <a:solidFill>
                  <a:schemeClr val="hlink"/>
                </a:solidFill>
                <a:latin typeface="Arial" charset="0"/>
                <a:cs typeface="Times New Roman" pitchFamily="18" charset="0"/>
                <a:sym typeface="Symbol" pitchFamily="18" charset="2"/>
              </a:rPr>
              <a:t>P</a:t>
            </a:r>
            <a:r>
              <a:rPr lang="en-US" sz="2400" baseline="-25000">
                <a:solidFill>
                  <a:schemeClr val="hlink"/>
                </a:solidFill>
                <a:latin typeface="Arial" charset="0"/>
                <a:cs typeface="Times New Roman" pitchFamily="18" charset="0"/>
                <a:sym typeface="Symbol" pitchFamily="18" charset="2"/>
              </a:rPr>
              <a:t>INCIDENT</a:t>
            </a:r>
            <a:endParaRPr lang="en-US" sz="2400">
              <a:solidFill>
                <a:schemeClr val="hlink"/>
              </a:solidFill>
              <a:latin typeface="Arial" charset="0"/>
            </a:endParaRPr>
          </a:p>
        </p:txBody>
      </p:sp>
      <p:sp>
        <p:nvSpPr>
          <p:cNvPr id="1116171" name="Text Box 11"/>
          <p:cNvSpPr txBox="1">
            <a:spLocks noChangeArrowheads="1"/>
          </p:cNvSpPr>
          <p:nvPr/>
        </p:nvSpPr>
        <p:spPr bwMode="auto">
          <a:xfrm>
            <a:off x="5638800" y="2595563"/>
            <a:ext cx="3505200" cy="420687"/>
          </a:xfrm>
          <a:prstGeom prst="rect">
            <a:avLst/>
          </a:prstGeom>
          <a:noFill/>
          <a:ln w="9525">
            <a:noFill/>
            <a:miter lim="800000"/>
            <a:headEnd/>
            <a:tailEnd/>
          </a:ln>
        </p:spPr>
        <p:txBody>
          <a:bodyPr>
            <a:spAutoFit/>
          </a:bodyPr>
          <a:lstStyle/>
          <a:p>
            <a:pPr>
              <a:lnSpc>
                <a:spcPct val="90000"/>
              </a:lnSpc>
              <a:spcBef>
                <a:spcPct val="20000"/>
              </a:spcBef>
            </a:pPr>
            <a:r>
              <a:rPr lang="en-US" sz="2400">
                <a:solidFill>
                  <a:srgbClr val="CC0000"/>
                </a:solidFill>
                <a:latin typeface="Arial" charset="0"/>
                <a:sym typeface="Symbol" pitchFamily="18" charset="2"/>
              </a:rPr>
              <a:t></a:t>
            </a:r>
            <a:r>
              <a:rPr lang="en-US" sz="2400">
                <a:solidFill>
                  <a:srgbClr val="CC0000"/>
                </a:solidFill>
                <a:latin typeface="Arial" charset="0"/>
                <a:cs typeface="Times New Roman" pitchFamily="18" charset="0"/>
                <a:sym typeface="Symbol" pitchFamily="18" charset="2"/>
              </a:rPr>
              <a:t>P</a:t>
            </a:r>
            <a:r>
              <a:rPr lang="en-US" sz="2400" baseline="-25000">
                <a:solidFill>
                  <a:srgbClr val="CC0000"/>
                </a:solidFill>
                <a:latin typeface="Arial" charset="0"/>
                <a:cs typeface="Times New Roman" pitchFamily="18" charset="0"/>
                <a:sym typeface="Symbol" pitchFamily="18" charset="2"/>
              </a:rPr>
              <a:t>INCIDENT</a:t>
            </a:r>
            <a:r>
              <a:rPr lang="en-US" sz="2400">
                <a:solidFill>
                  <a:srgbClr val="CC0000"/>
                </a:solidFill>
                <a:latin typeface="Arial" charset="0"/>
                <a:cs typeface="Times New Roman" pitchFamily="18" charset="0"/>
                <a:sym typeface="Symbol" pitchFamily="18" charset="2"/>
              </a:rPr>
              <a:t> = 340 W</a:t>
            </a:r>
            <a:r>
              <a:rPr lang="en-US" sz="2400" baseline="-25000">
                <a:solidFill>
                  <a:srgbClr val="CC0000"/>
                </a:solidFill>
                <a:latin typeface="Arial" charset="0"/>
                <a:cs typeface="Times New Roman" pitchFamily="18" charset="0"/>
                <a:sym typeface="Symbol" pitchFamily="18" charset="2"/>
              </a:rPr>
              <a:t> </a:t>
            </a:r>
            <a:r>
              <a:rPr lang="en-US" sz="2400">
                <a:solidFill>
                  <a:srgbClr val="CC0000"/>
                </a:solidFill>
                <a:latin typeface="Arial" charset="0"/>
                <a:cs typeface="Times New Roman" pitchFamily="18" charset="0"/>
                <a:sym typeface="Symbol" pitchFamily="18" charset="2"/>
              </a:rPr>
              <a:t>m</a:t>
            </a:r>
            <a:r>
              <a:rPr lang="en-US" sz="2400" baseline="30000">
                <a:solidFill>
                  <a:srgbClr val="CC0000"/>
                </a:solidFill>
                <a:latin typeface="Arial" charset="0"/>
                <a:cs typeface="Times New Roman" pitchFamily="18" charset="0"/>
                <a:sym typeface="Symbol" pitchFamily="18" charset="2"/>
              </a:rPr>
              <a:t>-2</a:t>
            </a:r>
          </a:p>
        </p:txBody>
      </p:sp>
      <p:sp>
        <p:nvSpPr>
          <p:cNvPr id="1116172" name="Rectangle 12"/>
          <p:cNvSpPr>
            <a:spLocks noChangeArrowheads="1"/>
          </p:cNvSpPr>
          <p:nvPr/>
        </p:nvSpPr>
        <p:spPr bwMode="auto">
          <a:xfrm>
            <a:off x="2001838" y="2165350"/>
            <a:ext cx="1701800" cy="493713"/>
          </a:xfrm>
          <a:prstGeom prst="rect">
            <a:avLst/>
          </a:prstGeom>
          <a:solidFill>
            <a:srgbClr val="FF0000">
              <a:alpha val="23921"/>
            </a:srgbClr>
          </a:solidFill>
          <a:ln w="9525">
            <a:noFill/>
            <a:miter lim="800000"/>
            <a:headEnd/>
            <a:tailEnd/>
          </a:ln>
        </p:spPr>
        <p:txBody>
          <a:bodyPr wrap="none" anchor="ctr"/>
          <a:lstStyle/>
          <a:p>
            <a:endParaRPr lang="en-US"/>
          </a:p>
        </p:txBody>
      </p:sp>
      <p:sp>
        <p:nvSpPr>
          <p:cNvPr id="1116173" name="Rectangle 13"/>
          <p:cNvSpPr>
            <a:spLocks noChangeArrowheads="1"/>
          </p:cNvSpPr>
          <p:nvPr/>
        </p:nvSpPr>
        <p:spPr bwMode="auto">
          <a:xfrm>
            <a:off x="668338" y="2660650"/>
            <a:ext cx="1701800" cy="493713"/>
          </a:xfrm>
          <a:prstGeom prst="rect">
            <a:avLst/>
          </a:prstGeom>
          <a:solidFill>
            <a:srgbClr val="6600CC">
              <a:alpha val="23921"/>
            </a:srgbClr>
          </a:solidFill>
          <a:ln w="9525">
            <a:noFill/>
            <a:miter lim="800000"/>
            <a:headEnd/>
            <a:tailEnd/>
          </a:ln>
        </p:spPr>
        <p:txBody>
          <a:bodyPr wrap="none" anchor="ctr"/>
          <a:lstStyle/>
          <a:p>
            <a:endParaRPr lang="en-US"/>
          </a:p>
        </p:txBody>
      </p:sp>
      <p:sp>
        <p:nvSpPr>
          <p:cNvPr id="1116174" name="Text Box 14"/>
          <p:cNvSpPr txBox="1">
            <a:spLocks noChangeArrowheads="1"/>
          </p:cNvSpPr>
          <p:nvPr/>
        </p:nvSpPr>
        <p:spPr bwMode="auto">
          <a:xfrm>
            <a:off x="5384800" y="3009900"/>
            <a:ext cx="3543300" cy="420688"/>
          </a:xfrm>
          <a:prstGeom prst="rect">
            <a:avLst/>
          </a:prstGeom>
          <a:noFill/>
          <a:ln w="9525">
            <a:noFill/>
            <a:miter lim="800000"/>
            <a:headEnd/>
            <a:tailEnd/>
          </a:ln>
        </p:spPr>
        <p:txBody>
          <a:bodyPr>
            <a:spAutoFit/>
          </a:bodyPr>
          <a:lstStyle/>
          <a:p>
            <a:pPr>
              <a:lnSpc>
                <a:spcPct val="90000"/>
              </a:lnSpc>
              <a:spcBef>
                <a:spcPct val="20000"/>
              </a:spcBef>
            </a:pPr>
            <a:r>
              <a:rPr lang="en-US" sz="2400">
                <a:solidFill>
                  <a:srgbClr val="6600CC"/>
                </a:solidFill>
                <a:latin typeface="Arial" charset="0"/>
                <a:sym typeface="Symbol" pitchFamily="18" charset="2"/>
              </a:rPr>
              <a:t></a:t>
            </a:r>
            <a:r>
              <a:rPr lang="en-US" sz="2400">
                <a:solidFill>
                  <a:srgbClr val="6600CC"/>
                </a:solidFill>
                <a:latin typeface="Arial" charset="0"/>
                <a:cs typeface="Times New Roman" pitchFamily="18" charset="0"/>
                <a:sym typeface="Symbol" pitchFamily="18" charset="2"/>
              </a:rPr>
              <a:t>P</a:t>
            </a:r>
            <a:r>
              <a:rPr lang="en-US" sz="2400" baseline="-25000">
                <a:solidFill>
                  <a:srgbClr val="6600CC"/>
                </a:solidFill>
                <a:latin typeface="Arial" charset="0"/>
                <a:cs typeface="Times New Roman" pitchFamily="18" charset="0"/>
                <a:sym typeface="Symbol" pitchFamily="18" charset="2"/>
              </a:rPr>
              <a:t>SCATTERED</a:t>
            </a:r>
            <a:r>
              <a:rPr lang="en-US" sz="2400">
                <a:solidFill>
                  <a:srgbClr val="6600CC"/>
                </a:solidFill>
                <a:latin typeface="Arial" charset="0"/>
                <a:cs typeface="Times New Roman" pitchFamily="18" charset="0"/>
                <a:sym typeface="Symbol" pitchFamily="18" charset="2"/>
              </a:rPr>
              <a:t> = 100 W</a:t>
            </a:r>
            <a:r>
              <a:rPr lang="en-US" sz="2400" baseline="-25000">
                <a:solidFill>
                  <a:srgbClr val="6600CC"/>
                </a:solidFill>
                <a:latin typeface="Arial" charset="0"/>
                <a:cs typeface="Times New Roman" pitchFamily="18" charset="0"/>
                <a:sym typeface="Symbol" pitchFamily="18" charset="2"/>
              </a:rPr>
              <a:t> </a:t>
            </a:r>
            <a:r>
              <a:rPr lang="en-US" sz="2400">
                <a:solidFill>
                  <a:srgbClr val="6600CC"/>
                </a:solidFill>
                <a:latin typeface="Arial" charset="0"/>
                <a:cs typeface="Times New Roman" pitchFamily="18" charset="0"/>
                <a:sym typeface="Symbol" pitchFamily="18" charset="2"/>
              </a:rPr>
              <a:t>m</a:t>
            </a:r>
            <a:r>
              <a:rPr lang="en-US" sz="2400" baseline="30000">
                <a:solidFill>
                  <a:srgbClr val="6600CC"/>
                </a:solidFill>
                <a:latin typeface="Arial" charset="0"/>
                <a:cs typeface="Times New Roman" pitchFamily="18" charset="0"/>
                <a:sym typeface="Symbol" pitchFamily="18" charset="2"/>
              </a:rPr>
              <a:t>-2</a:t>
            </a:r>
          </a:p>
        </p:txBody>
      </p:sp>
      <p:sp>
        <p:nvSpPr>
          <p:cNvPr id="1116175" name="Text Box 15"/>
          <p:cNvSpPr txBox="1">
            <a:spLocks noChangeArrowheads="1"/>
          </p:cNvSpPr>
          <p:nvPr/>
        </p:nvSpPr>
        <p:spPr bwMode="auto">
          <a:xfrm>
            <a:off x="5892800" y="3475038"/>
            <a:ext cx="3149600" cy="420687"/>
          </a:xfrm>
          <a:prstGeom prst="rect">
            <a:avLst/>
          </a:prstGeom>
          <a:noFill/>
          <a:ln w="9525">
            <a:noFill/>
            <a:miter lim="800000"/>
            <a:headEnd/>
            <a:tailEnd/>
          </a:ln>
        </p:spPr>
        <p:txBody>
          <a:bodyPr>
            <a:spAutoFit/>
          </a:bodyPr>
          <a:lstStyle/>
          <a:p>
            <a:pPr>
              <a:lnSpc>
                <a:spcPct val="90000"/>
              </a:lnSpc>
              <a:spcBef>
                <a:spcPct val="20000"/>
              </a:spcBef>
            </a:pPr>
            <a:r>
              <a:rPr lang="en-US" sz="2400">
                <a:solidFill>
                  <a:schemeClr val="hlink"/>
                </a:solidFill>
                <a:latin typeface="Arial" charset="0"/>
                <a:cs typeface="Times New Roman" pitchFamily="18" charset="0"/>
                <a:sym typeface="Symbol" pitchFamily="18" charset="2"/>
              </a:rPr>
              <a:t>albedo = </a:t>
            </a:r>
            <a:r>
              <a:rPr lang="en-US" sz="2400">
                <a:solidFill>
                  <a:srgbClr val="6600CC"/>
                </a:solidFill>
                <a:latin typeface="Arial" charset="0"/>
                <a:cs typeface="Times New Roman" pitchFamily="18" charset="0"/>
                <a:sym typeface="Symbol" pitchFamily="18" charset="2"/>
              </a:rPr>
              <a:t>100 </a:t>
            </a:r>
            <a:r>
              <a:rPr lang="en-US" sz="2400">
                <a:solidFill>
                  <a:schemeClr val="hlink"/>
                </a:solidFill>
                <a:latin typeface="Arial" charset="0"/>
                <a:cs typeface="Times New Roman" pitchFamily="18" charset="0"/>
                <a:sym typeface="Symbol" pitchFamily="18" charset="2"/>
              </a:rPr>
              <a:t>/ </a:t>
            </a:r>
            <a:r>
              <a:rPr lang="en-US" sz="2400">
                <a:solidFill>
                  <a:srgbClr val="CC0000"/>
                </a:solidFill>
                <a:latin typeface="Arial" charset="0"/>
                <a:cs typeface="Times New Roman" pitchFamily="18" charset="0"/>
                <a:sym typeface="Symbol" pitchFamily="18" charset="2"/>
              </a:rPr>
              <a:t>340</a:t>
            </a:r>
            <a:endParaRPr lang="en-US" sz="2400">
              <a:solidFill>
                <a:srgbClr val="CC0000"/>
              </a:solidFill>
              <a:latin typeface="Arial" charset="0"/>
            </a:endParaRPr>
          </a:p>
        </p:txBody>
      </p:sp>
      <p:sp>
        <p:nvSpPr>
          <p:cNvPr id="1116176" name="Oval 16"/>
          <p:cNvSpPr>
            <a:spLocks noChangeArrowheads="1"/>
          </p:cNvSpPr>
          <p:nvPr/>
        </p:nvSpPr>
        <p:spPr bwMode="auto">
          <a:xfrm>
            <a:off x="2627313" y="5994400"/>
            <a:ext cx="284162" cy="284163"/>
          </a:xfrm>
          <a:prstGeom prst="ellipse">
            <a:avLst/>
          </a:prstGeom>
          <a:noFill/>
          <a:ln w="28575">
            <a:solidFill>
              <a:srgbClr val="CC0000"/>
            </a:solidFill>
            <a:round/>
            <a:headEnd/>
            <a:tailEnd/>
          </a:ln>
        </p:spPr>
        <p:txBody>
          <a:bodyPr wrap="none" anchor="ctr"/>
          <a:lstStyle/>
          <a:p>
            <a:endParaRPr lang="en-US"/>
          </a:p>
        </p:txBody>
      </p:sp>
      <p:sp>
        <p:nvSpPr>
          <p:cNvPr id="299021" name="Rectangle 13"/>
          <p:cNvSpPr>
            <a:spLocks noChangeArrowheads="1"/>
          </p:cNvSpPr>
          <p:nvPr/>
        </p:nvSpPr>
        <p:spPr bwMode="auto">
          <a:xfrm>
            <a:off x="685800" y="1401763"/>
            <a:ext cx="7772400" cy="450850"/>
          </a:xfrm>
          <a:prstGeom prst="rect">
            <a:avLst/>
          </a:prstGeom>
          <a:solidFill>
            <a:srgbClr val="EAEAEA"/>
          </a:solidFill>
          <a:ln w="9525">
            <a:noFill/>
            <a:miter lim="800000"/>
            <a:headEnd/>
            <a:tailEnd/>
          </a:ln>
          <a:effectLst/>
        </p:spPr>
        <p:txBody>
          <a:bodyPr/>
          <a:lstStyle/>
          <a:p>
            <a:pPr>
              <a:spcBef>
                <a:spcPct val="20000"/>
              </a:spcBef>
              <a:buFontTx/>
              <a:buChar char="•"/>
            </a:pPr>
            <a:r>
              <a:rPr lang="en-US" sz="2400" i="1">
                <a:solidFill>
                  <a:schemeClr val="accent2"/>
                </a:solidFill>
                <a:latin typeface="Arial" charset="0"/>
                <a:cs typeface="Times New Roman" pitchFamily="18" charset="0"/>
              </a:rPr>
              <a:t>Solving problems involving albedo</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21">
                                            <p:txEl>
                                              <p:pRg st="0" end="0"/>
                                            </p:txEl>
                                          </p:spTgt>
                                        </p:tgtEl>
                                        <p:attrNameLst>
                                          <p:attrName>style.visibility</p:attrName>
                                        </p:attrNameLst>
                                      </p:cBhvr>
                                      <p:to>
                                        <p:strVal val="visible"/>
                                      </p:to>
                                    </p:set>
                                    <p:anim calcmode="lin" valueType="num">
                                      <p:cBhvr additive="base">
                                        <p:cTn id="7" dur="500" fill="hold"/>
                                        <p:tgtEl>
                                          <p:spTgt spid="2990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9013"/>
                                        </p:tgtEl>
                                        <p:attrNameLst>
                                          <p:attrName>style.visibility</p:attrName>
                                        </p:attrNameLst>
                                      </p:cBhvr>
                                      <p:to>
                                        <p:strVal val="visible"/>
                                      </p:to>
                                    </p:set>
                                    <p:anim calcmode="lin" valueType="num">
                                      <p:cBhvr additive="base">
                                        <p:cTn id="13" dur="500" fill="hold"/>
                                        <p:tgtEl>
                                          <p:spTgt spid="299013"/>
                                        </p:tgtEl>
                                        <p:attrNameLst>
                                          <p:attrName>ppt_x</p:attrName>
                                        </p:attrNameLst>
                                      </p:cBhvr>
                                      <p:tavLst>
                                        <p:tav tm="0">
                                          <p:val>
                                            <p:strVal val="#ppt_x"/>
                                          </p:val>
                                        </p:tav>
                                        <p:tav tm="100000">
                                          <p:val>
                                            <p:strVal val="#ppt_x"/>
                                          </p:val>
                                        </p:tav>
                                      </p:tavLst>
                                    </p:anim>
                                    <p:anim calcmode="lin" valueType="num">
                                      <p:cBhvr additive="base">
                                        <p:cTn id="14" dur="500" fill="hold"/>
                                        <p:tgtEl>
                                          <p:spTgt spid="2990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16170"/>
                                        </p:tgtEl>
                                        <p:attrNameLst>
                                          <p:attrName>style.visibility</p:attrName>
                                        </p:attrNameLst>
                                      </p:cBhvr>
                                      <p:to>
                                        <p:strVal val="visible"/>
                                      </p:to>
                                    </p:set>
                                    <p:anim calcmode="lin" valueType="num">
                                      <p:cBhvr additive="base">
                                        <p:cTn id="19" dur="500" fill="hold"/>
                                        <p:tgtEl>
                                          <p:spTgt spid="1116170"/>
                                        </p:tgtEl>
                                        <p:attrNameLst>
                                          <p:attrName>ppt_x</p:attrName>
                                        </p:attrNameLst>
                                      </p:cBhvr>
                                      <p:tavLst>
                                        <p:tav tm="0">
                                          <p:val>
                                            <p:strVal val="1+#ppt_w/2"/>
                                          </p:val>
                                        </p:tav>
                                        <p:tav tm="100000">
                                          <p:val>
                                            <p:strVal val="#ppt_x"/>
                                          </p:val>
                                        </p:tav>
                                      </p:tavLst>
                                    </p:anim>
                                    <p:anim calcmode="lin" valueType="num">
                                      <p:cBhvr additive="base">
                                        <p:cTn id="20" dur="500" fill="hold"/>
                                        <p:tgtEl>
                                          <p:spTgt spid="1116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16172"/>
                                        </p:tgtEl>
                                        <p:attrNameLst>
                                          <p:attrName>style.visibility</p:attrName>
                                        </p:attrNameLst>
                                      </p:cBhvr>
                                      <p:to>
                                        <p:strVal val="visible"/>
                                      </p:to>
                                    </p:set>
                                    <p:anim calcmode="lin" valueType="num">
                                      <p:cBhvr>
                                        <p:cTn id="25" dur="500" fill="hold"/>
                                        <p:tgtEl>
                                          <p:spTgt spid="1116172"/>
                                        </p:tgtEl>
                                        <p:attrNameLst>
                                          <p:attrName>ppt_w</p:attrName>
                                        </p:attrNameLst>
                                      </p:cBhvr>
                                      <p:tavLst>
                                        <p:tav tm="0">
                                          <p:val>
                                            <p:fltVal val="0"/>
                                          </p:val>
                                        </p:tav>
                                        <p:tav tm="100000">
                                          <p:val>
                                            <p:strVal val="#ppt_w"/>
                                          </p:val>
                                        </p:tav>
                                      </p:tavLst>
                                    </p:anim>
                                    <p:anim calcmode="lin" valueType="num">
                                      <p:cBhvr>
                                        <p:cTn id="26" dur="500" fill="hold"/>
                                        <p:tgtEl>
                                          <p:spTgt spid="1116172"/>
                                        </p:tgtEl>
                                        <p:attrNameLst>
                                          <p:attrName>ppt_h</p:attrName>
                                        </p:attrNameLst>
                                      </p:cBhvr>
                                      <p:tavLst>
                                        <p:tav tm="0">
                                          <p:val>
                                            <p:fltVal val="0"/>
                                          </p:val>
                                        </p:tav>
                                        <p:tav tm="100000">
                                          <p:val>
                                            <p:strVal val="#ppt_h"/>
                                          </p:val>
                                        </p:tav>
                                      </p:tavLst>
                                    </p:anim>
                                    <p:animEffect transition="in" filter="fade">
                                      <p:cBhvr>
                                        <p:cTn id="27" dur="500"/>
                                        <p:tgtEl>
                                          <p:spTgt spid="1116172"/>
                                        </p:tgtEl>
                                      </p:cBhvr>
                                    </p:animEffect>
                                  </p:childTnLst>
                                  <p:subTnLst>
                                    <p:audio>
                                      <p:cMediaNode>
                                        <p:cTn display="0" masterRel="sameClick">
                                          <p:stCondLst>
                                            <p:cond evt="begin" delay="0">
                                              <p:tn val="23"/>
                                            </p:cond>
                                          </p:stCondLst>
                                          <p:endCondLst>
                                            <p:cond evt="onStopAudio" delay="0">
                                              <p:tgtEl>
                                                <p:sldTgt/>
                                              </p:tgtEl>
                                            </p:cond>
                                          </p:endCondLst>
                                        </p:cTn>
                                        <p:tgtEl>
                                          <p:sndTgt r:embed="rId6"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16171"/>
                                        </p:tgtEl>
                                        <p:attrNameLst>
                                          <p:attrName>style.visibility</p:attrName>
                                        </p:attrNameLst>
                                      </p:cBhvr>
                                      <p:to>
                                        <p:strVal val="visible"/>
                                      </p:to>
                                    </p:set>
                                    <p:anim calcmode="lin" valueType="num">
                                      <p:cBhvr additive="base">
                                        <p:cTn id="32" dur="500" fill="hold"/>
                                        <p:tgtEl>
                                          <p:spTgt spid="1116171"/>
                                        </p:tgtEl>
                                        <p:attrNameLst>
                                          <p:attrName>ppt_x</p:attrName>
                                        </p:attrNameLst>
                                      </p:cBhvr>
                                      <p:tavLst>
                                        <p:tav tm="0">
                                          <p:val>
                                            <p:strVal val="1+#ppt_w/2"/>
                                          </p:val>
                                        </p:tav>
                                        <p:tav tm="100000">
                                          <p:val>
                                            <p:strVal val="#ppt_x"/>
                                          </p:val>
                                        </p:tav>
                                      </p:tavLst>
                                    </p:anim>
                                    <p:anim calcmode="lin" valueType="num">
                                      <p:cBhvr additive="base">
                                        <p:cTn id="33" dur="500" fill="hold"/>
                                        <p:tgtEl>
                                          <p:spTgt spid="1116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16173"/>
                                        </p:tgtEl>
                                        <p:attrNameLst>
                                          <p:attrName>style.visibility</p:attrName>
                                        </p:attrNameLst>
                                      </p:cBhvr>
                                      <p:to>
                                        <p:strVal val="visible"/>
                                      </p:to>
                                    </p:set>
                                    <p:anim calcmode="lin" valueType="num">
                                      <p:cBhvr>
                                        <p:cTn id="38" dur="500" fill="hold"/>
                                        <p:tgtEl>
                                          <p:spTgt spid="1116173"/>
                                        </p:tgtEl>
                                        <p:attrNameLst>
                                          <p:attrName>ppt_w</p:attrName>
                                        </p:attrNameLst>
                                      </p:cBhvr>
                                      <p:tavLst>
                                        <p:tav tm="0">
                                          <p:val>
                                            <p:fltVal val="0"/>
                                          </p:val>
                                        </p:tav>
                                        <p:tav tm="100000">
                                          <p:val>
                                            <p:strVal val="#ppt_w"/>
                                          </p:val>
                                        </p:tav>
                                      </p:tavLst>
                                    </p:anim>
                                    <p:anim calcmode="lin" valueType="num">
                                      <p:cBhvr>
                                        <p:cTn id="39" dur="500" fill="hold"/>
                                        <p:tgtEl>
                                          <p:spTgt spid="1116173"/>
                                        </p:tgtEl>
                                        <p:attrNameLst>
                                          <p:attrName>ppt_h</p:attrName>
                                        </p:attrNameLst>
                                      </p:cBhvr>
                                      <p:tavLst>
                                        <p:tav tm="0">
                                          <p:val>
                                            <p:fltVal val="0"/>
                                          </p:val>
                                        </p:tav>
                                        <p:tav tm="100000">
                                          <p:val>
                                            <p:strVal val="#ppt_h"/>
                                          </p:val>
                                        </p:tav>
                                      </p:tavLst>
                                    </p:anim>
                                    <p:animEffect transition="in" filter="fade">
                                      <p:cBhvr>
                                        <p:cTn id="40" dur="500"/>
                                        <p:tgtEl>
                                          <p:spTgt spid="1116173"/>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1116174"/>
                                        </p:tgtEl>
                                        <p:attrNameLst>
                                          <p:attrName>style.visibility</p:attrName>
                                        </p:attrNameLst>
                                      </p:cBhvr>
                                      <p:to>
                                        <p:strVal val="visible"/>
                                      </p:to>
                                    </p:set>
                                    <p:anim calcmode="lin" valueType="num">
                                      <p:cBhvr additive="base">
                                        <p:cTn id="45" dur="500" fill="hold"/>
                                        <p:tgtEl>
                                          <p:spTgt spid="1116174"/>
                                        </p:tgtEl>
                                        <p:attrNameLst>
                                          <p:attrName>ppt_x</p:attrName>
                                        </p:attrNameLst>
                                      </p:cBhvr>
                                      <p:tavLst>
                                        <p:tav tm="0">
                                          <p:val>
                                            <p:strVal val="1+#ppt_w/2"/>
                                          </p:val>
                                        </p:tav>
                                        <p:tav tm="100000">
                                          <p:val>
                                            <p:strVal val="#ppt_x"/>
                                          </p:val>
                                        </p:tav>
                                      </p:tavLst>
                                    </p:anim>
                                    <p:anim calcmode="lin" valueType="num">
                                      <p:cBhvr additive="base">
                                        <p:cTn id="46" dur="500" fill="hold"/>
                                        <p:tgtEl>
                                          <p:spTgt spid="1116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iterate type="lt">
                                    <p:tmPct val="10000"/>
                                  </p:iterate>
                                  <p:childTnLst>
                                    <p:set>
                                      <p:cBhvr>
                                        <p:cTn id="50" dur="1" fill="hold">
                                          <p:stCondLst>
                                            <p:cond delay="0"/>
                                          </p:stCondLst>
                                        </p:cTn>
                                        <p:tgtEl>
                                          <p:spTgt spid="1116175"/>
                                        </p:tgtEl>
                                        <p:attrNameLst>
                                          <p:attrName>style.visibility</p:attrName>
                                        </p:attrNameLst>
                                      </p:cBhvr>
                                      <p:to>
                                        <p:strVal val="visible"/>
                                      </p:to>
                                    </p:set>
                                    <p:anim calcmode="lin" valueType="num">
                                      <p:cBhvr additive="base">
                                        <p:cTn id="51" dur="500" fill="hold"/>
                                        <p:tgtEl>
                                          <p:spTgt spid="1116175"/>
                                        </p:tgtEl>
                                        <p:attrNameLst>
                                          <p:attrName>ppt_x</p:attrName>
                                        </p:attrNameLst>
                                      </p:cBhvr>
                                      <p:tavLst>
                                        <p:tav tm="0">
                                          <p:val>
                                            <p:strVal val="1+#ppt_w/2"/>
                                          </p:val>
                                        </p:tav>
                                        <p:tav tm="100000">
                                          <p:val>
                                            <p:strVal val="#ppt_x"/>
                                          </p:val>
                                        </p:tav>
                                      </p:tavLst>
                                    </p:anim>
                                    <p:anim calcmode="lin" valueType="num">
                                      <p:cBhvr additive="base">
                                        <p:cTn id="52" dur="500" fill="hold"/>
                                        <p:tgtEl>
                                          <p:spTgt spid="1116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16176"/>
                                        </p:tgtEl>
                                        <p:attrNameLst>
                                          <p:attrName>style.visibility</p:attrName>
                                        </p:attrNameLst>
                                      </p:cBhvr>
                                      <p:to>
                                        <p:strVal val="visible"/>
                                      </p:to>
                                    </p:set>
                                    <p:anim calcmode="lin" valueType="num">
                                      <p:cBhvr>
                                        <p:cTn id="57" dur="500" fill="hold"/>
                                        <p:tgtEl>
                                          <p:spTgt spid="1116176"/>
                                        </p:tgtEl>
                                        <p:attrNameLst>
                                          <p:attrName>ppt_w</p:attrName>
                                        </p:attrNameLst>
                                      </p:cBhvr>
                                      <p:tavLst>
                                        <p:tav tm="0">
                                          <p:val>
                                            <p:fltVal val="0"/>
                                          </p:val>
                                        </p:tav>
                                        <p:tav tm="100000">
                                          <p:val>
                                            <p:strVal val="#ppt_w"/>
                                          </p:val>
                                        </p:tav>
                                      </p:tavLst>
                                    </p:anim>
                                    <p:anim calcmode="lin" valueType="num">
                                      <p:cBhvr>
                                        <p:cTn id="58" dur="500" fill="hold"/>
                                        <p:tgtEl>
                                          <p:spTgt spid="1116176"/>
                                        </p:tgtEl>
                                        <p:attrNameLst>
                                          <p:attrName>ppt_h</p:attrName>
                                        </p:attrNameLst>
                                      </p:cBhvr>
                                      <p:tavLst>
                                        <p:tav tm="0">
                                          <p:val>
                                            <p:fltVal val="0"/>
                                          </p:val>
                                        </p:tav>
                                        <p:tav tm="100000">
                                          <p:val>
                                            <p:strVal val="#ppt_h"/>
                                          </p:val>
                                        </p:tav>
                                      </p:tavLst>
                                    </p:anim>
                                    <p:animEffect transition="in" filter="fade">
                                      <p:cBhvr>
                                        <p:cTn id="59" dur="500"/>
                                        <p:tgtEl>
                                          <p:spTgt spid="1116176"/>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0" grpId="0"/>
      <p:bldP spid="1116171" grpId="0"/>
      <p:bldP spid="1116172" grpId="0" animBg="1"/>
      <p:bldP spid="1116173" grpId="0" animBg="1"/>
      <p:bldP spid="1116174" grpId="0"/>
      <p:bldP spid="1116175" grpId="0"/>
      <p:bldP spid="11161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15000"/>
              </a:spcBef>
            </a:pPr>
            <a:r>
              <a:rPr lang="en-US" sz="2400" i="1">
                <a:solidFill>
                  <a:schemeClr val="accent2"/>
                </a:solidFill>
                <a:latin typeface="Arial" charset="0"/>
                <a:cs typeface="Times New Roman" pitchFamily="18" charset="0"/>
              </a:rPr>
              <a:t>The greenhouse effect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When solar radiation strikes a planet that has a   gaseous atmosphere, the gases comprising the atmosphere can absorb </a:t>
            </a:r>
            <a:r>
              <a:rPr lang="en-US" sz="2400">
                <a:solidFill>
                  <a:srgbClr val="FF0000"/>
                </a:solidFill>
                <a:latin typeface="Arial" charset="0"/>
                <a:cs typeface="Times New Roman" pitchFamily="18" charset="0"/>
              </a:rPr>
              <a:t>infrared </a:t>
            </a:r>
            <a:r>
              <a:rPr lang="en-US" sz="2400">
                <a:latin typeface="Arial" charset="0"/>
                <a:cs typeface="Times New Roman" pitchFamily="18" charset="0"/>
              </a:rPr>
              <a:t>radiation</a:t>
            </a:r>
            <a:r>
              <a:rPr lang="en-US" sz="2400">
                <a:solidFill>
                  <a:srgbClr val="000000"/>
                </a:solidFill>
                <a:latin typeface="Arial" charset="0"/>
                <a:cs typeface="Times New Roman" pitchFamily="18" charset="0"/>
              </a:rPr>
              <a:t> (heat).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remainder of the incoming radiation then           reaches the ground to either be scattered back                into the atmosphere, or absorbed.</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Solids can absorb all frequencies of radiation,               and convert them to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wavelengths.</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heated ground can then emit </a:t>
            </a:r>
            <a:r>
              <a:rPr lang="en-US" sz="2400">
                <a:solidFill>
                  <a:srgbClr val="FF0000"/>
                </a:solidFill>
                <a:latin typeface="Arial" charset="0"/>
                <a:cs typeface="Times New Roman" pitchFamily="18" charset="0"/>
              </a:rPr>
              <a:t>infrared</a:t>
            </a:r>
            <a:r>
              <a:rPr lang="en-US" sz="2400">
                <a:solidFill>
                  <a:srgbClr val="000000"/>
                </a:solidFill>
                <a:latin typeface="Arial" charset="0"/>
                <a:cs typeface="Times New Roman" pitchFamily="18" charset="0"/>
              </a:rPr>
              <a:t> radiation back into the atmosphere, which then intercepts           more of the energy on the way out.</a:t>
            </a:r>
          </a:p>
          <a:p>
            <a:pPr eaLnBrk="0" hangingPunct="0">
              <a:spcBef>
                <a:spcPct val="15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result is that the atmosphere traps heat and causes the temperature of the planet to rise.</a:t>
            </a:r>
          </a:p>
        </p:txBody>
      </p:sp>
      <p:sp>
        <p:nvSpPr>
          <p:cNvPr id="311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1300" name="Rectangle 4" descr="Large confetti"/>
          <p:cNvSpPr>
            <a:spLocks noChangeArrowheads="1"/>
          </p:cNvSpPr>
          <p:nvPr/>
        </p:nvSpPr>
        <p:spPr bwMode="auto">
          <a:xfrm>
            <a:off x="7953375" y="6472238"/>
            <a:ext cx="1190625" cy="385762"/>
          </a:xfrm>
          <a:prstGeom prst="rect">
            <a:avLst/>
          </a:prstGeom>
          <a:pattFill prst="lgConfetti">
            <a:fgClr>
              <a:schemeClr val="tx2"/>
            </a:fgClr>
            <a:bgClr>
              <a:srgbClr val="006600"/>
            </a:bgClr>
          </a:pattFill>
          <a:ln w="9525">
            <a:noFill/>
            <a:miter lim="800000"/>
            <a:headEnd/>
            <a:tailEnd/>
          </a:ln>
          <a:effectLst/>
        </p:spPr>
        <p:txBody>
          <a:bodyPr wrap="none" anchor="ctr"/>
          <a:lstStyle/>
          <a:p>
            <a:endParaRPr lang="en-US"/>
          </a:p>
        </p:txBody>
      </p:sp>
      <p:sp>
        <p:nvSpPr>
          <p:cNvPr id="311301" name="Line 5"/>
          <p:cNvSpPr>
            <a:spLocks noChangeShapeType="1"/>
          </p:cNvSpPr>
          <p:nvPr/>
        </p:nvSpPr>
        <p:spPr bwMode="auto">
          <a:xfrm>
            <a:off x="8410575" y="2514600"/>
            <a:ext cx="0" cy="1279525"/>
          </a:xfrm>
          <a:prstGeom prst="line">
            <a:avLst/>
          </a:prstGeom>
          <a:noFill/>
          <a:ln w="76200">
            <a:solidFill>
              <a:srgbClr val="FFCC66"/>
            </a:solidFill>
            <a:round/>
            <a:headEnd/>
            <a:tailEnd type="triangle" w="med" len="med"/>
          </a:ln>
          <a:effectLst/>
        </p:spPr>
        <p:txBody>
          <a:bodyPr/>
          <a:lstStyle/>
          <a:p>
            <a:endParaRPr lang="en-US"/>
          </a:p>
        </p:txBody>
      </p:sp>
      <p:sp>
        <p:nvSpPr>
          <p:cNvPr id="311302" name="Line 6"/>
          <p:cNvSpPr>
            <a:spLocks noChangeShapeType="1"/>
          </p:cNvSpPr>
          <p:nvPr/>
        </p:nvSpPr>
        <p:spPr bwMode="auto">
          <a:xfrm>
            <a:off x="8410575" y="3794125"/>
            <a:ext cx="0" cy="2678113"/>
          </a:xfrm>
          <a:prstGeom prst="line">
            <a:avLst/>
          </a:prstGeom>
          <a:noFill/>
          <a:ln w="76200">
            <a:solidFill>
              <a:srgbClr val="FFCC66"/>
            </a:solidFill>
            <a:round/>
            <a:headEnd/>
            <a:tailEnd type="triangle" w="med" len="med"/>
          </a:ln>
          <a:effectLst/>
        </p:spPr>
        <p:txBody>
          <a:bodyPr/>
          <a:lstStyle/>
          <a:p>
            <a:endParaRPr lang="en-US"/>
          </a:p>
        </p:txBody>
      </p:sp>
      <p:sp>
        <p:nvSpPr>
          <p:cNvPr id="311303" name="Line 7"/>
          <p:cNvSpPr>
            <a:spLocks noChangeShapeType="1"/>
          </p:cNvSpPr>
          <p:nvPr/>
        </p:nvSpPr>
        <p:spPr bwMode="auto">
          <a:xfrm>
            <a:off x="8208963" y="2514600"/>
            <a:ext cx="0" cy="1279525"/>
          </a:xfrm>
          <a:prstGeom prst="line">
            <a:avLst/>
          </a:prstGeom>
          <a:noFill/>
          <a:ln w="76200">
            <a:solidFill>
              <a:srgbClr val="FF0000"/>
            </a:solidFill>
            <a:round/>
            <a:headEnd/>
            <a:tailEnd type="triangle" w="med" len="med"/>
          </a:ln>
          <a:effectLst/>
        </p:spPr>
        <p:txBody>
          <a:bodyPr/>
          <a:lstStyle/>
          <a:p>
            <a:endParaRPr lang="en-US"/>
          </a:p>
        </p:txBody>
      </p:sp>
      <p:sp>
        <p:nvSpPr>
          <p:cNvPr id="311304" name="Line 8"/>
          <p:cNvSpPr>
            <a:spLocks noChangeShapeType="1"/>
          </p:cNvSpPr>
          <p:nvPr/>
        </p:nvSpPr>
        <p:spPr bwMode="auto">
          <a:xfrm>
            <a:off x="8208963" y="3794125"/>
            <a:ext cx="0" cy="1279525"/>
          </a:xfrm>
          <a:prstGeom prst="line">
            <a:avLst/>
          </a:prstGeom>
          <a:noFill/>
          <a:ln w="76200">
            <a:solidFill>
              <a:srgbClr val="FF0000"/>
            </a:solidFill>
            <a:prstDash val="sysDot"/>
            <a:round/>
            <a:headEnd/>
            <a:tailEnd type="triangle" w="med" len="med"/>
          </a:ln>
          <a:effectLst/>
        </p:spPr>
        <p:txBody>
          <a:bodyPr/>
          <a:lstStyle/>
          <a:p>
            <a:endParaRPr lang="en-US"/>
          </a:p>
        </p:txBody>
      </p:sp>
      <p:sp>
        <p:nvSpPr>
          <p:cNvPr id="311305" name="Line 9"/>
          <p:cNvSpPr>
            <a:spLocks noChangeShapeType="1"/>
          </p:cNvSpPr>
          <p:nvPr/>
        </p:nvSpPr>
        <p:spPr bwMode="auto">
          <a:xfrm>
            <a:off x="8961438" y="5192713"/>
            <a:ext cx="0" cy="1279525"/>
          </a:xfrm>
          <a:prstGeom prst="line">
            <a:avLst/>
          </a:prstGeom>
          <a:noFill/>
          <a:ln w="57150">
            <a:solidFill>
              <a:srgbClr val="FF0000"/>
            </a:solidFill>
            <a:round/>
            <a:headEnd type="triangle" w="med" len="med"/>
            <a:tailEnd/>
          </a:ln>
          <a:effectLst/>
        </p:spPr>
        <p:txBody>
          <a:bodyPr/>
          <a:lstStyle/>
          <a:p>
            <a:endParaRPr lang="en-US"/>
          </a:p>
        </p:txBody>
      </p:sp>
      <p:sp>
        <p:nvSpPr>
          <p:cNvPr id="311307" name="AutoShape 11"/>
          <p:cNvSpPr>
            <a:spLocks noChangeArrowheads="1"/>
          </p:cNvSpPr>
          <p:nvPr/>
        </p:nvSpPr>
        <p:spPr bwMode="auto">
          <a:xfrm>
            <a:off x="8128000" y="1235075"/>
            <a:ext cx="320675" cy="1279525"/>
          </a:xfrm>
          <a:prstGeom prst="downArrow">
            <a:avLst>
              <a:gd name="adj1" fmla="val 50000"/>
              <a:gd name="adj2" fmla="val 99752"/>
            </a:avLst>
          </a:prstGeom>
          <a:solidFill>
            <a:srgbClr val="FFCC00"/>
          </a:solidFill>
          <a:ln w="9525">
            <a:noFill/>
            <a:miter lim="800000"/>
            <a:headEnd/>
            <a:tailEnd/>
          </a:ln>
          <a:effectLst/>
        </p:spPr>
        <p:txBody>
          <a:bodyPr vert="eaVert" wrap="none" anchor="ctr"/>
          <a:lstStyle/>
          <a:p>
            <a:endParaRPr lang="en-US"/>
          </a:p>
        </p:txBody>
      </p:sp>
      <p:sp>
        <p:nvSpPr>
          <p:cNvPr id="311308" name="Line 12"/>
          <p:cNvSpPr>
            <a:spLocks noChangeShapeType="1"/>
          </p:cNvSpPr>
          <p:nvPr/>
        </p:nvSpPr>
        <p:spPr bwMode="auto">
          <a:xfrm>
            <a:off x="8961438" y="3913188"/>
            <a:ext cx="0" cy="1279525"/>
          </a:xfrm>
          <a:prstGeom prst="line">
            <a:avLst/>
          </a:prstGeom>
          <a:noFill/>
          <a:ln w="57150">
            <a:solidFill>
              <a:srgbClr val="FF0000"/>
            </a:solidFill>
            <a:prstDash val="sysDot"/>
            <a:round/>
            <a:headEnd type="triangle" w="med" len="med"/>
            <a:tailEnd/>
          </a:ln>
          <a:effectLst/>
        </p:spPr>
        <p:txBody>
          <a:bodyPr/>
          <a:lstStyle/>
          <a:p>
            <a:endParaRPr lang="en-US"/>
          </a:p>
        </p:txBody>
      </p:sp>
      <p:sp>
        <p:nvSpPr>
          <p:cNvPr id="311309" name="Rectangle 13"/>
          <p:cNvSpPr>
            <a:spLocks noChangeArrowheads="1"/>
          </p:cNvSpPr>
          <p:nvPr/>
        </p:nvSpPr>
        <p:spPr bwMode="auto">
          <a:xfrm>
            <a:off x="7953375" y="6459538"/>
            <a:ext cx="1190625" cy="241300"/>
          </a:xfrm>
          <a:prstGeom prst="rect">
            <a:avLst/>
          </a:prstGeom>
          <a:solidFill>
            <a:srgbClr val="FF0000">
              <a:alpha val="46001"/>
            </a:srgbClr>
          </a:solidFill>
          <a:ln w="9525">
            <a:noFill/>
            <a:miter lim="800000"/>
            <a:headEnd/>
            <a:tailEnd/>
          </a:ln>
          <a:effectLst/>
        </p:spPr>
        <p:txBody>
          <a:bodyPr wrap="none" anchor="ctr"/>
          <a:lstStyle/>
          <a:p>
            <a:endParaRPr lang="en-US"/>
          </a:p>
        </p:txBody>
      </p:sp>
      <p:sp>
        <p:nvSpPr>
          <p:cNvPr id="311310" name="Text Box 14"/>
          <p:cNvSpPr txBox="1">
            <a:spLocks noChangeArrowheads="1"/>
          </p:cNvSpPr>
          <p:nvPr/>
        </p:nvSpPr>
        <p:spPr bwMode="auto">
          <a:xfrm>
            <a:off x="7613650" y="338138"/>
            <a:ext cx="1401763" cy="822325"/>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net heat gain</a:t>
            </a:r>
          </a:p>
        </p:txBody>
      </p:sp>
      <p:sp>
        <p:nvSpPr>
          <p:cNvPr id="311311" name="Line 15"/>
          <p:cNvSpPr>
            <a:spLocks noChangeShapeType="1"/>
          </p:cNvSpPr>
          <p:nvPr/>
        </p:nvSpPr>
        <p:spPr bwMode="auto">
          <a:xfrm>
            <a:off x="8769350" y="1230313"/>
            <a:ext cx="0" cy="5232400"/>
          </a:xfrm>
          <a:prstGeom prst="line">
            <a:avLst/>
          </a:prstGeom>
          <a:noFill/>
          <a:ln w="38100">
            <a:solidFill>
              <a:srgbClr val="FFCC66"/>
            </a:solidFill>
            <a:round/>
            <a:headEnd type="triangle" w="med" len="med"/>
            <a:tailEnd/>
          </a:ln>
          <a:effectLst/>
        </p:spPr>
        <p:txBody>
          <a:bodyPr/>
          <a:lstStyle/>
          <a:p>
            <a:endParaRPr lang="en-US"/>
          </a:p>
        </p:txBody>
      </p:sp>
      <p:sp>
        <p:nvSpPr>
          <p:cNvPr id="311313" name="Line 17"/>
          <p:cNvSpPr>
            <a:spLocks noChangeShapeType="1"/>
          </p:cNvSpPr>
          <p:nvPr/>
        </p:nvSpPr>
        <p:spPr bwMode="auto">
          <a:xfrm>
            <a:off x="7954963" y="2505075"/>
            <a:ext cx="1189037" cy="0"/>
          </a:xfrm>
          <a:prstGeom prst="line">
            <a:avLst/>
          </a:prstGeom>
          <a:noFill/>
          <a:ln w="9525">
            <a:solidFill>
              <a:schemeClr val="tx1"/>
            </a:solidFill>
            <a:prstDash val="dash"/>
            <a:round/>
            <a:headEnd/>
            <a:tailEnd/>
          </a:ln>
          <a:effectLst/>
        </p:spPr>
        <p:txBody>
          <a:bodyPr/>
          <a:lstStyle/>
          <a:p>
            <a:endParaRPr lang="en-US"/>
          </a:p>
        </p:txBody>
      </p:sp>
      <p:sp>
        <p:nvSpPr>
          <p:cNvPr id="311314" name="Line 18"/>
          <p:cNvSpPr>
            <a:spLocks noChangeShapeType="1"/>
          </p:cNvSpPr>
          <p:nvPr/>
        </p:nvSpPr>
        <p:spPr bwMode="auto">
          <a:xfrm>
            <a:off x="8951913" y="1257300"/>
            <a:ext cx="0" cy="2655888"/>
          </a:xfrm>
          <a:prstGeom prst="line">
            <a:avLst/>
          </a:prstGeom>
          <a:noFill/>
          <a:ln w="19050">
            <a:solidFill>
              <a:srgbClr val="FF0000"/>
            </a:solidFill>
            <a:round/>
            <a:headEnd type="triangle" w="med" len="med"/>
            <a:tailEnd/>
          </a:ln>
          <a:effectLst/>
        </p:spPr>
        <p:txBody>
          <a:bodyPr/>
          <a:lstStyle/>
          <a:p>
            <a:endParaRPr lang="en-US"/>
          </a:p>
        </p:txBody>
      </p:sp>
      <p:sp>
        <p:nvSpPr>
          <p:cNvPr id="311315" name="Line 19"/>
          <p:cNvSpPr>
            <a:spLocks noChangeShapeType="1"/>
          </p:cNvSpPr>
          <p:nvPr/>
        </p:nvSpPr>
        <p:spPr bwMode="auto">
          <a:xfrm>
            <a:off x="7954963" y="6465888"/>
            <a:ext cx="1189037" cy="0"/>
          </a:xfrm>
          <a:prstGeom prst="line">
            <a:avLst/>
          </a:prstGeom>
          <a:noFill/>
          <a:ln w="9525">
            <a:solidFill>
              <a:schemeClr val="tx1"/>
            </a:solidFill>
            <a:prstDash val="dash"/>
            <a:round/>
            <a:headEnd/>
            <a:tailEnd/>
          </a:ln>
          <a:effectLst/>
        </p:spPr>
        <p:txBody>
          <a:bodyPr/>
          <a:lstStyle/>
          <a:p>
            <a:endParaRPr lang="en-US"/>
          </a:p>
        </p:txBody>
      </p:sp>
      <p:sp>
        <p:nvSpPr>
          <p:cNvPr id="311312" name="Rectangle 16"/>
          <p:cNvSpPr>
            <a:spLocks noChangeArrowheads="1"/>
          </p:cNvSpPr>
          <p:nvPr/>
        </p:nvSpPr>
        <p:spPr bwMode="auto">
          <a:xfrm>
            <a:off x="7953375" y="2501900"/>
            <a:ext cx="1190625" cy="3970338"/>
          </a:xfrm>
          <a:prstGeom prst="rect">
            <a:avLst/>
          </a:prstGeom>
          <a:gradFill rotWithShape="1">
            <a:gsLst>
              <a:gs pos="0">
                <a:schemeClr val="accent1">
                  <a:alpha val="20000"/>
                </a:schemeClr>
              </a:gs>
              <a:gs pos="100000">
                <a:schemeClr val="accent1">
                  <a:gamma/>
                  <a:shade val="46275"/>
                  <a:invGamma/>
                  <a:alpha val="60001"/>
                </a:schemeClr>
              </a:gs>
            </a:gsLst>
            <a:lin ang="5400000" scaled="1"/>
          </a:gra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 calcmode="lin" valueType="num">
                                      <p:cBhvr additive="base">
                                        <p:cTn id="7" dur="500" fill="hold"/>
                                        <p:tgtEl>
                                          <p:spTgt spid="311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1298">
                                            <p:txEl>
                                              <p:pRg st="1" end="1"/>
                                            </p:txEl>
                                          </p:spTgt>
                                        </p:tgtEl>
                                        <p:attrNameLst>
                                          <p:attrName>style.visibility</p:attrName>
                                        </p:attrNameLst>
                                      </p:cBhvr>
                                      <p:to>
                                        <p:strVal val="visible"/>
                                      </p:to>
                                    </p:set>
                                    <p:anim calcmode="lin" valueType="num">
                                      <p:cBhvr additive="base">
                                        <p:cTn id="13" dur="500" fill="hold"/>
                                        <p:tgtEl>
                                          <p:spTgt spid="311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32" fill="hold" grpId="0" nodeType="withEffect">
                                  <p:stCondLst>
                                    <p:cond delay="0"/>
                                  </p:stCondLst>
                                  <p:childTnLst>
                                    <p:set>
                                      <p:cBhvr>
                                        <p:cTn id="16" dur="1" fill="hold">
                                          <p:stCondLst>
                                            <p:cond delay="0"/>
                                          </p:stCondLst>
                                        </p:cTn>
                                        <p:tgtEl>
                                          <p:spTgt spid="311312"/>
                                        </p:tgtEl>
                                        <p:attrNameLst>
                                          <p:attrName>style.visibility</p:attrName>
                                        </p:attrNameLst>
                                      </p:cBhvr>
                                      <p:to>
                                        <p:strVal val="visible"/>
                                      </p:to>
                                    </p:set>
                                    <p:animEffect transition="in" filter="diamond(out)">
                                      <p:cBhvr>
                                        <p:cTn id="17" dur="2000"/>
                                        <p:tgtEl>
                                          <p:spTgt spid="311312"/>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311300"/>
                                        </p:tgtEl>
                                        <p:attrNameLst>
                                          <p:attrName>style.visibility</p:attrName>
                                        </p:attrNameLst>
                                      </p:cBhvr>
                                      <p:to>
                                        <p:strVal val="visible"/>
                                      </p:to>
                                    </p:set>
                                    <p:animEffect transition="in" filter="diamond(out)">
                                      <p:cBhvr>
                                        <p:cTn id="20" dur="2000"/>
                                        <p:tgtEl>
                                          <p:spTgt spid="31130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1313"/>
                                        </p:tgtEl>
                                        <p:attrNameLst>
                                          <p:attrName>style.visibility</p:attrName>
                                        </p:attrNameLst>
                                      </p:cBhvr>
                                      <p:to>
                                        <p:strVal val="visible"/>
                                      </p:to>
                                    </p:set>
                                    <p:animEffect transition="in" filter="wipe(left)">
                                      <p:cBhvr>
                                        <p:cTn id="23" dur="2000"/>
                                        <p:tgtEl>
                                          <p:spTgt spid="3113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11307"/>
                                        </p:tgtEl>
                                        <p:attrNameLst>
                                          <p:attrName>style.visibility</p:attrName>
                                        </p:attrNameLst>
                                      </p:cBhvr>
                                      <p:to>
                                        <p:strVal val="visible"/>
                                      </p:to>
                                    </p:set>
                                    <p:animEffect transition="in" filter="wipe(up)">
                                      <p:cBhvr>
                                        <p:cTn id="28" dur="500"/>
                                        <p:tgtEl>
                                          <p:spTgt spid="311307"/>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1303"/>
                                        </p:tgtEl>
                                        <p:attrNameLst>
                                          <p:attrName>style.visibility</p:attrName>
                                        </p:attrNameLst>
                                      </p:cBhvr>
                                      <p:to>
                                        <p:strVal val="visible"/>
                                      </p:to>
                                    </p:set>
                                    <p:animEffect transition="in" filter="wipe(up)">
                                      <p:cBhvr>
                                        <p:cTn id="33" dur="500"/>
                                        <p:tgtEl>
                                          <p:spTgt spid="311303"/>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par>
                                <p:cTn id="34" presetID="22" presetClass="entr" presetSubtype="1" fill="hold" grpId="0" nodeType="withEffect">
                                  <p:stCondLst>
                                    <p:cond delay="0"/>
                                  </p:stCondLst>
                                  <p:childTnLst>
                                    <p:set>
                                      <p:cBhvr>
                                        <p:cTn id="35" dur="1" fill="hold">
                                          <p:stCondLst>
                                            <p:cond delay="0"/>
                                          </p:stCondLst>
                                        </p:cTn>
                                        <p:tgtEl>
                                          <p:spTgt spid="311301"/>
                                        </p:tgtEl>
                                        <p:attrNameLst>
                                          <p:attrName>style.visibility</p:attrName>
                                        </p:attrNameLst>
                                      </p:cBhvr>
                                      <p:to>
                                        <p:strVal val="visible"/>
                                      </p:to>
                                    </p:set>
                                    <p:animEffect transition="in" filter="wipe(up)">
                                      <p:cBhvr>
                                        <p:cTn id="36" dur="500"/>
                                        <p:tgtEl>
                                          <p:spTgt spid="311301"/>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11304"/>
                                        </p:tgtEl>
                                        <p:attrNameLst>
                                          <p:attrName>style.visibility</p:attrName>
                                        </p:attrNameLst>
                                      </p:cBhvr>
                                      <p:to>
                                        <p:strVal val="visible"/>
                                      </p:to>
                                    </p:set>
                                    <p:animEffect transition="in" filter="wipe(up)">
                                      <p:cBhvr>
                                        <p:cTn id="41" dur="500"/>
                                        <p:tgtEl>
                                          <p:spTgt spid="311304"/>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par>
                                <p:cTn id="42" presetID="22" presetClass="entr" presetSubtype="1" fill="hold" grpId="0" nodeType="withEffect">
                                  <p:stCondLst>
                                    <p:cond delay="0"/>
                                  </p:stCondLst>
                                  <p:childTnLst>
                                    <p:set>
                                      <p:cBhvr>
                                        <p:cTn id="43" dur="1" fill="hold">
                                          <p:stCondLst>
                                            <p:cond delay="0"/>
                                          </p:stCondLst>
                                        </p:cTn>
                                        <p:tgtEl>
                                          <p:spTgt spid="311302"/>
                                        </p:tgtEl>
                                        <p:attrNameLst>
                                          <p:attrName>style.visibility</p:attrName>
                                        </p:attrNameLst>
                                      </p:cBhvr>
                                      <p:to>
                                        <p:strVal val="visible"/>
                                      </p:to>
                                    </p:set>
                                    <p:animEffect transition="in" filter="wipe(up)">
                                      <p:cBhvr>
                                        <p:cTn id="44" dur="500"/>
                                        <p:tgtEl>
                                          <p:spTgt spid="311302"/>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1298">
                                            <p:txEl>
                                              <p:pRg st="2" end="2"/>
                                            </p:txEl>
                                          </p:spTgt>
                                        </p:tgtEl>
                                        <p:attrNameLst>
                                          <p:attrName>style.visibility</p:attrName>
                                        </p:attrNameLst>
                                      </p:cBhvr>
                                      <p:to>
                                        <p:strVal val="visible"/>
                                      </p:to>
                                    </p:set>
                                    <p:anim calcmode="lin" valueType="num">
                                      <p:cBhvr additive="base">
                                        <p:cTn id="49" dur="500" fill="hold"/>
                                        <p:tgtEl>
                                          <p:spTgt spid="31129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1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22" presetClass="entr" presetSubtype="8" fill="hold" grpId="0" nodeType="withEffect">
                                  <p:stCondLst>
                                    <p:cond delay="0"/>
                                  </p:stCondLst>
                                  <p:childTnLst>
                                    <p:set>
                                      <p:cBhvr>
                                        <p:cTn id="52" dur="1" fill="hold">
                                          <p:stCondLst>
                                            <p:cond delay="0"/>
                                          </p:stCondLst>
                                        </p:cTn>
                                        <p:tgtEl>
                                          <p:spTgt spid="311315"/>
                                        </p:tgtEl>
                                        <p:attrNameLst>
                                          <p:attrName>style.visibility</p:attrName>
                                        </p:attrNameLst>
                                      </p:cBhvr>
                                      <p:to>
                                        <p:strVal val="visible"/>
                                      </p:to>
                                    </p:set>
                                    <p:animEffect transition="in" filter="wipe(left)">
                                      <p:cBhvr>
                                        <p:cTn id="53" dur="2000"/>
                                        <p:tgtEl>
                                          <p:spTgt spid="3113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1311"/>
                                        </p:tgtEl>
                                        <p:attrNameLst>
                                          <p:attrName>style.visibility</p:attrName>
                                        </p:attrNameLst>
                                      </p:cBhvr>
                                      <p:to>
                                        <p:strVal val="visible"/>
                                      </p:to>
                                    </p:set>
                                    <p:animEffect transition="in" filter="wipe(down)">
                                      <p:cBhvr>
                                        <p:cTn id="58" dur="500"/>
                                        <p:tgtEl>
                                          <p:spTgt spid="311311"/>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11298">
                                            <p:txEl>
                                              <p:pRg st="3" end="3"/>
                                            </p:txEl>
                                          </p:spTgt>
                                        </p:tgtEl>
                                        <p:attrNameLst>
                                          <p:attrName>style.visibility</p:attrName>
                                        </p:attrNameLst>
                                      </p:cBhvr>
                                      <p:to>
                                        <p:strVal val="visible"/>
                                      </p:to>
                                    </p:set>
                                    <p:anim calcmode="lin" valueType="num">
                                      <p:cBhvr additive="base">
                                        <p:cTn id="63" dur="500" fill="hold"/>
                                        <p:tgtEl>
                                          <p:spTgt spid="311298">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1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11309"/>
                                        </p:tgtEl>
                                        <p:attrNameLst>
                                          <p:attrName>style.visibility</p:attrName>
                                        </p:attrNameLst>
                                      </p:cBhvr>
                                      <p:to>
                                        <p:strVal val="visible"/>
                                      </p:to>
                                    </p:set>
                                    <p:animEffect transition="in" filter="wipe(up)">
                                      <p:cBhvr>
                                        <p:cTn id="69" dur="2000"/>
                                        <p:tgtEl>
                                          <p:spTgt spid="311309"/>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11298">
                                            <p:txEl>
                                              <p:pRg st="4" end="4"/>
                                            </p:txEl>
                                          </p:spTgt>
                                        </p:tgtEl>
                                        <p:attrNameLst>
                                          <p:attrName>style.visibility</p:attrName>
                                        </p:attrNameLst>
                                      </p:cBhvr>
                                      <p:to>
                                        <p:strVal val="visible"/>
                                      </p:to>
                                    </p:set>
                                    <p:anim calcmode="lin" valueType="num">
                                      <p:cBhvr additive="base">
                                        <p:cTn id="74" dur="500" fill="hold"/>
                                        <p:tgtEl>
                                          <p:spTgt spid="311298">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11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11305"/>
                                        </p:tgtEl>
                                        <p:attrNameLst>
                                          <p:attrName>style.visibility</p:attrName>
                                        </p:attrNameLst>
                                      </p:cBhvr>
                                      <p:to>
                                        <p:strVal val="visible"/>
                                      </p:to>
                                    </p:set>
                                    <p:animEffect transition="in" filter="wipe(down)">
                                      <p:cBhvr>
                                        <p:cTn id="80" dur="500"/>
                                        <p:tgtEl>
                                          <p:spTgt spid="311305"/>
                                        </p:tgtEl>
                                      </p:cBhvr>
                                    </p:animEffect>
                                  </p:childTnLst>
                                  <p:subTnLst>
                                    <p:audio>
                                      <p:cMediaNode>
                                        <p:cTn display="0" masterRel="sameClick">
                                          <p:stCondLst>
                                            <p:cond evt="begin" delay="0">
                                              <p:tn val="78"/>
                                            </p:cond>
                                          </p:stCondLst>
                                          <p:endCondLst>
                                            <p:cond evt="onStopAudio" delay="0">
                                              <p:tgtEl>
                                                <p:sldTgt/>
                                              </p:tgtEl>
                                            </p:cond>
                                          </p:endCondLst>
                                        </p:cTn>
                                        <p:tgtEl>
                                          <p:sndTgt r:embed="rId5" name="voltage.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1308"/>
                                        </p:tgtEl>
                                        <p:attrNameLst>
                                          <p:attrName>style.visibility</p:attrName>
                                        </p:attrNameLst>
                                      </p:cBhvr>
                                      <p:to>
                                        <p:strVal val="visible"/>
                                      </p:to>
                                    </p:set>
                                    <p:animEffect transition="in" filter="wipe(down)">
                                      <p:cBhvr>
                                        <p:cTn id="85" dur="500"/>
                                        <p:tgtEl>
                                          <p:spTgt spid="311308"/>
                                        </p:tgtEl>
                                      </p:cBhvr>
                                    </p:animEffect>
                                  </p:childTnLst>
                                  <p:subTnLst>
                                    <p:audio>
                                      <p:cMediaNode>
                                        <p:cTn display="0" masterRel="sameClick">
                                          <p:stCondLst>
                                            <p:cond evt="begin" delay="0">
                                              <p:tn val="83"/>
                                            </p:cond>
                                          </p:stCondLst>
                                          <p:endCondLst>
                                            <p:cond evt="onStopAudio" delay="0">
                                              <p:tgtEl>
                                                <p:sldTgt/>
                                              </p:tgtEl>
                                            </p:cond>
                                          </p:endCondLst>
                                        </p:cTn>
                                        <p:tgtEl>
                                          <p:sndTgt r:embed="rId5"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11314"/>
                                        </p:tgtEl>
                                        <p:attrNameLst>
                                          <p:attrName>style.visibility</p:attrName>
                                        </p:attrNameLst>
                                      </p:cBhvr>
                                      <p:to>
                                        <p:strVal val="visible"/>
                                      </p:to>
                                    </p:set>
                                    <p:animEffect transition="in" filter="wipe(down)">
                                      <p:cBhvr>
                                        <p:cTn id="90" dur="500"/>
                                        <p:tgtEl>
                                          <p:spTgt spid="311314"/>
                                        </p:tgtEl>
                                      </p:cBhvr>
                                    </p:animEffect>
                                  </p:childTnLst>
                                  <p:subTnLst>
                                    <p:audio>
                                      <p:cMediaNode>
                                        <p:cTn display="0" masterRel="sameClick">
                                          <p:stCondLst>
                                            <p:cond evt="begin" delay="0">
                                              <p:tn val="88"/>
                                            </p:cond>
                                          </p:stCondLst>
                                          <p:endCondLst>
                                            <p:cond evt="onStopAudio" delay="0">
                                              <p:tgtEl>
                                                <p:sldTgt/>
                                              </p:tgtEl>
                                            </p:cond>
                                          </p:endCondLst>
                                        </p:cTn>
                                        <p:tgtEl>
                                          <p:sndTgt r:embed="rId5" name="voltage.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11298">
                                            <p:txEl>
                                              <p:pRg st="5" end="5"/>
                                            </p:txEl>
                                          </p:spTgt>
                                        </p:tgtEl>
                                        <p:attrNameLst>
                                          <p:attrName>style.visibility</p:attrName>
                                        </p:attrNameLst>
                                      </p:cBhvr>
                                      <p:to>
                                        <p:strVal val="visible"/>
                                      </p:to>
                                    </p:set>
                                    <p:anim calcmode="lin" valueType="num">
                                      <p:cBhvr additive="base">
                                        <p:cTn id="95" dur="500" fill="hold"/>
                                        <p:tgtEl>
                                          <p:spTgt spid="31129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11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11310"/>
                                        </p:tgtEl>
                                        <p:attrNameLst>
                                          <p:attrName>style.visibility</p:attrName>
                                        </p:attrNameLst>
                                      </p:cBhvr>
                                      <p:to>
                                        <p:strVal val="visible"/>
                                      </p:to>
                                    </p:set>
                                    <p:anim calcmode="lin" valueType="num">
                                      <p:cBhvr>
                                        <p:cTn id="101" dur="500" fill="hold"/>
                                        <p:tgtEl>
                                          <p:spTgt spid="311310"/>
                                        </p:tgtEl>
                                        <p:attrNameLst>
                                          <p:attrName>ppt_w</p:attrName>
                                        </p:attrNameLst>
                                      </p:cBhvr>
                                      <p:tavLst>
                                        <p:tav tm="0">
                                          <p:val>
                                            <p:fltVal val="0"/>
                                          </p:val>
                                        </p:tav>
                                        <p:tav tm="100000">
                                          <p:val>
                                            <p:strVal val="#ppt_w"/>
                                          </p:val>
                                        </p:tav>
                                      </p:tavLst>
                                    </p:anim>
                                    <p:anim calcmode="lin" valueType="num">
                                      <p:cBhvr>
                                        <p:cTn id="102" dur="500" fill="hold"/>
                                        <p:tgtEl>
                                          <p:spTgt spid="311310"/>
                                        </p:tgtEl>
                                        <p:attrNameLst>
                                          <p:attrName>ppt_h</p:attrName>
                                        </p:attrNameLst>
                                      </p:cBhvr>
                                      <p:tavLst>
                                        <p:tav tm="0">
                                          <p:val>
                                            <p:fltVal val="0"/>
                                          </p:val>
                                        </p:tav>
                                        <p:tav tm="100000">
                                          <p:val>
                                            <p:strVal val="#ppt_h"/>
                                          </p:val>
                                        </p:tav>
                                      </p:tavLst>
                                    </p:anim>
                                    <p:animEffect transition="in" filter="fade">
                                      <p:cBhvr>
                                        <p:cTn id="103" dur="500"/>
                                        <p:tgtEl>
                                          <p:spTgt spid="311310"/>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nimBg="1"/>
      <p:bldP spid="311301" grpId="0" animBg="1"/>
      <p:bldP spid="311302" grpId="0" animBg="1"/>
      <p:bldP spid="311303" grpId="0" animBg="1"/>
      <p:bldP spid="311304" grpId="0" animBg="1"/>
      <p:bldP spid="311305" grpId="0" animBg="1"/>
      <p:bldP spid="311307" grpId="0" animBg="1"/>
      <p:bldP spid="311308" grpId="0" animBg="1"/>
      <p:bldP spid="311309" grpId="0" animBg="1"/>
      <p:bldP spid="311310" grpId="0"/>
      <p:bldP spid="311311" grpId="0" animBg="1"/>
      <p:bldP spid="311313" grpId="0" animBg="1"/>
      <p:bldP spid="311314" grpId="0" animBg="1"/>
      <p:bldP spid="311315" grpId="0" animBg="1"/>
      <p:bldP spid="3113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The greenhouse effect</a:t>
            </a:r>
            <a:r>
              <a:rPr lang="en-US" i="1">
                <a:solidFill>
                  <a:srgbClr val="000000"/>
                </a:solidFill>
                <a:cs typeface="Times New Roman" pitchFamily="18" charset="0"/>
              </a:rPr>
              <a:t> </a:t>
            </a:r>
            <a:r>
              <a:rPr lang="en-US">
                <a:solidFill>
                  <a:srgbClr val="000000"/>
                </a:solidFill>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process outlined on the previous slide is the so-called </a:t>
            </a:r>
            <a:r>
              <a:rPr lang="en-US" sz="2400" b="1">
                <a:solidFill>
                  <a:srgbClr val="000000"/>
                </a:solidFill>
                <a:latin typeface="Arial" charset="0"/>
                <a:cs typeface="Times New Roman" pitchFamily="18" charset="0"/>
              </a:rPr>
              <a:t>greenhouse                                                         effect</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The main gases                                                               that are particularly                                                     effective in                                                                 absorbing infrared                                                       radiation are                                                                </a:t>
            </a:r>
            <a:r>
              <a:rPr lang="en-US" sz="2400" b="1">
                <a:solidFill>
                  <a:srgbClr val="000000"/>
                </a:solidFill>
                <a:latin typeface="Arial" charset="0"/>
                <a:cs typeface="Times New Roman" pitchFamily="18" charset="0"/>
              </a:rPr>
              <a:t>methane</a:t>
            </a:r>
            <a:r>
              <a:rPr lang="en-US" sz="2400">
                <a:solidFill>
                  <a:srgbClr val="000000"/>
                </a:solidFill>
                <a:latin typeface="Arial" charset="0"/>
                <a:cs typeface="Times New Roman" pitchFamily="18" charset="0"/>
              </a:rPr>
              <a:t> (CH</a:t>
            </a:r>
            <a:r>
              <a:rPr lang="en-US" sz="2400" baseline="-25000">
                <a:solidFill>
                  <a:srgbClr val="000000"/>
                </a:solidFill>
                <a:latin typeface="Arial" charset="0"/>
                <a:cs typeface="Times New Roman" pitchFamily="18" charset="0"/>
              </a:rPr>
              <a:t>4</a:t>
            </a:r>
            <a:r>
              <a:rPr lang="en-US" sz="2400">
                <a:solidFill>
                  <a:srgbClr val="000000"/>
                </a:solidFill>
                <a:latin typeface="Arial" charset="0"/>
                <a:cs typeface="Times New Roman" pitchFamily="18" charset="0"/>
              </a:rPr>
              <a:t>),                                                               </a:t>
            </a:r>
            <a:r>
              <a:rPr lang="en-US" sz="2400" b="1">
                <a:solidFill>
                  <a:srgbClr val="000000"/>
                </a:solidFill>
                <a:latin typeface="Arial" charset="0"/>
                <a:cs typeface="Times New Roman" pitchFamily="18" charset="0"/>
              </a:rPr>
              <a:t>water vapor</a:t>
            </a:r>
            <a:r>
              <a:rPr lang="en-US" sz="2400">
                <a:solidFill>
                  <a:srgbClr val="000000"/>
                </a:solidFill>
                <a:latin typeface="Arial" charset="0"/>
                <a:cs typeface="Times New Roman" pitchFamily="18" charset="0"/>
              </a:rPr>
              <a:t> (H</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O),                                                    </a:t>
            </a:r>
            <a:r>
              <a:rPr lang="en-US" sz="2400" b="1">
                <a:solidFill>
                  <a:srgbClr val="000000"/>
                </a:solidFill>
                <a:latin typeface="Arial" charset="0"/>
                <a:cs typeface="Times New Roman" pitchFamily="18" charset="0"/>
              </a:rPr>
              <a:t>carbon dioxide</a:t>
            </a:r>
            <a:r>
              <a:rPr lang="en-US" sz="2400">
                <a:solidFill>
                  <a:srgbClr val="000000"/>
                </a:solidFill>
                <a:latin typeface="Arial" charset="0"/>
                <a:cs typeface="Times New Roman" pitchFamily="18" charset="0"/>
              </a:rPr>
              <a:t>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a:t>
            </a:r>
            <a:r>
              <a:rPr lang="en-US" sz="2400" b="1">
                <a:solidFill>
                  <a:srgbClr val="000000"/>
                </a:solidFill>
                <a:latin typeface="Arial" charset="0"/>
                <a:cs typeface="Times New Roman" pitchFamily="18" charset="0"/>
              </a:rPr>
              <a:t>nitrous oxide</a:t>
            </a:r>
            <a:r>
              <a:rPr lang="en-US" sz="2400">
                <a:solidFill>
                  <a:srgbClr val="000000"/>
                </a:solidFill>
                <a:latin typeface="Arial" charset="0"/>
                <a:cs typeface="Times New Roman" pitchFamily="18" charset="0"/>
              </a:rPr>
              <a:t> (N</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O).</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Note that there are both </a:t>
            </a:r>
            <a:r>
              <a:rPr lang="en-US" sz="2400" b="1">
                <a:solidFill>
                  <a:schemeClr val="accent2"/>
                </a:solidFill>
                <a:latin typeface="Arial" charset="0"/>
                <a:cs typeface="Times New Roman" pitchFamily="18" charset="0"/>
              </a:rPr>
              <a:t>natural</a:t>
            </a:r>
            <a:r>
              <a:rPr lang="en-US" sz="2400">
                <a:solidFill>
                  <a:srgbClr val="000000"/>
                </a:solidFill>
                <a:latin typeface="Arial" charset="0"/>
                <a:cs typeface="Times New Roman" pitchFamily="18" charset="0"/>
              </a:rPr>
              <a:t> and </a:t>
            </a:r>
            <a:r>
              <a:rPr lang="en-US" sz="2400" b="1">
                <a:solidFill>
                  <a:srgbClr val="CC0000"/>
                </a:solidFill>
                <a:latin typeface="Arial" charset="0"/>
                <a:cs typeface="Times New Roman" pitchFamily="18" charset="0"/>
              </a:rPr>
              <a:t>man-made</a:t>
            </a:r>
            <a:r>
              <a:rPr lang="en-US" sz="2400">
                <a:solidFill>
                  <a:srgbClr val="000000"/>
                </a:solidFill>
                <a:latin typeface="Arial" charset="0"/>
                <a:cs typeface="Times New Roman" pitchFamily="18" charset="0"/>
              </a:rPr>
              <a:t>                                      (anthropogenic) contributions and changes (flux).</a:t>
            </a:r>
          </a:p>
        </p:txBody>
      </p:sp>
      <p:pic>
        <p:nvPicPr>
          <p:cNvPr id="313354" name="Picture 10"/>
          <p:cNvPicPr>
            <a:picLocks noChangeAspect="1" noChangeArrowheads="1"/>
          </p:cNvPicPr>
          <p:nvPr/>
        </p:nvPicPr>
        <p:blipFill>
          <a:blip r:embed="rId7" cstate="print"/>
          <a:srcRect/>
          <a:stretch>
            <a:fillRect/>
          </a:stretch>
        </p:blipFill>
        <p:spPr bwMode="auto">
          <a:xfrm>
            <a:off x="3429000" y="2290763"/>
            <a:ext cx="5648325" cy="3019425"/>
          </a:xfrm>
          <a:prstGeom prst="rect">
            <a:avLst/>
          </a:prstGeom>
          <a:ln>
            <a:noFill/>
          </a:ln>
          <a:effectLst>
            <a:outerShdw blurRad="292100" dist="139700" dir="2700000" algn="tl" rotWithShape="0">
              <a:srgbClr val="333333">
                <a:alpha val="65000"/>
              </a:srgbClr>
            </a:outerShdw>
          </a:effectLst>
        </p:spPr>
      </p:pic>
      <p:sp>
        <p:nvSpPr>
          <p:cNvPr id="313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3349" name="Text Box 5"/>
          <p:cNvSpPr txBox="1">
            <a:spLocks noChangeArrowheads="1"/>
          </p:cNvSpPr>
          <p:nvPr/>
        </p:nvSpPr>
        <p:spPr bwMode="auto">
          <a:xfrm>
            <a:off x="6843713" y="4110038"/>
            <a:ext cx="2414587" cy="825500"/>
          </a:xfrm>
          <a:prstGeom prst="rect">
            <a:avLst/>
          </a:prstGeom>
          <a:noFill/>
          <a:ln w="9525">
            <a:noFill/>
            <a:miter lim="800000"/>
            <a:headEnd/>
            <a:tailEnd/>
          </a:ln>
          <a:effectLst/>
        </p:spPr>
        <p:txBody>
          <a:bodyPr>
            <a:spAutoFit/>
          </a:bodyPr>
          <a:lstStyle/>
          <a:p>
            <a:pPr algn="ctr"/>
            <a:r>
              <a:rPr lang="en-US" sz="1600" b="1">
                <a:latin typeface="Arial" charset="0"/>
              </a:rPr>
              <a:t>Global Carbon Cycle</a:t>
            </a:r>
            <a:r>
              <a:rPr lang="en-US" sz="1600" b="1">
                <a:solidFill>
                  <a:srgbClr val="5F5F5F"/>
                </a:solidFill>
                <a:latin typeface="Arial" charset="0"/>
              </a:rPr>
              <a:t> (Billion Metric Tons Carbon)</a:t>
            </a:r>
            <a:r>
              <a:rPr lang="en-US" sz="1600">
                <a:solidFill>
                  <a:srgbClr val="5F5F5F"/>
                </a:solidFill>
                <a:latin typeface="Arial" charset="0"/>
              </a:rPr>
              <a:t> </a:t>
            </a:r>
          </a:p>
        </p:txBody>
      </p:sp>
      <p:sp>
        <p:nvSpPr>
          <p:cNvPr id="313350" name="Text Box 6"/>
          <p:cNvSpPr txBox="1">
            <a:spLocks noChangeArrowheads="1"/>
          </p:cNvSpPr>
          <p:nvPr/>
        </p:nvSpPr>
        <p:spPr bwMode="auto">
          <a:xfrm>
            <a:off x="3560763" y="4473575"/>
            <a:ext cx="1316037" cy="396875"/>
          </a:xfrm>
          <a:prstGeom prst="rect">
            <a:avLst/>
          </a:prstGeom>
          <a:noFill/>
          <a:ln w="9525">
            <a:noFill/>
            <a:miter lim="800000"/>
            <a:headEnd/>
            <a:tailEnd/>
          </a:ln>
          <a:effectLst/>
        </p:spPr>
        <p:txBody>
          <a:bodyPr>
            <a:spAutoFit/>
          </a:bodyPr>
          <a:lstStyle/>
          <a:p>
            <a:pPr algn="ctr"/>
            <a:r>
              <a:rPr lang="en-US" b="1">
                <a:solidFill>
                  <a:srgbClr val="006600"/>
                </a:solidFill>
              </a:rPr>
              <a:t>C-sink</a:t>
            </a:r>
          </a:p>
        </p:txBody>
      </p:sp>
      <p:sp>
        <p:nvSpPr>
          <p:cNvPr id="313351" name="Text Box 7"/>
          <p:cNvSpPr txBox="1">
            <a:spLocks noChangeArrowheads="1"/>
          </p:cNvSpPr>
          <p:nvPr/>
        </p:nvSpPr>
        <p:spPr bwMode="auto">
          <a:xfrm>
            <a:off x="5737225" y="4508500"/>
            <a:ext cx="1316038"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
        <p:nvSpPr>
          <p:cNvPr id="313352" name="Text Box 8"/>
          <p:cNvSpPr txBox="1">
            <a:spLocks noChangeArrowheads="1"/>
          </p:cNvSpPr>
          <p:nvPr/>
        </p:nvSpPr>
        <p:spPr bwMode="auto">
          <a:xfrm>
            <a:off x="5634038" y="2584450"/>
            <a:ext cx="1316037" cy="396875"/>
          </a:xfrm>
          <a:prstGeom prst="rect">
            <a:avLst/>
          </a:prstGeom>
          <a:noFill/>
          <a:ln w="9525">
            <a:noFill/>
            <a:miter lim="800000"/>
            <a:headEnd/>
            <a:tailEnd/>
          </a:ln>
          <a:effectLst/>
        </p:spPr>
        <p:txBody>
          <a:bodyPr>
            <a:spAutoFit/>
          </a:bodyPr>
          <a:lstStyle/>
          <a:p>
            <a:pPr algn="ctr"/>
            <a:r>
              <a:rPr lang="en-US" b="1">
                <a:solidFill>
                  <a:schemeClr val="accent2"/>
                </a:solidFill>
              </a:rPr>
              <a:t>C-sink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46">
                                            <p:txEl>
                                              <p:pRg st="1" end="1"/>
                                            </p:txEl>
                                          </p:spTgt>
                                        </p:tgtEl>
                                        <p:attrNameLst>
                                          <p:attrName>style.visibility</p:attrName>
                                        </p:attrNameLst>
                                      </p:cBhvr>
                                      <p:to>
                                        <p:strVal val="visible"/>
                                      </p:to>
                                    </p:set>
                                    <p:anim calcmode="lin" valueType="num">
                                      <p:cBhvr additive="base">
                                        <p:cTn id="7" dur="500" fill="hold"/>
                                        <p:tgtEl>
                                          <p:spTgt spid="3133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13354"/>
                                        </p:tgtEl>
                                        <p:attrNameLst>
                                          <p:attrName>style.visibility</p:attrName>
                                        </p:attrNameLst>
                                      </p:cBhvr>
                                      <p:to>
                                        <p:strVal val="visible"/>
                                      </p:to>
                                    </p:set>
                                    <p:anim calcmode="lin" valueType="num">
                                      <p:cBhvr>
                                        <p:cTn id="11" dur="500" fill="hold"/>
                                        <p:tgtEl>
                                          <p:spTgt spid="313354"/>
                                        </p:tgtEl>
                                        <p:attrNameLst>
                                          <p:attrName>ppt_w</p:attrName>
                                        </p:attrNameLst>
                                      </p:cBhvr>
                                      <p:tavLst>
                                        <p:tav tm="0">
                                          <p:val>
                                            <p:fltVal val="0"/>
                                          </p:val>
                                        </p:tav>
                                        <p:tav tm="100000">
                                          <p:val>
                                            <p:strVal val="#ppt_w"/>
                                          </p:val>
                                        </p:tav>
                                      </p:tavLst>
                                    </p:anim>
                                    <p:anim calcmode="lin" valueType="num">
                                      <p:cBhvr>
                                        <p:cTn id="12" dur="500" fill="hold"/>
                                        <p:tgtEl>
                                          <p:spTgt spid="313354"/>
                                        </p:tgtEl>
                                        <p:attrNameLst>
                                          <p:attrName>ppt_h</p:attrName>
                                        </p:attrNameLst>
                                      </p:cBhvr>
                                      <p:tavLst>
                                        <p:tav tm="0">
                                          <p:val>
                                            <p:fltVal val="0"/>
                                          </p:val>
                                        </p:tav>
                                        <p:tav tm="100000">
                                          <p:val>
                                            <p:strVal val="#ppt_h"/>
                                          </p:val>
                                        </p:tav>
                                      </p:tavLst>
                                    </p:anim>
                                    <p:animEffect transition="in" filter="fade">
                                      <p:cBhvr>
                                        <p:cTn id="13" dur="500"/>
                                        <p:tgtEl>
                                          <p:spTgt spid="3133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3346">
                                            <p:txEl>
                                              <p:pRg st="2" end="2"/>
                                            </p:txEl>
                                          </p:spTgt>
                                        </p:tgtEl>
                                        <p:attrNameLst>
                                          <p:attrName>style.visibility</p:attrName>
                                        </p:attrNameLst>
                                      </p:cBhvr>
                                      <p:to>
                                        <p:strVal val="visible"/>
                                      </p:to>
                                    </p:set>
                                    <p:anim calcmode="lin" valueType="num">
                                      <p:cBhvr additive="base">
                                        <p:cTn id="18" dur="500" fill="hold"/>
                                        <p:tgtEl>
                                          <p:spTgt spid="31334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500"/>
                            </p:stCondLst>
                            <p:childTnLst>
                              <p:par>
                                <p:cTn id="21" presetID="2" presetClass="entr" presetSubtype="2" fill="hold" grpId="0" nodeType="afterEffect">
                                  <p:stCondLst>
                                    <p:cond delay="0"/>
                                  </p:stCondLst>
                                  <p:iterate type="lt">
                                    <p:tmPct val="10000"/>
                                  </p:iterate>
                                  <p:childTnLst>
                                    <p:set>
                                      <p:cBhvr>
                                        <p:cTn id="22" dur="1" fill="hold">
                                          <p:stCondLst>
                                            <p:cond delay="0"/>
                                          </p:stCondLst>
                                        </p:cTn>
                                        <p:tgtEl>
                                          <p:spTgt spid="313349"/>
                                        </p:tgtEl>
                                        <p:attrNameLst>
                                          <p:attrName>style.visibility</p:attrName>
                                        </p:attrNameLst>
                                      </p:cBhvr>
                                      <p:to>
                                        <p:strVal val="visible"/>
                                      </p:to>
                                    </p:set>
                                    <p:anim calcmode="lin" valueType="num">
                                      <p:cBhvr additive="base">
                                        <p:cTn id="23" dur="500" fill="hold"/>
                                        <p:tgtEl>
                                          <p:spTgt spid="313349"/>
                                        </p:tgtEl>
                                        <p:attrNameLst>
                                          <p:attrName>ppt_x</p:attrName>
                                        </p:attrNameLst>
                                      </p:cBhvr>
                                      <p:tavLst>
                                        <p:tav tm="0">
                                          <p:val>
                                            <p:strVal val="1+#ppt_w/2"/>
                                          </p:val>
                                        </p:tav>
                                        <p:tav tm="100000">
                                          <p:val>
                                            <p:strVal val="#ppt_x"/>
                                          </p:val>
                                        </p:tav>
                                      </p:tavLst>
                                    </p:anim>
                                    <p:anim calcmode="lin" valueType="num">
                                      <p:cBhvr additive="base">
                                        <p:cTn id="24" dur="500" fill="hold"/>
                                        <p:tgtEl>
                                          <p:spTgt spid="31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3346">
                                            <p:txEl>
                                              <p:pRg st="3" end="3"/>
                                            </p:txEl>
                                          </p:spTgt>
                                        </p:tgtEl>
                                        <p:attrNameLst>
                                          <p:attrName>style.visibility</p:attrName>
                                        </p:attrNameLst>
                                      </p:cBhvr>
                                      <p:to>
                                        <p:strVal val="visible"/>
                                      </p:to>
                                    </p:set>
                                    <p:anim calcmode="lin" valueType="num">
                                      <p:cBhvr additive="base">
                                        <p:cTn id="29" dur="500" fill="hold"/>
                                        <p:tgtEl>
                                          <p:spTgt spid="31334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33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13350"/>
                                        </p:tgtEl>
                                        <p:attrNameLst>
                                          <p:attrName>style.visibility</p:attrName>
                                        </p:attrNameLst>
                                      </p:cBhvr>
                                      <p:to>
                                        <p:strVal val="visible"/>
                                      </p:to>
                                    </p:set>
                                    <p:anim calcmode="lin" valueType="num">
                                      <p:cBhvr>
                                        <p:cTn id="35" dur="500" fill="hold"/>
                                        <p:tgtEl>
                                          <p:spTgt spid="313350"/>
                                        </p:tgtEl>
                                        <p:attrNameLst>
                                          <p:attrName>ppt_w</p:attrName>
                                        </p:attrNameLst>
                                      </p:cBhvr>
                                      <p:tavLst>
                                        <p:tav tm="0">
                                          <p:val>
                                            <p:fltVal val="0"/>
                                          </p:val>
                                        </p:tav>
                                        <p:tav tm="100000">
                                          <p:val>
                                            <p:strVal val="#ppt_w"/>
                                          </p:val>
                                        </p:tav>
                                      </p:tavLst>
                                    </p:anim>
                                    <p:anim calcmode="lin" valueType="num">
                                      <p:cBhvr>
                                        <p:cTn id="36" dur="500" fill="hold"/>
                                        <p:tgtEl>
                                          <p:spTgt spid="313350"/>
                                        </p:tgtEl>
                                        <p:attrNameLst>
                                          <p:attrName>ppt_h</p:attrName>
                                        </p:attrNameLst>
                                      </p:cBhvr>
                                      <p:tavLst>
                                        <p:tav tm="0">
                                          <p:val>
                                            <p:fltVal val="0"/>
                                          </p:val>
                                        </p:tav>
                                        <p:tav tm="100000">
                                          <p:val>
                                            <p:strVal val="#ppt_h"/>
                                          </p:val>
                                        </p:tav>
                                      </p:tavLst>
                                    </p:anim>
                                    <p:animEffect transition="in" filter="fade">
                                      <p:cBhvr>
                                        <p:cTn id="37" dur="500"/>
                                        <p:tgtEl>
                                          <p:spTgt spid="313350"/>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13351"/>
                                        </p:tgtEl>
                                        <p:attrNameLst>
                                          <p:attrName>style.visibility</p:attrName>
                                        </p:attrNameLst>
                                      </p:cBhvr>
                                      <p:to>
                                        <p:strVal val="visible"/>
                                      </p:to>
                                    </p:set>
                                    <p:anim calcmode="lin" valueType="num">
                                      <p:cBhvr>
                                        <p:cTn id="42" dur="500" fill="hold"/>
                                        <p:tgtEl>
                                          <p:spTgt spid="313351"/>
                                        </p:tgtEl>
                                        <p:attrNameLst>
                                          <p:attrName>ppt_w</p:attrName>
                                        </p:attrNameLst>
                                      </p:cBhvr>
                                      <p:tavLst>
                                        <p:tav tm="0">
                                          <p:val>
                                            <p:fltVal val="0"/>
                                          </p:val>
                                        </p:tav>
                                        <p:tav tm="100000">
                                          <p:val>
                                            <p:strVal val="#ppt_w"/>
                                          </p:val>
                                        </p:tav>
                                      </p:tavLst>
                                    </p:anim>
                                    <p:anim calcmode="lin" valueType="num">
                                      <p:cBhvr>
                                        <p:cTn id="43" dur="500" fill="hold"/>
                                        <p:tgtEl>
                                          <p:spTgt spid="313351"/>
                                        </p:tgtEl>
                                        <p:attrNameLst>
                                          <p:attrName>ppt_h</p:attrName>
                                        </p:attrNameLst>
                                      </p:cBhvr>
                                      <p:tavLst>
                                        <p:tav tm="0">
                                          <p:val>
                                            <p:fltVal val="0"/>
                                          </p:val>
                                        </p:tav>
                                        <p:tav tm="100000">
                                          <p:val>
                                            <p:strVal val="#ppt_h"/>
                                          </p:val>
                                        </p:tav>
                                      </p:tavLst>
                                    </p:anim>
                                    <p:animEffect transition="in" filter="fade">
                                      <p:cBhvr>
                                        <p:cTn id="44" dur="500"/>
                                        <p:tgtEl>
                                          <p:spTgt spid="313351"/>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3352"/>
                                        </p:tgtEl>
                                        <p:attrNameLst>
                                          <p:attrName>style.visibility</p:attrName>
                                        </p:attrNameLst>
                                      </p:cBhvr>
                                      <p:to>
                                        <p:strVal val="visible"/>
                                      </p:to>
                                    </p:set>
                                    <p:anim calcmode="lin" valueType="num">
                                      <p:cBhvr>
                                        <p:cTn id="49" dur="500" fill="hold"/>
                                        <p:tgtEl>
                                          <p:spTgt spid="313352"/>
                                        </p:tgtEl>
                                        <p:attrNameLst>
                                          <p:attrName>ppt_w</p:attrName>
                                        </p:attrNameLst>
                                      </p:cBhvr>
                                      <p:tavLst>
                                        <p:tav tm="0">
                                          <p:val>
                                            <p:fltVal val="0"/>
                                          </p:val>
                                        </p:tav>
                                        <p:tav tm="100000">
                                          <p:val>
                                            <p:strVal val="#ppt_w"/>
                                          </p:val>
                                        </p:tav>
                                      </p:tavLst>
                                    </p:anim>
                                    <p:anim calcmode="lin" valueType="num">
                                      <p:cBhvr>
                                        <p:cTn id="50" dur="500" fill="hold"/>
                                        <p:tgtEl>
                                          <p:spTgt spid="313352"/>
                                        </p:tgtEl>
                                        <p:attrNameLst>
                                          <p:attrName>ppt_h</p:attrName>
                                        </p:attrNameLst>
                                      </p:cBhvr>
                                      <p:tavLst>
                                        <p:tav tm="0">
                                          <p:val>
                                            <p:fltVal val="0"/>
                                          </p:val>
                                        </p:tav>
                                        <p:tav tm="100000">
                                          <p:val>
                                            <p:strVal val="#ppt_h"/>
                                          </p:val>
                                        </p:tav>
                                      </p:tavLst>
                                    </p:anim>
                                    <p:animEffect transition="in" filter="fade">
                                      <p:cBhvr>
                                        <p:cTn id="51" dur="500"/>
                                        <p:tgtEl>
                                          <p:spTgt spid="31335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P spid="313350" grpId="0"/>
      <p:bldP spid="313351" grpId="0"/>
      <p:bldP spid="3133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 –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This graph                                                                      shows the                                                                     correlation                                                                  between                                                                      increasing                                                               atmospheric                                                           concentration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and our                                                                 fossil fuel                                                                     emissions of                                                                        CO</a:t>
            </a:r>
            <a:r>
              <a:rPr lang="en-US" sz="2400" baseline="-25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solidFill>
                  <a:srgbClr val="000000"/>
                </a:solidFill>
                <a:latin typeface="Arial" charset="0"/>
                <a:cs typeface="Times New Roman" pitchFamily="18" charset="0"/>
              </a:rPr>
              <a:t>Anthropogenic</a:t>
            </a:r>
            <a:r>
              <a:rPr lang="en-US" sz="2400">
                <a:solidFill>
                  <a:srgbClr val="000000"/>
                </a:solidFill>
                <a:latin typeface="Arial" charset="0"/>
                <a:cs typeface="Times New Roman" pitchFamily="18" charset="0"/>
              </a:rPr>
              <a:t>                                                          means “human.” </a:t>
            </a:r>
          </a:p>
        </p:txBody>
      </p:sp>
      <p:sp>
        <p:nvSpPr>
          <p:cNvPr id="315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15396" name="Rectangle 4"/>
          <p:cNvSpPr>
            <a:spLocks noChangeArrowheads="1"/>
          </p:cNvSpPr>
          <p:nvPr/>
        </p:nvSpPr>
        <p:spPr bwMode="auto">
          <a:xfrm>
            <a:off x="2949575" y="5907088"/>
            <a:ext cx="6107113" cy="1006475"/>
          </a:xfrm>
          <a:prstGeom prst="rect">
            <a:avLst/>
          </a:prstGeom>
          <a:noFill/>
          <a:ln w="9525">
            <a:noFill/>
            <a:miter lim="800000"/>
            <a:headEnd/>
            <a:tailEnd/>
          </a:ln>
          <a:effectLst/>
        </p:spPr>
        <p:txBody>
          <a:bodyPr anchor="ctr">
            <a:spAutoFit/>
          </a:bodyPr>
          <a:lstStyle/>
          <a:p>
            <a:pPr algn="ctr"/>
            <a:r>
              <a:rPr lang="en-US" b="1" i="1">
                <a:solidFill>
                  <a:srgbClr val="5F5F5F"/>
                </a:solidFill>
              </a:rPr>
              <a:t>Trends in Atmospheric Concentrations and Anthropogenic Emissions of Carbon Dioxide</a:t>
            </a:r>
            <a:r>
              <a:rPr lang="en-US" sz="1800" b="1" i="1">
                <a:solidFill>
                  <a:srgbClr val="5F5F5F"/>
                </a:solidFill>
              </a:rPr>
              <a:t> </a:t>
            </a:r>
          </a:p>
        </p:txBody>
      </p:sp>
      <p:pic>
        <p:nvPicPr>
          <p:cNvPr id="315397" name="Picture 5" descr="Figure 1 is a line graph showing the trends in atmospheric concentrations and anthropogenic emissions of carbon dioxide."/>
          <p:cNvPicPr>
            <a:picLocks noChangeAspect="1" noChangeArrowheads="1"/>
          </p:cNvPicPr>
          <p:nvPr/>
        </p:nvPicPr>
        <p:blipFill>
          <a:blip r:embed="rId6" cstate="print"/>
          <a:srcRect/>
          <a:stretch>
            <a:fillRect/>
          </a:stretch>
        </p:blipFill>
        <p:spPr bwMode="auto">
          <a:xfrm>
            <a:off x="2938463" y="1852613"/>
            <a:ext cx="6078537" cy="4032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 calcmode="lin" valueType="num">
                                      <p:cBhvr additive="base">
                                        <p:cTn id="7" dur="500" fill="hold"/>
                                        <p:tgtEl>
                                          <p:spTgt spid="315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394">
                                            <p:txEl>
                                              <p:pRg st="1" end="1"/>
                                            </p:txEl>
                                          </p:spTgt>
                                        </p:tgtEl>
                                        <p:attrNameLst>
                                          <p:attrName>style.visibility</p:attrName>
                                        </p:attrNameLst>
                                      </p:cBhvr>
                                      <p:to>
                                        <p:strVal val="visible"/>
                                      </p:to>
                                    </p:set>
                                    <p:anim calcmode="lin" valueType="num">
                                      <p:cBhvr additive="base">
                                        <p:cTn id="13" dur="500" fill="hold"/>
                                        <p:tgtEl>
                                          <p:spTgt spid="315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15397"/>
                                        </p:tgtEl>
                                        <p:attrNameLst>
                                          <p:attrName>style.visibility</p:attrName>
                                        </p:attrNameLst>
                                      </p:cBhvr>
                                      <p:to>
                                        <p:strVal val="visible"/>
                                      </p:to>
                                    </p:set>
                                    <p:animEffect transition="in" filter="fade">
                                      <p:cBhvr>
                                        <p:cTn id="17" dur="2000"/>
                                        <p:tgtEl>
                                          <p:spTgt spid="31539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5394">
                                            <p:txEl>
                                              <p:pRg st="2" end="2"/>
                                            </p:txEl>
                                          </p:spTgt>
                                        </p:tgtEl>
                                        <p:attrNameLst>
                                          <p:attrName>style.visibility</p:attrName>
                                        </p:attrNameLst>
                                      </p:cBhvr>
                                      <p:to>
                                        <p:strVal val="visible"/>
                                      </p:to>
                                    </p:set>
                                    <p:anim calcmode="lin" valueType="num">
                                      <p:cBhvr additive="base">
                                        <p:cTn id="22" dur="500" fill="hold"/>
                                        <p:tgtEl>
                                          <p:spTgt spid="31539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5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iterate type="lt">
                                    <p:tmPct val="10000"/>
                                  </p:iterate>
                                  <p:childTnLst>
                                    <p:set>
                                      <p:cBhvr>
                                        <p:cTn id="27" dur="1" fill="hold">
                                          <p:stCondLst>
                                            <p:cond delay="0"/>
                                          </p:stCondLst>
                                        </p:cTn>
                                        <p:tgtEl>
                                          <p:spTgt spid="315396">
                                            <p:txEl>
                                              <p:pRg st="0" end="0"/>
                                            </p:txEl>
                                          </p:spTgt>
                                        </p:tgtEl>
                                        <p:attrNameLst>
                                          <p:attrName>style.visibility</p:attrName>
                                        </p:attrNameLst>
                                      </p:cBhvr>
                                      <p:to>
                                        <p:strVal val="visible"/>
                                      </p:to>
                                    </p:set>
                                    <p:anim calcmode="lin" valueType="num">
                                      <p:cBhvr additive="base">
                                        <p:cTn id="28" dur="500" fill="hold"/>
                                        <p:tgtEl>
                                          <p:spTgt spid="31539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5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Rectangle 7"/>
          <p:cNvSpPr>
            <a:spLocks noChangeArrowheads="1"/>
          </p:cNvSpPr>
          <p:nvPr/>
        </p:nvSpPr>
        <p:spPr bwMode="auto">
          <a:xfrm>
            <a:off x="674688" y="1808163"/>
            <a:ext cx="7772400" cy="8636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How are the levels of CO</a:t>
            </a:r>
            <a:r>
              <a:rPr lang="en-US" sz="2400" baseline="-25000">
                <a:latin typeface="Arial" charset="0"/>
                <a:sym typeface="Symbol" pitchFamily="18" charset="2"/>
              </a:rPr>
              <a:t>2</a:t>
            </a:r>
            <a:r>
              <a:rPr lang="en-US" sz="2400">
                <a:latin typeface="Arial" charset="0"/>
                <a:sym typeface="Symbol" pitchFamily="18" charset="2"/>
              </a:rPr>
              <a:t> determined?</a:t>
            </a:r>
          </a:p>
          <a:p>
            <a:pPr eaLnBrk="0" hangingPunct="0">
              <a:spcBef>
                <a:spcPct val="20000"/>
              </a:spcBef>
            </a:pPr>
            <a:r>
              <a:rPr lang="en-US" sz="2400">
                <a:latin typeface="Arial" charset="0"/>
                <a:sym typeface="Symbol" pitchFamily="18" charset="2"/>
              </a:rPr>
              <a:t>SOLUTION: Observatories and aircraft.</a:t>
            </a:r>
          </a:p>
        </p:txBody>
      </p:sp>
      <p:sp>
        <p:nvSpPr>
          <p:cNvPr id="337922"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Greenhouse gases</a:t>
            </a:r>
            <a:r>
              <a:rPr lang="en-US" sz="2400" i="1">
                <a:solidFill>
                  <a:srgbClr val="000000"/>
                </a:solidFill>
                <a:latin typeface="Arial" charset="0"/>
                <a:cs typeface="Times New Roman" pitchFamily="18" charset="0"/>
              </a:rPr>
              <a:t> </a:t>
            </a:r>
            <a:r>
              <a:rPr lang="en-US" sz="2400" i="1">
                <a:solidFill>
                  <a:schemeClr val="accent2"/>
                </a:solidFill>
                <a:latin typeface="Arial" charset="0"/>
                <a:cs typeface="Times New Roman" pitchFamily="18" charset="0"/>
              </a:rPr>
              <a:t>– CO</a:t>
            </a:r>
            <a:r>
              <a:rPr lang="en-US" sz="2400" i="1" baseline="-25000">
                <a:solidFill>
                  <a:schemeClr val="accent2"/>
                </a:solidFill>
                <a:latin typeface="Arial" charset="0"/>
                <a:cs typeface="Times New Roman" pitchFamily="18" charset="0"/>
              </a:rPr>
              <a:t>2</a:t>
            </a:r>
            <a:r>
              <a:rPr lang="en-US" sz="2400" i="1">
                <a:solidFill>
                  <a:srgbClr val="000000"/>
                </a:solidFill>
                <a:latin typeface="Arial" charset="0"/>
                <a:cs typeface="Times New Roman" pitchFamily="18" charset="0"/>
              </a:rPr>
              <a:t> </a:t>
            </a:r>
          </a:p>
        </p:txBody>
      </p:sp>
      <p:sp>
        <p:nvSpPr>
          <p:cNvPr id="3379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7926" name="Picture 6" descr="Current Mauna Loa CO2"/>
          <p:cNvPicPr>
            <a:picLocks noChangeAspect="1" noChangeArrowheads="1" noCrop="1"/>
          </p:cNvPicPr>
          <p:nvPr/>
        </p:nvPicPr>
        <p:blipFill>
          <a:blip r:embed="rId7" cstate="print"/>
          <a:srcRect/>
          <a:stretch>
            <a:fillRect/>
          </a:stretch>
        </p:blipFill>
        <p:spPr bwMode="auto">
          <a:xfrm>
            <a:off x="0" y="2684463"/>
            <a:ext cx="5761038" cy="4157662"/>
          </a:xfrm>
          <a:prstGeom prst="rect">
            <a:avLst/>
          </a:prstGeom>
          <a:ln>
            <a:noFill/>
          </a:ln>
          <a:effectLst>
            <a:outerShdw blurRad="292100" dist="139700" dir="2700000" algn="tl" rotWithShape="0">
              <a:srgbClr val="333333">
                <a:alpha val="65000"/>
              </a:srgbClr>
            </a:outerShdw>
          </a:effectLst>
        </p:spPr>
      </p:pic>
      <p:pic>
        <p:nvPicPr>
          <p:cNvPr id="337928" name="Picture 8" descr="Current Mauna Loa CO2">
            <a:hlinkClick r:id="rId8"/>
          </p:cNvPr>
          <p:cNvPicPr>
            <a:picLocks noChangeAspect="1" noChangeArrowheads="1"/>
          </p:cNvPicPr>
          <p:nvPr/>
        </p:nvPicPr>
        <p:blipFill>
          <a:blip r:embed="rId9" cstate="print"/>
          <a:srcRect/>
          <a:stretch>
            <a:fillRect/>
          </a:stretch>
        </p:blipFill>
        <p:spPr bwMode="auto">
          <a:xfrm>
            <a:off x="5224463" y="2897188"/>
            <a:ext cx="3919537" cy="3028950"/>
          </a:xfrm>
          <a:prstGeom prst="rect">
            <a:avLst/>
          </a:prstGeom>
          <a:ln>
            <a:noFill/>
          </a:ln>
          <a:effectLst>
            <a:outerShdw blurRad="292100" dist="139700" dir="2700000" algn="tl" rotWithShape="0">
              <a:srgbClr val="333333">
                <a:alpha val="65000"/>
              </a:srgbClr>
            </a:outerShdw>
          </a:effectLst>
        </p:spPr>
      </p:pic>
      <p:sp>
        <p:nvSpPr>
          <p:cNvPr id="337929" name="Rectangle 9"/>
          <p:cNvSpPr>
            <a:spLocks noChangeArrowheads="1"/>
          </p:cNvSpPr>
          <p:nvPr/>
        </p:nvSpPr>
        <p:spPr bwMode="auto">
          <a:xfrm>
            <a:off x="6875463" y="3370263"/>
            <a:ext cx="282575" cy="2032000"/>
          </a:xfrm>
          <a:prstGeom prst="rect">
            <a:avLst/>
          </a:prstGeom>
          <a:solidFill>
            <a:schemeClr val="hlink">
              <a:alpha val="37000"/>
            </a:schemeClr>
          </a:solidFill>
          <a:ln w="9525">
            <a:noFill/>
            <a:miter lim="800000"/>
            <a:headEnd/>
            <a:tailEnd/>
          </a:ln>
          <a:effectLst/>
        </p:spPr>
        <p:txBody>
          <a:bodyPr wrap="none" anchor="ctr"/>
          <a:lstStyle/>
          <a:p>
            <a:endParaRPr lang="en-US"/>
          </a:p>
        </p:txBody>
      </p:sp>
      <p:sp>
        <p:nvSpPr>
          <p:cNvPr id="337930" name="Text Box 10"/>
          <p:cNvSpPr txBox="1">
            <a:spLocks noChangeArrowheads="1"/>
          </p:cNvSpPr>
          <p:nvPr/>
        </p:nvSpPr>
        <p:spPr bwMode="auto">
          <a:xfrm>
            <a:off x="6019800" y="5953227"/>
            <a:ext cx="1343025" cy="822325"/>
          </a:xfrm>
          <a:prstGeom prst="rect">
            <a:avLst/>
          </a:prstGeom>
          <a:noFill/>
          <a:ln w="9525">
            <a:noFill/>
            <a:miter lim="800000"/>
            <a:headEnd/>
            <a:tailEnd/>
          </a:ln>
          <a:effectLst/>
        </p:spPr>
        <p:txBody>
          <a:bodyPr>
            <a:spAutoFit/>
          </a:bodyPr>
          <a:lstStyle/>
          <a:p>
            <a:r>
              <a:rPr lang="en-US" sz="2400" dirty="0">
                <a:solidFill>
                  <a:schemeClr val="hlink"/>
                </a:solidFill>
                <a:latin typeface="Arial" charset="0"/>
              </a:rPr>
              <a:t>cooling months</a:t>
            </a:r>
          </a:p>
        </p:txBody>
      </p:sp>
      <p:sp>
        <p:nvSpPr>
          <p:cNvPr id="337931" name="Rectangle 11"/>
          <p:cNvSpPr>
            <a:spLocks noChangeArrowheads="1"/>
          </p:cNvSpPr>
          <p:nvPr/>
        </p:nvSpPr>
        <p:spPr bwMode="auto">
          <a:xfrm>
            <a:off x="7145338" y="3373438"/>
            <a:ext cx="276225" cy="2032000"/>
          </a:xfrm>
          <a:prstGeom prst="rect">
            <a:avLst/>
          </a:prstGeom>
          <a:solidFill>
            <a:srgbClr val="FF0000">
              <a:alpha val="37000"/>
            </a:srgbClr>
          </a:solidFill>
          <a:ln w="9525">
            <a:noFill/>
            <a:miter lim="800000"/>
            <a:headEnd/>
            <a:tailEnd/>
          </a:ln>
          <a:effectLst/>
        </p:spPr>
        <p:txBody>
          <a:bodyPr wrap="none" anchor="ctr"/>
          <a:lstStyle/>
          <a:p>
            <a:endParaRPr lang="en-US"/>
          </a:p>
        </p:txBody>
      </p:sp>
      <p:sp>
        <p:nvSpPr>
          <p:cNvPr id="337932" name="Text Box 12"/>
          <p:cNvSpPr txBox="1">
            <a:spLocks noChangeArrowheads="1"/>
          </p:cNvSpPr>
          <p:nvPr/>
        </p:nvSpPr>
        <p:spPr bwMode="auto">
          <a:xfrm>
            <a:off x="7308850" y="5951640"/>
            <a:ext cx="1343025" cy="822325"/>
          </a:xfrm>
          <a:prstGeom prst="rect">
            <a:avLst/>
          </a:prstGeom>
          <a:noFill/>
          <a:ln w="9525">
            <a:noFill/>
            <a:miter lim="800000"/>
            <a:headEnd/>
            <a:tailEnd/>
          </a:ln>
          <a:effectLst/>
        </p:spPr>
        <p:txBody>
          <a:bodyPr>
            <a:spAutoFit/>
          </a:bodyPr>
          <a:lstStyle/>
          <a:p>
            <a:r>
              <a:rPr lang="en-US" sz="2400">
                <a:solidFill>
                  <a:srgbClr val="FF0000"/>
                </a:solidFill>
                <a:latin typeface="Arial" charset="0"/>
              </a:rPr>
              <a:t>warming months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27">
                                            <p:txEl>
                                              <p:pRg st="0" end="0"/>
                                            </p:txEl>
                                          </p:spTgt>
                                        </p:tgtEl>
                                        <p:attrNameLst>
                                          <p:attrName>style.visibility</p:attrName>
                                        </p:attrNameLst>
                                      </p:cBhvr>
                                      <p:to>
                                        <p:strVal val="visible"/>
                                      </p:to>
                                    </p:set>
                                    <p:anim calcmode="lin" valueType="num">
                                      <p:cBhvr additive="base">
                                        <p:cTn id="7" dur="500" fill="hold"/>
                                        <p:tgtEl>
                                          <p:spTgt spid="3379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27">
                                            <p:txEl>
                                              <p:pRg st="1" end="1"/>
                                            </p:txEl>
                                          </p:spTgt>
                                        </p:tgtEl>
                                        <p:attrNameLst>
                                          <p:attrName>style.visibility</p:attrName>
                                        </p:attrNameLst>
                                      </p:cBhvr>
                                      <p:to>
                                        <p:strVal val="visible"/>
                                      </p:to>
                                    </p:set>
                                    <p:anim calcmode="lin" valueType="num">
                                      <p:cBhvr additive="base">
                                        <p:cTn id="13" dur="500" fill="hold"/>
                                        <p:tgtEl>
                                          <p:spTgt spid="3379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7926"/>
                                        </p:tgtEl>
                                        <p:attrNameLst>
                                          <p:attrName>style.visibility</p:attrName>
                                        </p:attrNameLst>
                                      </p:cBhvr>
                                      <p:to>
                                        <p:strVal val="visible"/>
                                      </p:to>
                                    </p:set>
                                    <p:animEffect transition="in" filter="fade">
                                      <p:cBhvr>
                                        <p:cTn id="19" dur="2000"/>
                                        <p:tgtEl>
                                          <p:spTgt spid="3379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7928"/>
                                        </p:tgtEl>
                                        <p:attrNameLst>
                                          <p:attrName>style.visibility</p:attrName>
                                        </p:attrNameLst>
                                      </p:cBhvr>
                                      <p:to>
                                        <p:strVal val="visible"/>
                                      </p:to>
                                    </p:set>
                                    <p:anim calcmode="lin" valueType="num">
                                      <p:cBhvr>
                                        <p:cTn id="24" dur="500" fill="hold"/>
                                        <p:tgtEl>
                                          <p:spTgt spid="337928"/>
                                        </p:tgtEl>
                                        <p:attrNameLst>
                                          <p:attrName>ppt_w</p:attrName>
                                        </p:attrNameLst>
                                      </p:cBhvr>
                                      <p:tavLst>
                                        <p:tav tm="0">
                                          <p:val>
                                            <p:fltVal val="0"/>
                                          </p:val>
                                        </p:tav>
                                        <p:tav tm="100000">
                                          <p:val>
                                            <p:strVal val="#ppt_w"/>
                                          </p:val>
                                        </p:tav>
                                      </p:tavLst>
                                    </p:anim>
                                    <p:anim calcmode="lin" valueType="num">
                                      <p:cBhvr>
                                        <p:cTn id="25" dur="500" fill="hold"/>
                                        <p:tgtEl>
                                          <p:spTgt spid="337928"/>
                                        </p:tgtEl>
                                        <p:attrNameLst>
                                          <p:attrName>ppt_h</p:attrName>
                                        </p:attrNameLst>
                                      </p:cBhvr>
                                      <p:tavLst>
                                        <p:tav tm="0">
                                          <p:val>
                                            <p:fltVal val="0"/>
                                          </p:val>
                                        </p:tav>
                                        <p:tav tm="100000">
                                          <p:val>
                                            <p:strVal val="#ppt_h"/>
                                          </p:val>
                                        </p:tav>
                                      </p:tavLst>
                                    </p:anim>
                                    <p:animEffect transition="in" filter="fade">
                                      <p:cBhvr>
                                        <p:cTn id="26" dur="500"/>
                                        <p:tgtEl>
                                          <p:spTgt spid="3379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7929"/>
                                        </p:tgtEl>
                                        <p:attrNameLst>
                                          <p:attrName>style.visibility</p:attrName>
                                        </p:attrNameLst>
                                      </p:cBhvr>
                                      <p:to>
                                        <p:strVal val="visible"/>
                                      </p:to>
                                    </p:set>
                                    <p:animEffect transition="in" filter="wipe(left)">
                                      <p:cBhvr>
                                        <p:cTn id="31" dur="1000"/>
                                        <p:tgtEl>
                                          <p:spTgt spid="337929"/>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37930"/>
                                        </p:tgtEl>
                                        <p:attrNameLst>
                                          <p:attrName>style.visibility</p:attrName>
                                        </p:attrNameLst>
                                      </p:cBhvr>
                                      <p:to>
                                        <p:strVal val="visible"/>
                                      </p:to>
                                    </p:set>
                                    <p:anim calcmode="lin" valueType="num">
                                      <p:cBhvr additive="base">
                                        <p:cTn id="36" dur="2000" fill="hold"/>
                                        <p:tgtEl>
                                          <p:spTgt spid="337930"/>
                                        </p:tgtEl>
                                        <p:attrNameLst>
                                          <p:attrName>ppt_x</p:attrName>
                                        </p:attrNameLst>
                                      </p:cBhvr>
                                      <p:tavLst>
                                        <p:tav tm="0">
                                          <p:val>
                                            <p:strVal val="#ppt_x"/>
                                          </p:val>
                                        </p:tav>
                                        <p:tav tm="100000">
                                          <p:val>
                                            <p:strVal val="#ppt_x"/>
                                          </p:val>
                                        </p:tav>
                                      </p:tavLst>
                                    </p:anim>
                                    <p:anim calcmode="lin" valueType="num">
                                      <p:cBhvr additive="base">
                                        <p:cTn id="37" dur="2000" fill="hold"/>
                                        <p:tgtEl>
                                          <p:spTgt spid="3379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push.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7931"/>
                                        </p:tgtEl>
                                        <p:attrNameLst>
                                          <p:attrName>style.visibility</p:attrName>
                                        </p:attrNameLst>
                                      </p:cBhvr>
                                      <p:to>
                                        <p:strVal val="visible"/>
                                      </p:to>
                                    </p:set>
                                    <p:animEffect transition="in" filter="wipe(left)">
                                      <p:cBhvr>
                                        <p:cTn id="42" dur="1000"/>
                                        <p:tgtEl>
                                          <p:spTgt spid="337931"/>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37932"/>
                                        </p:tgtEl>
                                        <p:attrNameLst>
                                          <p:attrName>style.visibility</p:attrName>
                                        </p:attrNameLst>
                                      </p:cBhvr>
                                      <p:to>
                                        <p:strVal val="visible"/>
                                      </p:to>
                                    </p:set>
                                    <p:anim calcmode="lin" valueType="num">
                                      <p:cBhvr additive="base">
                                        <p:cTn id="47" dur="2000" fill="hold"/>
                                        <p:tgtEl>
                                          <p:spTgt spid="337932"/>
                                        </p:tgtEl>
                                        <p:attrNameLst>
                                          <p:attrName>ppt_x</p:attrName>
                                        </p:attrNameLst>
                                      </p:cBhvr>
                                      <p:tavLst>
                                        <p:tav tm="0">
                                          <p:val>
                                            <p:strVal val="#ppt_x"/>
                                          </p:val>
                                        </p:tav>
                                        <p:tav tm="100000">
                                          <p:val>
                                            <p:strVal val="#ppt_x"/>
                                          </p:val>
                                        </p:tav>
                                      </p:tavLst>
                                    </p:anim>
                                    <p:anim calcmode="lin" valueType="num">
                                      <p:cBhvr additive="base">
                                        <p:cTn id="48" dur="2000" fill="hold"/>
                                        <p:tgtEl>
                                          <p:spTgt spid="3379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9" grpId="0" animBg="1"/>
      <p:bldP spid="337930" grpId="0"/>
      <p:bldP spid="337931" grpId="0" animBg="1"/>
      <p:bldP spid="3379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solar radiation strikes the                            earth at a rate of 1380 W</a:t>
            </a:r>
            <a:r>
              <a:rPr lang="en-US" sz="2400" baseline="-25000">
                <a:latin typeface="Arial" charset="0"/>
              </a:rPr>
              <a:t> </a:t>
            </a:r>
            <a:r>
              <a:rPr lang="en-US" sz="2400">
                <a:latin typeface="Arial" charset="0"/>
              </a:rPr>
              <a:t>m</a:t>
            </a:r>
            <a:r>
              <a:rPr lang="en-US" sz="2400" baseline="30000">
                <a:latin typeface="Arial" charset="0"/>
              </a:rPr>
              <a:t>-2</a:t>
            </a:r>
            <a:r>
              <a:rPr lang="en-US" sz="2400">
                <a:latin typeface="Arial" charset="0"/>
              </a:rPr>
              <a:t> or less,                                 the farther from the equator you are.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That energy is carried in the form of                            </a:t>
            </a:r>
            <a:r>
              <a:rPr lang="en-US" sz="2400" b="1">
                <a:latin typeface="Arial" charset="0"/>
              </a:rPr>
              <a:t>photons</a:t>
            </a:r>
            <a:r>
              <a:rPr lang="en-US" sz="2400">
                <a:latin typeface="Arial" charset="0"/>
              </a:rPr>
              <a:t>, which are quanta of light.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atmosphere is made up of gases,                           which are the first layer of matter                                     that the sun's rays interact with.</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If a photon is at the precise                                         energy for an electron to                                                   jump to a different energy                                                  level in an atom, it will                                                         be absorbed.  </a:t>
            </a:r>
          </a:p>
        </p:txBody>
      </p:sp>
      <p:sp>
        <p:nvSpPr>
          <p:cNvPr id="3215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21540" name="Oval 4"/>
          <p:cNvSpPr>
            <a:spLocks noChangeArrowheads="1"/>
          </p:cNvSpPr>
          <p:nvPr/>
        </p:nvSpPr>
        <p:spPr bwMode="auto">
          <a:xfrm>
            <a:off x="5899150" y="540385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1541" name="Group 5"/>
          <p:cNvGrpSpPr>
            <a:grpSpLocks/>
          </p:cNvGrpSpPr>
          <p:nvPr/>
        </p:nvGrpSpPr>
        <p:grpSpPr bwMode="auto">
          <a:xfrm>
            <a:off x="5176838" y="5194300"/>
            <a:ext cx="1550987" cy="1550988"/>
            <a:chOff x="3261" y="2656"/>
            <a:chExt cx="977" cy="977"/>
          </a:xfrm>
        </p:grpSpPr>
        <p:sp>
          <p:nvSpPr>
            <p:cNvPr id="321542" name="Oval 6"/>
            <p:cNvSpPr>
              <a:spLocks noChangeArrowheads="1"/>
            </p:cNvSpPr>
            <p:nvPr/>
          </p:nvSpPr>
          <p:spPr bwMode="auto">
            <a:xfrm>
              <a:off x="3631" y="3021"/>
              <a:ext cx="243" cy="24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21543" name="Oval 7"/>
            <p:cNvSpPr>
              <a:spLocks noChangeArrowheads="1"/>
            </p:cNvSpPr>
            <p:nvPr/>
          </p:nvSpPr>
          <p:spPr bwMode="auto">
            <a:xfrm>
              <a:off x="3422" y="2817"/>
              <a:ext cx="655" cy="655"/>
            </a:xfrm>
            <a:prstGeom prst="ellipse">
              <a:avLst/>
            </a:prstGeom>
            <a:noFill/>
            <a:ln w="9525">
              <a:solidFill>
                <a:schemeClr val="tx1"/>
              </a:solidFill>
              <a:prstDash val="dash"/>
              <a:round/>
              <a:headEnd/>
              <a:tailEnd/>
            </a:ln>
            <a:effectLst/>
          </p:spPr>
          <p:txBody>
            <a:bodyPr wrap="none" anchor="ctr"/>
            <a:lstStyle/>
            <a:p>
              <a:endParaRPr lang="en-US"/>
            </a:p>
          </p:txBody>
        </p:sp>
        <p:sp>
          <p:nvSpPr>
            <p:cNvPr id="321544" name="Oval 8"/>
            <p:cNvSpPr>
              <a:spLocks noChangeArrowheads="1"/>
            </p:cNvSpPr>
            <p:nvPr/>
          </p:nvSpPr>
          <p:spPr bwMode="auto">
            <a:xfrm>
              <a:off x="3261" y="2656"/>
              <a:ext cx="977" cy="977"/>
            </a:xfrm>
            <a:prstGeom prst="ellipse">
              <a:avLst/>
            </a:prstGeom>
            <a:noFill/>
            <a:ln w="9525">
              <a:solidFill>
                <a:schemeClr val="tx1"/>
              </a:solidFill>
              <a:prstDash val="dash"/>
              <a:round/>
              <a:headEnd/>
              <a:tailEnd/>
            </a:ln>
            <a:effectLst/>
          </p:spPr>
          <p:txBody>
            <a:bodyPr wrap="none" anchor="ctr"/>
            <a:lstStyle/>
            <a:p>
              <a:endParaRPr lang="en-US"/>
            </a:p>
          </p:txBody>
        </p:sp>
      </p:grpSp>
      <p:sp>
        <p:nvSpPr>
          <p:cNvPr id="321545" name="Freeform 9"/>
          <p:cNvSpPr>
            <a:spLocks/>
          </p:cNvSpPr>
          <p:nvPr/>
        </p:nvSpPr>
        <p:spPr bwMode="auto">
          <a:xfrm rot="7065117">
            <a:off x="7670800" y="16113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a:effectLst/>
        </p:spPr>
        <p:txBody>
          <a:bodyPr/>
          <a:lstStyle/>
          <a:p>
            <a:endParaRPr lang="en-US"/>
          </a:p>
        </p:txBody>
      </p:sp>
      <p:sp>
        <p:nvSpPr>
          <p:cNvPr id="321546" name="Freeform 10"/>
          <p:cNvSpPr>
            <a:spLocks/>
          </p:cNvSpPr>
          <p:nvPr/>
        </p:nvSpPr>
        <p:spPr bwMode="auto">
          <a:xfrm rot="7065117">
            <a:off x="756285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chemeClr val="accent2"/>
            </a:solidFill>
            <a:round/>
            <a:headEnd type="none" w="med" len="med"/>
            <a:tailEnd type="arrow" w="med" len="med"/>
          </a:ln>
          <a:effectLst/>
        </p:spPr>
        <p:txBody>
          <a:bodyPr/>
          <a:lstStyle/>
          <a:p>
            <a:endParaRPr lang="en-US"/>
          </a:p>
        </p:txBody>
      </p:sp>
      <p:sp>
        <p:nvSpPr>
          <p:cNvPr id="321547" name="Oval 11"/>
          <p:cNvSpPr>
            <a:spLocks noChangeArrowheads="1"/>
          </p:cNvSpPr>
          <p:nvPr/>
        </p:nvSpPr>
        <p:spPr bwMode="auto">
          <a:xfrm>
            <a:off x="5910263" y="5143500"/>
            <a:ext cx="98425" cy="984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1548" name="Freeform 12"/>
          <p:cNvSpPr>
            <a:spLocks/>
          </p:cNvSpPr>
          <p:nvPr/>
        </p:nvSpPr>
        <p:spPr bwMode="auto">
          <a:xfrm rot="7065117">
            <a:off x="7823200" y="1763713"/>
            <a:ext cx="1828800" cy="127000"/>
          </a:xfrm>
          <a:custGeom>
            <a:avLst/>
            <a:gdLst/>
            <a:ahLst/>
            <a:cxnLst>
              <a:cxn ang="0">
                <a:pos x="0" y="96"/>
              </a:cxn>
              <a:cxn ang="0">
                <a:pos x="141" y="96"/>
              </a:cxn>
              <a:cxn ang="0">
                <a:pos x="235" y="14"/>
              </a:cxn>
              <a:cxn ang="0">
                <a:pos x="335" y="178"/>
              </a:cxn>
              <a:cxn ang="0">
                <a:pos x="429" y="14"/>
              </a:cxn>
              <a:cxn ang="0">
                <a:pos x="523" y="178"/>
              </a:cxn>
              <a:cxn ang="0">
                <a:pos x="623" y="14"/>
              </a:cxn>
              <a:cxn ang="0">
                <a:pos x="717" y="178"/>
              </a:cxn>
              <a:cxn ang="0">
                <a:pos x="811" y="14"/>
              </a:cxn>
              <a:cxn ang="0">
                <a:pos x="911" y="178"/>
              </a:cxn>
              <a:cxn ang="0">
                <a:pos x="1005" y="96"/>
              </a:cxn>
              <a:cxn ang="0">
                <a:pos x="1152" y="96"/>
              </a:cxn>
            </a:cxnLst>
            <a:rect l="0" t="0" r="r" b="b"/>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a:effectLst/>
        </p:spPr>
        <p:txBody>
          <a:bodyPr/>
          <a:lstStyle/>
          <a:p>
            <a:endParaRPr lang="en-US"/>
          </a:p>
        </p:txBody>
      </p:sp>
      <p:sp>
        <p:nvSpPr>
          <p:cNvPr id="321549" name="Text Box 13"/>
          <p:cNvSpPr txBox="1">
            <a:spLocks noChangeArrowheads="1"/>
          </p:cNvSpPr>
          <p:nvPr/>
        </p:nvSpPr>
        <p:spPr bwMode="auto">
          <a:xfrm>
            <a:off x="7245350" y="3305175"/>
            <a:ext cx="1716088" cy="3378200"/>
          </a:xfrm>
          <a:prstGeom prst="rect">
            <a:avLst/>
          </a:prstGeom>
          <a:noFill/>
          <a:ln w="9525">
            <a:noFill/>
            <a:miter lim="800000"/>
            <a:headEnd/>
            <a:tailEnd/>
          </a:ln>
          <a:effectLst/>
        </p:spPr>
        <p:txBody>
          <a:bodyPr>
            <a:spAutoFit/>
          </a:bodyPr>
          <a:lstStyle/>
          <a:p>
            <a:pPr algn="r"/>
            <a:r>
              <a:rPr lang="en-US" sz="2400" i="1">
                <a:solidFill>
                  <a:srgbClr val="5F5F5F"/>
                </a:solidFill>
                <a:latin typeface="Arial" charset="0"/>
              </a:rPr>
              <a:t>Small, medium and large electron jumps may occur, even to the point of ionization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 calcmode="lin" valueType="num">
                                      <p:cBhvr additive="base">
                                        <p:cTn id="7" dur="500" fill="hold"/>
                                        <p:tgtEl>
                                          <p:spTgt spid="321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38">
                                            <p:txEl>
                                              <p:pRg st="1" end="1"/>
                                            </p:txEl>
                                          </p:spTgt>
                                        </p:tgtEl>
                                        <p:attrNameLst>
                                          <p:attrName>style.visibility</p:attrName>
                                        </p:attrNameLst>
                                      </p:cBhvr>
                                      <p:to>
                                        <p:strVal val="visible"/>
                                      </p:to>
                                    </p:set>
                                    <p:anim calcmode="lin" valueType="num">
                                      <p:cBhvr additive="base">
                                        <p:cTn id="13" dur="5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38">
                                            <p:txEl>
                                              <p:pRg st="2" end="2"/>
                                            </p:txEl>
                                          </p:spTgt>
                                        </p:tgtEl>
                                        <p:attrNameLst>
                                          <p:attrName>style.visibility</p:attrName>
                                        </p:attrNameLst>
                                      </p:cBhvr>
                                      <p:to>
                                        <p:strVal val="visible"/>
                                      </p:to>
                                    </p:set>
                                    <p:anim calcmode="lin" valueType="num">
                                      <p:cBhvr additive="base">
                                        <p:cTn id="19" dur="5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1545"/>
                                        </p:tgtEl>
                                        <p:attrNameLst>
                                          <p:attrName>style.visibility</p:attrName>
                                        </p:attrNameLst>
                                      </p:cBhvr>
                                      <p:to>
                                        <p:strVal val="visible"/>
                                      </p:to>
                                    </p:set>
                                    <p:animEffect transition="in" filter="fade">
                                      <p:cBhvr>
                                        <p:cTn id="25" dur="2000"/>
                                        <p:tgtEl>
                                          <p:spTgt spid="3215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1538">
                                            <p:txEl>
                                              <p:pRg st="3" end="3"/>
                                            </p:txEl>
                                          </p:spTgt>
                                        </p:tgtEl>
                                        <p:attrNameLst>
                                          <p:attrName>style.visibility</p:attrName>
                                        </p:attrNameLst>
                                      </p:cBhvr>
                                      <p:to>
                                        <p:strVal val="visible"/>
                                      </p:to>
                                    </p:set>
                                    <p:anim calcmode="lin" valueType="num">
                                      <p:cBhvr additive="base">
                                        <p:cTn id="30" dur="5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1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1541"/>
                                        </p:tgtEl>
                                        <p:attrNameLst>
                                          <p:attrName>style.visibility</p:attrName>
                                        </p:attrNameLst>
                                      </p:cBhvr>
                                      <p:to>
                                        <p:strVal val="visible"/>
                                      </p:to>
                                    </p:set>
                                    <p:animEffect transition="in" filter="fade">
                                      <p:cBhvr>
                                        <p:cTn id="36" dur="2000"/>
                                        <p:tgtEl>
                                          <p:spTgt spid="3215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1540"/>
                                        </p:tgtEl>
                                        <p:attrNameLst>
                                          <p:attrName>style.visibility</p:attrName>
                                        </p:attrNameLst>
                                      </p:cBhvr>
                                      <p:to>
                                        <p:strVal val="visible"/>
                                      </p:to>
                                    </p:set>
                                    <p:animEffect transition="in" filter="fade">
                                      <p:cBhvr>
                                        <p:cTn id="39" dur="2000"/>
                                        <p:tgtEl>
                                          <p:spTgt spid="321540"/>
                                        </p:tgtEl>
                                      </p:cBhvr>
                                    </p:animEffect>
                                  </p:childTnLst>
                                </p:cTn>
                              </p:par>
                              <p:par>
                                <p:cTn id="40" presetID="1" presetClass="path" presetSubtype="0" repeatCount="indefinite" fill="hold" grpId="1" nodeType="withEffect">
                                  <p:stCondLst>
                                    <p:cond delay="0"/>
                                  </p:stCondLst>
                                  <p:childTnLst>
                                    <p:animMotion origin="layout" path="M 4.44444E-6 3.7037E-6 C 0.03072 3.7037E-6 0.0559 0.03333 0.0559 0.0743 C 0.0559 0.11527 0.03072 0.14884 4.44444E-6 0.14884 C -0.03073 0.14884 -0.05573 0.11527 -0.05573 0.0743 C -0.05573 0.03333 -0.03073 3.7037E-6 4.44444E-6 3.7037E-6 Z " pathEditMode="relative" rAng="0" ptsTypes="fffff">
                                      <p:cBhvr>
                                        <p:cTn id="41" dur="2000" fill="hold"/>
                                        <p:tgtEl>
                                          <p:spTgt spid="321540"/>
                                        </p:tgtEl>
                                        <p:attrNameLst>
                                          <p:attrName>ppt_x</p:attrName>
                                          <p:attrName>ppt_y</p:attrName>
                                        </p:attrNameLst>
                                      </p:cBhvr>
                                      <p:rCtr x="0" y="74"/>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1538">
                                            <p:txEl>
                                              <p:pRg st="4" end="4"/>
                                            </p:txEl>
                                          </p:spTgt>
                                        </p:tgtEl>
                                        <p:attrNameLst>
                                          <p:attrName>style.visibility</p:attrName>
                                        </p:attrNameLst>
                                      </p:cBhvr>
                                      <p:to>
                                        <p:strVal val="visible"/>
                                      </p:to>
                                    </p:set>
                                    <p:anim calcmode="lin" valueType="num">
                                      <p:cBhvr additive="base">
                                        <p:cTn id="46" dur="500" fill="hold"/>
                                        <p:tgtEl>
                                          <p:spTgt spid="321538">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21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44444E-6 -3.7037E-7 L -0.43959 1.09769 " pathEditMode="relative" rAng="0" ptsTypes="AA">
                                      <p:cBhvr>
                                        <p:cTn id="51" dur="500" fill="hold"/>
                                        <p:tgtEl>
                                          <p:spTgt spid="321545"/>
                                        </p:tgtEl>
                                        <p:attrNameLst>
                                          <p:attrName>ppt_x</p:attrName>
                                          <p:attrName>ppt_y</p:attrName>
                                        </p:attrNameLst>
                                      </p:cBhvr>
                                      <p:rCtr x="-220" y="549"/>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1546"/>
                                        </p:tgtEl>
                                        <p:attrNameLst>
                                          <p:attrName>style.visibility</p:attrName>
                                        </p:attrNameLst>
                                      </p:cBhvr>
                                      <p:to>
                                        <p:strVal val="visible"/>
                                      </p:to>
                                    </p:set>
                                    <p:animEffect transition="in" filter="fade">
                                      <p:cBhvr>
                                        <p:cTn id="56" dur="2000"/>
                                        <p:tgtEl>
                                          <p:spTgt spid="32154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11111E-6 -2.59259E-6 L -0.23125 0.57709 " pathEditMode="relative" rAng="0" ptsTypes="AA">
                                      <p:cBhvr>
                                        <p:cTn id="60" dur="500" fill="hold"/>
                                        <p:tgtEl>
                                          <p:spTgt spid="321546"/>
                                        </p:tgtEl>
                                        <p:attrNameLst>
                                          <p:attrName>ppt_x</p:attrName>
                                          <p:attrName>ppt_y</p:attrName>
                                        </p:attrNameLst>
                                      </p:cBhvr>
                                      <p:rCtr x="-116" y="288"/>
                                    </p:animMotion>
                                  </p:childTnLst>
                                </p:cTn>
                              </p:par>
                              <p:par>
                                <p:cTn id="61" presetID="10" presetClass="entr" presetSubtype="0" fill="hold" grpId="0" nodeType="withEffect">
                                  <p:stCondLst>
                                    <p:cond delay="0"/>
                                  </p:stCondLst>
                                  <p:childTnLst>
                                    <p:set>
                                      <p:cBhvr>
                                        <p:cTn id="62" dur="1" fill="hold">
                                          <p:stCondLst>
                                            <p:cond delay="0"/>
                                          </p:stCondLst>
                                        </p:cTn>
                                        <p:tgtEl>
                                          <p:spTgt spid="321547"/>
                                        </p:tgtEl>
                                        <p:attrNameLst>
                                          <p:attrName>style.visibility</p:attrName>
                                        </p:attrNameLst>
                                      </p:cBhvr>
                                      <p:to>
                                        <p:strVal val="visible"/>
                                      </p:to>
                                    </p:set>
                                    <p:animEffect transition="in" filter="fade">
                                      <p:cBhvr>
                                        <p:cTn id="63" dur="500"/>
                                        <p:tgtEl>
                                          <p:spTgt spid="321547"/>
                                        </p:tgtEl>
                                      </p:cBhvr>
                                    </p:animEffect>
                                  </p:childTnLst>
                                </p:cTn>
                              </p:par>
                              <p:par>
                                <p:cTn id="64" presetID="1" presetClass="path" presetSubtype="0" repeatCount="indefinite" fill="hold" grpId="1" nodeType="withEffect">
                                  <p:stCondLst>
                                    <p:cond delay="0"/>
                                  </p:stCondLst>
                                  <p:childTnLst>
                                    <p:animMotion origin="layout" path="M -0.00122 0.0007 C 0.04496 0.0007 0.08298 0.0507 0.08298 0.11204 C 0.08298 0.17361 0.04496 0.22431 -0.00122 0.22431 C -0.04723 0.22431 -0.08473 0.17361 -0.08473 0.11204 C -0.08473 0.0507 -0.04723 0.0007 -0.00122 0.0007 Z " pathEditMode="relative" rAng="0" ptsTypes="fffff">
                                      <p:cBhvr>
                                        <p:cTn id="65" dur="2000" fill="hold"/>
                                        <p:tgtEl>
                                          <p:spTgt spid="321547"/>
                                        </p:tgtEl>
                                        <p:attrNameLst>
                                          <p:attrName>ppt_x</p:attrName>
                                          <p:attrName>ppt_y</p:attrName>
                                        </p:attrNameLst>
                                      </p:cBhvr>
                                      <p:rCtr x="0" y="112"/>
                                    </p:animMotion>
                                  </p:childTnLst>
                                </p:cTn>
                              </p:par>
                              <p:par>
                                <p:cTn id="66" presetID="10" presetClass="exit" presetSubtype="0" fill="hold" grpId="2" nodeType="withEffect">
                                  <p:stCondLst>
                                    <p:cond delay="0"/>
                                  </p:stCondLst>
                                  <p:childTnLst>
                                    <p:animEffect transition="out" filter="fade">
                                      <p:cBhvr>
                                        <p:cTn id="67" dur="500"/>
                                        <p:tgtEl>
                                          <p:spTgt spid="321540"/>
                                        </p:tgtEl>
                                      </p:cBhvr>
                                    </p:animEffect>
                                    <p:set>
                                      <p:cBhvr>
                                        <p:cTn id="68" dur="1" fill="hold">
                                          <p:stCondLst>
                                            <p:cond delay="499"/>
                                          </p:stCondLst>
                                        </p:cTn>
                                        <p:tgtEl>
                                          <p:spTgt spid="321540"/>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321546"/>
                                        </p:tgtEl>
                                      </p:cBhvr>
                                    </p:animEffect>
                                    <p:set>
                                      <p:cBhvr>
                                        <p:cTn id="71" dur="1" fill="hold">
                                          <p:stCondLst>
                                            <p:cond delay="499"/>
                                          </p:stCondLst>
                                        </p:cTn>
                                        <p:tgtEl>
                                          <p:spTgt spid="32154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1548"/>
                                        </p:tgtEl>
                                        <p:attrNameLst>
                                          <p:attrName>style.visibility</p:attrName>
                                        </p:attrNameLst>
                                      </p:cBhvr>
                                      <p:to>
                                        <p:strVal val="visible"/>
                                      </p:to>
                                    </p:set>
                                    <p:animEffect transition="in" filter="fade">
                                      <p:cBhvr>
                                        <p:cTn id="76" dur="2000"/>
                                        <p:tgtEl>
                                          <p:spTgt spid="32154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44444E-6 -3.7037E-7 L -0.43959 1.09769 " pathEditMode="relative" rAng="0" ptsTypes="AA">
                                      <p:cBhvr>
                                        <p:cTn id="80" dur="500" fill="hold"/>
                                        <p:tgtEl>
                                          <p:spTgt spid="321548"/>
                                        </p:tgtEl>
                                        <p:attrNameLst>
                                          <p:attrName>ppt_x</p:attrName>
                                          <p:attrName>ppt_y</p:attrName>
                                        </p:attrNameLst>
                                      </p:cBhvr>
                                      <p:rCtr x="-220" y="549"/>
                                    </p:animMotion>
                                  </p:childTnLst>
                                </p:cTn>
                              </p:par>
                              <p:par>
                                <p:cTn id="81" presetID="10" presetClass="exit" presetSubtype="0" fill="hold" grpId="2" nodeType="withEffect">
                                  <p:stCondLst>
                                    <p:cond delay="0"/>
                                  </p:stCondLst>
                                  <p:childTnLst>
                                    <p:animEffect transition="out" filter="fade">
                                      <p:cBhvr>
                                        <p:cTn id="82" dur="500"/>
                                        <p:tgtEl>
                                          <p:spTgt spid="321547"/>
                                        </p:tgtEl>
                                      </p:cBhvr>
                                    </p:animEffect>
                                    <p:set>
                                      <p:cBhvr>
                                        <p:cTn id="83" dur="1" fill="hold">
                                          <p:stCondLst>
                                            <p:cond delay="499"/>
                                          </p:stCondLst>
                                        </p:cTn>
                                        <p:tgtEl>
                                          <p:spTgt spid="32154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iterate type="wd">
                                    <p:tmPct val="10000"/>
                                  </p:iterate>
                                  <p:childTnLst>
                                    <p:set>
                                      <p:cBhvr>
                                        <p:cTn id="87" dur="1" fill="hold">
                                          <p:stCondLst>
                                            <p:cond delay="0"/>
                                          </p:stCondLst>
                                        </p:cTn>
                                        <p:tgtEl>
                                          <p:spTgt spid="321549"/>
                                        </p:tgtEl>
                                        <p:attrNameLst>
                                          <p:attrName>style.visibility</p:attrName>
                                        </p:attrNameLst>
                                      </p:cBhvr>
                                      <p:to>
                                        <p:strVal val="visible"/>
                                      </p:to>
                                    </p:set>
                                    <p:anim calcmode="lin" valueType="num">
                                      <p:cBhvr additive="base">
                                        <p:cTn id="88" dur="500" fill="hold"/>
                                        <p:tgtEl>
                                          <p:spTgt spid="321549"/>
                                        </p:tgtEl>
                                        <p:attrNameLst>
                                          <p:attrName>ppt_x</p:attrName>
                                        </p:attrNameLst>
                                      </p:cBhvr>
                                      <p:tavLst>
                                        <p:tav tm="0">
                                          <p:val>
                                            <p:strVal val="#ppt_x"/>
                                          </p:val>
                                        </p:tav>
                                        <p:tav tm="100000">
                                          <p:val>
                                            <p:strVal val="#ppt_x"/>
                                          </p:val>
                                        </p:tav>
                                      </p:tavLst>
                                    </p:anim>
                                    <p:anim calcmode="lin" valueType="num">
                                      <p:cBhvr additive="base">
                                        <p:cTn id="89" dur="500" fill="hold"/>
                                        <p:tgtEl>
                                          <p:spTgt spid="3215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animBg="1"/>
      <p:bldP spid="321540" grpId="1" animBg="1"/>
      <p:bldP spid="321540" grpId="2" animBg="1"/>
      <p:bldP spid="321545" grpId="0" animBg="1"/>
      <p:bldP spid="321545" grpId="1" animBg="1"/>
      <p:bldP spid="321546" grpId="0" animBg="1"/>
      <p:bldP spid="321546" grpId="1" animBg="1"/>
      <p:bldP spid="321546" grpId="2" animBg="1"/>
      <p:bldP spid="321547" grpId="0" animBg="1"/>
      <p:bldP spid="321547" grpId="1" animBg="1"/>
      <p:bldP spid="321547" grpId="2" animBg="1"/>
      <p:bldP spid="321548" grpId="0" animBg="1"/>
      <p:bldP spid="321548" grpId="1" animBg="1"/>
      <p:bldP spid="3215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685800" y="1401763"/>
            <a:ext cx="7772400" cy="43592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sym typeface="Symbol" pitchFamily="18" charset="2"/>
            </a:endParaRPr>
          </a:p>
          <a:p>
            <a:r>
              <a:rPr lang="en-US" sz="2400">
                <a:solidFill>
                  <a:srgbClr val="000000"/>
                </a:solidFill>
                <a:latin typeface="Arial" charset="0"/>
                <a:cs typeface="Times New Roman" pitchFamily="18" charset="0"/>
                <a:sym typeface="Symbol" pitchFamily="18" charset="2"/>
              </a:rPr>
              <a:t></a:t>
            </a:r>
            <a:r>
              <a:rPr lang="en-US" sz="2400">
                <a:latin typeface="Arial" charset="0"/>
              </a:rPr>
              <a:t>The excited gases will eventually de-excite and release photons.</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absorption and release of photons by the gases is called </a:t>
            </a:r>
            <a:r>
              <a:rPr lang="en-US" sz="2400" b="1">
                <a:latin typeface="Arial" charset="0"/>
              </a:rPr>
              <a:t>scattering</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Scattering does not produce a net increase in heat energy in the atmosphere.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However, some of the scattered photons may be in the infrared region – able to be absorbed as internal energy and kinetic energy via the mechanisms illustrated on the next slides:</a:t>
            </a:r>
          </a:p>
        </p:txBody>
      </p:sp>
      <p:sp>
        <p:nvSpPr>
          <p:cNvPr id="3235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86">
                                            <p:txEl>
                                              <p:pRg st="1" end="1"/>
                                            </p:txEl>
                                          </p:spTgt>
                                        </p:tgtEl>
                                        <p:attrNameLst>
                                          <p:attrName>style.visibility</p:attrName>
                                        </p:attrNameLst>
                                      </p:cBhvr>
                                      <p:to>
                                        <p:strVal val="visible"/>
                                      </p:to>
                                    </p:set>
                                    <p:anim calcmode="lin" valueType="num">
                                      <p:cBhvr additive="base">
                                        <p:cTn id="7" dur="500" fill="hold"/>
                                        <p:tgtEl>
                                          <p:spTgt spid="323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3586">
                                            <p:txEl>
                                              <p:pRg st="2" end="2"/>
                                            </p:txEl>
                                          </p:spTgt>
                                        </p:tgtEl>
                                        <p:attrNameLst>
                                          <p:attrName>style.visibility</p:attrName>
                                        </p:attrNameLst>
                                      </p:cBhvr>
                                      <p:to>
                                        <p:strVal val="visible"/>
                                      </p:to>
                                    </p:set>
                                    <p:anim calcmode="lin" valueType="num">
                                      <p:cBhvr additive="base">
                                        <p:cTn id="13" dur="500" fill="hold"/>
                                        <p:tgtEl>
                                          <p:spTgt spid="323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3586">
                                            <p:txEl>
                                              <p:pRg st="3" end="3"/>
                                            </p:txEl>
                                          </p:spTgt>
                                        </p:tgtEl>
                                        <p:attrNameLst>
                                          <p:attrName>style.visibility</p:attrName>
                                        </p:attrNameLst>
                                      </p:cBhvr>
                                      <p:to>
                                        <p:strVal val="visible"/>
                                      </p:to>
                                    </p:set>
                                    <p:anim calcmode="lin" valueType="num">
                                      <p:cBhvr additive="base">
                                        <p:cTn id="19" dur="500" fill="hold"/>
                                        <p:tgtEl>
                                          <p:spTgt spid="3235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3586">
                                            <p:txEl>
                                              <p:pRg st="4" end="4"/>
                                            </p:txEl>
                                          </p:spTgt>
                                        </p:tgtEl>
                                        <p:attrNameLst>
                                          <p:attrName>style.visibility</p:attrName>
                                        </p:attrNameLst>
                                      </p:cBhvr>
                                      <p:to>
                                        <p:strVal val="visible"/>
                                      </p:to>
                                    </p:set>
                                    <p:anim calcmode="lin" valueType="num">
                                      <p:cBhvr additive="base">
                                        <p:cTn id="25" dur="500" fill="hold"/>
                                        <p:tgtEl>
                                          <p:spTgt spid="3235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Greenhouse gases are all molecular in nature, (meaning comprised of more than one atom).</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For our purposes we will consider the triatomic molecule CO</a:t>
            </a:r>
            <a:r>
              <a:rPr lang="en-US" sz="2400" baseline="-25000">
                <a:latin typeface="Arial" charset="0"/>
              </a:rPr>
              <a:t>2</a:t>
            </a:r>
            <a:r>
              <a:rPr lang="en-US" sz="2400">
                <a:latin typeface="Arial" charset="0"/>
              </a:rPr>
              <a:t>.</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A simple model of CO</a:t>
            </a:r>
            <a:r>
              <a:rPr lang="en-US" sz="2400" baseline="-25000">
                <a:latin typeface="Arial" charset="0"/>
              </a:rPr>
              <a:t>2</a:t>
            </a:r>
            <a:r>
              <a:rPr lang="en-US" sz="2400">
                <a:latin typeface="Arial" charset="0"/>
              </a:rPr>
              <a:t> has springs connecting the two oxygen atoms to the carbon atom:</a:t>
            </a: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Recall that heat energy can be stored in molecules as internal energy in the form of potential (the springs) and kinetic (the vibrations).</a:t>
            </a:r>
          </a:p>
        </p:txBody>
      </p:sp>
      <p:sp>
        <p:nvSpPr>
          <p:cNvPr id="3256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5636" name="Group 4"/>
          <p:cNvGrpSpPr>
            <a:grpSpLocks/>
          </p:cNvGrpSpPr>
          <p:nvPr/>
        </p:nvGrpSpPr>
        <p:grpSpPr bwMode="auto">
          <a:xfrm>
            <a:off x="3946525" y="4483100"/>
            <a:ext cx="817563" cy="817563"/>
            <a:chOff x="811" y="3153"/>
            <a:chExt cx="515" cy="515"/>
          </a:xfrm>
        </p:grpSpPr>
        <p:sp>
          <p:nvSpPr>
            <p:cNvPr id="325637"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5639" name="Group 7"/>
          <p:cNvGrpSpPr>
            <a:grpSpLocks/>
          </p:cNvGrpSpPr>
          <p:nvPr/>
        </p:nvGrpSpPr>
        <p:grpSpPr bwMode="auto">
          <a:xfrm>
            <a:off x="5475288" y="4460875"/>
            <a:ext cx="925512" cy="925513"/>
            <a:chOff x="1509" y="3283"/>
            <a:chExt cx="583" cy="583"/>
          </a:xfrm>
        </p:grpSpPr>
        <p:sp>
          <p:nvSpPr>
            <p:cNvPr id="325640"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1"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2" name="Picture 10"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8200" y="4584700"/>
            <a:ext cx="952500" cy="714375"/>
          </a:xfrm>
          <a:prstGeom prst="rect">
            <a:avLst/>
          </a:prstGeom>
          <a:noFill/>
        </p:spPr>
      </p:pic>
      <p:grpSp>
        <p:nvGrpSpPr>
          <p:cNvPr id="325643" name="Group 11"/>
          <p:cNvGrpSpPr>
            <a:grpSpLocks/>
          </p:cNvGrpSpPr>
          <p:nvPr/>
        </p:nvGrpSpPr>
        <p:grpSpPr bwMode="auto">
          <a:xfrm>
            <a:off x="2301875" y="4462463"/>
            <a:ext cx="925513" cy="925512"/>
            <a:chOff x="1509" y="3283"/>
            <a:chExt cx="583" cy="583"/>
          </a:xfrm>
        </p:grpSpPr>
        <p:sp>
          <p:nvSpPr>
            <p:cNvPr id="325644"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5645"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5646" name="Picture 14" descr="_CHEMIS_PEEK_SPRING_mechanical_spring_JAPA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06738" y="4594225"/>
            <a:ext cx="952500" cy="714375"/>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4">
                                            <p:txEl>
                                              <p:pRg st="1" end="1"/>
                                            </p:txEl>
                                          </p:spTgt>
                                        </p:tgtEl>
                                        <p:attrNameLst>
                                          <p:attrName>style.visibility</p:attrName>
                                        </p:attrNameLst>
                                      </p:cBhvr>
                                      <p:to>
                                        <p:strVal val="visible"/>
                                      </p:to>
                                    </p:set>
                                    <p:anim calcmode="lin" valueType="num">
                                      <p:cBhvr additive="base">
                                        <p:cTn id="7"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4">
                                            <p:txEl>
                                              <p:pRg st="2" end="2"/>
                                            </p:txEl>
                                          </p:spTgt>
                                        </p:tgtEl>
                                        <p:attrNameLst>
                                          <p:attrName>style.visibility</p:attrName>
                                        </p:attrNameLst>
                                      </p:cBhvr>
                                      <p:to>
                                        <p:strVal val="visible"/>
                                      </p:to>
                                    </p:set>
                                    <p:anim calcmode="lin" valueType="num">
                                      <p:cBhvr additive="base">
                                        <p:cTn id="13" dur="500" fill="hold"/>
                                        <p:tgtEl>
                                          <p:spTgt spid="3256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5643"/>
                                        </p:tgtEl>
                                        <p:attrNameLst>
                                          <p:attrName>style.visibility</p:attrName>
                                        </p:attrNameLst>
                                      </p:cBhvr>
                                      <p:to>
                                        <p:strVal val="visible"/>
                                      </p:to>
                                    </p:set>
                                    <p:anim calcmode="lin" valueType="num">
                                      <p:cBhvr>
                                        <p:cTn id="25" dur="500" fill="hold"/>
                                        <p:tgtEl>
                                          <p:spTgt spid="325643"/>
                                        </p:tgtEl>
                                        <p:attrNameLst>
                                          <p:attrName>ppt_w</p:attrName>
                                        </p:attrNameLst>
                                      </p:cBhvr>
                                      <p:tavLst>
                                        <p:tav tm="0">
                                          <p:val>
                                            <p:fltVal val="0"/>
                                          </p:val>
                                        </p:tav>
                                        <p:tav tm="100000">
                                          <p:val>
                                            <p:strVal val="#ppt_w"/>
                                          </p:val>
                                        </p:tav>
                                      </p:tavLst>
                                    </p:anim>
                                    <p:anim calcmode="lin" valueType="num">
                                      <p:cBhvr>
                                        <p:cTn id="26" dur="500" fill="hold"/>
                                        <p:tgtEl>
                                          <p:spTgt spid="325643"/>
                                        </p:tgtEl>
                                        <p:attrNameLst>
                                          <p:attrName>ppt_h</p:attrName>
                                        </p:attrNameLst>
                                      </p:cBhvr>
                                      <p:tavLst>
                                        <p:tav tm="0">
                                          <p:val>
                                            <p:fltVal val="0"/>
                                          </p:val>
                                        </p:tav>
                                        <p:tav tm="100000">
                                          <p:val>
                                            <p:strVal val="#ppt_h"/>
                                          </p:val>
                                        </p:tav>
                                      </p:tavLst>
                                    </p:anim>
                                    <p:animEffect transition="in" filter="fade">
                                      <p:cBhvr>
                                        <p:cTn id="27" dur="500"/>
                                        <p:tgtEl>
                                          <p:spTgt spid="325643"/>
                                        </p:tgtEl>
                                      </p:cBhvr>
                                    </p:animEffect>
                                  </p:childTnLst>
                                  <p:subTnLst>
                                    <p:audio>
                                      <p:cMediaNode>
                                        <p:cTn display="0" masterRel="sameClick">
                                          <p:stCondLst>
                                            <p:cond evt="begin" delay="0">
                                              <p:tn val="23"/>
                                            </p:cond>
                                          </p:stCondLst>
                                          <p:endCondLst>
                                            <p:cond evt="onStopAudio" delay="0">
                                              <p:tgtEl>
                                                <p:sldTgt/>
                                              </p:tgtEl>
                                            </p:cond>
                                          </p:endCondLst>
                                        </p:cTn>
                                        <p:tgtEl>
                                          <p:sndTgt r:embed="rId5" name="suction.wav"/>
                                        </p:tgtEl>
                                      </p:cMediaNode>
                                    </p:audio>
                                  </p:sub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325636"/>
                                        </p:tgtEl>
                                        <p:attrNameLst>
                                          <p:attrName>style.visibility</p:attrName>
                                        </p:attrNameLst>
                                      </p:cBhvr>
                                      <p:to>
                                        <p:strVal val="visible"/>
                                      </p:to>
                                    </p:set>
                                    <p:anim calcmode="lin" valueType="num">
                                      <p:cBhvr>
                                        <p:cTn id="31" dur="500" fill="hold"/>
                                        <p:tgtEl>
                                          <p:spTgt spid="325636"/>
                                        </p:tgtEl>
                                        <p:attrNameLst>
                                          <p:attrName>ppt_w</p:attrName>
                                        </p:attrNameLst>
                                      </p:cBhvr>
                                      <p:tavLst>
                                        <p:tav tm="0">
                                          <p:val>
                                            <p:fltVal val="0"/>
                                          </p:val>
                                        </p:tav>
                                        <p:tav tm="100000">
                                          <p:val>
                                            <p:strVal val="#ppt_w"/>
                                          </p:val>
                                        </p:tav>
                                      </p:tavLst>
                                    </p:anim>
                                    <p:anim calcmode="lin" valueType="num">
                                      <p:cBhvr>
                                        <p:cTn id="32" dur="500" fill="hold"/>
                                        <p:tgtEl>
                                          <p:spTgt spid="325636"/>
                                        </p:tgtEl>
                                        <p:attrNameLst>
                                          <p:attrName>ppt_h</p:attrName>
                                        </p:attrNameLst>
                                      </p:cBhvr>
                                      <p:tavLst>
                                        <p:tav tm="0">
                                          <p:val>
                                            <p:fltVal val="0"/>
                                          </p:val>
                                        </p:tav>
                                        <p:tav tm="100000">
                                          <p:val>
                                            <p:strVal val="#ppt_h"/>
                                          </p:val>
                                        </p:tav>
                                      </p:tavLst>
                                    </p:anim>
                                    <p:animEffect transition="in" filter="fade">
                                      <p:cBhvr>
                                        <p:cTn id="33" dur="500"/>
                                        <p:tgtEl>
                                          <p:spTgt spid="325636"/>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1000"/>
                            </p:stCondLst>
                            <p:childTnLst>
                              <p:par>
                                <p:cTn id="35" presetID="53" presetClass="entr" presetSubtype="0" fill="hold" nodeType="afterEffect">
                                  <p:stCondLst>
                                    <p:cond delay="0"/>
                                  </p:stCondLst>
                                  <p:childTnLst>
                                    <p:set>
                                      <p:cBhvr>
                                        <p:cTn id="36" dur="1" fill="hold">
                                          <p:stCondLst>
                                            <p:cond delay="0"/>
                                          </p:stCondLst>
                                        </p:cTn>
                                        <p:tgtEl>
                                          <p:spTgt spid="325646"/>
                                        </p:tgtEl>
                                        <p:attrNameLst>
                                          <p:attrName>style.visibility</p:attrName>
                                        </p:attrNameLst>
                                      </p:cBhvr>
                                      <p:to>
                                        <p:strVal val="visible"/>
                                      </p:to>
                                    </p:set>
                                    <p:anim calcmode="lin" valueType="num">
                                      <p:cBhvr>
                                        <p:cTn id="37" dur="500" fill="hold"/>
                                        <p:tgtEl>
                                          <p:spTgt spid="325646"/>
                                        </p:tgtEl>
                                        <p:attrNameLst>
                                          <p:attrName>ppt_w</p:attrName>
                                        </p:attrNameLst>
                                      </p:cBhvr>
                                      <p:tavLst>
                                        <p:tav tm="0">
                                          <p:val>
                                            <p:fltVal val="0"/>
                                          </p:val>
                                        </p:tav>
                                        <p:tav tm="100000">
                                          <p:val>
                                            <p:strVal val="#ppt_w"/>
                                          </p:val>
                                        </p:tav>
                                      </p:tavLst>
                                    </p:anim>
                                    <p:anim calcmode="lin" valueType="num">
                                      <p:cBhvr>
                                        <p:cTn id="38" dur="500" fill="hold"/>
                                        <p:tgtEl>
                                          <p:spTgt spid="325646"/>
                                        </p:tgtEl>
                                        <p:attrNameLst>
                                          <p:attrName>ppt_h</p:attrName>
                                        </p:attrNameLst>
                                      </p:cBhvr>
                                      <p:tavLst>
                                        <p:tav tm="0">
                                          <p:val>
                                            <p:fltVal val="0"/>
                                          </p:val>
                                        </p:tav>
                                        <p:tav tm="100000">
                                          <p:val>
                                            <p:strVal val="#ppt_h"/>
                                          </p:val>
                                        </p:tav>
                                      </p:tavLst>
                                    </p:anim>
                                    <p:animEffect transition="in" filter="fade">
                                      <p:cBhvr>
                                        <p:cTn id="39" dur="500"/>
                                        <p:tgtEl>
                                          <p:spTgt spid="325646"/>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par>
                          <p:cTn id="40" fill="hold">
                            <p:stCondLst>
                              <p:cond delay="1500"/>
                            </p:stCondLst>
                            <p:childTnLst>
                              <p:par>
                                <p:cTn id="41" presetID="53" presetClass="entr" presetSubtype="0" fill="hold" nodeType="afterEffect">
                                  <p:stCondLst>
                                    <p:cond delay="0"/>
                                  </p:stCondLst>
                                  <p:childTnLst>
                                    <p:set>
                                      <p:cBhvr>
                                        <p:cTn id="42" dur="1" fill="hold">
                                          <p:stCondLst>
                                            <p:cond delay="0"/>
                                          </p:stCondLst>
                                        </p:cTn>
                                        <p:tgtEl>
                                          <p:spTgt spid="325639"/>
                                        </p:tgtEl>
                                        <p:attrNameLst>
                                          <p:attrName>style.visibility</p:attrName>
                                        </p:attrNameLst>
                                      </p:cBhvr>
                                      <p:to>
                                        <p:strVal val="visible"/>
                                      </p:to>
                                    </p:set>
                                    <p:anim calcmode="lin" valueType="num">
                                      <p:cBhvr>
                                        <p:cTn id="43" dur="500" fill="hold"/>
                                        <p:tgtEl>
                                          <p:spTgt spid="325639"/>
                                        </p:tgtEl>
                                        <p:attrNameLst>
                                          <p:attrName>ppt_w</p:attrName>
                                        </p:attrNameLst>
                                      </p:cBhvr>
                                      <p:tavLst>
                                        <p:tav tm="0">
                                          <p:val>
                                            <p:fltVal val="0"/>
                                          </p:val>
                                        </p:tav>
                                        <p:tav tm="100000">
                                          <p:val>
                                            <p:strVal val="#ppt_w"/>
                                          </p:val>
                                        </p:tav>
                                      </p:tavLst>
                                    </p:anim>
                                    <p:anim calcmode="lin" valueType="num">
                                      <p:cBhvr>
                                        <p:cTn id="44" dur="500" fill="hold"/>
                                        <p:tgtEl>
                                          <p:spTgt spid="325639"/>
                                        </p:tgtEl>
                                        <p:attrNameLst>
                                          <p:attrName>ppt_h</p:attrName>
                                        </p:attrNameLst>
                                      </p:cBhvr>
                                      <p:tavLst>
                                        <p:tav tm="0">
                                          <p:val>
                                            <p:fltVal val="0"/>
                                          </p:val>
                                        </p:tav>
                                        <p:tav tm="100000">
                                          <p:val>
                                            <p:strVal val="#ppt_h"/>
                                          </p:val>
                                        </p:tav>
                                      </p:tavLst>
                                    </p:anim>
                                    <p:animEffect transition="in" filter="fade">
                                      <p:cBhvr>
                                        <p:cTn id="45" dur="500"/>
                                        <p:tgtEl>
                                          <p:spTgt spid="325639"/>
                                        </p:tgtEl>
                                      </p:cBhvr>
                                    </p:animEffect>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par>
                          <p:cTn id="46" fill="hold">
                            <p:stCondLst>
                              <p:cond delay="2000"/>
                            </p:stCondLst>
                            <p:childTnLst>
                              <p:par>
                                <p:cTn id="47" presetID="53" presetClass="entr" presetSubtype="0" fill="hold" nodeType="afterEffect">
                                  <p:stCondLst>
                                    <p:cond delay="0"/>
                                  </p:stCondLst>
                                  <p:childTnLst>
                                    <p:set>
                                      <p:cBhvr>
                                        <p:cTn id="48" dur="1" fill="hold">
                                          <p:stCondLst>
                                            <p:cond delay="0"/>
                                          </p:stCondLst>
                                        </p:cTn>
                                        <p:tgtEl>
                                          <p:spTgt spid="325642"/>
                                        </p:tgtEl>
                                        <p:attrNameLst>
                                          <p:attrName>style.visibility</p:attrName>
                                        </p:attrNameLst>
                                      </p:cBhvr>
                                      <p:to>
                                        <p:strVal val="visible"/>
                                      </p:to>
                                    </p:set>
                                    <p:anim calcmode="lin" valueType="num">
                                      <p:cBhvr>
                                        <p:cTn id="49" dur="500" fill="hold"/>
                                        <p:tgtEl>
                                          <p:spTgt spid="325642"/>
                                        </p:tgtEl>
                                        <p:attrNameLst>
                                          <p:attrName>ppt_w</p:attrName>
                                        </p:attrNameLst>
                                      </p:cBhvr>
                                      <p:tavLst>
                                        <p:tav tm="0">
                                          <p:val>
                                            <p:fltVal val="0"/>
                                          </p:val>
                                        </p:tav>
                                        <p:tav tm="100000">
                                          <p:val>
                                            <p:strVal val="#ppt_w"/>
                                          </p:val>
                                        </p:tav>
                                      </p:tavLst>
                                    </p:anim>
                                    <p:anim calcmode="lin" valueType="num">
                                      <p:cBhvr>
                                        <p:cTn id="50" dur="500" fill="hold"/>
                                        <p:tgtEl>
                                          <p:spTgt spid="325642"/>
                                        </p:tgtEl>
                                        <p:attrNameLst>
                                          <p:attrName>ppt_h</p:attrName>
                                        </p:attrNameLst>
                                      </p:cBhvr>
                                      <p:tavLst>
                                        <p:tav tm="0">
                                          <p:val>
                                            <p:fltVal val="0"/>
                                          </p:val>
                                        </p:tav>
                                        <p:tav tm="100000">
                                          <p:val>
                                            <p:strVal val="#ppt_h"/>
                                          </p:val>
                                        </p:tav>
                                      </p:tavLst>
                                    </p:anim>
                                    <p:animEffect transition="in" filter="fade">
                                      <p:cBhvr>
                                        <p:cTn id="51" dur="500"/>
                                        <p:tgtEl>
                                          <p:spTgt spid="325642"/>
                                        </p:tgtEl>
                                      </p:cBhvr>
                                    </p:animEffect>
                                  </p:childTnLst>
                                  <p:subTnLst>
                                    <p:audio>
                                      <p:cMediaNode>
                                        <p:cTn display="0" masterRel="sameClick">
                                          <p:stCondLst>
                                            <p:cond evt="begin" delay="0">
                                              <p:tn val="47"/>
                                            </p:cond>
                                          </p:stCondLst>
                                          <p:endCondLst>
                                            <p:cond evt="onStopAudio" delay="0">
                                              <p:tgtEl>
                                                <p:sldTgt/>
                                              </p:tgtEl>
                                            </p:cond>
                                          </p:endCondLst>
                                        </p:cTn>
                                        <p:tgtEl>
                                          <p:sndTgt r:embed="rId6" name="boin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25634">
                                            <p:txEl>
                                              <p:pRg st="7" end="7"/>
                                            </p:txEl>
                                          </p:spTgt>
                                        </p:tgtEl>
                                        <p:attrNameLst>
                                          <p:attrName>style.visibility</p:attrName>
                                        </p:attrNameLst>
                                      </p:cBhvr>
                                      <p:to>
                                        <p:strVal val="visible"/>
                                      </p:to>
                                    </p:set>
                                    <p:anim calcmode="lin" valueType="num">
                                      <p:cBhvr additive="base">
                                        <p:cTn id="56" dur="500" fill="hold"/>
                                        <p:tgtEl>
                                          <p:spTgt spid="325634">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25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difference between these two CO</a:t>
            </a:r>
            <a:r>
              <a:rPr lang="en-US" sz="2400" baseline="-25000">
                <a:latin typeface="Arial" charset="0"/>
              </a:rPr>
              <a:t>2</a:t>
            </a:r>
            <a:r>
              <a:rPr lang="en-US" sz="2400">
                <a:latin typeface="Arial" charset="0"/>
              </a:rPr>
              <a:t> molecules is in their internal potential energies: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6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above </a:t>
            </a:r>
            <a:r>
              <a:rPr lang="en-US" sz="2400" i="1">
                <a:latin typeface="Arial" charset="0"/>
              </a:rPr>
              <a:t>E</a:t>
            </a:r>
            <a:r>
              <a:rPr lang="en-US" sz="2400" baseline="-25000">
                <a:latin typeface="Arial" charset="0"/>
              </a:rPr>
              <a:t>P</a:t>
            </a:r>
            <a:r>
              <a:rPr lang="en-US" sz="2400">
                <a:latin typeface="Arial" charset="0"/>
              </a:rPr>
              <a:t> storage does not contribute to the increase in temperature of the CO</a:t>
            </a:r>
            <a:r>
              <a:rPr lang="en-US" sz="2400" baseline="-25000">
                <a:latin typeface="Arial" charset="0"/>
              </a:rPr>
              <a:t>2</a:t>
            </a:r>
            <a:r>
              <a:rPr lang="en-US" sz="2400">
                <a:latin typeface="Arial" charset="0"/>
              </a:rPr>
              <a:t>. Rather, it is the kinetic energy </a:t>
            </a:r>
            <a:r>
              <a:rPr lang="en-US" sz="2400" i="1">
                <a:latin typeface="Arial" charset="0"/>
              </a:rPr>
              <a:t>E</a:t>
            </a:r>
            <a:r>
              <a:rPr lang="en-US" sz="2400" baseline="-25000">
                <a:latin typeface="Arial" charset="0"/>
              </a:rPr>
              <a:t>K</a:t>
            </a:r>
            <a:r>
              <a:rPr lang="en-US" sz="2400">
                <a:latin typeface="Arial" charset="0"/>
              </a:rPr>
              <a:t> of the molecule that determines its temperature.</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There are three ways an extended molecule such as CO</a:t>
            </a:r>
            <a:r>
              <a:rPr lang="en-US" sz="2400" baseline="-25000">
                <a:latin typeface="Arial" charset="0"/>
              </a:rPr>
              <a:t>2</a:t>
            </a:r>
            <a:r>
              <a:rPr lang="en-US" sz="2400">
                <a:latin typeface="Arial" charset="0"/>
              </a:rPr>
              <a:t> can store kinetic energy: Via </a:t>
            </a:r>
            <a:r>
              <a:rPr lang="en-US" sz="2400" b="1">
                <a:latin typeface="Arial" charset="0"/>
              </a:rPr>
              <a:t>vibration</a:t>
            </a:r>
            <a:r>
              <a:rPr lang="en-US" sz="2400">
                <a:latin typeface="Arial" charset="0"/>
              </a:rPr>
              <a:t>, via </a:t>
            </a:r>
            <a:r>
              <a:rPr lang="en-US" sz="2400" b="1">
                <a:latin typeface="Arial" charset="0"/>
              </a:rPr>
              <a:t>translation</a:t>
            </a:r>
            <a:r>
              <a:rPr lang="en-US" sz="2400">
                <a:latin typeface="Arial" charset="0"/>
              </a:rPr>
              <a:t>, and via </a:t>
            </a:r>
            <a:r>
              <a:rPr lang="en-US" sz="2400" b="1">
                <a:latin typeface="Arial" charset="0"/>
              </a:rPr>
              <a:t>rotation</a:t>
            </a:r>
            <a:r>
              <a:rPr lang="en-US" sz="2400">
                <a:latin typeface="Arial" charset="0"/>
              </a:rPr>
              <a:t>.</a:t>
            </a:r>
          </a:p>
        </p:txBody>
      </p:sp>
      <p:sp>
        <p:nvSpPr>
          <p:cNvPr id="3276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7684" name="Group 4"/>
          <p:cNvGrpSpPr>
            <a:grpSpLocks/>
          </p:cNvGrpSpPr>
          <p:nvPr/>
        </p:nvGrpSpPr>
        <p:grpSpPr bwMode="auto">
          <a:xfrm>
            <a:off x="2362200" y="2713038"/>
            <a:ext cx="817563" cy="817562"/>
            <a:chOff x="811" y="3153"/>
            <a:chExt cx="515" cy="515"/>
          </a:xfrm>
        </p:grpSpPr>
        <p:sp>
          <p:nvSpPr>
            <p:cNvPr id="327685" name="Oval 5"/>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6" name="Text Box 6"/>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87" name="Group 7"/>
          <p:cNvGrpSpPr>
            <a:grpSpLocks/>
          </p:cNvGrpSpPr>
          <p:nvPr/>
        </p:nvGrpSpPr>
        <p:grpSpPr bwMode="auto">
          <a:xfrm>
            <a:off x="3890963" y="2690813"/>
            <a:ext cx="925512" cy="925512"/>
            <a:chOff x="1509" y="3283"/>
            <a:chExt cx="583" cy="583"/>
          </a:xfrm>
        </p:grpSpPr>
        <p:sp>
          <p:nvSpPr>
            <p:cNvPr id="327688" name="Oval 8"/>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89" name="Text Box 9"/>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0" name="Picture 10"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63875" y="2814638"/>
            <a:ext cx="952500" cy="714375"/>
          </a:xfrm>
          <a:prstGeom prst="rect">
            <a:avLst/>
          </a:prstGeom>
          <a:noFill/>
        </p:spPr>
      </p:pic>
      <p:grpSp>
        <p:nvGrpSpPr>
          <p:cNvPr id="327691" name="Group 11"/>
          <p:cNvGrpSpPr>
            <a:grpSpLocks/>
          </p:cNvGrpSpPr>
          <p:nvPr/>
        </p:nvGrpSpPr>
        <p:grpSpPr bwMode="auto">
          <a:xfrm>
            <a:off x="717550" y="2692400"/>
            <a:ext cx="925513" cy="925513"/>
            <a:chOff x="1509" y="3283"/>
            <a:chExt cx="583" cy="583"/>
          </a:xfrm>
        </p:grpSpPr>
        <p:sp>
          <p:nvSpPr>
            <p:cNvPr id="327692" name="Oval 12"/>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3" name="Text Box 13"/>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694" name="Picture 14"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2413" y="2824163"/>
            <a:ext cx="952500" cy="714375"/>
          </a:xfrm>
          <a:prstGeom prst="rect">
            <a:avLst/>
          </a:prstGeom>
          <a:noFill/>
        </p:spPr>
      </p:pic>
      <p:grpSp>
        <p:nvGrpSpPr>
          <p:cNvPr id="327695" name="Group 15"/>
          <p:cNvGrpSpPr>
            <a:grpSpLocks/>
          </p:cNvGrpSpPr>
          <p:nvPr/>
        </p:nvGrpSpPr>
        <p:grpSpPr bwMode="auto">
          <a:xfrm>
            <a:off x="6321425" y="2716213"/>
            <a:ext cx="817563" cy="817562"/>
            <a:chOff x="811" y="3153"/>
            <a:chExt cx="515" cy="515"/>
          </a:xfrm>
        </p:grpSpPr>
        <p:sp>
          <p:nvSpPr>
            <p:cNvPr id="327696" name="Oval 1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697" name="Text Box 1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7698" name="Group 18"/>
          <p:cNvGrpSpPr>
            <a:grpSpLocks/>
          </p:cNvGrpSpPr>
          <p:nvPr/>
        </p:nvGrpSpPr>
        <p:grpSpPr bwMode="auto">
          <a:xfrm>
            <a:off x="7519988" y="2693988"/>
            <a:ext cx="925512" cy="925512"/>
            <a:chOff x="1509" y="3283"/>
            <a:chExt cx="583" cy="583"/>
          </a:xfrm>
        </p:grpSpPr>
        <p:sp>
          <p:nvSpPr>
            <p:cNvPr id="327699" name="Oval 1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0" name="Text Box 2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1" name="Picture 21"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23100" y="2817813"/>
            <a:ext cx="555625" cy="714375"/>
          </a:xfrm>
          <a:prstGeom prst="rect">
            <a:avLst/>
          </a:prstGeom>
          <a:noFill/>
        </p:spPr>
      </p:pic>
      <p:grpSp>
        <p:nvGrpSpPr>
          <p:cNvPr id="327702" name="Group 22"/>
          <p:cNvGrpSpPr>
            <a:grpSpLocks/>
          </p:cNvGrpSpPr>
          <p:nvPr/>
        </p:nvGrpSpPr>
        <p:grpSpPr bwMode="auto">
          <a:xfrm>
            <a:off x="5019675" y="2695575"/>
            <a:ext cx="925513" cy="925513"/>
            <a:chOff x="1509" y="3283"/>
            <a:chExt cx="583" cy="583"/>
          </a:xfrm>
        </p:grpSpPr>
        <p:sp>
          <p:nvSpPr>
            <p:cNvPr id="327703"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7704"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7705" name="Picture 25" descr="_CHEMIS_PEEK_SPRING_mechanical_spring_JAP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854700" y="2827338"/>
            <a:ext cx="579438" cy="714375"/>
          </a:xfrm>
          <a:prstGeom prst="rect">
            <a:avLst/>
          </a:prstGeom>
          <a:noFill/>
        </p:spPr>
      </p:pic>
      <p:sp>
        <p:nvSpPr>
          <p:cNvPr id="327706" name="Text Box 26"/>
          <p:cNvSpPr txBox="1">
            <a:spLocks noChangeArrowheads="1"/>
          </p:cNvSpPr>
          <p:nvPr/>
        </p:nvSpPr>
        <p:spPr bwMode="auto">
          <a:xfrm>
            <a:off x="2062163" y="3503613"/>
            <a:ext cx="1155700" cy="519112"/>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big</a:t>
            </a:r>
          </a:p>
        </p:txBody>
      </p:sp>
      <p:sp>
        <p:nvSpPr>
          <p:cNvPr id="327707" name="Text Box 27"/>
          <p:cNvSpPr txBox="1">
            <a:spLocks noChangeArrowheads="1"/>
          </p:cNvSpPr>
          <p:nvPr/>
        </p:nvSpPr>
        <p:spPr bwMode="auto">
          <a:xfrm>
            <a:off x="5805488" y="3517900"/>
            <a:ext cx="1511300" cy="519113"/>
          </a:xfrm>
          <a:prstGeom prst="rect">
            <a:avLst/>
          </a:prstGeom>
          <a:noFill/>
          <a:ln w="9525">
            <a:noFill/>
            <a:miter lim="800000"/>
            <a:headEnd/>
            <a:tailEnd/>
          </a:ln>
          <a:effectLst/>
        </p:spPr>
        <p:txBody>
          <a:bodyPr wrap="none">
            <a:spAutoFit/>
          </a:bodyPr>
          <a:lstStyle/>
          <a:p>
            <a:r>
              <a:rPr lang="en-US" sz="2800" i="1">
                <a:solidFill>
                  <a:schemeClr val="hlink"/>
                </a:solidFill>
                <a:latin typeface="Arial" charset="0"/>
              </a:rPr>
              <a:t>E</a:t>
            </a:r>
            <a:r>
              <a:rPr lang="en-US" sz="2800" baseline="-25000">
                <a:solidFill>
                  <a:schemeClr val="hlink"/>
                </a:solidFill>
                <a:latin typeface="Arial" charset="0"/>
              </a:rPr>
              <a:t>P</a:t>
            </a:r>
            <a:r>
              <a:rPr lang="en-US" sz="2800">
                <a:solidFill>
                  <a:schemeClr val="hlink"/>
                </a:solidFill>
                <a:latin typeface="Arial" charset="0"/>
              </a:rPr>
              <a:t> small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1" end="1"/>
                                            </p:txEl>
                                          </p:spTgt>
                                        </p:tgtEl>
                                        <p:attrNameLst>
                                          <p:attrName>style.visibility</p:attrName>
                                        </p:attrNameLst>
                                      </p:cBhvr>
                                      <p:to>
                                        <p:strVal val="visible"/>
                                      </p:to>
                                    </p:set>
                                    <p:anim calcmode="lin" valueType="num">
                                      <p:cBhvr additive="base">
                                        <p:cTn id="7"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27691"/>
                                        </p:tgtEl>
                                        <p:attrNameLst>
                                          <p:attrName>style.visibility</p:attrName>
                                        </p:attrNameLst>
                                      </p:cBhvr>
                                      <p:to>
                                        <p:strVal val="visible"/>
                                      </p:to>
                                    </p:set>
                                    <p:anim calcmode="lin" valueType="num">
                                      <p:cBhvr>
                                        <p:cTn id="13" dur="500" fill="hold"/>
                                        <p:tgtEl>
                                          <p:spTgt spid="327691"/>
                                        </p:tgtEl>
                                        <p:attrNameLst>
                                          <p:attrName>ppt_w</p:attrName>
                                        </p:attrNameLst>
                                      </p:cBhvr>
                                      <p:tavLst>
                                        <p:tav tm="0">
                                          <p:val>
                                            <p:fltVal val="0"/>
                                          </p:val>
                                        </p:tav>
                                        <p:tav tm="100000">
                                          <p:val>
                                            <p:strVal val="#ppt_w"/>
                                          </p:val>
                                        </p:tav>
                                      </p:tavLst>
                                    </p:anim>
                                    <p:anim calcmode="lin" valueType="num">
                                      <p:cBhvr>
                                        <p:cTn id="14" dur="500" fill="hold"/>
                                        <p:tgtEl>
                                          <p:spTgt spid="327691"/>
                                        </p:tgtEl>
                                        <p:attrNameLst>
                                          <p:attrName>ppt_h</p:attrName>
                                        </p:attrNameLst>
                                      </p:cBhvr>
                                      <p:tavLst>
                                        <p:tav tm="0">
                                          <p:val>
                                            <p:fltVal val="0"/>
                                          </p:val>
                                        </p:tav>
                                        <p:tav tm="100000">
                                          <p:val>
                                            <p:strVal val="#ppt_h"/>
                                          </p:val>
                                        </p:tav>
                                      </p:tavLst>
                                    </p:anim>
                                    <p:animEffect transition="in" filter="fade">
                                      <p:cBhvr>
                                        <p:cTn id="15" dur="500"/>
                                        <p:tgtEl>
                                          <p:spTgt spid="327691"/>
                                        </p:tgtEl>
                                      </p:cBhvr>
                                    </p:animEffect>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327684"/>
                                        </p:tgtEl>
                                        <p:attrNameLst>
                                          <p:attrName>style.visibility</p:attrName>
                                        </p:attrNameLst>
                                      </p:cBhvr>
                                      <p:to>
                                        <p:strVal val="visible"/>
                                      </p:to>
                                    </p:set>
                                    <p:anim calcmode="lin" valueType="num">
                                      <p:cBhvr>
                                        <p:cTn id="19" dur="500" fill="hold"/>
                                        <p:tgtEl>
                                          <p:spTgt spid="327684"/>
                                        </p:tgtEl>
                                        <p:attrNameLst>
                                          <p:attrName>ppt_w</p:attrName>
                                        </p:attrNameLst>
                                      </p:cBhvr>
                                      <p:tavLst>
                                        <p:tav tm="0">
                                          <p:val>
                                            <p:fltVal val="0"/>
                                          </p:val>
                                        </p:tav>
                                        <p:tav tm="100000">
                                          <p:val>
                                            <p:strVal val="#ppt_w"/>
                                          </p:val>
                                        </p:tav>
                                      </p:tavLst>
                                    </p:anim>
                                    <p:anim calcmode="lin" valueType="num">
                                      <p:cBhvr>
                                        <p:cTn id="20" dur="500" fill="hold"/>
                                        <p:tgtEl>
                                          <p:spTgt spid="327684"/>
                                        </p:tgtEl>
                                        <p:attrNameLst>
                                          <p:attrName>ppt_h</p:attrName>
                                        </p:attrNameLst>
                                      </p:cBhvr>
                                      <p:tavLst>
                                        <p:tav tm="0">
                                          <p:val>
                                            <p:fltVal val="0"/>
                                          </p:val>
                                        </p:tav>
                                        <p:tav tm="100000">
                                          <p:val>
                                            <p:strVal val="#ppt_h"/>
                                          </p:val>
                                        </p:tav>
                                      </p:tavLst>
                                    </p:anim>
                                    <p:animEffect transition="in" filter="fade">
                                      <p:cBhvr>
                                        <p:cTn id="21" dur="500"/>
                                        <p:tgtEl>
                                          <p:spTgt spid="327684"/>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par>
                          <p:cTn id="22" fill="hold">
                            <p:stCondLst>
                              <p:cond delay="1000"/>
                            </p:stCondLst>
                            <p:childTnLst>
                              <p:par>
                                <p:cTn id="23" presetID="53" presetClass="entr" presetSubtype="0" fill="hold" nodeType="afterEffect">
                                  <p:stCondLst>
                                    <p:cond delay="0"/>
                                  </p:stCondLst>
                                  <p:childTnLst>
                                    <p:set>
                                      <p:cBhvr>
                                        <p:cTn id="24" dur="1" fill="hold">
                                          <p:stCondLst>
                                            <p:cond delay="0"/>
                                          </p:stCondLst>
                                        </p:cTn>
                                        <p:tgtEl>
                                          <p:spTgt spid="327694"/>
                                        </p:tgtEl>
                                        <p:attrNameLst>
                                          <p:attrName>style.visibility</p:attrName>
                                        </p:attrNameLst>
                                      </p:cBhvr>
                                      <p:to>
                                        <p:strVal val="visible"/>
                                      </p:to>
                                    </p:set>
                                    <p:anim calcmode="lin" valueType="num">
                                      <p:cBhvr>
                                        <p:cTn id="25" dur="500" fill="hold"/>
                                        <p:tgtEl>
                                          <p:spTgt spid="327694"/>
                                        </p:tgtEl>
                                        <p:attrNameLst>
                                          <p:attrName>ppt_w</p:attrName>
                                        </p:attrNameLst>
                                      </p:cBhvr>
                                      <p:tavLst>
                                        <p:tav tm="0">
                                          <p:val>
                                            <p:fltVal val="0"/>
                                          </p:val>
                                        </p:tav>
                                        <p:tav tm="100000">
                                          <p:val>
                                            <p:strVal val="#ppt_w"/>
                                          </p:val>
                                        </p:tav>
                                      </p:tavLst>
                                    </p:anim>
                                    <p:anim calcmode="lin" valueType="num">
                                      <p:cBhvr>
                                        <p:cTn id="26" dur="500" fill="hold"/>
                                        <p:tgtEl>
                                          <p:spTgt spid="327694"/>
                                        </p:tgtEl>
                                        <p:attrNameLst>
                                          <p:attrName>ppt_h</p:attrName>
                                        </p:attrNameLst>
                                      </p:cBhvr>
                                      <p:tavLst>
                                        <p:tav tm="0">
                                          <p:val>
                                            <p:fltVal val="0"/>
                                          </p:val>
                                        </p:tav>
                                        <p:tav tm="100000">
                                          <p:val>
                                            <p:strVal val="#ppt_h"/>
                                          </p:val>
                                        </p:tav>
                                      </p:tavLst>
                                    </p:anim>
                                    <p:animEffect transition="in" filter="fade">
                                      <p:cBhvr>
                                        <p:cTn id="27" dur="500"/>
                                        <p:tgtEl>
                                          <p:spTgt spid="327694"/>
                                        </p:tgtEl>
                                      </p:cBhvr>
                                    </p:animEffect>
                                  </p:childTnLst>
                                  <p:subTnLst>
                                    <p:audio>
                                      <p:cMediaNode>
                                        <p:cTn display="0" masterRel="sameClick">
                                          <p:stCondLst>
                                            <p:cond evt="begin" delay="0">
                                              <p:tn val="23"/>
                                            </p:cond>
                                          </p:stCondLst>
                                          <p:endCondLst>
                                            <p:cond evt="onStopAudio" delay="0">
                                              <p:tgtEl>
                                                <p:sldTgt/>
                                              </p:tgtEl>
                                            </p:cond>
                                          </p:endCondLst>
                                        </p:cTn>
                                        <p:tgtEl>
                                          <p:sndTgt r:embed="rId6" name="boing.wav"/>
                                        </p:tgtEl>
                                      </p:cMediaNode>
                                    </p:audio>
                                  </p:subTnLst>
                                </p:cTn>
                              </p:par>
                            </p:childTnLst>
                          </p:cTn>
                        </p:par>
                        <p:par>
                          <p:cTn id="28" fill="hold">
                            <p:stCondLst>
                              <p:cond delay="1500"/>
                            </p:stCondLst>
                            <p:childTnLst>
                              <p:par>
                                <p:cTn id="29" presetID="53" presetClass="entr" presetSubtype="0" fill="hold" nodeType="afterEffect">
                                  <p:stCondLst>
                                    <p:cond delay="0"/>
                                  </p:stCondLst>
                                  <p:childTnLst>
                                    <p:set>
                                      <p:cBhvr>
                                        <p:cTn id="30" dur="1" fill="hold">
                                          <p:stCondLst>
                                            <p:cond delay="0"/>
                                          </p:stCondLst>
                                        </p:cTn>
                                        <p:tgtEl>
                                          <p:spTgt spid="327687"/>
                                        </p:tgtEl>
                                        <p:attrNameLst>
                                          <p:attrName>style.visibility</p:attrName>
                                        </p:attrNameLst>
                                      </p:cBhvr>
                                      <p:to>
                                        <p:strVal val="visible"/>
                                      </p:to>
                                    </p:set>
                                    <p:anim calcmode="lin" valueType="num">
                                      <p:cBhvr>
                                        <p:cTn id="31" dur="500" fill="hold"/>
                                        <p:tgtEl>
                                          <p:spTgt spid="327687"/>
                                        </p:tgtEl>
                                        <p:attrNameLst>
                                          <p:attrName>ppt_w</p:attrName>
                                        </p:attrNameLst>
                                      </p:cBhvr>
                                      <p:tavLst>
                                        <p:tav tm="0">
                                          <p:val>
                                            <p:fltVal val="0"/>
                                          </p:val>
                                        </p:tav>
                                        <p:tav tm="100000">
                                          <p:val>
                                            <p:strVal val="#ppt_w"/>
                                          </p:val>
                                        </p:tav>
                                      </p:tavLst>
                                    </p:anim>
                                    <p:anim calcmode="lin" valueType="num">
                                      <p:cBhvr>
                                        <p:cTn id="32" dur="500" fill="hold"/>
                                        <p:tgtEl>
                                          <p:spTgt spid="327687"/>
                                        </p:tgtEl>
                                        <p:attrNameLst>
                                          <p:attrName>ppt_h</p:attrName>
                                        </p:attrNameLst>
                                      </p:cBhvr>
                                      <p:tavLst>
                                        <p:tav tm="0">
                                          <p:val>
                                            <p:fltVal val="0"/>
                                          </p:val>
                                        </p:tav>
                                        <p:tav tm="100000">
                                          <p:val>
                                            <p:strVal val="#ppt_h"/>
                                          </p:val>
                                        </p:tav>
                                      </p:tavLst>
                                    </p:anim>
                                    <p:animEffect transition="in" filter="fade">
                                      <p:cBhvr>
                                        <p:cTn id="33" dur="500"/>
                                        <p:tgtEl>
                                          <p:spTgt spid="327687"/>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327690"/>
                                        </p:tgtEl>
                                        <p:attrNameLst>
                                          <p:attrName>style.visibility</p:attrName>
                                        </p:attrNameLst>
                                      </p:cBhvr>
                                      <p:to>
                                        <p:strVal val="visible"/>
                                      </p:to>
                                    </p:set>
                                    <p:anim calcmode="lin" valueType="num">
                                      <p:cBhvr>
                                        <p:cTn id="37" dur="500" fill="hold"/>
                                        <p:tgtEl>
                                          <p:spTgt spid="327690"/>
                                        </p:tgtEl>
                                        <p:attrNameLst>
                                          <p:attrName>ppt_w</p:attrName>
                                        </p:attrNameLst>
                                      </p:cBhvr>
                                      <p:tavLst>
                                        <p:tav tm="0">
                                          <p:val>
                                            <p:fltVal val="0"/>
                                          </p:val>
                                        </p:tav>
                                        <p:tav tm="100000">
                                          <p:val>
                                            <p:strVal val="#ppt_w"/>
                                          </p:val>
                                        </p:tav>
                                      </p:tavLst>
                                    </p:anim>
                                    <p:anim calcmode="lin" valueType="num">
                                      <p:cBhvr>
                                        <p:cTn id="38" dur="500" fill="hold"/>
                                        <p:tgtEl>
                                          <p:spTgt spid="327690"/>
                                        </p:tgtEl>
                                        <p:attrNameLst>
                                          <p:attrName>ppt_h</p:attrName>
                                        </p:attrNameLst>
                                      </p:cBhvr>
                                      <p:tavLst>
                                        <p:tav tm="0">
                                          <p:val>
                                            <p:fltVal val="0"/>
                                          </p:val>
                                        </p:tav>
                                        <p:tav tm="100000">
                                          <p:val>
                                            <p:strVal val="#ppt_h"/>
                                          </p:val>
                                        </p:tav>
                                      </p:tavLst>
                                    </p:anim>
                                    <p:animEffect transition="in" filter="fade">
                                      <p:cBhvr>
                                        <p:cTn id="39" dur="5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6" name="boin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27702"/>
                                        </p:tgtEl>
                                        <p:attrNameLst>
                                          <p:attrName>style.visibility</p:attrName>
                                        </p:attrNameLst>
                                      </p:cBhvr>
                                      <p:to>
                                        <p:strVal val="visible"/>
                                      </p:to>
                                    </p:set>
                                    <p:anim calcmode="lin" valueType="num">
                                      <p:cBhvr>
                                        <p:cTn id="44" dur="500" fill="hold"/>
                                        <p:tgtEl>
                                          <p:spTgt spid="327702"/>
                                        </p:tgtEl>
                                        <p:attrNameLst>
                                          <p:attrName>ppt_w</p:attrName>
                                        </p:attrNameLst>
                                      </p:cBhvr>
                                      <p:tavLst>
                                        <p:tav tm="0">
                                          <p:val>
                                            <p:fltVal val="0"/>
                                          </p:val>
                                        </p:tav>
                                        <p:tav tm="100000">
                                          <p:val>
                                            <p:strVal val="#ppt_w"/>
                                          </p:val>
                                        </p:tav>
                                      </p:tavLst>
                                    </p:anim>
                                    <p:anim calcmode="lin" valueType="num">
                                      <p:cBhvr>
                                        <p:cTn id="45" dur="500" fill="hold"/>
                                        <p:tgtEl>
                                          <p:spTgt spid="327702"/>
                                        </p:tgtEl>
                                        <p:attrNameLst>
                                          <p:attrName>ppt_h</p:attrName>
                                        </p:attrNameLst>
                                      </p:cBhvr>
                                      <p:tavLst>
                                        <p:tav tm="0">
                                          <p:val>
                                            <p:fltVal val="0"/>
                                          </p:val>
                                        </p:tav>
                                        <p:tav tm="100000">
                                          <p:val>
                                            <p:strVal val="#ppt_h"/>
                                          </p:val>
                                        </p:tav>
                                      </p:tavLst>
                                    </p:anim>
                                    <p:animEffect transition="in" filter="fade">
                                      <p:cBhvr>
                                        <p:cTn id="46" dur="500"/>
                                        <p:tgtEl>
                                          <p:spTgt spid="327702"/>
                                        </p:tgtEl>
                                      </p:cBhvr>
                                    </p:animEffect>
                                  </p:childTnLst>
                                  <p:subTnLst>
                                    <p:audio>
                                      <p:cMediaNode>
                                        <p:cTn display="0" masterRel="sameClick">
                                          <p:stCondLst>
                                            <p:cond evt="begin" delay="0">
                                              <p:tn val="42"/>
                                            </p:cond>
                                          </p:stCondLst>
                                          <p:endCondLst>
                                            <p:cond evt="onStopAudio" delay="0">
                                              <p:tgtEl>
                                                <p:sldTgt/>
                                              </p:tgtEl>
                                            </p:cond>
                                          </p:endCondLst>
                                        </p:cTn>
                                        <p:tgtEl>
                                          <p:sndTgt r:embed="rId5" name="suction.wav"/>
                                        </p:tgtEl>
                                      </p:cMediaNode>
                                    </p:audio>
                                  </p:subTnLst>
                                </p:cTn>
                              </p:par>
                            </p:childTnLst>
                          </p:cTn>
                        </p:par>
                        <p:par>
                          <p:cTn id="47" fill="hold">
                            <p:stCondLst>
                              <p:cond delay="500"/>
                            </p:stCondLst>
                            <p:childTnLst>
                              <p:par>
                                <p:cTn id="48" presetID="53" presetClass="entr" presetSubtype="0" fill="hold" nodeType="afterEffect">
                                  <p:stCondLst>
                                    <p:cond delay="0"/>
                                  </p:stCondLst>
                                  <p:childTnLst>
                                    <p:set>
                                      <p:cBhvr>
                                        <p:cTn id="49" dur="1" fill="hold">
                                          <p:stCondLst>
                                            <p:cond delay="0"/>
                                          </p:stCondLst>
                                        </p:cTn>
                                        <p:tgtEl>
                                          <p:spTgt spid="327695"/>
                                        </p:tgtEl>
                                        <p:attrNameLst>
                                          <p:attrName>style.visibility</p:attrName>
                                        </p:attrNameLst>
                                      </p:cBhvr>
                                      <p:to>
                                        <p:strVal val="visible"/>
                                      </p:to>
                                    </p:set>
                                    <p:anim calcmode="lin" valueType="num">
                                      <p:cBhvr>
                                        <p:cTn id="50" dur="500" fill="hold"/>
                                        <p:tgtEl>
                                          <p:spTgt spid="327695"/>
                                        </p:tgtEl>
                                        <p:attrNameLst>
                                          <p:attrName>ppt_w</p:attrName>
                                        </p:attrNameLst>
                                      </p:cBhvr>
                                      <p:tavLst>
                                        <p:tav tm="0">
                                          <p:val>
                                            <p:fltVal val="0"/>
                                          </p:val>
                                        </p:tav>
                                        <p:tav tm="100000">
                                          <p:val>
                                            <p:strVal val="#ppt_w"/>
                                          </p:val>
                                        </p:tav>
                                      </p:tavLst>
                                    </p:anim>
                                    <p:anim calcmode="lin" valueType="num">
                                      <p:cBhvr>
                                        <p:cTn id="51" dur="500" fill="hold"/>
                                        <p:tgtEl>
                                          <p:spTgt spid="327695"/>
                                        </p:tgtEl>
                                        <p:attrNameLst>
                                          <p:attrName>ppt_h</p:attrName>
                                        </p:attrNameLst>
                                      </p:cBhvr>
                                      <p:tavLst>
                                        <p:tav tm="0">
                                          <p:val>
                                            <p:fltVal val="0"/>
                                          </p:val>
                                        </p:tav>
                                        <p:tav tm="100000">
                                          <p:val>
                                            <p:strVal val="#ppt_h"/>
                                          </p:val>
                                        </p:tav>
                                      </p:tavLst>
                                    </p:anim>
                                    <p:animEffect transition="in" filter="fade">
                                      <p:cBhvr>
                                        <p:cTn id="52" dur="500"/>
                                        <p:tgtEl>
                                          <p:spTgt spid="327695"/>
                                        </p:tgtEl>
                                      </p:cBhvr>
                                    </p:animEffect>
                                  </p:childTnLst>
                                  <p:subTnLst>
                                    <p:audio>
                                      <p:cMediaNode>
                                        <p:cTn display="0" masterRel="sameClick">
                                          <p:stCondLst>
                                            <p:cond evt="begin" delay="0">
                                              <p:tn val="48"/>
                                            </p:cond>
                                          </p:stCondLst>
                                          <p:endCondLst>
                                            <p:cond evt="onStopAudio" delay="0">
                                              <p:tgtEl>
                                                <p:sldTgt/>
                                              </p:tgtEl>
                                            </p:cond>
                                          </p:endCondLst>
                                        </p:cTn>
                                        <p:tgtEl>
                                          <p:sndTgt r:embed="rId5" name="suction.wav"/>
                                        </p:tgtEl>
                                      </p:cMediaNode>
                                    </p:audio>
                                  </p:subTnLst>
                                </p:cTn>
                              </p:par>
                            </p:childTnLst>
                          </p:cTn>
                        </p:par>
                        <p:par>
                          <p:cTn id="53" fill="hold">
                            <p:stCondLst>
                              <p:cond delay="1000"/>
                            </p:stCondLst>
                            <p:childTnLst>
                              <p:par>
                                <p:cTn id="54" presetID="53" presetClass="entr" presetSubtype="0" fill="hold" nodeType="afterEffect">
                                  <p:stCondLst>
                                    <p:cond delay="0"/>
                                  </p:stCondLst>
                                  <p:childTnLst>
                                    <p:set>
                                      <p:cBhvr>
                                        <p:cTn id="55" dur="1" fill="hold">
                                          <p:stCondLst>
                                            <p:cond delay="0"/>
                                          </p:stCondLst>
                                        </p:cTn>
                                        <p:tgtEl>
                                          <p:spTgt spid="327705"/>
                                        </p:tgtEl>
                                        <p:attrNameLst>
                                          <p:attrName>style.visibility</p:attrName>
                                        </p:attrNameLst>
                                      </p:cBhvr>
                                      <p:to>
                                        <p:strVal val="visible"/>
                                      </p:to>
                                    </p:set>
                                    <p:anim calcmode="lin" valueType="num">
                                      <p:cBhvr>
                                        <p:cTn id="56" dur="500" fill="hold"/>
                                        <p:tgtEl>
                                          <p:spTgt spid="327705"/>
                                        </p:tgtEl>
                                        <p:attrNameLst>
                                          <p:attrName>ppt_w</p:attrName>
                                        </p:attrNameLst>
                                      </p:cBhvr>
                                      <p:tavLst>
                                        <p:tav tm="0">
                                          <p:val>
                                            <p:fltVal val="0"/>
                                          </p:val>
                                        </p:tav>
                                        <p:tav tm="100000">
                                          <p:val>
                                            <p:strVal val="#ppt_w"/>
                                          </p:val>
                                        </p:tav>
                                      </p:tavLst>
                                    </p:anim>
                                    <p:anim calcmode="lin" valueType="num">
                                      <p:cBhvr>
                                        <p:cTn id="57" dur="500" fill="hold"/>
                                        <p:tgtEl>
                                          <p:spTgt spid="327705"/>
                                        </p:tgtEl>
                                        <p:attrNameLst>
                                          <p:attrName>ppt_h</p:attrName>
                                        </p:attrNameLst>
                                      </p:cBhvr>
                                      <p:tavLst>
                                        <p:tav tm="0">
                                          <p:val>
                                            <p:fltVal val="0"/>
                                          </p:val>
                                        </p:tav>
                                        <p:tav tm="100000">
                                          <p:val>
                                            <p:strVal val="#ppt_h"/>
                                          </p:val>
                                        </p:tav>
                                      </p:tavLst>
                                    </p:anim>
                                    <p:animEffect transition="in" filter="fade">
                                      <p:cBhvr>
                                        <p:cTn id="58" dur="500"/>
                                        <p:tgtEl>
                                          <p:spTgt spid="327705"/>
                                        </p:tgtEl>
                                      </p:cBhvr>
                                    </p:animEffect>
                                  </p:childTnLst>
                                  <p:subTnLst>
                                    <p:audio>
                                      <p:cMediaNode>
                                        <p:cTn display="0" masterRel="sameClick">
                                          <p:stCondLst>
                                            <p:cond evt="begin" delay="0">
                                              <p:tn val="54"/>
                                            </p:cond>
                                          </p:stCondLst>
                                          <p:endCondLst>
                                            <p:cond evt="onStopAudio" delay="0">
                                              <p:tgtEl>
                                                <p:sldTgt/>
                                              </p:tgtEl>
                                            </p:cond>
                                          </p:endCondLst>
                                        </p:cTn>
                                        <p:tgtEl>
                                          <p:sndTgt r:embed="rId6" name="boing.wav"/>
                                        </p:tgtEl>
                                      </p:cMediaNode>
                                    </p:audio>
                                  </p:subTnLst>
                                </p:cTn>
                              </p:par>
                            </p:childTnLst>
                          </p:cTn>
                        </p:par>
                        <p:par>
                          <p:cTn id="59" fill="hold">
                            <p:stCondLst>
                              <p:cond delay="1500"/>
                            </p:stCondLst>
                            <p:childTnLst>
                              <p:par>
                                <p:cTn id="60" presetID="53" presetClass="entr" presetSubtype="0" fill="hold" nodeType="afterEffect">
                                  <p:stCondLst>
                                    <p:cond delay="0"/>
                                  </p:stCondLst>
                                  <p:childTnLst>
                                    <p:set>
                                      <p:cBhvr>
                                        <p:cTn id="61" dur="1" fill="hold">
                                          <p:stCondLst>
                                            <p:cond delay="0"/>
                                          </p:stCondLst>
                                        </p:cTn>
                                        <p:tgtEl>
                                          <p:spTgt spid="327698"/>
                                        </p:tgtEl>
                                        <p:attrNameLst>
                                          <p:attrName>style.visibility</p:attrName>
                                        </p:attrNameLst>
                                      </p:cBhvr>
                                      <p:to>
                                        <p:strVal val="visible"/>
                                      </p:to>
                                    </p:set>
                                    <p:anim calcmode="lin" valueType="num">
                                      <p:cBhvr>
                                        <p:cTn id="62" dur="500" fill="hold"/>
                                        <p:tgtEl>
                                          <p:spTgt spid="327698"/>
                                        </p:tgtEl>
                                        <p:attrNameLst>
                                          <p:attrName>ppt_w</p:attrName>
                                        </p:attrNameLst>
                                      </p:cBhvr>
                                      <p:tavLst>
                                        <p:tav tm="0">
                                          <p:val>
                                            <p:fltVal val="0"/>
                                          </p:val>
                                        </p:tav>
                                        <p:tav tm="100000">
                                          <p:val>
                                            <p:strVal val="#ppt_w"/>
                                          </p:val>
                                        </p:tav>
                                      </p:tavLst>
                                    </p:anim>
                                    <p:anim calcmode="lin" valueType="num">
                                      <p:cBhvr>
                                        <p:cTn id="63" dur="500" fill="hold"/>
                                        <p:tgtEl>
                                          <p:spTgt spid="327698"/>
                                        </p:tgtEl>
                                        <p:attrNameLst>
                                          <p:attrName>ppt_h</p:attrName>
                                        </p:attrNameLst>
                                      </p:cBhvr>
                                      <p:tavLst>
                                        <p:tav tm="0">
                                          <p:val>
                                            <p:fltVal val="0"/>
                                          </p:val>
                                        </p:tav>
                                        <p:tav tm="100000">
                                          <p:val>
                                            <p:strVal val="#ppt_h"/>
                                          </p:val>
                                        </p:tav>
                                      </p:tavLst>
                                    </p:anim>
                                    <p:animEffect transition="in" filter="fade">
                                      <p:cBhvr>
                                        <p:cTn id="64" dur="500"/>
                                        <p:tgtEl>
                                          <p:spTgt spid="327698"/>
                                        </p:tgtEl>
                                      </p:cBhvr>
                                    </p:animEffect>
                                  </p:childTnLst>
                                  <p:subTnLst>
                                    <p:audio>
                                      <p:cMediaNode>
                                        <p:cTn display="0" masterRel="sameClick">
                                          <p:stCondLst>
                                            <p:cond evt="begin" delay="0">
                                              <p:tn val="60"/>
                                            </p:cond>
                                          </p:stCondLst>
                                          <p:endCondLst>
                                            <p:cond evt="onStopAudio" delay="0">
                                              <p:tgtEl>
                                                <p:sldTgt/>
                                              </p:tgtEl>
                                            </p:cond>
                                          </p:endCondLst>
                                        </p:cTn>
                                        <p:tgtEl>
                                          <p:sndTgt r:embed="rId5" name="suction.wav"/>
                                        </p:tgtEl>
                                      </p:cMediaNode>
                                    </p:audio>
                                  </p:subTnLst>
                                </p:cTn>
                              </p:par>
                            </p:childTnLst>
                          </p:cTn>
                        </p:par>
                        <p:par>
                          <p:cTn id="65" fill="hold">
                            <p:stCondLst>
                              <p:cond delay="2000"/>
                            </p:stCondLst>
                            <p:childTnLst>
                              <p:par>
                                <p:cTn id="66" presetID="53" presetClass="entr" presetSubtype="0" fill="hold" nodeType="afterEffect">
                                  <p:stCondLst>
                                    <p:cond delay="0"/>
                                  </p:stCondLst>
                                  <p:childTnLst>
                                    <p:set>
                                      <p:cBhvr>
                                        <p:cTn id="67" dur="1" fill="hold">
                                          <p:stCondLst>
                                            <p:cond delay="0"/>
                                          </p:stCondLst>
                                        </p:cTn>
                                        <p:tgtEl>
                                          <p:spTgt spid="327701"/>
                                        </p:tgtEl>
                                        <p:attrNameLst>
                                          <p:attrName>style.visibility</p:attrName>
                                        </p:attrNameLst>
                                      </p:cBhvr>
                                      <p:to>
                                        <p:strVal val="visible"/>
                                      </p:to>
                                    </p:set>
                                    <p:anim calcmode="lin" valueType="num">
                                      <p:cBhvr>
                                        <p:cTn id="68" dur="500" fill="hold"/>
                                        <p:tgtEl>
                                          <p:spTgt spid="327701"/>
                                        </p:tgtEl>
                                        <p:attrNameLst>
                                          <p:attrName>ppt_w</p:attrName>
                                        </p:attrNameLst>
                                      </p:cBhvr>
                                      <p:tavLst>
                                        <p:tav tm="0">
                                          <p:val>
                                            <p:fltVal val="0"/>
                                          </p:val>
                                        </p:tav>
                                        <p:tav tm="100000">
                                          <p:val>
                                            <p:strVal val="#ppt_w"/>
                                          </p:val>
                                        </p:tav>
                                      </p:tavLst>
                                    </p:anim>
                                    <p:anim calcmode="lin" valueType="num">
                                      <p:cBhvr>
                                        <p:cTn id="69" dur="500" fill="hold"/>
                                        <p:tgtEl>
                                          <p:spTgt spid="327701"/>
                                        </p:tgtEl>
                                        <p:attrNameLst>
                                          <p:attrName>ppt_h</p:attrName>
                                        </p:attrNameLst>
                                      </p:cBhvr>
                                      <p:tavLst>
                                        <p:tav tm="0">
                                          <p:val>
                                            <p:fltVal val="0"/>
                                          </p:val>
                                        </p:tav>
                                        <p:tav tm="100000">
                                          <p:val>
                                            <p:strVal val="#ppt_h"/>
                                          </p:val>
                                        </p:tav>
                                      </p:tavLst>
                                    </p:anim>
                                    <p:animEffect transition="in" filter="fade">
                                      <p:cBhvr>
                                        <p:cTn id="70" dur="500"/>
                                        <p:tgtEl>
                                          <p:spTgt spid="327701"/>
                                        </p:tgtEl>
                                      </p:cBhvr>
                                    </p:animEffect>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iterate type="lt">
                                    <p:tmPct val="10000"/>
                                  </p:iterate>
                                  <p:childTnLst>
                                    <p:set>
                                      <p:cBhvr>
                                        <p:cTn id="74" dur="1" fill="hold">
                                          <p:stCondLst>
                                            <p:cond delay="0"/>
                                          </p:stCondLst>
                                        </p:cTn>
                                        <p:tgtEl>
                                          <p:spTgt spid="327706"/>
                                        </p:tgtEl>
                                        <p:attrNameLst>
                                          <p:attrName>style.visibility</p:attrName>
                                        </p:attrNameLst>
                                      </p:cBhvr>
                                      <p:to>
                                        <p:strVal val="visible"/>
                                      </p:to>
                                    </p:set>
                                    <p:anim calcmode="lin" valueType="num">
                                      <p:cBhvr additive="base">
                                        <p:cTn id="75" dur="500" fill="hold"/>
                                        <p:tgtEl>
                                          <p:spTgt spid="327706"/>
                                        </p:tgtEl>
                                        <p:attrNameLst>
                                          <p:attrName>ppt_x</p:attrName>
                                        </p:attrNameLst>
                                      </p:cBhvr>
                                      <p:tavLst>
                                        <p:tav tm="0">
                                          <p:val>
                                            <p:strVal val="#ppt_x"/>
                                          </p:val>
                                        </p:tav>
                                        <p:tav tm="100000">
                                          <p:val>
                                            <p:strVal val="#ppt_x"/>
                                          </p:val>
                                        </p:tav>
                                      </p:tavLst>
                                    </p:anim>
                                    <p:anim calcmode="lin" valueType="num">
                                      <p:cBhvr additive="base">
                                        <p:cTn id="76" dur="500" fill="hold"/>
                                        <p:tgtEl>
                                          <p:spTgt spid="327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iterate type="lt">
                                    <p:tmPct val="10000"/>
                                  </p:iterate>
                                  <p:childTnLst>
                                    <p:set>
                                      <p:cBhvr>
                                        <p:cTn id="80" dur="1" fill="hold">
                                          <p:stCondLst>
                                            <p:cond delay="0"/>
                                          </p:stCondLst>
                                        </p:cTn>
                                        <p:tgtEl>
                                          <p:spTgt spid="327707"/>
                                        </p:tgtEl>
                                        <p:attrNameLst>
                                          <p:attrName>style.visibility</p:attrName>
                                        </p:attrNameLst>
                                      </p:cBhvr>
                                      <p:to>
                                        <p:strVal val="visible"/>
                                      </p:to>
                                    </p:set>
                                    <p:anim calcmode="lin" valueType="num">
                                      <p:cBhvr additive="base">
                                        <p:cTn id="81" dur="500" fill="hold"/>
                                        <p:tgtEl>
                                          <p:spTgt spid="327707"/>
                                        </p:tgtEl>
                                        <p:attrNameLst>
                                          <p:attrName>ppt_x</p:attrName>
                                        </p:attrNameLst>
                                      </p:cBhvr>
                                      <p:tavLst>
                                        <p:tav tm="0">
                                          <p:val>
                                            <p:strVal val="#ppt_x"/>
                                          </p:val>
                                        </p:tav>
                                        <p:tav tm="100000">
                                          <p:val>
                                            <p:strVal val="#ppt_x"/>
                                          </p:val>
                                        </p:tav>
                                      </p:tavLst>
                                    </p:anim>
                                    <p:anim calcmode="lin" valueType="num">
                                      <p:cBhvr additive="base">
                                        <p:cTn id="82" dur="500" fill="hold"/>
                                        <p:tgtEl>
                                          <p:spTgt spid="327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type.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27682">
                                            <p:txEl>
                                              <p:pRg st="5" end="5"/>
                                            </p:txEl>
                                          </p:spTgt>
                                        </p:tgtEl>
                                        <p:attrNameLst>
                                          <p:attrName>style.visibility</p:attrName>
                                        </p:attrNameLst>
                                      </p:cBhvr>
                                      <p:to>
                                        <p:strVal val="visible"/>
                                      </p:to>
                                    </p:set>
                                    <p:anim calcmode="lin" valueType="num">
                                      <p:cBhvr additive="base">
                                        <p:cTn id="87" dur="500" fill="hold"/>
                                        <p:tgtEl>
                                          <p:spTgt spid="327682">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27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27682">
                                            <p:txEl>
                                              <p:pRg st="6" end="6"/>
                                            </p:txEl>
                                          </p:spTgt>
                                        </p:tgtEl>
                                        <p:attrNameLst>
                                          <p:attrName>style.visibility</p:attrName>
                                        </p:attrNameLst>
                                      </p:cBhvr>
                                      <p:to>
                                        <p:strVal val="visible"/>
                                      </p:to>
                                    </p:set>
                                    <p:anim calcmode="lin" valueType="num">
                                      <p:cBhvr additive="base">
                                        <p:cTn id="93"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6" grpId="0"/>
      <p:bldP spid="3277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401763"/>
            <a:ext cx="7772400" cy="48069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r>
              <a:rPr lang="en-US">
                <a:solidFill>
                  <a:srgbClr val="000000"/>
                </a:solidFill>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Vibration</a:t>
            </a:r>
            <a:r>
              <a:rPr lang="en-US" sz="2400">
                <a:latin typeface="Arial" charset="0"/>
              </a:rPr>
              <a:t> refers to the molecules oscillating in conjunction with the springs:</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endParaRPr lang="en-US" sz="2400">
              <a:latin typeface="Arial" charset="0"/>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rPr>
              <a:t>The </a:t>
            </a:r>
            <a:r>
              <a:rPr lang="en-US" sz="2400" b="1">
                <a:latin typeface="Arial" charset="0"/>
              </a:rPr>
              <a:t>natural frequency</a:t>
            </a:r>
            <a:r>
              <a:rPr lang="en-US" sz="2400">
                <a:latin typeface="Arial" charset="0"/>
              </a:rPr>
              <a:t> of greenhouse gases is in the </a:t>
            </a:r>
            <a:r>
              <a:rPr lang="en-US" sz="2400" b="1">
                <a:solidFill>
                  <a:srgbClr val="CC0000"/>
                </a:solidFill>
                <a:latin typeface="Arial" charset="0"/>
              </a:rPr>
              <a:t>infrared region</a:t>
            </a:r>
            <a:r>
              <a:rPr lang="en-US" sz="2400">
                <a:latin typeface="Arial" charset="0"/>
              </a:rPr>
              <a:t> of the spectrum and thus greenhouse gases are prone to absorb such frequencies.</a:t>
            </a:r>
          </a:p>
        </p:txBody>
      </p:sp>
      <p:sp>
        <p:nvSpPr>
          <p:cNvPr id="3297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29732" name="Group 4"/>
          <p:cNvGrpSpPr>
            <a:grpSpLocks/>
          </p:cNvGrpSpPr>
          <p:nvPr/>
        </p:nvGrpSpPr>
        <p:grpSpPr bwMode="auto">
          <a:xfrm>
            <a:off x="2411413" y="2995613"/>
            <a:ext cx="4098925" cy="927100"/>
            <a:chOff x="452" y="2007"/>
            <a:chExt cx="2582" cy="584"/>
          </a:xfrm>
        </p:grpSpPr>
        <p:grpSp>
          <p:nvGrpSpPr>
            <p:cNvPr id="329733" name="Group 5"/>
            <p:cNvGrpSpPr>
              <a:grpSpLocks/>
            </p:cNvGrpSpPr>
            <p:nvPr/>
          </p:nvGrpSpPr>
          <p:grpSpPr bwMode="auto">
            <a:xfrm>
              <a:off x="1488" y="2021"/>
              <a:ext cx="515" cy="515"/>
              <a:chOff x="811" y="3153"/>
              <a:chExt cx="515" cy="515"/>
            </a:xfrm>
          </p:grpSpPr>
          <p:sp>
            <p:nvSpPr>
              <p:cNvPr id="329734"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5"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36" name="Group 8"/>
            <p:cNvGrpSpPr>
              <a:grpSpLocks/>
            </p:cNvGrpSpPr>
            <p:nvPr/>
          </p:nvGrpSpPr>
          <p:grpSpPr bwMode="auto">
            <a:xfrm>
              <a:off x="2451" y="2007"/>
              <a:ext cx="583" cy="583"/>
              <a:chOff x="1509" y="3283"/>
              <a:chExt cx="583" cy="583"/>
            </a:xfrm>
          </p:grpSpPr>
          <p:sp>
            <p:nvSpPr>
              <p:cNvPr id="329737"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38"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39" name="Picture 11"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30" y="2085"/>
              <a:ext cx="600" cy="450"/>
            </a:xfrm>
            <a:prstGeom prst="rect">
              <a:avLst/>
            </a:prstGeom>
            <a:noFill/>
          </p:spPr>
        </p:pic>
        <p:grpSp>
          <p:nvGrpSpPr>
            <p:cNvPr id="329740" name="Group 12"/>
            <p:cNvGrpSpPr>
              <a:grpSpLocks/>
            </p:cNvGrpSpPr>
            <p:nvPr/>
          </p:nvGrpSpPr>
          <p:grpSpPr bwMode="auto">
            <a:xfrm>
              <a:off x="452" y="2008"/>
              <a:ext cx="583" cy="583"/>
              <a:chOff x="1509" y="3283"/>
              <a:chExt cx="583" cy="583"/>
            </a:xfrm>
          </p:grpSpPr>
          <p:sp>
            <p:nvSpPr>
              <p:cNvPr id="329741"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2"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43" name="Picture 15"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9" y="2091"/>
              <a:ext cx="600" cy="450"/>
            </a:xfrm>
            <a:prstGeom prst="rect">
              <a:avLst/>
            </a:prstGeom>
            <a:noFill/>
          </p:spPr>
        </p:pic>
      </p:grpSp>
      <p:grpSp>
        <p:nvGrpSpPr>
          <p:cNvPr id="329744" name="Group 16"/>
          <p:cNvGrpSpPr>
            <a:grpSpLocks/>
          </p:cNvGrpSpPr>
          <p:nvPr/>
        </p:nvGrpSpPr>
        <p:grpSpPr bwMode="auto">
          <a:xfrm>
            <a:off x="2755900" y="2998788"/>
            <a:ext cx="3425825" cy="927100"/>
            <a:chOff x="3162" y="2009"/>
            <a:chExt cx="2158" cy="584"/>
          </a:xfrm>
        </p:grpSpPr>
        <p:grpSp>
          <p:nvGrpSpPr>
            <p:cNvPr id="329745" name="Group 17"/>
            <p:cNvGrpSpPr>
              <a:grpSpLocks/>
            </p:cNvGrpSpPr>
            <p:nvPr/>
          </p:nvGrpSpPr>
          <p:grpSpPr bwMode="auto">
            <a:xfrm>
              <a:off x="3982" y="2023"/>
              <a:ext cx="515" cy="515"/>
              <a:chOff x="811" y="3153"/>
              <a:chExt cx="515" cy="515"/>
            </a:xfrm>
          </p:grpSpPr>
          <p:sp>
            <p:nvSpPr>
              <p:cNvPr id="329746" name="Oval 18"/>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47" name="Text Box 19"/>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29748" name="Group 20"/>
            <p:cNvGrpSpPr>
              <a:grpSpLocks/>
            </p:cNvGrpSpPr>
            <p:nvPr/>
          </p:nvGrpSpPr>
          <p:grpSpPr bwMode="auto">
            <a:xfrm>
              <a:off x="4737" y="2009"/>
              <a:ext cx="583" cy="583"/>
              <a:chOff x="1509" y="3283"/>
              <a:chExt cx="583" cy="583"/>
            </a:xfrm>
          </p:grpSpPr>
          <p:sp>
            <p:nvSpPr>
              <p:cNvPr id="329749" name="Oval 21"/>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0" name="Text Box 22"/>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1" name="Picture 23"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29752" name="Group 24"/>
            <p:cNvGrpSpPr>
              <a:grpSpLocks/>
            </p:cNvGrpSpPr>
            <p:nvPr/>
          </p:nvGrpSpPr>
          <p:grpSpPr bwMode="auto">
            <a:xfrm>
              <a:off x="3162" y="2010"/>
              <a:ext cx="583" cy="583"/>
              <a:chOff x="1509" y="3283"/>
              <a:chExt cx="583" cy="583"/>
            </a:xfrm>
          </p:grpSpPr>
          <p:sp>
            <p:nvSpPr>
              <p:cNvPr id="329753" name="Oval 25"/>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29754" name="Text Box 26"/>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29755" name="Picture 27" descr="_CHEMIS_PEEK_SPRING_mechanical_spring_JAPA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29756" name="Line 28"/>
          <p:cNvSpPr>
            <a:spLocks noChangeShapeType="1"/>
          </p:cNvSpPr>
          <p:nvPr/>
        </p:nvSpPr>
        <p:spPr bwMode="auto">
          <a:xfrm>
            <a:off x="2962275" y="4103688"/>
            <a:ext cx="2924175" cy="0"/>
          </a:xfrm>
          <a:prstGeom prst="line">
            <a:avLst/>
          </a:prstGeom>
          <a:noFill/>
          <a:ln w="28575">
            <a:solidFill>
              <a:schemeClr val="tx1"/>
            </a:solidFill>
            <a:prstDash val="dash"/>
            <a:round/>
            <a:headEnd type="arrow" w="med" len="med"/>
            <a:tailEnd type="arrow" w="med" len="med"/>
          </a:ln>
          <a:effectLst/>
        </p:spPr>
        <p:txBody>
          <a:bodyPr/>
          <a:lstStyle/>
          <a:p>
            <a:endParaRPr lang="en-US"/>
          </a:p>
        </p:txBody>
      </p:sp>
      <p:sp>
        <p:nvSpPr>
          <p:cNvPr id="329757" name="Text Box 29"/>
          <p:cNvSpPr txBox="1">
            <a:spLocks noChangeArrowheads="1"/>
          </p:cNvSpPr>
          <p:nvPr/>
        </p:nvSpPr>
        <p:spPr bwMode="auto">
          <a:xfrm>
            <a:off x="3663950" y="4052888"/>
            <a:ext cx="153193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vibration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9732"/>
                                        </p:tgtEl>
                                        <p:attrNameLst>
                                          <p:attrName>style.visibility</p:attrName>
                                        </p:attrNameLst>
                                      </p:cBhvr>
                                      <p:to>
                                        <p:strVal val="visible"/>
                                      </p:to>
                                    </p:set>
                                    <p:animEffect transition="in" filter="fade">
                                      <p:cBhvr>
                                        <p:cTn id="13" dur="500"/>
                                        <p:tgtEl>
                                          <p:spTgt spid="329732"/>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29756"/>
                                        </p:tgtEl>
                                        <p:attrNameLst>
                                          <p:attrName>style.visibility</p:attrName>
                                        </p:attrNameLst>
                                      </p:cBhvr>
                                      <p:to>
                                        <p:strVal val="visible"/>
                                      </p:to>
                                    </p:set>
                                    <p:animEffect transition="in" filter="diamond(out)">
                                      <p:cBhvr>
                                        <p:cTn id="16" dur="2000"/>
                                        <p:tgtEl>
                                          <p:spTgt spid="329756"/>
                                        </p:tgtEl>
                                      </p:cBhvr>
                                    </p:animEffect>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29757"/>
                                        </p:tgtEl>
                                        <p:attrNameLst>
                                          <p:attrName>style.visibility</p:attrName>
                                        </p:attrNameLst>
                                      </p:cBhvr>
                                      <p:to>
                                        <p:strVal val="visible"/>
                                      </p:to>
                                    </p:set>
                                    <p:anim calcmode="lin" valueType="num">
                                      <p:cBhvr additive="base">
                                        <p:cTn id="19" dur="500" fill="hold"/>
                                        <p:tgtEl>
                                          <p:spTgt spid="329757"/>
                                        </p:tgtEl>
                                        <p:attrNameLst>
                                          <p:attrName>ppt_x</p:attrName>
                                        </p:attrNameLst>
                                      </p:cBhvr>
                                      <p:tavLst>
                                        <p:tav tm="0">
                                          <p:val>
                                            <p:strVal val="#ppt_x"/>
                                          </p:val>
                                        </p:tav>
                                        <p:tav tm="100000">
                                          <p:val>
                                            <p:strVal val="#ppt_x"/>
                                          </p:val>
                                        </p:tav>
                                      </p:tavLst>
                                    </p:anim>
                                    <p:anim calcmode="lin" valueType="num">
                                      <p:cBhvr additive="base">
                                        <p:cTn id="20" dur="500" fill="hold"/>
                                        <p:tgtEl>
                                          <p:spTgt spid="329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animEffect transition="in" filter="fade">
                                      <p:cBhvr>
                                        <p:cTn id="25" dur="500"/>
                                        <p:tgtEl>
                                          <p:spTgt spid="329744"/>
                                        </p:tgtEl>
                                      </p:cBhvr>
                                    </p:animEffect>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par>
                                <p:cTn id="26" presetID="10" presetClass="exit" presetSubtype="0" fill="hold" nodeType="withEffect">
                                  <p:stCondLst>
                                    <p:cond delay="0"/>
                                  </p:stCondLst>
                                  <p:childTnLst>
                                    <p:animEffect transition="out" filter="fade">
                                      <p:cBhvr>
                                        <p:cTn id="27" dur="500"/>
                                        <p:tgtEl>
                                          <p:spTgt spid="329732"/>
                                        </p:tgtEl>
                                      </p:cBhvr>
                                    </p:animEffect>
                                    <p:set>
                                      <p:cBhvr>
                                        <p:cTn id="28" dur="1" fill="hold">
                                          <p:stCondLst>
                                            <p:cond delay="499"/>
                                          </p:stCondLst>
                                        </p:cTn>
                                        <p:tgtEl>
                                          <p:spTgt spid="3297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9730">
                                            <p:txEl>
                                              <p:pRg st="7" end="7"/>
                                            </p:txEl>
                                          </p:spTgt>
                                        </p:tgtEl>
                                        <p:attrNameLst>
                                          <p:attrName>style.visibility</p:attrName>
                                        </p:attrNameLst>
                                      </p:cBhvr>
                                      <p:to>
                                        <p:strVal val="visible"/>
                                      </p:to>
                                    </p:set>
                                    <p:anim calcmode="lin" valueType="num">
                                      <p:cBhvr additive="base">
                                        <p:cTn id="33" dur="500" fill="hold"/>
                                        <p:tgtEl>
                                          <p:spTgt spid="32973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9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6" grpId="0" animBg="1"/>
      <p:bldP spid="3297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5099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greenhouse gases to be considered are CH</a:t>
            </a:r>
            <a:r>
              <a:rPr lang="en-US" sz="2400" baseline="-25000">
                <a:solidFill>
                  <a:srgbClr val="000000"/>
                </a:solidFill>
                <a:latin typeface="Arial" charset="0"/>
                <a:ea typeface="Calibri" pitchFamily="34" charset="0"/>
                <a:cs typeface="Arial" charset="0"/>
              </a:rPr>
              <a:t>4</a:t>
            </a:r>
            <a:r>
              <a:rPr lang="en-US" sz="2400">
                <a:solidFill>
                  <a:srgbClr val="000000"/>
                </a:solidFill>
                <a:latin typeface="Arial" charset="0"/>
                <a:ea typeface="Calibri" pitchFamily="34" charset="0"/>
                <a:cs typeface="Arial" charset="0"/>
              </a:rPr>
              <a:t>, H</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CO</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 and N</a:t>
            </a:r>
            <a:r>
              <a:rPr lang="en-US" sz="2400" baseline="-25000">
                <a:solidFill>
                  <a:srgbClr val="000000"/>
                </a:solidFill>
                <a:latin typeface="Arial" charset="0"/>
                <a:ea typeface="Calibri" pitchFamily="34" charset="0"/>
                <a:cs typeface="Arial" charset="0"/>
              </a:rPr>
              <a:t>2</a:t>
            </a:r>
            <a:r>
              <a:rPr lang="en-US" sz="2400">
                <a:solidFill>
                  <a:srgbClr val="000000"/>
                </a:solidFill>
                <a:latin typeface="Arial" charset="0"/>
                <a:ea typeface="Calibri" pitchFamily="34" charset="0"/>
                <a:cs typeface="Arial" charset="0"/>
              </a:rPr>
              <a:t>O. It is sufficient for students to know that each has both natural and man-made origins. </a:t>
            </a:r>
          </a:p>
          <a:p>
            <a:pPr marL="609600" indent="-609600">
              <a:spcBef>
                <a:spcPct val="20000"/>
              </a:spcBef>
            </a:pPr>
            <a:r>
              <a:rPr lang="en-US" sz="2400">
                <a:solidFill>
                  <a:srgbClr val="000000"/>
                </a:solidFill>
                <a:latin typeface="Arial" charset="0"/>
                <a:ea typeface="Calibri" pitchFamily="34" charset="0"/>
                <a:cs typeface="Arial" charset="0"/>
              </a:rPr>
              <a:t>• Earth’s albedo varies daily and is dependent on season (cloud formations) and latitude. The global annual mean albedo will be taken to be 0.3 (30%) for Earth.</a:t>
            </a:r>
          </a:p>
        </p:txBody>
      </p:sp>
      <p:sp>
        <p:nvSpPr>
          <p:cNvPr id="208899"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1" end="1"/>
                                            </p:txEl>
                                          </p:spTgt>
                                        </p:tgtEl>
                                        <p:attrNameLst>
                                          <p:attrName>style.visibility</p:attrName>
                                        </p:attrNameLst>
                                      </p:cBhvr>
                                      <p:to>
                                        <p:strVal val="visible"/>
                                      </p:to>
                                    </p:set>
                                    <p:anim calcmode="lin" valueType="num">
                                      <p:cBhvr additive="base">
                                        <p:cTn id="7"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2" end="2"/>
                                            </p:txEl>
                                          </p:spTgt>
                                        </p:tgtEl>
                                        <p:attrNameLst>
                                          <p:attrName>style.visibility</p:attrName>
                                        </p:attrNameLst>
                                      </p:cBhvr>
                                      <p:to>
                                        <p:strVal val="visible"/>
                                      </p:to>
                                    </p:set>
                                    <p:anim calcmode="lin" valueType="num">
                                      <p:cBhvr additive="base">
                                        <p:cTn id="13"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Absorption of infrared radiation by greenhouse gases</a:t>
            </a:r>
            <a:endParaRPr lang="en-US">
              <a:solidFill>
                <a:srgbClr val="000000"/>
              </a:solidFill>
              <a:cs typeface="Times New Roman" pitchFamily="18"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Translation</a:t>
            </a:r>
            <a:r>
              <a:rPr lang="en-US" sz="2400">
                <a:latin typeface="Arial" charset="0"/>
              </a:rPr>
              <a:t> refers to the                                          molecule moving as a unit                                                   in a straight line:</a:t>
            </a: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solidFill>
                <a:srgbClr val="000000"/>
              </a:solidFill>
              <a:latin typeface="Arial" charset="0"/>
              <a:cs typeface="Times New Roman" pitchFamily="18" charset="0"/>
              <a:sym typeface="Symbol" pitchFamily="18" charset="2"/>
            </a:endParaRPr>
          </a:p>
          <a:p>
            <a:pPr eaLnBrk="0" hangingPunct="0">
              <a:spcBef>
                <a:spcPct val="20000"/>
              </a:spcBef>
            </a:pPr>
            <a:endParaRPr lang="en-US" sz="2400">
              <a:latin typeface="Arial" charset="0"/>
            </a:endParaRP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b="1">
                <a:latin typeface="Arial" charset="0"/>
              </a:rPr>
              <a:t>Rotation</a:t>
            </a:r>
            <a:r>
              <a:rPr lang="en-US" sz="2400">
                <a:latin typeface="Arial" charset="0"/>
              </a:rPr>
              <a:t> refers to the                                                  molecule spinning about                                                     its center of mass.</a:t>
            </a:r>
          </a:p>
          <a:p>
            <a:pPr eaLnBrk="0" hangingPunct="0">
              <a:spcBef>
                <a:spcPct val="20000"/>
              </a:spcBef>
            </a:pPr>
            <a:r>
              <a:rPr lang="en-US" sz="2400">
                <a:solidFill>
                  <a:srgbClr val="000000"/>
                </a:solidFill>
                <a:latin typeface="Arial" charset="0"/>
                <a:cs typeface="Times New Roman" pitchFamily="18" charset="0"/>
                <a:sym typeface="Symbol" pitchFamily="18" charset="2"/>
              </a:rPr>
              <a:t>All three </a:t>
            </a:r>
            <a:r>
              <a:rPr lang="en-US" sz="2400" i="1">
                <a:solidFill>
                  <a:srgbClr val="000000"/>
                </a:solidFill>
                <a:latin typeface="Arial" charset="0"/>
                <a:cs typeface="Times New Roman" pitchFamily="18" charset="0"/>
                <a:sym typeface="Symbol" pitchFamily="18" charset="2"/>
              </a:rPr>
              <a:t>E</a:t>
            </a:r>
            <a:r>
              <a:rPr lang="en-US" sz="2400" baseline="-25000">
                <a:solidFill>
                  <a:srgbClr val="000000"/>
                </a:solidFill>
                <a:latin typeface="Arial" charset="0"/>
                <a:cs typeface="Times New Roman" pitchFamily="18" charset="0"/>
                <a:sym typeface="Symbol" pitchFamily="18" charset="2"/>
              </a:rPr>
              <a:t>K</a:t>
            </a:r>
            <a:r>
              <a:rPr lang="en-US" sz="2400">
                <a:solidFill>
                  <a:srgbClr val="000000"/>
                </a:solidFill>
                <a:latin typeface="Arial" charset="0"/>
                <a:cs typeface="Times New Roman" pitchFamily="18" charset="0"/>
                <a:sym typeface="Symbol" pitchFamily="18" charset="2"/>
              </a:rPr>
              <a:t> modes can                                                 absorb and hold </a:t>
            </a:r>
            <a:r>
              <a:rPr lang="en-US" sz="2400" b="1">
                <a:solidFill>
                  <a:srgbClr val="CC0000"/>
                </a:solidFill>
                <a:latin typeface="Arial" charset="0"/>
                <a:cs typeface="Times New Roman" pitchFamily="18" charset="0"/>
                <a:sym typeface="Symbol" pitchFamily="18" charset="2"/>
              </a:rPr>
              <a:t>infrared</a:t>
            </a:r>
            <a:r>
              <a:rPr lang="en-US" sz="2400">
                <a:solidFill>
                  <a:srgbClr val="000000"/>
                </a:solidFill>
                <a:latin typeface="Arial" charset="0"/>
                <a:cs typeface="Times New Roman" pitchFamily="18" charset="0"/>
                <a:sym typeface="Symbol" pitchFamily="18" charset="2"/>
              </a:rPr>
              <a:t>                                            radiation simultaneously. </a:t>
            </a:r>
          </a:p>
        </p:txBody>
      </p:sp>
      <p:sp>
        <p:nvSpPr>
          <p:cNvPr id="3317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31780" name="Group 4"/>
          <p:cNvGrpSpPr>
            <a:grpSpLocks/>
          </p:cNvGrpSpPr>
          <p:nvPr/>
        </p:nvGrpSpPr>
        <p:grpSpPr bwMode="auto">
          <a:xfrm>
            <a:off x="1157288" y="3138488"/>
            <a:ext cx="3425825" cy="927100"/>
            <a:chOff x="3162" y="2009"/>
            <a:chExt cx="2158" cy="584"/>
          </a:xfrm>
        </p:grpSpPr>
        <p:grpSp>
          <p:nvGrpSpPr>
            <p:cNvPr id="331781" name="Group 5"/>
            <p:cNvGrpSpPr>
              <a:grpSpLocks/>
            </p:cNvGrpSpPr>
            <p:nvPr/>
          </p:nvGrpSpPr>
          <p:grpSpPr bwMode="auto">
            <a:xfrm>
              <a:off x="3982" y="2023"/>
              <a:ext cx="515" cy="515"/>
              <a:chOff x="811" y="3153"/>
              <a:chExt cx="515" cy="515"/>
            </a:xfrm>
          </p:grpSpPr>
          <p:sp>
            <p:nvSpPr>
              <p:cNvPr id="331782" name="Oval 6"/>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3" name="Text Box 7"/>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84" name="Group 8"/>
            <p:cNvGrpSpPr>
              <a:grpSpLocks/>
            </p:cNvGrpSpPr>
            <p:nvPr/>
          </p:nvGrpSpPr>
          <p:grpSpPr bwMode="auto">
            <a:xfrm>
              <a:off x="4737" y="2009"/>
              <a:ext cx="583" cy="583"/>
              <a:chOff x="1509" y="3283"/>
              <a:chExt cx="583" cy="583"/>
            </a:xfrm>
          </p:grpSpPr>
          <p:sp>
            <p:nvSpPr>
              <p:cNvPr id="331785" name="Oval 9"/>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86" name="Text Box 10"/>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87" name="Picture 11"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788" name="Group 12"/>
            <p:cNvGrpSpPr>
              <a:grpSpLocks/>
            </p:cNvGrpSpPr>
            <p:nvPr/>
          </p:nvGrpSpPr>
          <p:grpSpPr bwMode="auto">
            <a:xfrm>
              <a:off x="3162" y="2010"/>
              <a:ext cx="583" cy="583"/>
              <a:chOff x="1509" y="3283"/>
              <a:chExt cx="583" cy="583"/>
            </a:xfrm>
          </p:grpSpPr>
          <p:sp>
            <p:nvSpPr>
              <p:cNvPr id="331789" name="Oval 1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0" name="Text Box 1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791" name="Picture 1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792" name="Text Box 16"/>
          <p:cNvSpPr txBox="1">
            <a:spLocks noChangeArrowheads="1"/>
          </p:cNvSpPr>
          <p:nvPr/>
        </p:nvSpPr>
        <p:spPr bwMode="auto">
          <a:xfrm rot="-802280">
            <a:off x="4375150" y="3600450"/>
            <a:ext cx="1828800" cy="519113"/>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translation</a:t>
            </a:r>
          </a:p>
        </p:txBody>
      </p:sp>
      <p:sp>
        <p:nvSpPr>
          <p:cNvPr id="331793" name="Line 17"/>
          <p:cNvSpPr>
            <a:spLocks noChangeShapeType="1"/>
          </p:cNvSpPr>
          <p:nvPr/>
        </p:nvSpPr>
        <p:spPr bwMode="auto">
          <a:xfrm flipV="1">
            <a:off x="2865438" y="3117850"/>
            <a:ext cx="4668837" cy="1093788"/>
          </a:xfrm>
          <a:prstGeom prst="line">
            <a:avLst/>
          </a:prstGeom>
          <a:noFill/>
          <a:ln w="28575">
            <a:solidFill>
              <a:schemeClr val="tx1"/>
            </a:solidFill>
            <a:prstDash val="dash"/>
            <a:round/>
            <a:headEnd/>
            <a:tailEnd type="arrow" w="med" len="med"/>
          </a:ln>
          <a:effectLst/>
        </p:spPr>
        <p:txBody>
          <a:bodyPr/>
          <a:lstStyle/>
          <a:p>
            <a:endParaRPr lang="en-US"/>
          </a:p>
        </p:txBody>
      </p:sp>
      <p:grpSp>
        <p:nvGrpSpPr>
          <p:cNvPr id="331794" name="Group 18"/>
          <p:cNvGrpSpPr>
            <a:grpSpLocks/>
          </p:cNvGrpSpPr>
          <p:nvPr/>
        </p:nvGrpSpPr>
        <p:grpSpPr bwMode="auto">
          <a:xfrm>
            <a:off x="4972050" y="4746625"/>
            <a:ext cx="3425825" cy="927100"/>
            <a:chOff x="3162" y="2009"/>
            <a:chExt cx="2158" cy="584"/>
          </a:xfrm>
        </p:grpSpPr>
        <p:grpSp>
          <p:nvGrpSpPr>
            <p:cNvPr id="331795" name="Group 19"/>
            <p:cNvGrpSpPr>
              <a:grpSpLocks/>
            </p:cNvGrpSpPr>
            <p:nvPr/>
          </p:nvGrpSpPr>
          <p:grpSpPr bwMode="auto">
            <a:xfrm>
              <a:off x="3982" y="2023"/>
              <a:ext cx="515" cy="515"/>
              <a:chOff x="811" y="3153"/>
              <a:chExt cx="515" cy="515"/>
            </a:xfrm>
          </p:grpSpPr>
          <p:sp>
            <p:nvSpPr>
              <p:cNvPr id="331796" name="Oval 20"/>
              <p:cNvSpPr>
                <a:spLocks noChangeArrowheads="1"/>
              </p:cNvSpPr>
              <p:nvPr/>
            </p:nvSpPr>
            <p:spPr bwMode="auto">
              <a:xfrm>
                <a:off x="811" y="3153"/>
                <a:ext cx="515" cy="515"/>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797" name="Text Box 21"/>
              <p:cNvSpPr txBox="1">
                <a:spLocks noChangeArrowheads="1"/>
              </p:cNvSpPr>
              <p:nvPr/>
            </p:nvSpPr>
            <p:spPr bwMode="auto">
              <a:xfrm>
                <a:off x="927" y="3217"/>
                <a:ext cx="289" cy="404"/>
              </a:xfrm>
              <a:prstGeom prst="rect">
                <a:avLst/>
              </a:prstGeom>
              <a:noFill/>
              <a:ln w="9525">
                <a:noFill/>
                <a:miter lim="800000"/>
                <a:headEnd/>
                <a:tailEnd/>
              </a:ln>
              <a:effectLst/>
            </p:spPr>
            <p:txBody>
              <a:bodyPr wrap="none">
                <a:spAutoFit/>
              </a:bodyPr>
              <a:lstStyle/>
              <a:p>
                <a:r>
                  <a:rPr lang="en-US" sz="3600" b="1"/>
                  <a:t>C</a:t>
                </a:r>
              </a:p>
            </p:txBody>
          </p:sp>
        </p:grpSp>
        <p:grpSp>
          <p:nvGrpSpPr>
            <p:cNvPr id="331798" name="Group 22"/>
            <p:cNvGrpSpPr>
              <a:grpSpLocks/>
            </p:cNvGrpSpPr>
            <p:nvPr/>
          </p:nvGrpSpPr>
          <p:grpSpPr bwMode="auto">
            <a:xfrm>
              <a:off x="4737" y="2009"/>
              <a:ext cx="583" cy="583"/>
              <a:chOff x="1509" y="3283"/>
              <a:chExt cx="583" cy="583"/>
            </a:xfrm>
          </p:grpSpPr>
          <p:sp>
            <p:nvSpPr>
              <p:cNvPr id="331799" name="Oval 23"/>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0" name="Text Box 24"/>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1" name="Picture 25"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24" y="2087"/>
              <a:ext cx="350" cy="450"/>
            </a:xfrm>
            <a:prstGeom prst="rect">
              <a:avLst/>
            </a:prstGeom>
            <a:noFill/>
          </p:spPr>
        </p:pic>
        <p:grpSp>
          <p:nvGrpSpPr>
            <p:cNvPr id="331802" name="Group 26"/>
            <p:cNvGrpSpPr>
              <a:grpSpLocks/>
            </p:cNvGrpSpPr>
            <p:nvPr/>
          </p:nvGrpSpPr>
          <p:grpSpPr bwMode="auto">
            <a:xfrm>
              <a:off x="3162" y="2010"/>
              <a:ext cx="583" cy="583"/>
              <a:chOff x="1509" y="3283"/>
              <a:chExt cx="583" cy="583"/>
            </a:xfrm>
          </p:grpSpPr>
          <p:sp>
            <p:nvSpPr>
              <p:cNvPr id="331803" name="Oval 27"/>
              <p:cNvSpPr>
                <a:spLocks noChangeArrowheads="1"/>
              </p:cNvSpPr>
              <p:nvPr/>
            </p:nvSpPr>
            <p:spPr bwMode="auto">
              <a:xfrm>
                <a:off x="1509" y="3283"/>
                <a:ext cx="583" cy="583"/>
              </a:xfrm>
              <a:prstGeom prst="ellipse">
                <a:avLst/>
              </a:prstGeom>
              <a:gradFill rotWithShape="1">
                <a:gsLst>
                  <a:gs pos="0">
                    <a:srgbClr val="33CC33"/>
                  </a:gs>
                  <a:gs pos="100000">
                    <a:srgbClr val="33CC33">
                      <a:gamma/>
                      <a:shade val="46275"/>
                      <a:invGamma/>
                    </a:srgbClr>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331804" name="Text Box 28"/>
              <p:cNvSpPr txBox="1">
                <a:spLocks noChangeArrowheads="1"/>
              </p:cNvSpPr>
              <p:nvPr/>
            </p:nvSpPr>
            <p:spPr bwMode="auto">
              <a:xfrm>
                <a:off x="1655" y="3379"/>
                <a:ext cx="289" cy="404"/>
              </a:xfrm>
              <a:prstGeom prst="rect">
                <a:avLst/>
              </a:prstGeom>
              <a:noFill/>
              <a:ln w="9525">
                <a:noFill/>
                <a:miter lim="800000"/>
                <a:headEnd/>
                <a:tailEnd/>
              </a:ln>
              <a:effectLst/>
            </p:spPr>
            <p:txBody>
              <a:bodyPr wrap="none">
                <a:spAutoFit/>
              </a:bodyPr>
              <a:lstStyle/>
              <a:p>
                <a:r>
                  <a:rPr lang="en-US" sz="3600" b="1"/>
                  <a:t>O</a:t>
                </a:r>
              </a:p>
            </p:txBody>
          </p:sp>
        </p:grpSp>
        <p:pic>
          <p:nvPicPr>
            <p:cNvPr id="331805" name="Picture 29" descr="_CHEMIS_PEEK_SPRING_mechanical_spring_JAPAN"/>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688" y="2093"/>
              <a:ext cx="365" cy="450"/>
            </a:xfrm>
            <a:prstGeom prst="rect">
              <a:avLst/>
            </a:prstGeom>
            <a:noFill/>
          </p:spPr>
        </p:pic>
      </p:grpSp>
      <p:sp>
        <p:nvSpPr>
          <p:cNvPr id="331806" name="Text Box 30"/>
          <p:cNvSpPr txBox="1">
            <a:spLocks noChangeArrowheads="1"/>
          </p:cNvSpPr>
          <p:nvPr/>
        </p:nvSpPr>
        <p:spPr bwMode="auto">
          <a:xfrm>
            <a:off x="6000750" y="5754688"/>
            <a:ext cx="1373188" cy="519112"/>
          </a:xfrm>
          <a:prstGeom prst="rect">
            <a:avLst/>
          </a:prstGeom>
          <a:noFill/>
          <a:ln w="9525">
            <a:noFill/>
            <a:miter lim="800000"/>
            <a:headEnd/>
            <a:tailEnd/>
          </a:ln>
          <a:effectLst/>
        </p:spPr>
        <p:txBody>
          <a:bodyPr wrap="none">
            <a:spAutoFit/>
          </a:bodyPr>
          <a:lstStyle/>
          <a:p>
            <a:r>
              <a:rPr lang="en-US" sz="2800">
                <a:solidFill>
                  <a:schemeClr val="hlink"/>
                </a:solidFill>
                <a:latin typeface="Arial" charset="0"/>
              </a:rPr>
              <a:t>rotation</a:t>
            </a:r>
          </a:p>
        </p:txBody>
      </p:sp>
      <p:sp>
        <p:nvSpPr>
          <p:cNvPr id="331807" name="Arc 31"/>
          <p:cNvSpPr>
            <a:spLocks/>
          </p:cNvSpPr>
          <p:nvPr/>
        </p:nvSpPr>
        <p:spPr bwMode="auto">
          <a:xfrm rot="-27582986">
            <a:off x="6082506" y="4571207"/>
            <a:ext cx="1203325" cy="1265238"/>
          </a:xfrm>
          <a:custGeom>
            <a:avLst/>
            <a:gdLst>
              <a:gd name="G0" fmla="+- 21600 0 0"/>
              <a:gd name="G1" fmla="+- 21600 0 0"/>
              <a:gd name="G2" fmla="+- 21600 0 0"/>
              <a:gd name="T0" fmla="*/ 41041 w 41093"/>
              <a:gd name="T1" fmla="*/ 31013 h 43200"/>
              <a:gd name="T2" fmla="*/ 41093 w 41093"/>
              <a:gd name="T3" fmla="*/ 12295 h 43200"/>
              <a:gd name="T4" fmla="*/ 21600 w 41093"/>
              <a:gd name="T5" fmla="*/ 21600 h 43200"/>
            </a:gdLst>
            <a:ahLst/>
            <a:cxnLst>
              <a:cxn ang="0">
                <a:pos x="T0" y="T1"/>
              </a:cxn>
              <a:cxn ang="0">
                <a:pos x="T2" y="T3"/>
              </a:cxn>
              <a:cxn ang="0">
                <a:pos x="T4" y="T5"/>
              </a:cxn>
            </a:cxnLst>
            <a:rect l="0" t="0" r="r" b="b"/>
            <a:pathLst>
              <a:path w="41093" h="43200" fill="none"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path>
              <a:path w="41093" h="43200" stroke="0" extrusionOk="0">
                <a:moveTo>
                  <a:pt x="41041" y="31013"/>
                </a:moveTo>
                <a:cubicBezTo>
                  <a:pt x="37432" y="38466"/>
                  <a:pt x="29880" y="43199"/>
                  <a:pt x="21600" y="43200"/>
                </a:cubicBezTo>
                <a:cubicBezTo>
                  <a:pt x="9670" y="43200"/>
                  <a:pt x="0" y="33529"/>
                  <a:pt x="0" y="21600"/>
                </a:cubicBezTo>
                <a:cubicBezTo>
                  <a:pt x="0" y="9670"/>
                  <a:pt x="9670" y="0"/>
                  <a:pt x="21600" y="0"/>
                </a:cubicBezTo>
                <a:cubicBezTo>
                  <a:pt x="29923" y="-1"/>
                  <a:pt x="37507" y="4783"/>
                  <a:pt x="41092" y="12295"/>
                </a:cubicBezTo>
                <a:lnTo>
                  <a:pt x="21600" y="21600"/>
                </a:lnTo>
                <a:close/>
              </a:path>
            </a:pathLst>
          </a:custGeom>
          <a:noFill/>
          <a:ln w="28575">
            <a:solidFill>
              <a:schemeClr val="tx1"/>
            </a:solidFill>
            <a:prstDash val="dash"/>
            <a:round/>
            <a:headEnd/>
            <a:tailEnd type="arrow" w="med" len="me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1" end="1"/>
                                            </p:txEl>
                                          </p:spTgt>
                                        </p:tgtEl>
                                        <p:attrNameLst>
                                          <p:attrName>style.visibility</p:attrName>
                                        </p:attrNameLst>
                                      </p:cBhvr>
                                      <p:to>
                                        <p:strVal val="visible"/>
                                      </p:to>
                                    </p:set>
                                    <p:anim calcmode="lin" valueType="num">
                                      <p:cBhvr additive="base">
                                        <p:cTn id="7"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31780"/>
                                        </p:tgtEl>
                                        <p:attrNameLst>
                                          <p:attrName>style.visibility</p:attrName>
                                        </p:attrNameLst>
                                      </p:cBhvr>
                                      <p:to>
                                        <p:strVal val="visible"/>
                                      </p:to>
                                    </p:set>
                                    <p:animEffect transition="in" filter="fade">
                                      <p:cBhvr>
                                        <p:cTn id="13" dur="500"/>
                                        <p:tgtEl>
                                          <p:spTgt spid="331780"/>
                                        </p:tgtEl>
                                      </p:cBhvr>
                                    </p:animEffect>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par>
                                <p:cTn id="14" presetID="2" presetClass="entr" presetSubtype="4" fill="hold" grpId="0" nodeType="withEffect">
                                  <p:stCondLst>
                                    <p:cond delay="0"/>
                                  </p:stCondLst>
                                  <p:iterate type="lt">
                                    <p:tmPct val="10000"/>
                                  </p:iterate>
                                  <p:childTnLst>
                                    <p:set>
                                      <p:cBhvr>
                                        <p:cTn id="15" dur="1" fill="hold">
                                          <p:stCondLst>
                                            <p:cond delay="0"/>
                                          </p:stCondLst>
                                        </p:cTn>
                                        <p:tgtEl>
                                          <p:spTgt spid="331792"/>
                                        </p:tgtEl>
                                        <p:attrNameLst>
                                          <p:attrName>style.visibility</p:attrName>
                                        </p:attrNameLst>
                                      </p:cBhvr>
                                      <p:to>
                                        <p:strVal val="visible"/>
                                      </p:to>
                                    </p:set>
                                    <p:anim calcmode="lin" valueType="num">
                                      <p:cBhvr additive="base">
                                        <p:cTn id="16" dur="500" fill="hold"/>
                                        <p:tgtEl>
                                          <p:spTgt spid="331792"/>
                                        </p:tgtEl>
                                        <p:attrNameLst>
                                          <p:attrName>ppt_x</p:attrName>
                                        </p:attrNameLst>
                                      </p:cBhvr>
                                      <p:tavLst>
                                        <p:tav tm="0">
                                          <p:val>
                                            <p:strVal val="#ppt_x"/>
                                          </p:val>
                                        </p:tav>
                                        <p:tav tm="100000">
                                          <p:val>
                                            <p:strVal val="#ppt_x"/>
                                          </p:val>
                                        </p:tav>
                                      </p:tavLst>
                                    </p:anim>
                                    <p:anim calcmode="lin" valueType="num">
                                      <p:cBhvr additive="base">
                                        <p:cTn id="17" dur="500" fill="hold"/>
                                        <p:tgtEl>
                                          <p:spTgt spid="331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6" name="type.wav"/>
                                        </p:tgtEl>
                                      </p:cMediaNode>
                                    </p:audio>
                                  </p:sub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31793"/>
                                        </p:tgtEl>
                                        <p:attrNameLst>
                                          <p:attrName>style.visibility</p:attrName>
                                        </p:attrNameLst>
                                      </p:cBhvr>
                                      <p:to>
                                        <p:strVal val="visible"/>
                                      </p:to>
                                    </p:set>
                                    <p:animEffect transition="in" filter="wipe(left)">
                                      <p:cBhvr>
                                        <p:cTn id="21" dur="500"/>
                                        <p:tgtEl>
                                          <p:spTgt spid="331793"/>
                                        </p:tgtEl>
                                      </p:cBhvr>
                                    </p:animEffect>
                                  </p:childTnLst>
                                  <p:subTnLst>
                                    <p:audio>
                                      <p:cMediaNode>
                                        <p:cTn display="0" masterRel="sameClick">
                                          <p:stCondLst>
                                            <p:cond evt="begin" delay="0">
                                              <p:tn val="19"/>
                                            </p:cond>
                                          </p:stCondLst>
                                          <p:endCondLst>
                                            <p:cond evt="onStopAudio" delay="0">
                                              <p:tgtEl>
                                                <p:sldTgt/>
                                              </p:tgtEl>
                                            </p:cond>
                                          </p:endCondLst>
                                        </p:cTn>
                                        <p:tgtEl>
                                          <p:sndTgt r:embed="rId7"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63" presetClass="path" presetSubtype="0" repeatCount="indefinite" autoRev="1" fill="hold" nodeType="clickEffect">
                                  <p:stCondLst>
                                    <p:cond delay="0"/>
                                  </p:stCondLst>
                                  <p:childTnLst>
                                    <p:animMotion origin="layout" path="M -2.22222E-6 -1.11111E-6 L 0.4592 -0.14745 " pathEditMode="relative" rAng="0" ptsTypes="AA">
                                      <p:cBhvr>
                                        <p:cTn id="25" dur="2000" fill="hold"/>
                                        <p:tgtEl>
                                          <p:spTgt spid="331780"/>
                                        </p:tgtEl>
                                        <p:attrNameLst>
                                          <p:attrName>ppt_x</p:attrName>
                                          <p:attrName>ppt_y</p:attrName>
                                        </p:attrNameLst>
                                      </p:cBhvr>
                                      <p:rCtr x="230" y="-74"/>
                                    </p:animMotion>
                                  </p:childTnLst>
                                  <p:subTnLst>
                                    <p:audio>
                                      <p:cMediaNode>
                                        <p:cTn display="0" masterRel="sameClick">
                                          <p:stCondLst>
                                            <p:cond evt="begin" delay="0">
                                              <p:tn val="24"/>
                                            </p:cond>
                                          </p:stCondLst>
                                          <p:endCondLst>
                                            <p:cond evt="onStopAudio" delay="0">
                                              <p:tgtEl>
                                                <p:sldTgt/>
                                              </p:tgtEl>
                                            </p:cond>
                                          </p:endCondLst>
                                        </p:cTn>
                                        <p:tgtEl>
                                          <p:sndTgt r:embed="rId8" name="pu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1778">
                                            <p:txEl>
                                              <p:pRg st="5" end="5"/>
                                            </p:txEl>
                                          </p:spTgt>
                                        </p:tgtEl>
                                        <p:attrNameLst>
                                          <p:attrName>style.visibility</p:attrName>
                                        </p:attrNameLst>
                                      </p:cBhvr>
                                      <p:to>
                                        <p:strVal val="visible"/>
                                      </p:to>
                                    </p:set>
                                    <p:anim calcmode="lin" valueType="num">
                                      <p:cBhvr additive="base">
                                        <p:cTn id="30" dur="500" fill="hold"/>
                                        <p:tgtEl>
                                          <p:spTgt spid="331778">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1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1794"/>
                                        </p:tgtEl>
                                        <p:attrNameLst>
                                          <p:attrName>style.visibility</p:attrName>
                                        </p:attrNameLst>
                                      </p:cBhvr>
                                      <p:to>
                                        <p:strVal val="visible"/>
                                      </p:to>
                                    </p:set>
                                    <p:animEffect transition="in" filter="fade">
                                      <p:cBhvr>
                                        <p:cTn id="36" dur="500"/>
                                        <p:tgtEl>
                                          <p:spTgt spid="331794"/>
                                        </p:tgtEl>
                                      </p:cBhvr>
                                    </p:animEffect>
                                  </p:childTnLst>
                                  <p:subTnLst>
                                    <p:audio>
                                      <p:cMediaNode>
                                        <p:cTn display="0" masterRel="sameClick">
                                          <p:stCondLst>
                                            <p:cond evt="begin" delay="0">
                                              <p:tn val="34"/>
                                            </p:cond>
                                          </p:stCondLst>
                                          <p:endCondLst>
                                            <p:cond evt="onStopAudio" delay="0">
                                              <p:tgtEl>
                                                <p:sldTgt/>
                                              </p:tgtEl>
                                            </p:cond>
                                          </p:endCondLst>
                                        </p:cTn>
                                        <p:tgtEl>
                                          <p:sndTgt r:embed="rId5" name="boing.wav"/>
                                        </p:tgtEl>
                                      </p:cMediaNode>
                                    </p:audio>
                                  </p:subTnLst>
                                </p:cTn>
                              </p:par>
                              <p:par>
                                <p:cTn id="37" presetID="2" presetClass="entr" presetSubtype="4" fill="hold" grpId="0" nodeType="withEffect">
                                  <p:stCondLst>
                                    <p:cond delay="0"/>
                                  </p:stCondLst>
                                  <p:iterate type="lt">
                                    <p:tmPct val="10000"/>
                                  </p:iterate>
                                  <p:childTnLst>
                                    <p:set>
                                      <p:cBhvr>
                                        <p:cTn id="38" dur="1" fill="hold">
                                          <p:stCondLst>
                                            <p:cond delay="0"/>
                                          </p:stCondLst>
                                        </p:cTn>
                                        <p:tgtEl>
                                          <p:spTgt spid="331806"/>
                                        </p:tgtEl>
                                        <p:attrNameLst>
                                          <p:attrName>style.visibility</p:attrName>
                                        </p:attrNameLst>
                                      </p:cBhvr>
                                      <p:to>
                                        <p:strVal val="visible"/>
                                      </p:to>
                                    </p:set>
                                    <p:anim calcmode="lin" valueType="num">
                                      <p:cBhvr additive="base">
                                        <p:cTn id="39" dur="500" fill="hold"/>
                                        <p:tgtEl>
                                          <p:spTgt spid="331806"/>
                                        </p:tgtEl>
                                        <p:attrNameLst>
                                          <p:attrName>ppt_x</p:attrName>
                                        </p:attrNameLst>
                                      </p:cBhvr>
                                      <p:tavLst>
                                        <p:tav tm="0">
                                          <p:val>
                                            <p:strVal val="#ppt_x"/>
                                          </p:val>
                                        </p:tav>
                                        <p:tav tm="100000">
                                          <p:val>
                                            <p:strVal val="#ppt_x"/>
                                          </p:val>
                                        </p:tav>
                                      </p:tavLst>
                                    </p:anim>
                                    <p:anim calcmode="lin" valueType="num">
                                      <p:cBhvr additive="base">
                                        <p:cTn id="40" dur="500" fill="hold"/>
                                        <p:tgtEl>
                                          <p:spTgt spid="3318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par>
                                <p:cTn id="41" presetID="21" presetClass="entr" presetSubtype="1" fill="hold" grpId="0" nodeType="withEffect">
                                  <p:stCondLst>
                                    <p:cond delay="0"/>
                                  </p:stCondLst>
                                  <p:childTnLst>
                                    <p:set>
                                      <p:cBhvr>
                                        <p:cTn id="42" dur="1" fill="hold">
                                          <p:stCondLst>
                                            <p:cond delay="0"/>
                                          </p:stCondLst>
                                        </p:cTn>
                                        <p:tgtEl>
                                          <p:spTgt spid="331807"/>
                                        </p:tgtEl>
                                        <p:attrNameLst>
                                          <p:attrName>style.visibility</p:attrName>
                                        </p:attrNameLst>
                                      </p:cBhvr>
                                      <p:to>
                                        <p:strVal val="visible"/>
                                      </p:to>
                                    </p:set>
                                    <p:animEffect transition="in" filter="wheel(1)">
                                      <p:cBhvr>
                                        <p:cTn id="43" dur="500"/>
                                        <p:tgtEl>
                                          <p:spTgt spid="331807"/>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repeatCount="indefinite" fill="hold" nodeType="clickEffect">
                                  <p:stCondLst>
                                    <p:cond delay="0"/>
                                  </p:stCondLst>
                                  <p:childTnLst>
                                    <p:animRot by="21600000">
                                      <p:cBhvr>
                                        <p:cTn id="47" dur="2000" fill="hold"/>
                                        <p:tgtEl>
                                          <p:spTgt spid="331794"/>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1778">
                                            <p:txEl>
                                              <p:pRg st="6" end="6"/>
                                            </p:txEl>
                                          </p:spTgt>
                                        </p:tgtEl>
                                        <p:attrNameLst>
                                          <p:attrName>style.visibility</p:attrName>
                                        </p:attrNameLst>
                                      </p:cBhvr>
                                      <p:to>
                                        <p:strVal val="visible"/>
                                      </p:to>
                                    </p:set>
                                    <p:anim calcmode="lin" valueType="num">
                                      <p:cBhvr additive="base">
                                        <p:cTn id="52" dur="500" fill="hold"/>
                                        <p:tgtEl>
                                          <p:spTgt spid="331778">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17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2" grpId="0"/>
      <p:bldP spid="331793" grpId="0" animBg="1"/>
      <p:bldP spid="331806" grpId="0"/>
      <p:bldP spid="33180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a:p>
            <a:r>
              <a:rPr lang="en-US" sz="2400">
                <a:solidFill>
                  <a:srgbClr val="000000"/>
                </a:solidFill>
                <a:latin typeface="Arial" charset="0"/>
                <a:cs typeface="Times New Roman" pitchFamily="18" charset="0"/>
                <a:sym typeface="Symbol" pitchFamily="18" charset="2"/>
              </a:rPr>
              <a:t></a:t>
            </a:r>
            <a:r>
              <a:rPr lang="en-US" sz="2400">
                <a:latin typeface="Arial" charset="0"/>
              </a:rPr>
              <a:t>Different gases absorb different wavelengths:</a:t>
            </a:r>
            <a:r>
              <a:rPr lang="en-US">
                <a:solidFill>
                  <a:srgbClr val="000000"/>
                </a:solidFill>
                <a:cs typeface="Times New Roman" pitchFamily="18" charset="0"/>
              </a:rPr>
              <a:t> 	</a:t>
            </a:r>
          </a:p>
        </p:txBody>
      </p:sp>
      <p:pic>
        <p:nvPicPr>
          <p:cNvPr id="333829" name="Picture 5"/>
          <p:cNvPicPr>
            <a:picLocks noChangeAspect="1" noChangeArrowheads="1"/>
          </p:cNvPicPr>
          <p:nvPr/>
        </p:nvPicPr>
        <p:blipFill>
          <a:blip r:embed="rId7" cstate="print"/>
          <a:srcRect/>
          <a:stretch>
            <a:fillRect/>
          </a:stretch>
        </p:blipFill>
        <p:spPr bwMode="auto">
          <a:xfrm>
            <a:off x="963613" y="2298700"/>
            <a:ext cx="7124700" cy="1401763"/>
          </a:xfrm>
          <a:prstGeom prst="rect">
            <a:avLst/>
          </a:prstGeom>
          <a:ln>
            <a:noFill/>
          </a:ln>
          <a:effectLst>
            <a:outerShdw blurRad="292100" dist="139700" dir="2700000" algn="tl" rotWithShape="0">
              <a:srgbClr val="333333">
                <a:alpha val="65000"/>
              </a:srgbClr>
            </a:outerShdw>
          </a:effectLst>
        </p:spPr>
      </p:pic>
      <p:sp>
        <p:nvSpPr>
          <p:cNvPr id="3338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33828" name="Picture 4"/>
          <p:cNvPicPr>
            <a:picLocks noChangeAspect="1" noChangeArrowheads="1"/>
          </p:cNvPicPr>
          <p:nvPr/>
        </p:nvPicPr>
        <p:blipFill>
          <a:blip r:embed="rId8" cstate="print"/>
          <a:srcRect/>
          <a:stretch>
            <a:fillRect/>
          </a:stretch>
        </p:blipFill>
        <p:spPr bwMode="auto">
          <a:xfrm>
            <a:off x="950913" y="3698875"/>
            <a:ext cx="7173912" cy="3019425"/>
          </a:xfrm>
          <a:prstGeom prst="rect">
            <a:avLst/>
          </a:prstGeom>
          <a:ln>
            <a:noFill/>
          </a:ln>
          <a:effectLst>
            <a:outerShdw blurRad="292100" dist="139700" dir="2700000" algn="tl" rotWithShape="0">
              <a:srgbClr val="333333">
                <a:alpha val="65000"/>
              </a:srgbClr>
            </a:outerShdw>
          </a:effectLst>
        </p:spPr>
      </p:pic>
      <p:sp>
        <p:nvSpPr>
          <p:cNvPr id="333830" name="Rectangle 6"/>
          <p:cNvSpPr>
            <a:spLocks noChangeArrowheads="1"/>
          </p:cNvSpPr>
          <p:nvPr/>
        </p:nvSpPr>
        <p:spPr bwMode="auto">
          <a:xfrm>
            <a:off x="7999413" y="2387600"/>
            <a:ext cx="88900" cy="3862388"/>
          </a:xfrm>
          <a:prstGeom prst="rect">
            <a:avLst/>
          </a:prstGeom>
          <a:noFill/>
          <a:ln w="9525">
            <a:solidFill>
              <a:srgbClr val="CC0000"/>
            </a:solid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3826">
                                            <p:txEl>
                                              <p:pRg st="1" end="1"/>
                                            </p:txEl>
                                          </p:spTgt>
                                        </p:tgtEl>
                                        <p:attrNameLst>
                                          <p:attrName>style.visibility</p:attrName>
                                        </p:attrNameLst>
                                      </p:cBhvr>
                                      <p:to>
                                        <p:strVal val="visible"/>
                                      </p:to>
                                    </p:set>
                                    <p:anim calcmode="lin" valueType="num">
                                      <p:cBhvr additive="base">
                                        <p:cTn id="7" dur="500" fill="hold"/>
                                        <p:tgtEl>
                                          <p:spTgt spid="333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3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33828"/>
                                        </p:tgtEl>
                                        <p:attrNameLst>
                                          <p:attrName>style.visibility</p:attrName>
                                        </p:attrNameLst>
                                      </p:cBhvr>
                                      <p:to>
                                        <p:strVal val="visible"/>
                                      </p:to>
                                    </p:set>
                                    <p:animEffect transition="in" filter="wipe(up)">
                                      <p:cBhvr>
                                        <p:cTn id="13" dur="3000"/>
                                        <p:tgtEl>
                                          <p:spTgt spid="333828"/>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3830"/>
                                        </p:tgtEl>
                                        <p:attrNameLst>
                                          <p:attrName>style.visibility</p:attrName>
                                        </p:attrNameLst>
                                      </p:cBhvr>
                                      <p:to>
                                        <p:strVal val="visible"/>
                                      </p:to>
                                    </p:set>
                                    <p:anim calcmode="lin" valueType="num">
                                      <p:cBhvr>
                                        <p:cTn id="18" dur="500" fill="hold"/>
                                        <p:tgtEl>
                                          <p:spTgt spid="333830"/>
                                        </p:tgtEl>
                                        <p:attrNameLst>
                                          <p:attrName>ppt_w</p:attrName>
                                        </p:attrNameLst>
                                      </p:cBhvr>
                                      <p:tavLst>
                                        <p:tav tm="0">
                                          <p:val>
                                            <p:fltVal val="0"/>
                                          </p:val>
                                        </p:tav>
                                        <p:tav tm="100000">
                                          <p:val>
                                            <p:strVal val="#ppt_w"/>
                                          </p:val>
                                        </p:tav>
                                      </p:tavLst>
                                    </p:anim>
                                    <p:anim calcmode="lin" valueType="num">
                                      <p:cBhvr>
                                        <p:cTn id="19" dur="500" fill="hold"/>
                                        <p:tgtEl>
                                          <p:spTgt spid="333830"/>
                                        </p:tgtEl>
                                        <p:attrNameLst>
                                          <p:attrName>ppt_h</p:attrName>
                                        </p:attrNameLst>
                                      </p:cBhvr>
                                      <p:tavLst>
                                        <p:tav tm="0">
                                          <p:val>
                                            <p:fltVal val="0"/>
                                          </p:val>
                                        </p:tav>
                                        <p:tav tm="100000">
                                          <p:val>
                                            <p:strVal val="#ppt_h"/>
                                          </p:val>
                                        </p:tav>
                                      </p:tavLst>
                                    </p:anim>
                                    <p:animEffect transition="in" filter="fade">
                                      <p:cBhvr>
                                        <p:cTn id="20" dur="500"/>
                                        <p:tgtEl>
                                          <p:spTgt spid="333830"/>
                                        </p:tgtEl>
                                      </p:cBhvr>
                                    </p:animEffect>
                                  </p:childTnLst>
                                  <p:subTnLst>
                                    <p:audio>
                                      <p:cMediaNode>
                                        <p:cTn display="0" masterRel="sameClick">
                                          <p:stCondLst>
                                            <p:cond evt="begin" delay="0">
                                              <p:tn val="16"/>
                                            </p:cond>
                                          </p:stCondLst>
                                          <p:endCondLst>
                                            <p:cond evt="onStopAudio" delay="0">
                                              <p:tgtEl>
                                                <p:sldTgt/>
                                              </p:tgtEl>
                                            </p:cond>
                                          </p:endCondLst>
                                        </p:cTn>
                                        <p:tgtEl>
                                          <p:sndTgt r:embed="rId6"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33829"/>
                                        </p:tgtEl>
                                        <p:attrNameLst>
                                          <p:attrName>style.visibility</p:attrName>
                                        </p:attrNameLst>
                                      </p:cBhvr>
                                      <p:to>
                                        <p:strVal val="visible"/>
                                      </p:to>
                                    </p:set>
                                    <p:animEffect transition="in" filter="wipe(right)">
                                      <p:cBhvr>
                                        <p:cTn id="25" dur="5000"/>
                                        <p:tgtEl>
                                          <p:spTgt spid="333829"/>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par>
                                <p:cTn id="26" presetID="35" presetClass="path" presetSubtype="0" fill="hold" grpId="1" nodeType="withEffect">
                                  <p:stCondLst>
                                    <p:cond delay="0"/>
                                  </p:stCondLst>
                                  <p:childTnLst>
                                    <p:animMotion origin="layout" path="M -4.16667E-6 1.11022E-16 L -0.7776 0.00162 " pathEditMode="relative" rAng="0" ptsTypes="AA">
                                      <p:cBhvr>
                                        <p:cTn id="27" dur="5000" fill="hold"/>
                                        <p:tgtEl>
                                          <p:spTgt spid="333830"/>
                                        </p:tgtEl>
                                        <p:attrNameLst>
                                          <p:attrName>ppt_x</p:attrName>
                                          <p:attrName>ppt_y</p:attrName>
                                        </p:attrNameLst>
                                      </p:cBhvr>
                                      <p:rCtr x="-389" y="1"/>
                                    </p:animMotion>
                                  </p:childTnLst>
                                </p:cTn>
                              </p:par>
                            </p:childTnLst>
                          </p:cTn>
                        </p:par>
                        <p:par>
                          <p:cTn id="28" fill="hold">
                            <p:stCondLst>
                              <p:cond delay="5000"/>
                            </p:stCondLst>
                            <p:childTnLst>
                              <p:par>
                                <p:cTn id="29" presetID="10" presetClass="exit" presetSubtype="0" fill="hold" grpId="2" nodeType="afterEffect">
                                  <p:stCondLst>
                                    <p:cond delay="0"/>
                                  </p:stCondLst>
                                  <p:childTnLst>
                                    <p:animEffect transition="out" filter="fade">
                                      <p:cBhvr>
                                        <p:cTn id="30" dur="500"/>
                                        <p:tgtEl>
                                          <p:spTgt spid="333830"/>
                                        </p:tgtEl>
                                      </p:cBhvr>
                                    </p:animEffect>
                                    <p:set>
                                      <p:cBhvr>
                                        <p:cTn id="31" dur="1" fill="hold">
                                          <p:stCondLst>
                                            <p:cond delay="499"/>
                                          </p:stCondLst>
                                        </p:cTn>
                                        <p:tgtEl>
                                          <p:spTgt spid="3338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0" grpId="0" animBg="1"/>
      <p:bldP spid="333830" grpId="1" animBg="1"/>
      <p:bldP spid="333830" grpId="2"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85800" y="1401763"/>
            <a:ext cx="7772400" cy="463550"/>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Absorption of infrared radiation by greenhouse gases</a:t>
            </a:r>
          </a:p>
        </p:txBody>
      </p:sp>
      <p:sp>
        <p:nvSpPr>
          <p:cNvPr id="3358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35876"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a:effectLst/>
        </p:spPr>
        <p:txBody>
          <a:bodyPr/>
          <a:lstStyle/>
          <a:p>
            <a:r>
              <a:rPr lang="en-US" sz="2400">
                <a:latin typeface="Arial" charset="0"/>
              </a:rPr>
              <a:t>PRACTICE: Consider the absorption graphs below:</a:t>
            </a:r>
          </a:p>
          <a:p>
            <a:pPr>
              <a:spcBef>
                <a:spcPct val="10000"/>
              </a:spcBef>
            </a:pPr>
            <a:r>
              <a:rPr lang="en-US" sz="2400">
                <a:latin typeface="Arial" charset="0"/>
              </a:rPr>
              <a:t>(a) Which portion of the                                      electromagnetic spectrum                                                      is represented?</a:t>
            </a:r>
          </a:p>
          <a:p>
            <a:pPr>
              <a:spcBef>
                <a:spcPct val="10000"/>
              </a:spcBef>
            </a:pPr>
            <a:r>
              <a:rPr lang="en-US" sz="2400">
                <a:latin typeface="Arial" charset="0"/>
              </a:rPr>
              <a:t>(b) Which greenhouse gas                                        contributes the most to                                                        the greenhouse effect?</a:t>
            </a:r>
          </a:p>
          <a:p>
            <a:pPr>
              <a:spcBef>
                <a:spcPct val="10000"/>
              </a:spcBef>
            </a:pPr>
            <a:r>
              <a:rPr lang="en-US" sz="2400">
                <a:latin typeface="Arial" charset="0"/>
              </a:rPr>
              <a:t>(c) Which gas is the least                                                 significant contributor?</a:t>
            </a:r>
          </a:p>
          <a:p>
            <a:pPr>
              <a:spcBef>
                <a:spcPct val="10000"/>
              </a:spcBef>
            </a:pPr>
            <a:r>
              <a:rPr lang="en-US" sz="2400">
                <a:latin typeface="Arial" charset="0"/>
              </a:rPr>
              <a:t>SOLUTION:</a:t>
            </a:r>
          </a:p>
          <a:p>
            <a:pPr>
              <a:spcBef>
                <a:spcPct val="5000"/>
              </a:spcBef>
            </a:pPr>
            <a:r>
              <a:rPr lang="en-US" sz="2400">
                <a:latin typeface="Arial" charset="0"/>
              </a:rPr>
              <a:t>(a) Infrared (heat).</a:t>
            </a:r>
          </a:p>
          <a:p>
            <a:pPr>
              <a:spcBef>
                <a:spcPct val="5000"/>
              </a:spcBef>
            </a:pPr>
            <a:r>
              <a:rPr lang="en-US" sz="2400">
                <a:latin typeface="Arial" charset="0"/>
              </a:rPr>
              <a:t>(b) Water vapor!</a:t>
            </a:r>
          </a:p>
          <a:p>
            <a:pPr>
              <a:spcBef>
                <a:spcPct val="5000"/>
              </a:spcBef>
            </a:pPr>
            <a:r>
              <a:rPr lang="en-US" sz="2400">
                <a:latin typeface="Arial" charset="0"/>
              </a:rPr>
              <a:t>(c) Oxygen and ozone.</a:t>
            </a:r>
          </a:p>
        </p:txBody>
      </p:sp>
      <p:pic>
        <p:nvPicPr>
          <p:cNvPr id="335877" name="Picture 5"/>
          <p:cNvPicPr>
            <a:picLocks noChangeAspect="1" noChangeArrowheads="1"/>
          </p:cNvPicPr>
          <p:nvPr/>
        </p:nvPicPr>
        <p:blipFill>
          <a:blip r:embed="rId5" cstate="print"/>
          <a:srcRect/>
          <a:stretch>
            <a:fillRect/>
          </a:stretch>
        </p:blipFill>
        <p:spPr bwMode="auto">
          <a:xfrm>
            <a:off x="4403725" y="2393950"/>
            <a:ext cx="4551363"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876">
                                            <p:txEl>
                                              <p:pRg st="0" end="0"/>
                                            </p:txEl>
                                          </p:spTgt>
                                        </p:tgtEl>
                                        <p:attrNameLst>
                                          <p:attrName>style.visibility</p:attrName>
                                        </p:attrNameLst>
                                      </p:cBhvr>
                                      <p:to>
                                        <p:strVal val="visible"/>
                                      </p:to>
                                    </p:set>
                                    <p:anim calcmode="lin" valueType="num">
                                      <p:cBhvr additive="base">
                                        <p:cTn id="7" dur="500" fill="hold"/>
                                        <p:tgtEl>
                                          <p:spTgt spid="3358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diamond(in)">
                                      <p:cBhvr>
                                        <p:cTn id="11" dur="500"/>
                                        <p:tgtEl>
                                          <p:spTgt spid="33587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35876">
                                            <p:txEl>
                                              <p:pRg st="1" end="1"/>
                                            </p:txEl>
                                          </p:spTgt>
                                        </p:tgtEl>
                                        <p:attrNameLst>
                                          <p:attrName>style.visibility</p:attrName>
                                        </p:attrNameLst>
                                      </p:cBhvr>
                                      <p:to>
                                        <p:strVal val="visible"/>
                                      </p:to>
                                    </p:set>
                                    <p:anim calcmode="lin" valueType="num">
                                      <p:cBhvr additive="base">
                                        <p:cTn id="16" dur="500" fill="hold"/>
                                        <p:tgtEl>
                                          <p:spTgt spid="33587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58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5876">
                                            <p:txEl>
                                              <p:pRg st="2" end="2"/>
                                            </p:txEl>
                                          </p:spTgt>
                                        </p:tgtEl>
                                        <p:attrNameLst>
                                          <p:attrName>style.visibility</p:attrName>
                                        </p:attrNameLst>
                                      </p:cBhvr>
                                      <p:to>
                                        <p:strVal val="visible"/>
                                      </p:to>
                                    </p:set>
                                    <p:anim calcmode="lin" valueType="num">
                                      <p:cBhvr additive="base">
                                        <p:cTn id="22" dur="500" fill="hold"/>
                                        <p:tgtEl>
                                          <p:spTgt spid="33587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58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5876">
                                            <p:txEl>
                                              <p:pRg st="3" end="3"/>
                                            </p:txEl>
                                          </p:spTgt>
                                        </p:tgtEl>
                                        <p:attrNameLst>
                                          <p:attrName>style.visibility</p:attrName>
                                        </p:attrNameLst>
                                      </p:cBhvr>
                                      <p:to>
                                        <p:strVal val="visible"/>
                                      </p:to>
                                    </p:set>
                                    <p:anim calcmode="lin" valueType="num">
                                      <p:cBhvr additive="base">
                                        <p:cTn id="28" dur="500" fill="hold"/>
                                        <p:tgtEl>
                                          <p:spTgt spid="33587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58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5876">
                                            <p:txEl>
                                              <p:pRg st="4" end="4"/>
                                            </p:txEl>
                                          </p:spTgt>
                                        </p:tgtEl>
                                        <p:attrNameLst>
                                          <p:attrName>style.visibility</p:attrName>
                                        </p:attrNameLst>
                                      </p:cBhvr>
                                      <p:to>
                                        <p:strVal val="visible"/>
                                      </p:to>
                                    </p:set>
                                    <p:anim calcmode="lin" valueType="num">
                                      <p:cBhvr additive="base">
                                        <p:cTn id="34" dur="500" fill="hold"/>
                                        <p:tgtEl>
                                          <p:spTgt spid="33587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58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5876">
                                            <p:txEl>
                                              <p:pRg st="5" end="5"/>
                                            </p:txEl>
                                          </p:spTgt>
                                        </p:tgtEl>
                                        <p:attrNameLst>
                                          <p:attrName>style.visibility</p:attrName>
                                        </p:attrNameLst>
                                      </p:cBhvr>
                                      <p:to>
                                        <p:strVal val="visible"/>
                                      </p:to>
                                    </p:set>
                                    <p:anim calcmode="lin" valueType="num">
                                      <p:cBhvr additive="base">
                                        <p:cTn id="40" dur="500" fill="hold"/>
                                        <p:tgtEl>
                                          <p:spTgt spid="33587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358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5876">
                                            <p:txEl>
                                              <p:pRg st="6" end="6"/>
                                            </p:txEl>
                                          </p:spTgt>
                                        </p:tgtEl>
                                        <p:attrNameLst>
                                          <p:attrName>style.visibility</p:attrName>
                                        </p:attrNameLst>
                                      </p:cBhvr>
                                      <p:to>
                                        <p:strVal val="visible"/>
                                      </p:to>
                                    </p:set>
                                    <p:anim calcmode="lin" valueType="num">
                                      <p:cBhvr additive="base">
                                        <p:cTn id="46" dur="500" fill="hold"/>
                                        <p:tgtEl>
                                          <p:spTgt spid="33587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358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35876">
                                            <p:txEl>
                                              <p:pRg st="7" end="7"/>
                                            </p:txEl>
                                          </p:spTgt>
                                        </p:tgtEl>
                                        <p:attrNameLst>
                                          <p:attrName>style.visibility</p:attrName>
                                        </p:attrNameLst>
                                      </p:cBhvr>
                                      <p:to>
                                        <p:strVal val="visible"/>
                                      </p:to>
                                    </p:set>
                                    <p:anim calcmode="lin" valueType="num">
                                      <p:cBhvr additive="base">
                                        <p:cTn id="52" dur="500" fill="hold"/>
                                        <p:tgtEl>
                                          <p:spTgt spid="33587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358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685800" y="1401763"/>
            <a:ext cx="7772400" cy="2978150"/>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Energy balance in Earth surface / atmosphere system</a:t>
            </a:r>
            <a:r>
              <a:rPr lang="en-US" sz="2400">
                <a:solidFill>
                  <a:srgbClr val="000000"/>
                </a:solidFill>
                <a:latin typeface="Arial" charset="0"/>
                <a:cs typeface="Times New Roman" pitchFamily="18" charset="0"/>
              </a:rPr>
              <a:t>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Although we calculated the intensity of solar radiation to be 1380 W</a:t>
            </a:r>
            <a:r>
              <a:rPr lang="en-US" sz="2400" baseline="-25000">
                <a:solidFill>
                  <a:srgbClr val="000000"/>
                </a:solidFill>
                <a:latin typeface="Arial" charset="0"/>
                <a:cs typeface="Times New Roman" pitchFamily="18" charset="0"/>
              </a:rPr>
              <a:t> </a:t>
            </a:r>
            <a:r>
              <a:rPr lang="en-US" sz="2400">
                <a:solidFill>
                  <a:srgbClr val="000000"/>
                </a:solidFill>
                <a:latin typeface="Arial" charset="0"/>
                <a:cs typeface="Times New Roman" pitchFamily="18" charset="0"/>
              </a:rPr>
              <a:t>m</a:t>
            </a:r>
            <a:r>
              <a:rPr lang="en-US" sz="2400" baseline="30000">
                <a:solidFill>
                  <a:srgbClr val="000000"/>
                </a:solidFill>
                <a:latin typeface="Arial" charset="0"/>
                <a:cs typeface="Times New Roman" pitchFamily="18" charset="0"/>
              </a:rPr>
              <a:t>-2</a:t>
            </a:r>
            <a:r>
              <a:rPr lang="en-US" sz="2400">
                <a:solidFill>
                  <a:srgbClr val="000000"/>
                </a:solidFill>
                <a:latin typeface="Arial" charset="0"/>
                <a:cs typeface="Times New Roman" pitchFamily="18" charset="0"/>
              </a:rPr>
              <a:t> by the time it reaches Earth, the earth is spherical, and so not all surfaces will receive this intensity. </a:t>
            </a:r>
          </a:p>
          <a:p>
            <a:pPr eaLnBrk="0" hangingPunct="0">
              <a:spcBef>
                <a:spcPct val="20000"/>
              </a:spcBef>
            </a:pPr>
            <a:r>
              <a:rPr lang="en-US" sz="2400">
                <a:solidFill>
                  <a:srgbClr val="000000"/>
                </a:solidFill>
                <a:latin typeface="Arial" charset="0"/>
                <a:cs typeface="Times New Roman" pitchFamily="18" charset="0"/>
                <a:sym typeface="Symbol" pitchFamily="18" charset="2"/>
              </a:rPr>
              <a:t></a:t>
            </a:r>
            <a:r>
              <a:rPr lang="en-US" sz="2400">
                <a:solidFill>
                  <a:srgbClr val="000000"/>
                </a:solidFill>
                <a:latin typeface="Arial" charset="0"/>
                <a:cs typeface="Times New Roman" pitchFamily="18" charset="0"/>
              </a:rPr>
              <a:t>We will take the average for our models to be</a:t>
            </a:r>
          </a:p>
        </p:txBody>
      </p:sp>
      <p:sp>
        <p:nvSpPr>
          <p:cNvPr id="3502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0212"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3"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4"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350215"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6"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0217"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350218"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ln>
            <a:noFill/>
          </a:ln>
          <a:effectLst>
            <a:outerShdw blurRad="292100" dist="139700" dir="2700000" algn="tl" rotWithShape="0">
              <a:srgbClr val="333333">
                <a:alpha val="65000"/>
              </a:srgbClr>
            </a:outerShdw>
          </a:effectLst>
        </p:spPr>
      </p:pic>
      <p:sp>
        <p:nvSpPr>
          <p:cNvPr id="350219" name="Line 11"/>
          <p:cNvSpPr>
            <a:spLocks noChangeShapeType="1"/>
          </p:cNvSpPr>
          <p:nvPr/>
        </p:nvSpPr>
        <p:spPr bwMode="auto">
          <a:xfrm>
            <a:off x="976313" y="5837238"/>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0"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350221"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350222"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350223"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350224"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350225"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350226"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350227"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350228"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grpSp>
        <p:nvGrpSpPr>
          <p:cNvPr id="350233" name="Group 25"/>
          <p:cNvGrpSpPr>
            <a:grpSpLocks/>
          </p:cNvGrpSpPr>
          <p:nvPr/>
        </p:nvGrpSpPr>
        <p:grpSpPr bwMode="auto">
          <a:xfrm>
            <a:off x="819150" y="3862388"/>
            <a:ext cx="7464425" cy="457200"/>
            <a:chOff x="516" y="2433"/>
            <a:chExt cx="4702" cy="288"/>
          </a:xfrm>
        </p:grpSpPr>
        <p:sp>
          <p:nvSpPr>
            <p:cNvPr id="350230" name="Rectangle 22"/>
            <p:cNvSpPr>
              <a:spLocks noChangeArrowheads="1"/>
            </p:cNvSpPr>
            <p:nvPr/>
          </p:nvSpPr>
          <p:spPr bwMode="auto">
            <a:xfrm>
              <a:off x="548" y="2437"/>
              <a:ext cx="1799" cy="202"/>
            </a:xfrm>
            <a:prstGeom prst="rect">
              <a:avLst/>
            </a:prstGeom>
            <a:noFill/>
            <a:ln w="9525">
              <a:noFill/>
              <a:miter lim="800000"/>
              <a:headEnd/>
              <a:tailEnd/>
            </a:ln>
            <a:effectLst/>
          </p:spPr>
          <p:txBody>
            <a:bodyPr/>
            <a:lstStyle/>
            <a:p>
              <a:pPr eaLnBrk="0" hangingPunct="0">
                <a:lnSpc>
                  <a:spcPct val="90000"/>
                </a:lnSpc>
                <a:spcBef>
                  <a:spcPct val="20000"/>
                </a:spcBef>
              </a:pPr>
              <a:r>
                <a:rPr lang="en-US" sz="2400" i="1">
                  <a:latin typeface="Arial" charset="0"/>
                </a:rPr>
                <a:t>I</a:t>
              </a:r>
              <a:r>
                <a:rPr lang="en-US" sz="2400" baseline="-25000">
                  <a:latin typeface="Arial" charset="0"/>
                </a:rPr>
                <a:t>AVG</a:t>
              </a:r>
              <a:r>
                <a:rPr lang="en-US" sz="2400">
                  <a:latin typeface="Arial" charset="0"/>
                </a:rPr>
                <a:t> = 340 W</a:t>
              </a:r>
              <a:r>
                <a:rPr lang="en-US" sz="2400" baseline="-25000">
                  <a:latin typeface="Arial" charset="0"/>
                </a:rPr>
                <a:t> </a:t>
              </a:r>
              <a:r>
                <a:rPr lang="en-US" sz="2400">
                  <a:latin typeface="Arial" charset="0"/>
                </a:rPr>
                <a:t>m</a:t>
              </a:r>
              <a:r>
                <a:rPr lang="en-US" sz="2400" baseline="30000">
                  <a:latin typeface="Arial" charset="0"/>
                </a:rPr>
                <a:t>-2</a:t>
              </a:r>
              <a:endParaRPr lang="en-US" sz="2400">
                <a:latin typeface="Arial" charset="0"/>
              </a:endParaRPr>
            </a:p>
          </p:txBody>
        </p:sp>
        <p:sp>
          <p:nvSpPr>
            <p:cNvPr id="350231" name="Text Box 23"/>
            <p:cNvSpPr txBox="1">
              <a:spLocks noChangeArrowheads="1"/>
            </p:cNvSpPr>
            <p:nvPr/>
          </p:nvSpPr>
          <p:spPr bwMode="auto">
            <a:xfrm>
              <a:off x="2217" y="2433"/>
              <a:ext cx="3001"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sz="2400">
                  <a:solidFill>
                    <a:schemeClr val="bg1"/>
                  </a:solidFill>
                  <a:latin typeface="Arial" charset="0"/>
                </a:rPr>
                <a:t>average incident solar radiation</a:t>
              </a:r>
              <a:r>
                <a:rPr lang="en-US" sz="1800" b="1">
                  <a:solidFill>
                    <a:schemeClr val="bg1"/>
                  </a:solidFill>
                  <a:latin typeface="Arial" charset="0"/>
                </a:rPr>
                <a:t> </a:t>
              </a:r>
            </a:p>
          </p:txBody>
        </p:sp>
        <p:sp>
          <p:nvSpPr>
            <p:cNvPr id="350232" name="Rectangle 24"/>
            <p:cNvSpPr>
              <a:spLocks noChangeArrowheads="1"/>
            </p:cNvSpPr>
            <p:nvPr/>
          </p:nvSpPr>
          <p:spPr bwMode="auto">
            <a:xfrm>
              <a:off x="516" y="2435"/>
              <a:ext cx="4701" cy="286"/>
            </a:xfrm>
            <a:prstGeom prst="rect">
              <a:avLst/>
            </a:prstGeom>
            <a:noFill/>
            <a:ln w="12700">
              <a:solidFill>
                <a:schemeClr val="tx1"/>
              </a:solid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210">
                                            <p:txEl>
                                              <p:pRg st="0" end="0"/>
                                            </p:txEl>
                                          </p:spTgt>
                                        </p:tgtEl>
                                        <p:attrNameLst>
                                          <p:attrName>style.visibility</p:attrName>
                                        </p:attrNameLst>
                                      </p:cBhvr>
                                      <p:to>
                                        <p:strVal val="visible"/>
                                      </p:to>
                                    </p:set>
                                    <p:anim calcmode="lin" valueType="num">
                                      <p:cBhvr additive="base">
                                        <p:cTn id="7" dur="500" fill="hold"/>
                                        <p:tgtEl>
                                          <p:spTgt spid="350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0210">
                                            <p:txEl>
                                              <p:pRg st="1" end="1"/>
                                            </p:txEl>
                                          </p:spTgt>
                                        </p:tgtEl>
                                        <p:attrNameLst>
                                          <p:attrName>style.visibility</p:attrName>
                                        </p:attrNameLst>
                                      </p:cBhvr>
                                      <p:to>
                                        <p:strVal val="visible"/>
                                      </p:to>
                                    </p:set>
                                    <p:anim calcmode="lin" valueType="num">
                                      <p:cBhvr additive="base">
                                        <p:cTn id="13" dur="500" fill="hold"/>
                                        <p:tgtEl>
                                          <p:spTgt spid="350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0218"/>
                                        </p:tgtEl>
                                        <p:attrNameLst>
                                          <p:attrName>style.visibility</p:attrName>
                                        </p:attrNameLst>
                                      </p:cBhvr>
                                      <p:to>
                                        <p:strVal val="visible"/>
                                      </p:to>
                                    </p:set>
                                    <p:animEffect transition="in" filter="fade">
                                      <p:cBhvr>
                                        <p:cTn id="19" dur="1000"/>
                                        <p:tgtEl>
                                          <p:spTgt spid="350218"/>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0221"/>
                                        </p:tgtEl>
                                        <p:attrNameLst>
                                          <p:attrName>style.visibility</p:attrName>
                                        </p:attrNameLst>
                                      </p:cBhvr>
                                      <p:to>
                                        <p:strVal val="visible"/>
                                      </p:to>
                                    </p:set>
                                    <p:animEffect transition="in" filter="wipe(left)">
                                      <p:cBhvr>
                                        <p:cTn id="24" dur="500"/>
                                        <p:tgtEl>
                                          <p:spTgt spid="350221"/>
                                        </p:tgtEl>
                                      </p:cBhvr>
                                    </p:animEffect>
                                  </p:childTnLst>
                                  <p:subTnLst>
                                    <p:audio>
                                      <p:cMediaNode>
                                        <p:cTn display="0" masterRel="sameClick">
                                          <p:stCondLst>
                                            <p:cond evt="begin" delay="0">
                                              <p:tn val="22"/>
                                            </p:cond>
                                          </p:stCondLst>
                                          <p:endCondLst>
                                            <p:cond evt="onStopAudio" delay="0">
                                              <p:tgtEl>
                                                <p:sldTgt/>
                                              </p:tgtEl>
                                            </p:cond>
                                          </p:endCondLst>
                                        </p:cTn>
                                        <p:tgtEl>
                                          <p:sndTgt r:embed="rId6"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0219"/>
                                        </p:tgtEl>
                                        <p:attrNameLst>
                                          <p:attrName>style.visibility</p:attrName>
                                        </p:attrNameLst>
                                      </p:cBhvr>
                                      <p:to>
                                        <p:strVal val="visible"/>
                                      </p:to>
                                    </p:set>
                                    <p:animEffect transition="in" filter="wipe(left)">
                                      <p:cBhvr>
                                        <p:cTn id="29" dur="500"/>
                                        <p:tgtEl>
                                          <p:spTgt spid="350219"/>
                                        </p:tgtEl>
                                      </p:cBhvr>
                                    </p:animEffect>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0220"/>
                                        </p:tgtEl>
                                        <p:attrNameLst>
                                          <p:attrName>style.visibility</p:attrName>
                                        </p:attrNameLst>
                                      </p:cBhvr>
                                      <p:to>
                                        <p:strVal val="visible"/>
                                      </p:to>
                                    </p:set>
                                    <p:animEffect transition="in" filter="wipe(left)">
                                      <p:cBhvr>
                                        <p:cTn id="34" dur="500"/>
                                        <p:tgtEl>
                                          <p:spTgt spid="350220"/>
                                        </p:tgtEl>
                                      </p:cBhvr>
                                    </p:animEffect>
                                  </p:childTnLst>
                                  <p:subTnLst>
                                    <p:audio>
                                      <p:cMediaNode>
                                        <p:cTn display="0" masterRel="sameClick">
                                          <p:stCondLst>
                                            <p:cond evt="begin" delay="0">
                                              <p:tn val="32"/>
                                            </p:cond>
                                          </p:stCondLst>
                                          <p:endCondLst>
                                            <p:cond evt="onStopAudio" delay="0">
                                              <p:tgtEl>
                                                <p:sldTgt/>
                                              </p:tgtEl>
                                            </p:cond>
                                          </p:endCondLst>
                                        </p:cTn>
                                        <p:tgtEl>
                                          <p:sndTgt r:embed="rId6"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0228"/>
                                        </p:tgtEl>
                                        <p:attrNameLst>
                                          <p:attrName>style.visibility</p:attrName>
                                        </p:attrNameLst>
                                      </p:cBhvr>
                                      <p:to>
                                        <p:strVal val="visible"/>
                                      </p:to>
                                    </p:set>
                                    <p:animEffect transition="in" filter="fade">
                                      <p:cBhvr>
                                        <p:cTn id="39" dur="500"/>
                                        <p:tgtEl>
                                          <p:spTgt spid="350228"/>
                                        </p:tgtEl>
                                      </p:cBhvr>
                                    </p:animEffect>
                                  </p:childTnLst>
                                  <p:subTnLst>
                                    <p:audio>
                                      <p:cMediaNode>
                                        <p:cTn display="0" masterRel="sameClick">
                                          <p:stCondLst>
                                            <p:cond evt="begin" delay="0">
                                              <p:tn val="37"/>
                                            </p:cond>
                                          </p:stCondLst>
                                          <p:endCondLst>
                                            <p:cond evt="onStopAudio" delay="0">
                                              <p:tgtEl>
                                                <p:sldTgt/>
                                              </p:tgtEl>
                                            </p:cond>
                                          </p:endCondLst>
                                        </p:cTn>
                                        <p:tgtEl>
                                          <p:sndTgt r:embed="rId7"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0217"/>
                                        </p:tgtEl>
                                        <p:attrNameLst>
                                          <p:attrName>style.visibility</p:attrName>
                                        </p:attrNameLst>
                                      </p:cBhvr>
                                      <p:to>
                                        <p:strVal val="visible"/>
                                      </p:to>
                                    </p:set>
                                    <p:animEffect transition="in" filter="wipe(left)">
                                      <p:cBhvr>
                                        <p:cTn id="44" dur="500"/>
                                        <p:tgtEl>
                                          <p:spTgt spid="350217"/>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0225"/>
                                        </p:tgtEl>
                                        <p:attrNameLst>
                                          <p:attrName>style.visibility</p:attrName>
                                        </p:attrNameLst>
                                      </p:cBhvr>
                                      <p:to>
                                        <p:strVal val="visible"/>
                                      </p:to>
                                    </p:set>
                                    <p:animEffect transition="in" filter="wipe(left)">
                                      <p:cBhvr>
                                        <p:cTn id="49" dur="500"/>
                                        <p:tgtEl>
                                          <p:spTgt spid="35022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50212"/>
                                        </p:tgtEl>
                                        <p:attrNameLst>
                                          <p:attrName>style.visibility</p:attrName>
                                        </p:attrNameLst>
                                      </p:cBhvr>
                                      <p:to>
                                        <p:strVal val="visible"/>
                                      </p:to>
                                    </p:set>
                                    <p:animEffect transition="in" filter="wipe(left)">
                                      <p:cBhvr>
                                        <p:cTn id="54" dur="2000"/>
                                        <p:tgtEl>
                                          <p:spTgt spid="35021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0227"/>
                                        </p:tgtEl>
                                        <p:attrNameLst>
                                          <p:attrName>style.visibility</p:attrName>
                                        </p:attrNameLst>
                                      </p:cBhvr>
                                      <p:to>
                                        <p:strVal val="visible"/>
                                      </p:to>
                                    </p:set>
                                    <p:animEffect transition="in" filter="wipe(left)">
                                      <p:cBhvr>
                                        <p:cTn id="59" dur="500"/>
                                        <p:tgtEl>
                                          <p:spTgt spid="350227"/>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0216"/>
                                        </p:tgtEl>
                                        <p:attrNameLst>
                                          <p:attrName>style.visibility</p:attrName>
                                        </p:attrNameLst>
                                      </p:cBhvr>
                                      <p:to>
                                        <p:strVal val="visible"/>
                                      </p:to>
                                    </p:set>
                                    <p:animEffect transition="in" filter="wipe(left)">
                                      <p:cBhvr>
                                        <p:cTn id="64" dur="500"/>
                                        <p:tgtEl>
                                          <p:spTgt spid="350216"/>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50224"/>
                                        </p:tgtEl>
                                        <p:attrNameLst>
                                          <p:attrName>style.visibility</p:attrName>
                                        </p:attrNameLst>
                                      </p:cBhvr>
                                      <p:to>
                                        <p:strVal val="visible"/>
                                      </p:to>
                                    </p:set>
                                    <p:animEffect transition="in" filter="wipe(left)">
                                      <p:cBhvr>
                                        <p:cTn id="69" dur="500"/>
                                        <p:tgtEl>
                                          <p:spTgt spid="35022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50213"/>
                                        </p:tgtEl>
                                        <p:attrNameLst>
                                          <p:attrName>style.visibility</p:attrName>
                                        </p:attrNameLst>
                                      </p:cBhvr>
                                      <p:to>
                                        <p:strVal val="visible"/>
                                      </p:to>
                                    </p:set>
                                    <p:animEffect transition="in" filter="wipe(left)">
                                      <p:cBhvr>
                                        <p:cTn id="74" dur="2000"/>
                                        <p:tgtEl>
                                          <p:spTgt spid="350213"/>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50226"/>
                                        </p:tgtEl>
                                        <p:attrNameLst>
                                          <p:attrName>style.visibility</p:attrName>
                                        </p:attrNameLst>
                                      </p:cBhvr>
                                      <p:to>
                                        <p:strVal val="visible"/>
                                      </p:to>
                                    </p:set>
                                    <p:animEffect transition="in" filter="wipe(left)">
                                      <p:cBhvr>
                                        <p:cTn id="79" dur="500"/>
                                        <p:tgtEl>
                                          <p:spTgt spid="35022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50215"/>
                                        </p:tgtEl>
                                        <p:attrNameLst>
                                          <p:attrName>style.visibility</p:attrName>
                                        </p:attrNameLst>
                                      </p:cBhvr>
                                      <p:to>
                                        <p:strVal val="visible"/>
                                      </p:to>
                                    </p:set>
                                    <p:animEffect transition="in" filter="wipe(left)">
                                      <p:cBhvr>
                                        <p:cTn id="84" dur="500"/>
                                        <p:tgtEl>
                                          <p:spTgt spid="350215"/>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0223"/>
                                        </p:tgtEl>
                                        <p:attrNameLst>
                                          <p:attrName>style.visibility</p:attrName>
                                        </p:attrNameLst>
                                      </p:cBhvr>
                                      <p:to>
                                        <p:strVal val="visible"/>
                                      </p:to>
                                    </p:set>
                                    <p:animEffect transition="in" filter="wipe(left)">
                                      <p:cBhvr>
                                        <p:cTn id="89" dur="500"/>
                                        <p:tgtEl>
                                          <p:spTgt spid="350223"/>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50214"/>
                                        </p:tgtEl>
                                        <p:attrNameLst>
                                          <p:attrName>style.visibility</p:attrName>
                                        </p:attrNameLst>
                                      </p:cBhvr>
                                      <p:to>
                                        <p:strVal val="visible"/>
                                      </p:to>
                                    </p:set>
                                    <p:animEffect transition="in" filter="wipe(left)">
                                      <p:cBhvr>
                                        <p:cTn id="94" dur="2000"/>
                                        <p:tgtEl>
                                          <p:spTgt spid="350214"/>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50222"/>
                                        </p:tgtEl>
                                        <p:attrNameLst>
                                          <p:attrName>style.visibility</p:attrName>
                                        </p:attrNameLst>
                                      </p:cBhvr>
                                      <p:to>
                                        <p:strVal val="visible"/>
                                      </p:to>
                                    </p:set>
                                    <p:animEffect transition="in" filter="wipe(left)">
                                      <p:cBhvr>
                                        <p:cTn id="99" dur="500"/>
                                        <p:tgtEl>
                                          <p:spTgt spid="35022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350210">
                                            <p:txEl>
                                              <p:pRg st="2" end="2"/>
                                            </p:txEl>
                                          </p:spTgt>
                                        </p:tgtEl>
                                        <p:attrNameLst>
                                          <p:attrName>style.visibility</p:attrName>
                                        </p:attrNameLst>
                                      </p:cBhvr>
                                      <p:to>
                                        <p:strVal val="visible"/>
                                      </p:to>
                                    </p:set>
                                    <p:anim calcmode="lin" valueType="num">
                                      <p:cBhvr additive="base">
                                        <p:cTn id="104" dur="500" fill="hold"/>
                                        <p:tgtEl>
                                          <p:spTgt spid="350210">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502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nodeType="clickEffect">
                                  <p:stCondLst>
                                    <p:cond delay="0"/>
                                  </p:stCondLst>
                                  <p:childTnLst>
                                    <p:set>
                                      <p:cBhvr>
                                        <p:cTn id="109" dur="1" fill="hold">
                                          <p:stCondLst>
                                            <p:cond delay="0"/>
                                          </p:stCondLst>
                                        </p:cTn>
                                        <p:tgtEl>
                                          <p:spTgt spid="350233"/>
                                        </p:tgtEl>
                                        <p:attrNameLst>
                                          <p:attrName>style.visibility</p:attrName>
                                        </p:attrNameLst>
                                      </p:cBhvr>
                                      <p:to>
                                        <p:strVal val="visible"/>
                                      </p:to>
                                    </p:set>
                                    <p:anim calcmode="lin" valueType="num">
                                      <p:cBhvr>
                                        <p:cTn id="110" dur="500" fill="hold"/>
                                        <p:tgtEl>
                                          <p:spTgt spid="350233"/>
                                        </p:tgtEl>
                                        <p:attrNameLst>
                                          <p:attrName>ppt_w</p:attrName>
                                        </p:attrNameLst>
                                      </p:cBhvr>
                                      <p:tavLst>
                                        <p:tav tm="0">
                                          <p:val>
                                            <p:fltVal val="0"/>
                                          </p:val>
                                        </p:tav>
                                        <p:tav tm="100000">
                                          <p:val>
                                            <p:strVal val="#ppt_w"/>
                                          </p:val>
                                        </p:tav>
                                      </p:tavLst>
                                    </p:anim>
                                    <p:anim calcmode="lin" valueType="num">
                                      <p:cBhvr>
                                        <p:cTn id="111" dur="500" fill="hold"/>
                                        <p:tgtEl>
                                          <p:spTgt spid="350233"/>
                                        </p:tgtEl>
                                        <p:attrNameLst>
                                          <p:attrName>ppt_h</p:attrName>
                                        </p:attrNameLst>
                                      </p:cBhvr>
                                      <p:tavLst>
                                        <p:tav tm="0">
                                          <p:val>
                                            <p:fltVal val="0"/>
                                          </p:val>
                                        </p:tav>
                                        <p:tav tm="100000">
                                          <p:val>
                                            <p:strVal val="#ppt_h"/>
                                          </p:val>
                                        </p:tav>
                                      </p:tavLst>
                                    </p:anim>
                                    <p:animEffect transition="in" filter="fade">
                                      <p:cBhvr>
                                        <p:cTn id="112" dur="500"/>
                                        <p:tgtEl>
                                          <p:spTgt spid="350233"/>
                                        </p:tgtEl>
                                      </p:cBhvr>
                                    </p:animEffect>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3" grpId="0" animBg="1"/>
      <p:bldP spid="350214" grpId="0" animBg="1"/>
      <p:bldP spid="350215" grpId="0" animBg="1"/>
      <p:bldP spid="350216" grpId="0" animBg="1"/>
      <p:bldP spid="350217" grpId="0" animBg="1"/>
      <p:bldP spid="350219" grpId="0" animBg="1"/>
      <p:bldP spid="350220" grpId="0" animBg="1"/>
      <p:bldP spid="350221" grpId="0" animBg="1"/>
      <p:bldP spid="350222" grpId="0" animBg="1"/>
      <p:bldP spid="350223" grpId="0" animBg="1"/>
      <p:bldP spid="350224" grpId="0" animBg="1"/>
      <p:bldP spid="350225" grpId="0" animBg="1"/>
      <p:bldP spid="350226" grpId="0" animBg="1"/>
      <p:bldP spid="350227" grpId="0" animBg="1"/>
      <p:bldP spid="3502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2260" name="Rectangle 4"/>
          <p:cNvSpPr>
            <a:spLocks noChangeArrowheads="1"/>
          </p:cNvSpPr>
          <p:nvPr/>
        </p:nvSpPr>
        <p:spPr bwMode="auto">
          <a:xfrm>
            <a:off x="674688" y="1879600"/>
            <a:ext cx="7772400" cy="4978400"/>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without</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First draw Earth/atmosphere blocks:</a:t>
            </a:r>
          </a:p>
          <a:p>
            <a:pPr eaLnBrk="0" hangingPunct="0">
              <a:spcBef>
                <a:spcPct val="20000"/>
              </a:spcBef>
            </a:pPr>
            <a:r>
              <a:rPr lang="en-US" sz="2400">
                <a:latin typeface="Arial" charset="0"/>
                <a:sym typeface="Symbol" pitchFamily="18" charset="2"/>
              </a:rPr>
              <a:t>Draw incoming solar energy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Draw energy reflected by                                      atmosphere (clouds):</a:t>
            </a:r>
          </a:p>
          <a:p>
            <a:pPr eaLnBrk="0" hangingPunct="0">
              <a:spcBef>
                <a:spcPct val="20000"/>
              </a:spcBef>
            </a:pPr>
            <a:r>
              <a:rPr lang="en-US" sz="2400">
                <a:latin typeface="Arial" charset="0"/>
                <a:sym typeface="Symbol" pitchFamily="18" charset="2"/>
              </a:rPr>
              <a:t>Draw energy reflected by                                           ground (snow, etc.):</a:t>
            </a:r>
          </a:p>
          <a:p>
            <a:pPr eaLnBrk="0" hangingPunct="0">
              <a:spcBef>
                <a:spcPct val="20000"/>
              </a:spcBef>
            </a:pPr>
            <a:r>
              <a:rPr lang="en-US" sz="2400">
                <a:latin typeface="Arial" charset="0"/>
                <a:sym typeface="Symbol" pitchFamily="18" charset="2"/>
              </a:rPr>
              <a:t>Draw energy absorbed by                                             ground (</a:t>
            </a:r>
            <a:r>
              <a:rPr lang="en-US" sz="2400" i="1">
                <a:latin typeface="Arial" charset="0"/>
              </a:rPr>
              <a:t>Q</a:t>
            </a:r>
            <a:r>
              <a:rPr lang="en-US" sz="2400">
                <a:latin typeface="Arial" charset="0"/>
              </a:rPr>
              <a:t> = </a:t>
            </a:r>
            <a:r>
              <a:rPr lang="en-US" sz="2400" i="1">
                <a:latin typeface="Arial" charset="0"/>
              </a:rPr>
              <a:t>mc</a:t>
            </a:r>
            <a:r>
              <a:rPr lang="en-US" sz="2400">
                <a:latin typeface="Arial" charset="0"/>
                <a:sym typeface="Symbol" pitchFamily="18" charset="2"/>
              </a:rPr>
              <a:t></a:t>
            </a:r>
            <a:r>
              <a:rPr lang="en-US" sz="2400" i="1">
                <a:latin typeface="Arial" charset="0"/>
              </a:rPr>
              <a:t>T</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Draw energy radiated by                                               ground (</a:t>
            </a:r>
            <a:r>
              <a:rPr lang="en-US" sz="2400" i="1">
                <a:latin typeface="Arial" charset="0"/>
                <a:sym typeface="Symbol" pitchFamily="18" charset="2"/>
              </a:rPr>
              <a:t>P</a:t>
            </a:r>
            <a:r>
              <a:rPr lang="en-US" sz="2400">
                <a:latin typeface="Arial" charset="0"/>
                <a:sym typeface="Symbol" pitchFamily="18" charset="2"/>
              </a:rPr>
              <a:t> = </a:t>
            </a:r>
            <a:r>
              <a:rPr lang="en-US" sz="2400" i="1">
                <a:latin typeface="Arial" charset="0"/>
                <a:sym typeface="Symbol" pitchFamily="18" charset="2"/>
              </a:rPr>
              <a:t>AT</a:t>
            </a:r>
            <a:r>
              <a:rPr lang="en-US" sz="2400" baseline="30000">
                <a:latin typeface="Arial" charset="0"/>
                <a:sym typeface="Symbol" pitchFamily="18" charset="2"/>
              </a:rPr>
              <a:t>4</a:t>
            </a:r>
            <a:r>
              <a:rPr lang="en-US" sz="2400">
                <a:latin typeface="Arial" charset="0"/>
                <a:sym typeface="Symbol" pitchFamily="18" charset="2"/>
              </a:rPr>
              <a:t>):</a:t>
            </a:r>
          </a:p>
        </p:txBody>
      </p:sp>
      <p:grpSp>
        <p:nvGrpSpPr>
          <p:cNvPr id="352261" name="Group 5"/>
          <p:cNvGrpSpPr>
            <a:grpSpLocks/>
          </p:cNvGrpSpPr>
          <p:nvPr/>
        </p:nvGrpSpPr>
        <p:grpSpPr bwMode="auto">
          <a:xfrm>
            <a:off x="6750050" y="3652838"/>
            <a:ext cx="909638" cy="1828800"/>
            <a:chOff x="3860" y="2333"/>
            <a:chExt cx="573" cy="1152"/>
          </a:xfrm>
        </p:grpSpPr>
        <p:sp>
          <p:nvSpPr>
            <p:cNvPr id="352262"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2263" name="Text Box 7"/>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2264" name="AutoShape 8"/>
          <p:cNvSpPr>
            <a:spLocks noChangeArrowheads="1"/>
          </p:cNvSpPr>
          <p:nvPr/>
        </p:nvSpPr>
        <p:spPr bwMode="auto">
          <a:xfrm rot="10800000">
            <a:off x="622458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2265" name="Group 9"/>
          <p:cNvGrpSpPr>
            <a:grpSpLocks/>
          </p:cNvGrpSpPr>
          <p:nvPr/>
        </p:nvGrpSpPr>
        <p:grpSpPr bwMode="auto">
          <a:xfrm>
            <a:off x="6650038" y="5024438"/>
            <a:ext cx="441325" cy="1476375"/>
            <a:chOff x="3797" y="3197"/>
            <a:chExt cx="278" cy="930"/>
          </a:xfrm>
        </p:grpSpPr>
        <p:sp>
          <p:nvSpPr>
            <p:cNvPr id="352266"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2267"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68" name="Group 12"/>
          <p:cNvGrpSpPr>
            <a:grpSpLocks/>
          </p:cNvGrpSpPr>
          <p:nvPr/>
        </p:nvGrpSpPr>
        <p:grpSpPr bwMode="auto">
          <a:xfrm>
            <a:off x="5940425" y="5997575"/>
            <a:ext cx="887413" cy="441325"/>
            <a:chOff x="3350" y="3810"/>
            <a:chExt cx="559" cy="278"/>
          </a:xfrm>
        </p:grpSpPr>
        <p:sp>
          <p:nvSpPr>
            <p:cNvPr id="352269"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2270"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2271" name="Group 15"/>
          <p:cNvGrpSpPr>
            <a:grpSpLocks/>
          </p:cNvGrpSpPr>
          <p:nvPr/>
        </p:nvGrpSpPr>
        <p:grpSpPr bwMode="auto">
          <a:xfrm>
            <a:off x="6072188" y="4257675"/>
            <a:ext cx="693737" cy="1112838"/>
            <a:chOff x="3433" y="2714"/>
            <a:chExt cx="437" cy="701"/>
          </a:xfrm>
        </p:grpSpPr>
        <p:sp>
          <p:nvSpPr>
            <p:cNvPr id="352272"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2273"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2274" name="Group 18"/>
          <p:cNvGrpSpPr>
            <a:grpSpLocks/>
          </p:cNvGrpSpPr>
          <p:nvPr/>
        </p:nvGrpSpPr>
        <p:grpSpPr bwMode="auto">
          <a:xfrm>
            <a:off x="5816600" y="4257675"/>
            <a:ext cx="561975" cy="1881188"/>
            <a:chOff x="3272" y="2714"/>
            <a:chExt cx="354" cy="1185"/>
          </a:xfrm>
        </p:grpSpPr>
        <p:sp>
          <p:nvSpPr>
            <p:cNvPr id="352275"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2276"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2277" name="Group 21"/>
          <p:cNvGrpSpPr>
            <a:grpSpLocks/>
          </p:cNvGrpSpPr>
          <p:nvPr/>
        </p:nvGrpSpPr>
        <p:grpSpPr bwMode="auto">
          <a:xfrm>
            <a:off x="6969125" y="5033963"/>
            <a:ext cx="860425" cy="1747837"/>
            <a:chOff x="3998" y="3187"/>
            <a:chExt cx="542" cy="1101"/>
          </a:xfrm>
        </p:grpSpPr>
        <p:sp>
          <p:nvSpPr>
            <p:cNvPr id="352278" name="AutoShape 22"/>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2279" name="Text Box 23"/>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0" name="Group 24"/>
          <p:cNvGrpSpPr>
            <a:grpSpLocks/>
          </p:cNvGrpSpPr>
          <p:nvPr/>
        </p:nvGrpSpPr>
        <p:grpSpPr bwMode="auto">
          <a:xfrm>
            <a:off x="7885113" y="4106863"/>
            <a:ext cx="860425" cy="2354262"/>
            <a:chOff x="4559" y="2611"/>
            <a:chExt cx="542" cy="1483"/>
          </a:xfrm>
        </p:grpSpPr>
        <p:sp>
          <p:nvSpPr>
            <p:cNvPr id="352281" name="AutoShape 25"/>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2282" name="Text Box 26"/>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2283" name="Group 27"/>
          <p:cNvGrpSpPr>
            <a:grpSpLocks/>
          </p:cNvGrpSpPr>
          <p:nvPr/>
        </p:nvGrpSpPr>
        <p:grpSpPr bwMode="auto">
          <a:xfrm>
            <a:off x="5230813" y="5029200"/>
            <a:ext cx="3802062" cy="1828800"/>
            <a:chOff x="2903" y="3198"/>
            <a:chExt cx="2395" cy="1152"/>
          </a:xfrm>
        </p:grpSpPr>
        <p:sp>
          <p:nvSpPr>
            <p:cNvPr id="352284" name="Rectangle 28"/>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2285" name="Rectangle 29"/>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2286" name="Text Box 30"/>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2287" name="Text Box 31"/>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2288" name="Rectangle 32"/>
          <p:cNvSpPr>
            <a:spLocks noChangeArrowheads="1"/>
          </p:cNvSpPr>
          <p:nvPr/>
        </p:nvSpPr>
        <p:spPr bwMode="auto">
          <a:xfrm>
            <a:off x="5218113" y="6446838"/>
            <a:ext cx="3814762" cy="263525"/>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sp>
        <p:nvSpPr>
          <p:cNvPr id="352258"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2260">
                                            <p:txEl>
                                              <p:pRg st="1" end="1"/>
                                            </p:txEl>
                                          </p:spTgt>
                                        </p:tgtEl>
                                        <p:attrNameLst>
                                          <p:attrName>style.visibility</p:attrName>
                                        </p:attrNameLst>
                                      </p:cBhvr>
                                      <p:to>
                                        <p:strVal val="visible"/>
                                      </p:to>
                                    </p:set>
                                    <p:anim calcmode="lin" valueType="num">
                                      <p:cBhvr additive="base">
                                        <p:cTn id="13" dur="500" fill="hold"/>
                                        <p:tgtEl>
                                          <p:spTgt spid="3522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52283"/>
                                        </p:tgtEl>
                                        <p:attrNameLst>
                                          <p:attrName>style.visibility</p:attrName>
                                        </p:attrNameLst>
                                      </p:cBhvr>
                                      <p:to>
                                        <p:strVal val="visible"/>
                                      </p:to>
                                    </p:set>
                                    <p:anim calcmode="lin" valueType="num">
                                      <p:cBhvr>
                                        <p:cTn id="17" dur="500" fill="hold"/>
                                        <p:tgtEl>
                                          <p:spTgt spid="352283"/>
                                        </p:tgtEl>
                                        <p:attrNameLst>
                                          <p:attrName>ppt_w</p:attrName>
                                        </p:attrNameLst>
                                      </p:cBhvr>
                                      <p:tavLst>
                                        <p:tav tm="0">
                                          <p:val>
                                            <p:fltVal val="0"/>
                                          </p:val>
                                        </p:tav>
                                        <p:tav tm="100000">
                                          <p:val>
                                            <p:strVal val="#ppt_w"/>
                                          </p:val>
                                        </p:tav>
                                      </p:tavLst>
                                    </p:anim>
                                    <p:anim calcmode="lin" valueType="num">
                                      <p:cBhvr>
                                        <p:cTn id="18" dur="500" fill="hold"/>
                                        <p:tgtEl>
                                          <p:spTgt spid="352283"/>
                                        </p:tgtEl>
                                        <p:attrNameLst>
                                          <p:attrName>ppt_h</p:attrName>
                                        </p:attrNameLst>
                                      </p:cBhvr>
                                      <p:tavLst>
                                        <p:tav tm="0">
                                          <p:val>
                                            <p:fltVal val="0"/>
                                          </p:val>
                                        </p:tav>
                                        <p:tav tm="100000">
                                          <p:val>
                                            <p:strVal val="#ppt_h"/>
                                          </p:val>
                                        </p:tav>
                                      </p:tavLst>
                                    </p:anim>
                                    <p:animEffect transition="in" filter="fade">
                                      <p:cBhvr>
                                        <p:cTn id="19" dur="500"/>
                                        <p:tgtEl>
                                          <p:spTgt spid="3522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2260">
                                            <p:txEl>
                                              <p:pRg st="2" end="2"/>
                                            </p:txEl>
                                          </p:spTgt>
                                        </p:tgtEl>
                                        <p:attrNameLst>
                                          <p:attrName>style.visibility</p:attrName>
                                        </p:attrNameLst>
                                      </p:cBhvr>
                                      <p:to>
                                        <p:strVal val="visible"/>
                                      </p:to>
                                    </p:set>
                                    <p:anim calcmode="lin" valueType="num">
                                      <p:cBhvr additive="base">
                                        <p:cTn id="24" dur="500" fill="hold"/>
                                        <p:tgtEl>
                                          <p:spTgt spid="3522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22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52261"/>
                                        </p:tgtEl>
                                        <p:attrNameLst>
                                          <p:attrName>style.visibility</p:attrName>
                                        </p:attrNameLst>
                                      </p:cBhvr>
                                      <p:to>
                                        <p:strVal val="visible"/>
                                      </p:to>
                                    </p:set>
                                    <p:animEffect transition="in" filter="wipe(up)">
                                      <p:cBhvr>
                                        <p:cTn id="30" dur="500"/>
                                        <p:tgtEl>
                                          <p:spTgt spid="352261"/>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2260">
                                            <p:txEl>
                                              <p:pRg st="3" end="3"/>
                                            </p:txEl>
                                          </p:spTgt>
                                        </p:tgtEl>
                                        <p:attrNameLst>
                                          <p:attrName>style.visibility</p:attrName>
                                        </p:attrNameLst>
                                      </p:cBhvr>
                                      <p:to>
                                        <p:strVal val="visible"/>
                                      </p:to>
                                    </p:set>
                                    <p:anim calcmode="lin" valueType="num">
                                      <p:cBhvr additive="base">
                                        <p:cTn id="35"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52264"/>
                                        </p:tgtEl>
                                        <p:attrNameLst>
                                          <p:attrName>style.visibility</p:attrName>
                                        </p:attrNameLst>
                                      </p:cBhvr>
                                      <p:to>
                                        <p:strVal val="visible"/>
                                      </p:to>
                                    </p:set>
                                    <p:animEffect transition="in" filter="wipe(right)">
                                      <p:cBhvr>
                                        <p:cTn id="41" dur="1000"/>
                                        <p:tgtEl>
                                          <p:spTgt spid="352264"/>
                                        </p:tgtEl>
                                      </p:cBhvr>
                                    </p:animEffect>
                                  </p:childTnLst>
                                  <p:subTnLst>
                                    <p:audio>
                                      <p:cMediaNode>
                                        <p:cTn display="0" masterRel="sameClick">
                                          <p:stCondLst>
                                            <p:cond evt="begin" delay="0">
                                              <p:tn val="39"/>
                                            </p:cond>
                                          </p:stCondLst>
                                          <p:endCondLst>
                                            <p:cond evt="onStopAudio" delay="0">
                                              <p:tgtEl>
                                                <p:sldTgt/>
                                              </p:tgtEl>
                                            </p:cond>
                                          </p:endCondLst>
                                        </p:cTn>
                                        <p:tgtEl>
                                          <p:sndTgt r:embed="rId6" name="boing.wav"/>
                                        </p:tgtEl>
                                      </p:cMediaNode>
                                    </p:audio>
                                  </p:sub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352271"/>
                                        </p:tgtEl>
                                        <p:attrNameLst>
                                          <p:attrName>style.visibility</p:attrName>
                                        </p:attrNameLst>
                                      </p:cBhvr>
                                      <p:to>
                                        <p:strVal val="visible"/>
                                      </p:to>
                                    </p:set>
                                    <p:animEffect transition="in" filter="wipe(down)">
                                      <p:cBhvr>
                                        <p:cTn id="45" dur="500"/>
                                        <p:tgtEl>
                                          <p:spTgt spid="35227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52260">
                                            <p:txEl>
                                              <p:pRg st="4" end="4"/>
                                            </p:txEl>
                                          </p:spTgt>
                                        </p:tgtEl>
                                        <p:attrNameLst>
                                          <p:attrName>style.visibility</p:attrName>
                                        </p:attrNameLst>
                                      </p:cBhvr>
                                      <p:to>
                                        <p:strVal val="visible"/>
                                      </p:to>
                                    </p:set>
                                    <p:anim calcmode="lin" valueType="num">
                                      <p:cBhvr additive="base">
                                        <p:cTn id="50"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52265"/>
                                        </p:tgtEl>
                                        <p:attrNameLst>
                                          <p:attrName>style.visibility</p:attrName>
                                        </p:attrNameLst>
                                      </p:cBhvr>
                                      <p:to>
                                        <p:strVal val="visible"/>
                                      </p:to>
                                    </p:set>
                                    <p:animEffect transition="in" filter="wipe(up)">
                                      <p:cBhvr>
                                        <p:cTn id="56" dur="500"/>
                                        <p:tgtEl>
                                          <p:spTgt spid="352265"/>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352268"/>
                                        </p:tgtEl>
                                        <p:attrNameLst>
                                          <p:attrName>style.visibility</p:attrName>
                                        </p:attrNameLst>
                                      </p:cBhvr>
                                      <p:to>
                                        <p:strVal val="visible"/>
                                      </p:to>
                                    </p:set>
                                    <p:animEffect transition="in" filter="wipe(right)">
                                      <p:cBhvr>
                                        <p:cTn id="60" dur="500"/>
                                        <p:tgtEl>
                                          <p:spTgt spid="352268"/>
                                        </p:tgtEl>
                                      </p:cBhvr>
                                    </p:animEffect>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par>
                          <p:cTn id="61" fill="hold">
                            <p:stCondLst>
                              <p:cond delay="1000"/>
                            </p:stCondLst>
                            <p:childTnLst>
                              <p:par>
                                <p:cTn id="62" presetID="22" presetClass="entr" presetSubtype="4" fill="hold" nodeType="afterEffect">
                                  <p:stCondLst>
                                    <p:cond delay="0"/>
                                  </p:stCondLst>
                                  <p:childTnLst>
                                    <p:set>
                                      <p:cBhvr>
                                        <p:cTn id="63" dur="1" fill="hold">
                                          <p:stCondLst>
                                            <p:cond delay="0"/>
                                          </p:stCondLst>
                                        </p:cTn>
                                        <p:tgtEl>
                                          <p:spTgt spid="352274"/>
                                        </p:tgtEl>
                                        <p:attrNameLst>
                                          <p:attrName>style.visibility</p:attrName>
                                        </p:attrNameLst>
                                      </p:cBhvr>
                                      <p:to>
                                        <p:strVal val="visible"/>
                                      </p:to>
                                    </p:set>
                                    <p:animEffect transition="in" filter="wipe(down)">
                                      <p:cBhvr>
                                        <p:cTn id="64" dur="500"/>
                                        <p:tgtEl>
                                          <p:spTgt spid="352274"/>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52260">
                                            <p:txEl>
                                              <p:pRg st="5" end="5"/>
                                            </p:txEl>
                                          </p:spTgt>
                                        </p:tgtEl>
                                        <p:attrNameLst>
                                          <p:attrName>style.visibility</p:attrName>
                                        </p:attrNameLst>
                                      </p:cBhvr>
                                      <p:to>
                                        <p:strVal val="visible"/>
                                      </p:to>
                                    </p:set>
                                    <p:anim calcmode="lin" valueType="num">
                                      <p:cBhvr additive="base">
                                        <p:cTn id="69"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52277"/>
                                        </p:tgtEl>
                                        <p:attrNameLst>
                                          <p:attrName>style.visibility</p:attrName>
                                        </p:attrNameLst>
                                      </p:cBhvr>
                                      <p:to>
                                        <p:strVal val="visible"/>
                                      </p:to>
                                    </p:set>
                                    <p:animEffect transition="in" filter="wipe(up)">
                                      <p:cBhvr>
                                        <p:cTn id="75" dur="500"/>
                                        <p:tgtEl>
                                          <p:spTgt spid="352277"/>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childTnLst>
                    </p:cTn>
                  </p:par>
                  <p:par>
                    <p:cTn id="76" fill="hold">
                      <p:stCondLst>
                        <p:cond delay="indefinite"/>
                      </p:stCondLst>
                      <p:childTnLst>
                        <p:par>
                          <p:cTn id="77" fill="hold">
                            <p:stCondLst>
                              <p:cond delay="0"/>
                            </p:stCondLst>
                            <p:childTnLst>
                              <p:par>
                                <p:cTn id="78" presetID="8" presetClass="entr" presetSubtype="32" fill="hold" nodeType="clickEffect">
                                  <p:stCondLst>
                                    <p:cond delay="0"/>
                                  </p:stCondLst>
                                  <p:childTnLst>
                                    <p:set>
                                      <p:cBhvr>
                                        <p:cTn id="79" dur="1" fill="hold">
                                          <p:stCondLst>
                                            <p:cond delay="0"/>
                                          </p:stCondLst>
                                        </p:cTn>
                                        <p:tgtEl>
                                          <p:spTgt spid="352288"/>
                                        </p:tgtEl>
                                        <p:attrNameLst>
                                          <p:attrName>style.visibility</p:attrName>
                                        </p:attrNameLst>
                                      </p:cBhvr>
                                      <p:to>
                                        <p:strVal val="visible"/>
                                      </p:to>
                                    </p:set>
                                    <p:animEffect transition="in" filter="diamond(out)">
                                      <p:cBhvr>
                                        <p:cTn id="80" dur="2000"/>
                                        <p:tgtEl>
                                          <p:spTgt spid="352288"/>
                                        </p:tgtEl>
                                      </p:cBhvr>
                                    </p:animEffect>
                                  </p:childTnLst>
                                  <p:subTnLst>
                                    <p:audio>
                                      <p:cMediaNode>
                                        <p:cTn display="0" masterRel="sameClick">
                                          <p:stCondLst>
                                            <p:cond evt="begin" delay="0">
                                              <p:tn val="78"/>
                                            </p:cond>
                                          </p:stCondLst>
                                          <p:endCondLst>
                                            <p:cond evt="onStopAudio" delay="0">
                                              <p:tgtEl>
                                                <p:sldTgt/>
                                              </p:tgtEl>
                                            </p:cond>
                                          </p:endCondLst>
                                        </p:cTn>
                                        <p:tgtEl>
                                          <p:sndTgt r:embed="rId7" name="drumroll.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52260">
                                            <p:txEl>
                                              <p:pRg st="6" end="6"/>
                                            </p:txEl>
                                          </p:spTgt>
                                        </p:tgtEl>
                                        <p:attrNameLst>
                                          <p:attrName>style.visibility</p:attrName>
                                        </p:attrNameLst>
                                      </p:cBhvr>
                                      <p:to>
                                        <p:strVal val="visible"/>
                                      </p:to>
                                    </p:set>
                                    <p:anim calcmode="lin" valueType="num">
                                      <p:cBhvr additive="base">
                                        <p:cTn id="85"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52280"/>
                                        </p:tgtEl>
                                        <p:attrNameLst>
                                          <p:attrName>style.visibility</p:attrName>
                                        </p:attrNameLst>
                                      </p:cBhvr>
                                      <p:to>
                                        <p:strVal val="visible"/>
                                      </p:to>
                                    </p:set>
                                    <p:animEffect transition="in" filter="wipe(down)">
                                      <p:cBhvr>
                                        <p:cTn id="91" dur="500"/>
                                        <p:tgtEl>
                                          <p:spTgt spid="352280"/>
                                        </p:tgtEl>
                                      </p:cBhvr>
                                    </p:animEffect>
                                  </p:childTnLst>
                                  <p:subTnLst>
                                    <p:audio>
                                      <p:cMediaNode>
                                        <p:cTn display="0" masterRel="sameClick">
                                          <p:stCondLst>
                                            <p:cond evt="begin" delay="0">
                                              <p:tn val="89"/>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a:latin typeface="Arial" charset="0"/>
              </a:rPr>
              <a:t>PRACTICE: Show that at the space/atmosphere interface and at the ground/atmosphere interface the net power flow is zero.</a:t>
            </a:r>
            <a:r>
              <a:rPr lang="en-US" sz="2400">
                <a:latin typeface="Arial" charset="0"/>
                <a:sym typeface="Symbol" pitchFamily="18" charset="2"/>
              </a:rPr>
              <a:t>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Space/atmosphere interface: </a:t>
            </a:r>
          </a:p>
          <a:p>
            <a:r>
              <a:rPr lang="en-US" sz="2400">
                <a:latin typeface="Arial" charset="0"/>
              </a:rPr>
              <a:t>			= 340 IN </a:t>
            </a:r>
          </a:p>
          <a:p>
            <a:r>
              <a:rPr lang="en-US" sz="2400">
                <a:latin typeface="Arial" charset="0"/>
              </a:rPr>
              <a:t>         235 + 75 + 30 	= 340 OUT.</a:t>
            </a:r>
          </a:p>
          <a:p>
            <a:r>
              <a:rPr lang="en-US" sz="2400">
                <a:latin typeface="Arial" charset="0"/>
                <a:sym typeface="Symbol" pitchFamily="18" charset="2"/>
              </a:rPr>
              <a:t></a:t>
            </a:r>
            <a:r>
              <a:rPr lang="en-US" sz="2400">
                <a:latin typeface="Arial" charset="0"/>
              </a:rPr>
              <a:t>Ground/atmosphere interface: </a:t>
            </a:r>
          </a:p>
          <a:p>
            <a:r>
              <a:rPr lang="en-US" sz="2400">
                <a:latin typeface="Arial" charset="0"/>
              </a:rPr>
              <a:t> 	235 IN and 235 OUT.</a:t>
            </a:r>
          </a:p>
        </p:txBody>
      </p:sp>
      <p:sp>
        <p:nvSpPr>
          <p:cNvPr id="35430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4309" name="Group 5"/>
          <p:cNvGrpSpPr>
            <a:grpSpLocks/>
          </p:cNvGrpSpPr>
          <p:nvPr/>
        </p:nvGrpSpPr>
        <p:grpSpPr bwMode="auto">
          <a:xfrm>
            <a:off x="5218113" y="3652838"/>
            <a:ext cx="3814762" cy="3205162"/>
            <a:chOff x="3287" y="2301"/>
            <a:chExt cx="2403" cy="2019"/>
          </a:xfrm>
        </p:grpSpPr>
        <p:grpSp>
          <p:nvGrpSpPr>
            <p:cNvPr id="354310" name="Group 6"/>
            <p:cNvGrpSpPr>
              <a:grpSpLocks/>
            </p:cNvGrpSpPr>
            <p:nvPr/>
          </p:nvGrpSpPr>
          <p:grpSpPr bwMode="auto">
            <a:xfrm>
              <a:off x="4252" y="2301"/>
              <a:ext cx="573" cy="1152"/>
              <a:chOff x="3860" y="2333"/>
              <a:chExt cx="573" cy="1152"/>
            </a:xfrm>
          </p:grpSpPr>
          <p:sp>
            <p:nvSpPr>
              <p:cNvPr id="354311"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4312" name="Text Box 8"/>
              <p:cNvSpPr txBox="1">
                <a:spLocks noChangeArrowheads="1"/>
              </p:cNvSpPr>
              <p:nvPr/>
            </p:nvSpPr>
            <p:spPr bwMode="auto">
              <a:xfrm>
                <a:off x="3860" y="2625"/>
                <a:ext cx="573" cy="250"/>
              </a:xfrm>
              <a:prstGeom prst="rect">
                <a:avLst/>
              </a:prstGeom>
              <a:noFill/>
              <a:ln w="9525">
                <a:noFill/>
                <a:miter lim="800000"/>
                <a:headEnd/>
                <a:tailEnd/>
              </a:ln>
              <a:effectLst/>
            </p:spPr>
            <p:txBody>
              <a:bodyPr>
                <a:spAutoFit/>
              </a:bodyPr>
              <a:lstStyle/>
              <a:p>
                <a:pPr algn="ctr"/>
                <a:r>
                  <a:rPr lang="en-US" b="1"/>
                  <a:t>340</a:t>
                </a:r>
              </a:p>
            </p:txBody>
          </p:sp>
        </p:grpSp>
        <p:sp>
          <p:nvSpPr>
            <p:cNvPr id="354313" name="AutoShape 9"/>
            <p:cNvSpPr>
              <a:spLocks noChangeArrowheads="1"/>
            </p:cNvSpPr>
            <p:nvPr/>
          </p:nvSpPr>
          <p:spPr bwMode="auto">
            <a:xfrm rot="10800000">
              <a:off x="392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4314" name="Group 10"/>
            <p:cNvGrpSpPr>
              <a:grpSpLocks/>
            </p:cNvGrpSpPr>
            <p:nvPr/>
          </p:nvGrpSpPr>
          <p:grpSpPr bwMode="auto">
            <a:xfrm>
              <a:off x="4189" y="3165"/>
              <a:ext cx="278" cy="930"/>
              <a:chOff x="3797" y="3197"/>
              <a:chExt cx="278" cy="930"/>
            </a:xfrm>
          </p:grpSpPr>
          <p:sp>
            <p:nvSpPr>
              <p:cNvPr id="354315"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4316"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17" name="Group 13"/>
            <p:cNvGrpSpPr>
              <a:grpSpLocks/>
            </p:cNvGrpSpPr>
            <p:nvPr/>
          </p:nvGrpSpPr>
          <p:grpSpPr bwMode="auto">
            <a:xfrm>
              <a:off x="3742" y="3778"/>
              <a:ext cx="559" cy="278"/>
              <a:chOff x="3350" y="3810"/>
              <a:chExt cx="559" cy="278"/>
            </a:xfrm>
          </p:grpSpPr>
          <p:sp>
            <p:nvSpPr>
              <p:cNvPr id="354318"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4319"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4320" name="Group 16"/>
            <p:cNvGrpSpPr>
              <a:grpSpLocks/>
            </p:cNvGrpSpPr>
            <p:nvPr/>
          </p:nvGrpSpPr>
          <p:grpSpPr bwMode="auto">
            <a:xfrm>
              <a:off x="3825" y="2682"/>
              <a:ext cx="437" cy="701"/>
              <a:chOff x="3433" y="2714"/>
              <a:chExt cx="437" cy="701"/>
            </a:xfrm>
          </p:grpSpPr>
          <p:sp>
            <p:nvSpPr>
              <p:cNvPr id="354321"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4322"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4323" name="Group 19"/>
            <p:cNvGrpSpPr>
              <a:grpSpLocks/>
            </p:cNvGrpSpPr>
            <p:nvPr/>
          </p:nvGrpSpPr>
          <p:grpSpPr bwMode="auto">
            <a:xfrm>
              <a:off x="3664" y="2682"/>
              <a:ext cx="354" cy="1185"/>
              <a:chOff x="3272" y="2714"/>
              <a:chExt cx="354" cy="1185"/>
            </a:xfrm>
          </p:grpSpPr>
          <p:sp>
            <p:nvSpPr>
              <p:cNvPr id="354324"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4325"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4326" name="Group 22"/>
            <p:cNvGrpSpPr>
              <a:grpSpLocks/>
            </p:cNvGrpSpPr>
            <p:nvPr/>
          </p:nvGrpSpPr>
          <p:grpSpPr bwMode="auto">
            <a:xfrm>
              <a:off x="4390" y="3171"/>
              <a:ext cx="542" cy="1101"/>
              <a:chOff x="3998" y="3187"/>
              <a:chExt cx="542" cy="1101"/>
            </a:xfrm>
          </p:grpSpPr>
          <p:sp>
            <p:nvSpPr>
              <p:cNvPr id="354327" name="AutoShape 23"/>
              <p:cNvSpPr>
                <a:spLocks noChangeArrowheads="1"/>
              </p:cNvSpPr>
              <p:nvPr/>
            </p:nvSpPr>
            <p:spPr bwMode="auto">
              <a:xfrm rot="5400000">
                <a:off x="3702" y="3559"/>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4328" name="Text Box 24"/>
              <p:cNvSpPr txBox="1">
                <a:spLocks noChangeArrowheads="1"/>
              </p:cNvSpPr>
              <p:nvPr/>
            </p:nvSpPr>
            <p:spPr bwMode="auto">
              <a:xfrm>
                <a:off x="3998" y="3278"/>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29" name="Group 25"/>
            <p:cNvGrpSpPr>
              <a:grpSpLocks/>
            </p:cNvGrpSpPr>
            <p:nvPr/>
          </p:nvGrpSpPr>
          <p:grpSpPr bwMode="auto">
            <a:xfrm>
              <a:off x="4967" y="2587"/>
              <a:ext cx="542" cy="1483"/>
              <a:chOff x="4559" y="2611"/>
              <a:chExt cx="542" cy="1483"/>
            </a:xfrm>
          </p:grpSpPr>
          <p:sp>
            <p:nvSpPr>
              <p:cNvPr id="354330" name="AutoShape 26"/>
              <p:cNvSpPr>
                <a:spLocks noChangeArrowheads="1"/>
              </p:cNvSpPr>
              <p:nvPr/>
            </p:nvSpPr>
            <p:spPr bwMode="auto">
              <a:xfrm rot="16200000">
                <a:off x="4081" y="3178"/>
                <a:ext cx="1483" cy="349"/>
              </a:xfrm>
              <a:prstGeom prst="homePlate">
                <a:avLst>
                  <a:gd name="adj" fmla="val 44716"/>
                </a:avLst>
              </a:prstGeom>
              <a:solidFill>
                <a:srgbClr val="CC0000"/>
              </a:solidFill>
              <a:ln w="9525">
                <a:noFill/>
                <a:miter lim="800000"/>
                <a:headEnd/>
                <a:tailEnd/>
              </a:ln>
              <a:effectLst/>
            </p:spPr>
            <p:txBody>
              <a:bodyPr wrap="none" anchor="ctr"/>
              <a:lstStyle/>
              <a:p>
                <a:endParaRPr lang="en-US"/>
              </a:p>
            </p:txBody>
          </p:sp>
          <p:sp>
            <p:nvSpPr>
              <p:cNvPr id="354331" name="Text Box 27"/>
              <p:cNvSpPr txBox="1">
                <a:spLocks noChangeArrowheads="1"/>
              </p:cNvSpPr>
              <p:nvPr/>
            </p:nvSpPr>
            <p:spPr bwMode="auto">
              <a:xfrm>
                <a:off x="4559" y="2783"/>
                <a:ext cx="542" cy="250"/>
              </a:xfrm>
              <a:prstGeom prst="rect">
                <a:avLst/>
              </a:prstGeom>
              <a:noFill/>
              <a:ln w="9525">
                <a:noFill/>
                <a:miter lim="800000"/>
                <a:headEnd/>
                <a:tailEnd/>
              </a:ln>
              <a:effectLst/>
            </p:spPr>
            <p:txBody>
              <a:bodyPr>
                <a:spAutoFit/>
              </a:bodyPr>
              <a:lstStyle/>
              <a:p>
                <a:pPr algn="ctr"/>
                <a:r>
                  <a:rPr lang="en-US" b="1"/>
                  <a:t>235</a:t>
                </a:r>
              </a:p>
            </p:txBody>
          </p:sp>
        </p:grpSp>
        <p:grpSp>
          <p:nvGrpSpPr>
            <p:cNvPr id="354332" name="Group 28"/>
            <p:cNvGrpSpPr>
              <a:grpSpLocks/>
            </p:cNvGrpSpPr>
            <p:nvPr/>
          </p:nvGrpSpPr>
          <p:grpSpPr bwMode="auto">
            <a:xfrm>
              <a:off x="3295" y="3168"/>
              <a:ext cx="2395" cy="1152"/>
              <a:chOff x="2903" y="3198"/>
              <a:chExt cx="2395" cy="1152"/>
            </a:xfrm>
          </p:grpSpPr>
          <p:sp>
            <p:nvSpPr>
              <p:cNvPr id="354333" name="Rectangle 29"/>
              <p:cNvSpPr>
                <a:spLocks noChangeArrowheads="1"/>
              </p:cNvSpPr>
              <p:nvPr/>
            </p:nvSpPr>
            <p:spPr bwMode="auto">
              <a:xfrm>
                <a:off x="2903" y="4100"/>
                <a:ext cx="2395" cy="220"/>
              </a:xfrm>
              <a:prstGeom prst="rect">
                <a:avLst/>
              </a:prstGeom>
              <a:solidFill>
                <a:srgbClr val="009900">
                  <a:alpha val="57001"/>
                </a:srgbClr>
              </a:solidFill>
              <a:ln w="9525">
                <a:solidFill>
                  <a:schemeClr val="tx1"/>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4335" name="Text Box 31"/>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4336" name="Text Box 32"/>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r>
                  <a:rPr lang="en-US" b="1">
                    <a:solidFill>
                      <a:schemeClr val="bg2"/>
                    </a:solidFill>
                  </a:rPr>
                  <a:t>NON-GREENHOUSE ATMOSPHERE</a:t>
                </a:r>
              </a:p>
            </p:txBody>
          </p:sp>
        </p:grpSp>
        <p:sp>
          <p:nvSpPr>
            <p:cNvPr id="354337" name="Rectangle 33"/>
            <p:cNvSpPr>
              <a:spLocks noChangeArrowheads="1"/>
            </p:cNvSpPr>
            <p:nvPr/>
          </p:nvSpPr>
          <p:spPr bwMode="auto">
            <a:xfrm>
              <a:off x="3287" y="4061"/>
              <a:ext cx="2403" cy="166"/>
            </a:xfrm>
            <a:prstGeom prst="rect">
              <a:avLst/>
            </a:prstGeom>
            <a:solidFill>
              <a:srgbClr val="FF0000">
                <a:alpha val="23000"/>
              </a:srgbClr>
            </a:solidFill>
            <a:ln w="9525">
              <a:noFill/>
              <a:miter lim="800000"/>
              <a:headEnd/>
              <a:tailEnd/>
            </a:ln>
            <a:effectLst/>
          </p:spPr>
          <p:txBody>
            <a:bodyPr wrap="none" anchor="ctr"/>
            <a:lstStyle/>
            <a:p>
              <a:pPr algn="r"/>
              <a:r>
                <a:rPr lang="en-US" b="1"/>
                <a:t>235</a:t>
              </a:r>
              <a:r>
                <a:rPr lang="en-US" b="1" baseline="-25000"/>
                <a:t> </a:t>
              </a:r>
              <a:r>
                <a:rPr lang="en-US" b="1"/>
                <a:t>  </a:t>
              </a:r>
            </a:p>
          </p:txBody>
        </p:sp>
      </p:grpSp>
      <p:sp>
        <p:nvSpPr>
          <p:cNvPr id="354338" name="Rectangle 34"/>
          <p:cNvSpPr>
            <a:spLocks noChangeArrowheads="1"/>
          </p:cNvSpPr>
          <p:nvPr/>
        </p:nvSpPr>
        <p:spPr bwMode="auto">
          <a:xfrm>
            <a:off x="5224463" y="4908550"/>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39" name="Rectangle 35"/>
          <p:cNvSpPr>
            <a:spLocks noChangeArrowheads="1"/>
          </p:cNvSpPr>
          <p:nvPr/>
        </p:nvSpPr>
        <p:spPr bwMode="auto">
          <a:xfrm>
            <a:off x="5229225" y="6342063"/>
            <a:ext cx="3800475" cy="2413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4340" name="Rectangle 36"/>
          <p:cNvSpPr>
            <a:spLocks noChangeArrowheads="1"/>
          </p:cNvSpPr>
          <p:nvPr/>
        </p:nvSpPr>
        <p:spPr bwMode="auto">
          <a:xfrm>
            <a:off x="682625" y="5294313"/>
            <a:ext cx="4321175" cy="1563687"/>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Since </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 </a:t>
            </a:r>
            <a:r>
              <a:rPr lang="en-US" sz="2400" i="1">
                <a:latin typeface="Arial" charset="0"/>
                <a:sym typeface="Symbol" pitchFamily="18" charset="2"/>
              </a:rPr>
              <a:t>I</a:t>
            </a:r>
            <a:r>
              <a:rPr lang="en-US" sz="2400" baseline="-25000">
                <a:latin typeface="Arial" charset="0"/>
                <a:sym typeface="Symbol" pitchFamily="18" charset="2"/>
              </a:rPr>
              <a:t>OUT</a:t>
            </a:r>
            <a:r>
              <a:rPr lang="en-US" sz="2400">
                <a:latin typeface="Arial" charset="0"/>
                <a:sym typeface="Symbol" pitchFamily="18" charset="2"/>
              </a:rPr>
              <a:t>,</a:t>
            </a:r>
            <a:r>
              <a:rPr lang="en-US" sz="2400" i="1">
                <a:latin typeface="Arial" charset="0"/>
                <a:sym typeface="Symbol" pitchFamily="18" charset="2"/>
              </a:rPr>
              <a:t> </a:t>
            </a:r>
            <a:r>
              <a:rPr lang="en-US" sz="2400">
                <a:latin typeface="Arial" charset="0"/>
                <a:sym typeface="Symbol" pitchFamily="18" charset="2"/>
              </a:rPr>
              <a:t>the temperature in each region is constant.</a:t>
            </a:r>
          </a:p>
        </p:txBody>
      </p:sp>
      <p:sp>
        <p:nvSpPr>
          <p:cNvPr id="354341" name="Rectangle 37"/>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 calcmode="lin" valueType="num">
                                      <p:cBhvr additive="base">
                                        <p:cTn id="7" dur="500" fill="hold"/>
                                        <p:tgtEl>
                                          <p:spTgt spid="354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306">
                                            <p:txEl>
                                              <p:pRg st="1" end="1"/>
                                            </p:txEl>
                                          </p:spTgt>
                                        </p:tgtEl>
                                        <p:attrNameLst>
                                          <p:attrName>style.visibility</p:attrName>
                                        </p:attrNameLst>
                                      </p:cBhvr>
                                      <p:to>
                                        <p:strVal val="visible"/>
                                      </p:to>
                                    </p:set>
                                    <p:anim calcmode="lin" valueType="num">
                                      <p:cBhvr additive="base">
                                        <p:cTn id="13" dur="500" fill="hold"/>
                                        <p:tgtEl>
                                          <p:spTgt spid="354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4306">
                                            <p:txEl>
                                              <p:pRg st="2" end="2"/>
                                            </p:txEl>
                                          </p:spTgt>
                                        </p:tgtEl>
                                        <p:attrNameLst>
                                          <p:attrName>style.visibility</p:attrName>
                                        </p:attrNameLst>
                                      </p:cBhvr>
                                      <p:to>
                                        <p:strVal val="visible"/>
                                      </p:to>
                                    </p:set>
                                    <p:anim calcmode="lin" valueType="num">
                                      <p:cBhvr additive="base">
                                        <p:cTn id="19" dur="500" fill="hold"/>
                                        <p:tgtEl>
                                          <p:spTgt spid="354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4338"/>
                                        </p:tgtEl>
                                        <p:attrNameLst>
                                          <p:attrName>style.visibility</p:attrName>
                                        </p:attrNameLst>
                                      </p:cBhvr>
                                      <p:to>
                                        <p:strVal val="visible"/>
                                      </p:to>
                                    </p:set>
                                    <p:animEffect transition="in" filter="diamond(in)">
                                      <p:cBhvr>
                                        <p:cTn id="25" dur="2000"/>
                                        <p:tgtEl>
                                          <p:spTgt spid="354338"/>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4306">
                                            <p:txEl>
                                              <p:pRg st="3" end="3"/>
                                            </p:txEl>
                                          </p:spTgt>
                                        </p:tgtEl>
                                        <p:attrNameLst>
                                          <p:attrName>style.visibility</p:attrName>
                                        </p:attrNameLst>
                                      </p:cBhvr>
                                      <p:to>
                                        <p:strVal val="visible"/>
                                      </p:to>
                                    </p:set>
                                    <p:anim calcmode="lin" valueType="num">
                                      <p:cBhvr additive="base">
                                        <p:cTn id="30" dur="500" fill="hold"/>
                                        <p:tgtEl>
                                          <p:spTgt spid="35430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4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4306">
                                            <p:txEl>
                                              <p:pRg st="4" end="4"/>
                                            </p:txEl>
                                          </p:spTgt>
                                        </p:tgtEl>
                                        <p:attrNameLst>
                                          <p:attrName>style.visibility</p:attrName>
                                        </p:attrNameLst>
                                      </p:cBhvr>
                                      <p:to>
                                        <p:strVal val="visible"/>
                                      </p:to>
                                    </p:set>
                                    <p:anim calcmode="lin" valueType="num">
                                      <p:cBhvr additive="base">
                                        <p:cTn id="36" dur="500" fill="hold"/>
                                        <p:tgtEl>
                                          <p:spTgt spid="35430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543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4306">
                                            <p:txEl>
                                              <p:pRg st="5" end="5"/>
                                            </p:txEl>
                                          </p:spTgt>
                                        </p:tgtEl>
                                        <p:attrNameLst>
                                          <p:attrName>style.visibility</p:attrName>
                                        </p:attrNameLst>
                                      </p:cBhvr>
                                      <p:to>
                                        <p:strVal val="visible"/>
                                      </p:to>
                                    </p:set>
                                    <p:anim calcmode="lin" valueType="num">
                                      <p:cBhvr additive="base">
                                        <p:cTn id="42" dur="500" fill="hold"/>
                                        <p:tgtEl>
                                          <p:spTgt spid="35430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43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54339"/>
                                        </p:tgtEl>
                                        <p:attrNameLst>
                                          <p:attrName>style.visibility</p:attrName>
                                        </p:attrNameLst>
                                      </p:cBhvr>
                                      <p:to>
                                        <p:strVal val="visible"/>
                                      </p:to>
                                    </p:set>
                                    <p:animEffect transition="in" filter="diamond(in)">
                                      <p:cBhvr>
                                        <p:cTn id="48" dur="2000"/>
                                        <p:tgtEl>
                                          <p:spTgt spid="354339"/>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4306">
                                            <p:txEl>
                                              <p:pRg st="6" end="6"/>
                                            </p:txEl>
                                          </p:spTgt>
                                        </p:tgtEl>
                                        <p:attrNameLst>
                                          <p:attrName>style.visibility</p:attrName>
                                        </p:attrNameLst>
                                      </p:cBhvr>
                                      <p:to>
                                        <p:strVal val="visible"/>
                                      </p:to>
                                    </p:set>
                                    <p:anim calcmode="lin" valueType="num">
                                      <p:cBhvr additive="base">
                                        <p:cTn id="53" dur="500" fill="hold"/>
                                        <p:tgtEl>
                                          <p:spTgt spid="35430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4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4340">
                                            <p:txEl>
                                              <p:pRg st="1" end="1"/>
                                            </p:txEl>
                                          </p:spTgt>
                                        </p:tgtEl>
                                        <p:attrNameLst>
                                          <p:attrName>style.visibility</p:attrName>
                                        </p:attrNameLst>
                                      </p:cBhvr>
                                      <p:to>
                                        <p:strVal val="visible"/>
                                      </p:to>
                                    </p:set>
                                    <p:anim calcmode="lin" valueType="num">
                                      <p:cBhvr additive="base">
                                        <p:cTn id="59" dur="500" fill="hold"/>
                                        <p:tgtEl>
                                          <p:spTgt spid="35434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4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8" grpId="0" animBg="1"/>
      <p:bldP spid="3543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56356" name="Rectangle 4"/>
          <p:cNvSpPr>
            <a:spLocks noChangeArrowheads="1"/>
          </p:cNvSpPr>
          <p:nvPr/>
        </p:nvSpPr>
        <p:spPr bwMode="auto">
          <a:xfrm>
            <a:off x="674688" y="1855788"/>
            <a:ext cx="7772400" cy="5002212"/>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Draw a Sankey diagram for a model of the earth </a:t>
            </a:r>
            <a:r>
              <a:rPr lang="en-US" sz="2400" u="sng">
                <a:latin typeface="Arial" charset="0"/>
                <a:sym typeface="Symbol" pitchFamily="18" charset="2"/>
              </a:rPr>
              <a:t>with</a:t>
            </a:r>
            <a:r>
              <a:rPr lang="en-US" sz="2400">
                <a:latin typeface="Arial" charset="0"/>
                <a:sym typeface="Symbol" pitchFamily="18" charset="2"/>
              </a:rPr>
              <a:t> greenhouse gases.</a:t>
            </a:r>
          </a:p>
          <a:p>
            <a:pPr eaLnBrk="0" hangingPunct="0">
              <a:spcBef>
                <a:spcPct val="20000"/>
              </a:spcBef>
            </a:pPr>
            <a:r>
              <a:rPr lang="en-US" sz="2400">
                <a:latin typeface="Arial" charset="0"/>
                <a:sym typeface="Symbol" pitchFamily="18" charset="2"/>
              </a:rPr>
              <a:t>SOLUTION: Put in the blocks (or sinks) first (</a:t>
            </a:r>
            <a:r>
              <a:rPr lang="en-US" sz="2400" b="1">
                <a:solidFill>
                  <a:srgbClr val="008000"/>
                </a:solidFill>
                <a:latin typeface="Arial" charset="0"/>
                <a:sym typeface="Symbol" pitchFamily="18" charset="2"/>
              </a:rPr>
              <a:t>Greenhouse gases</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IN</a:t>
            </a:r>
            <a:r>
              <a:rPr lang="en-US" sz="2400">
                <a:latin typeface="Arial" charset="0"/>
                <a:sym typeface="Symbol" pitchFamily="18" charset="2"/>
              </a:rPr>
              <a:t> (340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REFLECT</a:t>
            </a:r>
            <a:r>
              <a:rPr lang="en-US" sz="2400">
                <a:latin typeface="Arial" charset="0"/>
                <a:sym typeface="Symbol" pitchFamily="18" charset="2"/>
              </a:rPr>
              <a:t>(105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GND,abs</a:t>
            </a:r>
            <a:r>
              <a:rPr lang="en-US" sz="2400">
                <a:latin typeface="Arial" charset="0"/>
                <a:sym typeface="Symbol" pitchFamily="18" charset="2"/>
              </a:rPr>
              <a:t> (165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ATMOS,abs</a:t>
            </a:r>
            <a:r>
              <a:rPr lang="en-US" sz="2400">
                <a:latin typeface="Arial" charset="0"/>
                <a:sym typeface="Symbol" pitchFamily="18" charset="2"/>
              </a:rPr>
              <a:t> (70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GND,radiate</a:t>
            </a:r>
            <a:r>
              <a:rPr lang="en-US" sz="2400">
                <a:latin typeface="Arial" charset="0"/>
                <a:sym typeface="Symbol" pitchFamily="18" charset="2"/>
              </a:rPr>
              <a:t> (390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convection</a:t>
            </a:r>
            <a:r>
              <a:rPr lang="en-US" sz="2400">
                <a:latin typeface="Arial" charset="0"/>
                <a:sym typeface="Symbol" pitchFamily="18" charset="2"/>
              </a:rPr>
              <a:t> (100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a:p>
            <a:pPr eaLnBrk="0" hangingPunct="0">
              <a:spcBef>
                <a:spcPct val="20000"/>
              </a:spcBef>
            </a:pPr>
            <a:r>
              <a:rPr lang="en-US" sz="2400">
                <a:latin typeface="Arial" charset="0"/>
                <a:sym typeface="Symbol" pitchFamily="18" charset="2"/>
              </a:rPr>
              <a:t></a:t>
            </a:r>
            <a:r>
              <a:rPr lang="en-US" sz="2400" i="1">
                <a:latin typeface="Arial" charset="0"/>
                <a:sym typeface="Symbol" pitchFamily="18" charset="2"/>
              </a:rPr>
              <a:t>I</a:t>
            </a:r>
            <a:r>
              <a:rPr lang="en-US" sz="2400" baseline="-25000">
                <a:latin typeface="Arial" charset="0"/>
                <a:sym typeface="Symbol" pitchFamily="18" charset="2"/>
              </a:rPr>
              <a:t>ATM,radiate</a:t>
            </a:r>
            <a:r>
              <a:rPr lang="en-US" sz="2400">
                <a:latin typeface="Arial" charset="0"/>
                <a:sym typeface="Symbol" pitchFamily="18" charset="2"/>
              </a:rPr>
              <a:t> (195 W</a:t>
            </a:r>
            <a:r>
              <a:rPr lang="en-US" sz="2400" baseline="-25000">
                <a:latin typeface="Arial" charset="0"/>
                <a:sym typeface="Symbol" pitchFamily="18" charset="2"/>
              </a:rPr>
              <a:t> </a:t>
            </a:r>
            <a:r>
              <a:rPr lang="en-US" sz="2400">
                <a:latin typeface="Arial" charset="0"/>
                <a:sym typeface="Symbol" pitchFamily="18" charset="2"/>
              </a:rPr>
              <a:t>m</a:t>
            </a:r>
            <a:r>
              <a:rPr lang="en-US" sz="2400" baseline="30000">
                <a:latin typeface="Arial" charset="0"/>
                <a:sym typeface="Symbol" pitchFamily="18" charset="2"/>
              </a:rPr>
              <a:t>-2</a:t>
            </a:r>
            <a:r>
              <a:rPr lang="en-US" sz="2400">
                <a:latin typeface="Arial" charset="0"/>
                <a:sym typeface="Symbol" pitchFamily="18" charset="2"/>
              </a:rPr>
              <a:t>):</a:t>
            </a:r>
          </a:p>
        </p:txBody>
      </p:sp>
      <p:grpSp>
        <p:nvGrpSpPr>
          <p:cNvPr id="356357" name="Group 5"/>
          <p:cNvGrpSpPr>
            <a:grpSpLocks/>
          </p:cNvGrpSpPr>
          <p:nvPr/>
        </p:nvGrpSpPr>
        <p:grpSpPr bwMode="auto">
          <a:xfrm>
            <a:off x="5067300" y="3689350"/>
            <a:ext cx="1114425" cy="1792288"/>
            <a:chOff x="3860" y="2333"/>
            <a:chExt cx="573" cy="1152"/>
          </a:xfrm>
        </p:grpSpPr>
        <p:sp>
          <p:nvSpPr>
            <p:cNvPr id="356358" name="AutoShape 6"/>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6359" name="Text Box 7"/>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56360" name="AutoShape 8"/>
          <p:cNvSpPr>
            <a:spLocks noChangeArrowheads="1"/>
          </p:cNvSpPr>
          <p:nvPr/>
        </p:nvSpPr>
        <p:spPr bwMode="auto">
          <a:xfrm rot="10800000">
            <a:off x="4541838" y="5014913"/>
            <a:ext cx="731837" cy="728662"/>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6361" name="Group 9"/>
          <p:cNvGrpSpPr>
            <a:grpSpLocks/>
          </p:cNvGrpSpPr>
          <p:nvPr/>
        </p:nvGrpSpPr>
        <p:grpSpPr bwMode="auto">
          <a:xfrm>
            <a:off x="4967288" y="5024438"/>
            <a:ext cx="441325" cy="1476375"/>
            <a:chOff x="3797" y="3197"/>
            <a:chExt cx="278" cy="930"/>
          </a:xfrm>
        </p:grpSpPr>
        <p:sp>
          <p:nvSpPr>
            <p:cNvPr id="356362" name="AutoShape 10"/>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6363" name="AutoShape 11"/>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4" name="Group 12"/>
          <p:cNvGrpSpPr>
            <a:grpSpLocks/>
          </p:cNvGrpSpPr>
          <p:nvPr/>
        </p:nvGrpSpPr>
        <p:grpSpPr bwMode="auto">
          <a:xfrm>
            <a:off x="4257675" y="5997575"/>
            <a:ext cx="887413" cy="441325"/>
            <a:chOff x="3350" y="3810"/>
            <a:chExt cx="559" cy="278"/>
          </a:xfrm>
        </p:grpSpPr>
        <p:sp>
          <p:nvSpPr>
            <p:cNvPr id="356365" name="AutoShape 13"/>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6366" name="AutoShape 14"/>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6367" name="Group 15"/>
          <p:cNvGrpSpPr>
            <a:grpSpLocks/>
          </p:cNvGrpSpPr>
          <p:nvPr/>
        </p:nvGrpSpPr>
        <p:grpSpPr bwMode="auto">
          <a:xfrm>
            <a:off x="4389438" y="4257675"/>
            <a:ext cx="693737" cy="1112838"/>
            <a:chOff x="3433" y="2714"/>
            <a:chExt cx="437" cy="701"/>
          </a:xfrm>
        </p:grpSpPr>
        <p:sp>
          <p:nvSpPr>
            <p:cNvPr id="356368" name="AutoShape 16"/>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6369" name="Text Box 17"/>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56370" name="Group 18"/>
          <p:cNvGrpSpPr>
            <a:grpSpLocks/>
          </p:cNvGrpSpPr>
          <p:nvPr/>
        </p:nvGrpSpPr>
        <p:grpSpPr bwMode="auto">
          <a:xfrm>
            <a:off x="4133850" y="4257675"/>
            <a:ext cx="561975" cy="1881188"/>
            <a:chOff x="3272" y="2714"/>
            <a:chExt cx="354" cy="1185"/>
          </a:xfrm>
        </p:grpSpPr>
        <p:sp>
          <p:nvSpPr>
            <p:cNvPr id="356371" name="AutoShape 19"/>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6372" name="Text Box 20"/>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56373" name="Group 21"/>
          <p:cNvGrpSpPr>
            <a:grpSpLocks/>
          </p:cNvGrpSpPr>
          <p:nvPr/>
        </p:nvGrpSpPr>
        <p:grpSpPr bwMode="auto">
          <a:xfrm>
            <a:off x="5286375" y="5024438"/>
            <a:ext cx="860425" cy="1747837"/>
            <a:chOff x="3330" y="3171"/>
            <a:chExt cx="542" cy="1101"/>
          </a:xfrm>
        </p:grpSpPr>
        <p:sp>
          <p:nvSpPr>
            <p:cNvPr id="356374" name="AutoShape 22"/>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6375" name="Text Box 23"/>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56376" name="Group 24"/>
          <p:cNvGrpSpPr>
            <a:grpSpLocks/>
          </p:cNvGrpSpPr>
          <p:nvPr/>
        </p:nvGrpSpPr>
        <p:grpSpPr bwMode="auto">
          <a:xfrm>
            <a:off x="6759575" y="4106863"/>
            <a:ext cx="950913" cy="1111250"/>
            <a:chOff x="4967" y="2587"/>
            <a:chExt cx="542" cy="700"/>
          </a:xfrm>
        </p:grpSpPr>
        <p:sp>
          <p:nvSpPr>
            <p:cNvPr id="356377" name="AutoShape 25"/>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6378" name="Text Box 26"/>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56379" name="Group 27"/>
          <p:cNvGrpSpPr>
            <a:grpSpLocks/>
          </p:cNvGrpSpPr>
          <p:nvPr/>
        </p:nvGrpSpPr>
        <p:grpSpPr bwMode="auto">
          <a:xfrm>
            <a:off x="5970588" y="5021263"/>
            <a:ext cx="666750" cy="709612"/>
            <a:chOff x="4397" y="3175"/>
            <a:chExt cx="420" cy="447"/>
          </a:xfrm>
        </p:grpSpPr>
        <p:sp>
          <p:nvSpPr>
            <p:cNvPr id="356380" name="AutoShape 28"/>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6381" name="Text Box 29"/>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6382" name="Group 30"/>
          <p:cNvGrpSpPr>
            <a:grpSpLocks/>
          </p:cNvGrpSpPr>
          <p:nvPr/>
        </p:nvGrpSpPr>
        <p:grpSpPr bwMode="auto">
          <a:xfrm>
            <a:off x="6184900" y="5495925"/>
            <a:ext cx="1665288" cy="947738"/>
            <a:chOff x="3764" y="3462"/>
            <a:chExt cx="1049" cy="597"/>
          </a:xfrm>
        </p:grpSpPr>
        <p:sp>
          <p:nvSpPr>
            <p:cNvPr id="356383" name="AutoShape 31"/>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6384" name="Text Box 32"/>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350</a:t>
              </a:r>
            </a:p>
          </p:txBody>
        </p:sp>
      </p:grpSp>
      <p:grpSp>
        <p:nvGrpSpPr>
          <p:cNvPr id="356385" name="Group 33"/>
          <p:cNvGrpSpPr>
            <a:grpSpLocks/>
          </p:cNvGrpSpPr>
          <p:nvPr/>
        </p:nvGrpSpPr>
        <p:grpSpPr bwMode="auto">
          <a:xfrm>
            <a:off x="7405688" y="4103688"/>
            <a:ext cx="547687" cy="2344737"/>
            <a:chOff x="4533" y="2585"/>
            <a:chExt cx="345" cy="1477"/>
          </a:xfrm>
        </p:grpSpPr>
        <p:sp>
          <p:nvSpPr>
            <p:cNvPr id="356386" name="AutoShape 34"/>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6387" name="Text Box 35"/>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40</a:t>
              </a:r>
            </a:p>
          </p:txBody>
        </p:sp>
      </p:grpSp>
      <p:grpSp>
        <p:nvGrpSpPr>
          <p:cNvPr id="356388" name="Group 36"/>
          <p:cNvGrpSpPr>
            <a:grpSpLocks/>
          </p:cNvGrpSpPr>
          <p:nvPr/>
        </p:nvGrpSpPr>
        <p:grpSpPr bwMode="auto">
          <a:xfrm>
            <a:off x="7661275" y="5786438"/>
            <a:ext cx="1270000" cy="685800"/>
            <a:chOff x="5211" y="3639"/>
            <a:chExt cx="507" cy="432"/>
          </a:xfrm>
        </p:grpSpPr>
        <p:sp>
          <p:nvSpPr>
            <p:cNvPr id="356389" name="AutoShape 37"/>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6390" name="Text Box 38"/>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325</a:t>
              </a:r>
            </a:p>
          </p:txBody>
        </p:sp>
      </p:grpSp>
      <p:grpSp>
        <p:nvGrpSpPr>
          <p:cNvPr id="356391" name="Group 39"/>
          <p:cNvGrpSpPr>
            <a:grpSpLocks/>
          </p:cNvGrpSpPr>
          <p:nvPr/>
        </p:nvGrpSpPr>
        <p:grpSpPr bwMode="auto">
          <a:xfrm>
            <a:off x="8678863" y="5668963"/>
            <a:ext cx="396875" cy="777875"/>
            <a:chOff x="5335" y="3571"/>
            <a:chExt cx="250" cy="490"/>
          </a:xfrm>
        </p:grpSpPr>
        <p:sp>
          <p:nvSpPr>
            <p:cNvPr id="356392" name="AutoShape 40"/>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6393" name="Text Box 41"/>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6394" name="Rectangle 42"/>
          <p:cNvSpPr>
            <a:spLocks noChangeArrowheads="1"/>
          </p:cNvSpPr>
          <p:nvPr/>
        </p:nvSpPr>
        <p:spPr bwMode="auto">
          <a:xfrm>
            <a:off x="6451600" y="5211763"/>
            <a:ext cx="2640013" cy="585787"/>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6395" name="Group 43"/>
          <p:cNvGrpSpPr>
            <a:grpSpLocks/>
          </p:cNvGrpSpPr>
          <p:nvPr/>
        </p:nvGrpSpPr>
        <p:grpSpPr bwMode="auto">
          <a:xfrm>
            <a:off x="4152900" y="5016500"/>
            <a:ext cx="4927600" cy="1828800"/>
            <a:chOff x="2903" y="3198"/>
            <a:chExt cx="2395" cy="1152"/>
          </a:xfrm>
        </p:grpSpPr>
        <p:sp>
          <p:nvSpPr>
            <p:cNvPr id="356396" name="Rectangle 44"/>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6397" name="Rectangle 45"/>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6398" name="Text Box 46"/>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6399" name="Text Box 47"/>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6400" name="Rectangle 48"/>
          <p:cNvSpPr>
            <a:spLocks noChangeArrowheads="1"/>
          </p:cNvSpPr>
          <p:nvPr/>
        </p:nvSpPr>
        <p:spPr bwMode="auto">
          <a:xfrm>
            <a:off x="4138613" y="6446838"/>
            <a:ext cx="4951412" cy="263525"/>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sp>
        <p:nvSpPr>
          <p:cNvPr id="356401" name="Rectangle 49"/>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356">
                                            <p:txEl>
                                              <p:pRg st="0" end="0"/>
                                            </p:txEl>
                                          </p:spTgt>
                                        </p:tgtEl>
                                        <p:attrNameLst>
                                          <p:attrName>style.visibility</p:attrName>
                                        </p:attrNameLst>
                                      </p:cBhvr>
                                      <p:to>
                                        <p:strVal val="visible"/>
                                      </p:to>
                                    </p:set>
                                    <p:anim calcmode="lin" valueType="num">
                                      <p:cBhvr additive="base">
                                        <p:cTn id="7" dur="500" fill="hold"/>
                                        <p:tgtEl>
                                          <p:spTgt spid="356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3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6356">
                                            <p:txEl>
                                              <p:pRg st="1" end="1"/>
                                            </p:txEl>
                                          </p:spTgt>
                                        </p:tgtEl>
                                        <p:attrNameLst>
                                          <p:attrName>style.visibility</p:attrName>
                                        </p:attrNameLst>
                                      </p:cBhvr>
                                      <p:to>
                                        <p:strVal val="visible"/>
                                      </p:to>
                                    </p:set>
                                    <p:anim calcmode="lin" valueType="num">
                                      <p:cBhvr additive="base">
                                        <p:cTn id="13" dur="500" fill="hold"/>
                                        <p:tgtEl>
                                          <p:spTgt spid="3563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6395"/>
                                        </p:tgtEl>
                                        <p:attrNameLst>
                                          <p:attrName>style.visibility</p:attrName>
                                        </p:attrNameLst>
                                      </p:cBhvr>
                                      <p:to>
                                        <p:strVal val="visible"/>
                                      </p:to>
                                    </p:set>
                                    <p:anim calcmode="lin" valueType="num">
                                      <p:cBhvr>
                                        <p:cTn id="19" dur="500" fill="hold"/>
                                        <p:tgtEl>
                                          <p:spTgt spid="356395"/>
                                        </p:tgtEl>
                                        <p:attrNameLst>
                                          <p:attrName>ppt_w</p:attrName>
                                        </p:attrNameLst>
                                      </p:cBhvr>
                                      <p:tavLst>
                                        <p:tav tm="0">
                                          <p:val>
                                            <p:fltVal val="0"/>
                                          </p:val>
                                        </p:tav>
                                        <p:tav tm="100000">
                                          <p:val>
                                            <p:strVal val="#ppt_w"/>
                                          </p:val>
                                        </p:tav>
                                      </p:tavLst>
                                    </p:anim>
                                    <p:anim calcmode="lin" valueType="num">
                                      <p:cBhvr>
                                        <p:cTn id="20" dur="500" fill="hold"/>
                                        <p:tgtEl>
                                          <p:spTgt spid="356395"/>
                                        </p:tgtEl>
                                        <p:attrNameLst>
                                          <p:attrName>ppt_h</p:attrName>
                                        </p:attrNameLst>
                                      </p:cBhvr>
                                      <p:tavLst>
                                        <p:tav tm="0">
                                          <p:val>
                                            <p:fltVal val="0"/>
                                          </p:val>
                                        </p:tav>
                                        <p:tav tm="100000">
                                          <p:val>
                                            <p:strVal val="#ppt_h"/>
                                          </p:val>
                                        </p:tav>
                                      </p:tavLst>
                                    </p:anim>
                                    <p:animEffect transition="in" filter="fade">
                                      <p:cBhvr>
                                        <p:cTn id="21" dur="500"/>
                                        <p:tgtEl>
                                          <p:spTgt spid="35639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56394"/>
                                        </p:tgtEl>
                                        <p:attrNameLst>
                                          <p:attrName>style.visibility</p:attrName>
                                        </p:attrNameLst>
                                      </p:cBhvr>
                                      <p:to>
                                        <p:strVal val="visible"/>
                                      </p:to>
                                    </p:set>
                                    <p:anim calcmode="lin" valueType="num">
                                      <p:cBhvr>
                                        <p:cTn id="26" dur="500" fill="hold"/>
                                        <p:tgtEl>
                                          <p:spTgt spid="356394"/>
                                        </p:tgtEl>
                                        <p:attrNameLst>
                                          <p:attrName>ppt_w</p:attrName>
                                        </p:attrNameLst>
                                      </p:cBhvr>
                                      <p:tavLst>
                                        <p:tav tm="0">
                                          <p:val>
                                            <p:fltVal val="0"/>
                                          </p:val>
                                        </p:tav>
                                        <p:tav tm="100000">
                                          <p:val>
                                            <p:strVal val="#ppt_w"/>
                                          </p:val>
                                        </p:tav>
                                      </p:tavLst>
                                    </p:anim>
                                    <p:anim calcmode="lin" valueType="num">
                                      <p:cBhvr>
                                        <p:cTn id="27" dur="500" fill="hold"/>
                                        <p:tgtEl>
                                          <p:spTgt spid="356394"/>
                                        </p:tgtEl>
                                        <p:attrNameLst>
                                          <p:attrName>ppt_h</p:attrName>
                                        </p:attrNameLst>
                                      </p:cBhvr>
                                      <p:tavLst>
                                        <p:tav tm="0">
                                          <p:val>
                                            <p:fltVal val="0"/>
                                          </p:val>
                                        </p:tav>
                                        <p:tav tm="100000">
                                          <p:val>
                                            <p:strVal val="#ppt_h"/>
                                          </p:val>
                                        </p:tav>
                                      </p:tavLst>
                                    </p:anim>
                                    <p:animEffect transition="in" filter="fade">
                                      <p:cBhvr>
                                        <p:cTn id="28" dur="500"/>
                                        <p:tgtEl>
                                          <p:spTgt spid="356394"/>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6356">
                                            <p:txEl>
                                              <p:pRg st="2" end="2"/>
                                            </p:txEl>
                                          </p:spTgt>
                                        </p:tgtEl>
                                        <p:attrNameLst>
                                          <p:attrName>style.visibility</p:attrName>
                                        </p:attrNameLst>
                                      </p:cBhvr>
                                      <p:to>
                                        <p:strVal val="visible"/>
                                      </p:to>
                                    </p:set>
                                    <p:anim calcmode="lin" valueType="num">
                                      <p:cBhvr additive="base">
                                        <p:cTn id="33" dur="500" fill="hold"/>
                                        <p:tgtEl>
                                          <p:spTgt spid="35635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6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56357"/>
                                        </p:tgtEl>
                                        <p:attrNameLst>
                                          <p:attrName>style.visibility</p:attrName>
                                        </p:attrNameLst>
                                      </p:cBhvr>
                                      <p:to>
                                        <p:strVal val="visible"/>
                                      </p:to>
                                    </p:set>
                                    <p:animEffect transition="in" filter="wipe(up)">
                                      <p:cBhvr>
                                        <p:cTn id="39" dur="500"/>
                                        <p:tgtEl>
                                          <p:spTgt spid="356357"/>
                                        </p:tgtEl>
                                      </p:cBhvr>
                                    </p:animEffect>
                                  </p:childTnLst>
                                  <p:subTnLst>
                                    <p:audio>
                                      <p:cMediaNode>
                                        <p:cTn display="0" masterRel="sameClick">
                                          <p:stCondLst>
                                            <p:cond evt="begin" delay="0">
                                              <p:tn val="37"/>
                                            </p:cond>
                                          </p:stCondLst>
                                          <p:endCondLst>
                                            <p:cond evt="onStopAudio" delay="0">
                                              <p:tgtEl>
                                                <p:sldTgt/>
                                              </p:tgtEl>
                                            </p:cond>
                                          </p:endCondLst>
                                        </p:cTn>
                                        <p:tgtEl>
                                          <p:sndTgt r:embed="rId6" name="voltage.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56356">
                                            <p:txEl>
                                              <p:pRg st="3" end="3"/>
                                            </p:txEl>
                                          </p:spTgt>
                                        </p:tgtEl>
                                        <p:attrNameLst>
                                          <p:attrName>style.visibility</p:attrName>
                                        </p:attrNameLst>
                                      </p:cBhvr>
                                      <p:to>
                                        <p:strVal val="visible"/>
                                      </p:to>
                                    </p:set>
                                    <p:anim calcmode="lin" valueType="num">
                                      <p:cBhvr additive="base">
                                        <p:cTn id="44" dur="500" fill="hold"/>
                                        <p:tgtEl>
                                          <p:spTgt spid="35635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56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56360"/>
                                        </p:tgtEl>
                                        <p:attrNameLst>
                                          <p:attrName>style.visibility</p:attrName>
                                        </p:attrNameLst>
                                      </p:cBhvr>
                                      <p:to>
                                        <p:strVal val="visible"/>
                                      </p:to>
                                    </p:set>
                                    <p:animEffect transition="in" filter="wipe(right)">
                                      <p:cBhvr>
                                        <p:cTn id="50" dur="1000"/>
                                        <p:tgtEl>
                                          <p:spTgt spid="356360"/>
                                        </p:tgtEl>
                                      </p:cBhvr>
                                    </p:animEffect>
                                  </p:childTnLst>
                                  <p:subTnLst>
                                    <p:audio>
                                      <p:cMediaNode>
                                        <p:cTn display="0" masterRel="sameClick">
                                          <p:stCondLst>
                                            <p:cond evt="begin" delay="0">
                                              <p:tn val="48"/>
                                            </p:cond>
                                          </p:stCondLst>
                                          <p:endCondLst>
                                            <p:cond evt="onStopAudio" delay="0">
                                              <p:tgtEl>
                                                <p:sldTgt/>
                                              </p:tgtEl>
                                            </p:cond>
                                          </p:endCondLst>
                                        </p:cTn>
                                        <p:tgtEl>
                                          <p:sndTgt r:embed="rId7" name="boing.wav"/>
                                        </p:tgtEl>
                                      </p:cMediaNode>
                                    </p:audio>
                                  </p:sub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356367"/>
                                        </p:tgtEl>
                                        <p:attrNameLst>
                                          <p:attrName>style.visibility</p:attrName>
                                        </p:attrNameLst>
                                      </p:cBhvr>
                                      <p:to>
                                        <p:strVal val="visible"/>
                                      </p:to>
                                    </p:set>
                                    <p:animEffect transition="in" filter="wipe(down)">
                                      <p:cBhvr>
                                        <p:cTn id="54" dur="500"/>
                                        <p:tgtEl>
                                          <p:spTgt spid="356367"/>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6361"/>
                                        </p:tgtEl>
                                        <p:attrNameLst>
                                          <p:attrName>style.visibility</p:attrName>
                                        </p:attrNameLst>
                                      </p:cBhvr>
                                      <p:to>
                                        <p:strVal val="visible"/>
                                      </p:to>
                                    </p:set>
                                    <p:animEffect transition="in" filter="wipe(up)">
                                      <p:cBhvr>
                                        <p:cTn id="59" dur="500"/>
                                        <p:tgtEl>
                                          <p:spTgt spid="356361"/>
                                        </p:tgtEl>
                                      </p:cBhvr>
                                    </p:animEffect>
                                  </p:childTnLst>
                                  <p:subTnLst>
                                    <p:audio>
                                      <p:cMediaNode>
                                        <p:cTn display="0" masterRel="sameClick">
                                          <p:stCondLst>
                                            <p:cond evt="begin" delay="0">
                                              <p:tn val="57"/>
                                            </p:cond>
                                          </p:stCondLst>
                                          <p:endCondLst>
                                            <p:cond evt="onStopAudio" delay="0">
                                              <p:tgtEl>
                                                <p:sldTgt/>
                                              </p:tgtEl>
                                            </p:cond>
                                          </p:endCondLst>
                                        </p:cTn>
                                        <p:tgtEl>
                                          <p:sndTgt r:embed="rId6" name="voltage.wav"/>
                                        </p:tgtEl>
                                      </p:cMediaNode>
                                    </p:audio>
                                  </p:sub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356364"/>
                                        </p:tgtEl>
                                        <p:attrNameLst>
                                          <p:attrName>style.visibility</p:attrName>
                                        </p:attrNameLst>
                                      </p:cBhvr>
                                      <p:to>
                                        <p:strVal val="visible"/>
                                      </p:to>
                                    </p:set>
                                    <p:animEffect transition="in" filter="wipe(right)">
                                      <p:cBhvr>
                                        <p:cTn id="63" dur="500"/>
                                        <p:tgtEl>
                                          <p:spTgt spid="356364"/>
                                        </p:tgtEl>
                                      </p:cBhvr>
                                    </p:animEffect>
                                  </p:childTnLst>
                                  <p:subTnLst>
                                    <p:audio>
                                      <p:cMediaNode>
                                        <p:cTn display="0" masterRel="sameClick">
                                          <p:stCondLst>
                                            <p:cond evt="begin" delay="0">
                                              <p:tn val="61"/>
                                            </p:cond>
                                          </p:stCondLst>
                                          <p:endCondLst>
                                            <p:cond evt="onStopAudio" delay="0">
                                              <p:tgtEl>
                                                <p:sldTgt/>
                                              </p:tgtEl>
                                            </p:cond>
                                          </p:endCondLst>
                                        </p:cTn>
                                        <p:tgtEl>
                                          <p:sndTgt r:embed="rId7" name="boing.wav"/>
                                        </p:tgtEl>
                                      </p:cMediaNode>
                                    </p:audio>
                                  </p:sub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356370"/>
                                        </p:tgtEl>
                                        <p:attrNameLst>
                                          <p:attrName>style.visibility</p:attrName>
                                        </p:attrNameLst>
                                      </p:cBhvr>
                                      <p:to>
                                        <p:strVal val="visible"/>
                                      </p:to>
                                    </p:set>
                                    <p:animEffect transition="in" filter="wipe(down)">
                                      <p:cBhvr>
                                        <p:cTn id="67" dur="500"/>
                                        <p:tgtEl>
                                          <p:spTgt spid="356370"/>
                                        </p:tgtEl>
                                      </p:cBhvr>
                                    </p:animEffect>
                                  </p:childTnLst>
                                  <p:subTnLst>
                                    <p:audio>
                                      <p:cMediaNode>
                                        <p:cTn display="0" masterRel="sameClick">
                                          <p:stCondLst>
                                            <p:cond evt="begin" delay="0">
                                              <p:tn val="65"/>
                                            </p:cond>
                                          </p:stCondLst>
                                          <p:endCondLst>
                                            <p:cond evt="onStopAudio" delay="0">
                                              <p:tgtEl>
                                                <p:sldTgt/>
                                              </p:tgtEl>
                                            </p:cond>
                                          </p:endCondLst>
                                        </p:cTn>
                                        <p:tgtEl>
                                          <p:sndTgt r:embed="rId6"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56356">
                                            <p:txEl>
                                              <p:pRg st="4" end="4"/>
                                            </p:txEl>
                                          </p:spTgt>
                                        </p:tgtEl>
                                        <p:attrNameLst>
                                          <p:attrName>style.visibility</p:attrName>
                                        </p:attrNameLst>
                                      </p:cBhvr>
                                      <p:to>
                                        <p:strVal val="visible"/>
                                      </p:to>
                                    </p:set>
                                    <p:anim calcmode="lin" valueType="num">
                                      <p:cBhvr additive="base">
                                        <p:cTn id="72" dur="500" fill="hold"/>
                                        <p:tgtEl>
                                          <p:spTgt spid="356356">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56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56373"/>
                                        </p:tgtEl>
                                        <p:attrNameLst>
                                          <p:attrName>style.visibility</p:attrName>
                                        </p:attrNameLst>
                                      </p:cBhvr>
                                      <p:to>
                                        <p:strVal val="visible"/>
                                      </p:to>
                                    </p:set>
                                    <p:animEffect transition="in" filter="wipe(up)">
                                      <p:cBhvr>
                                        <p:cTn id="78" dur="500"/>
                                        <p:tgtEl>
                                          <p:spTgt spid="356373"/>
                                        </p:tgtEl>
                                      </p:cBhvr>
                                    </p:animEffect>
                                  </p:childTnLst>
                                  <p:subTnLst>
                                    <p:audio>
                                      <p:cMediaNode>
                                        <p:cTn display="0" masterRel="sameClick">
                                          <p:stCondLst>
                                            <p:cond evt="begin" delay="0">
                                              <p:tn val="76"/>
                                            </p:cond>
                                          </p:stCondLst>
                                          <p:endCondLst>
                                            <p:cond evt="onStopAudio" delay="0">
                                              <p:tgtEl>
                                                <p:sldTgt/>
                                              </p:tgtEl>
                                            </p:cond>
                                          </p:endCondLst>
                                        </p:cTn>
                                        <p:tgtEl>
                                          <p:sndTgt r:embed="rId6" name="voltage.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32" fill="hold" nodeType="clickEffect">
                                  <p:stCondLst>
                                    <p:cond delay="0"/>
                                  </p:stCondLst>
                                  <p:childTnLst>
                                    <p:set>
                                      <p:cBhvr>
                                        <p:cTn id="82" dur="1" fill="hold">
                                          <p:stCondLst>
                                            <p:cond delay="0"/>
                                          </p:stCondLst>
                                        </p:cTn>
                                        <p:tgtEl>
                                          <p:spTgt spid="356400"/>
                                        </p:tgtEl>
                                        <p:attrNameLst>
                                          <p:attrName>style.visibility</p:attrName>
                                        </p:attrNameLst>
                                      </p:cBhvr>
                                      <p:to>
                                        <p:strVal val="visible"/>
                                      </p:to>
                                    </p:set>
                                    <p:animEffect transition="in" filter="diamond(out)">
                                      <p:cBhvr>
                                        <p:cTn id="83" dur="2000"/>
                                        <p:tgtEl>
                                          <p:spTgt spid="356400"/>
                                        </p:tgtEl>
                                      </p:cBhvr>
                                    </p:animEffect>
                                  </p:childTnLst>
                                  <p:subTnLst>
                                    <p:audio>
                                      <p:cMediaNode>
                                        <p:cTn display="0" masterRel="sameClick">
                                          <p:stCondLst>
                                            <p:cond evt="begin" delay="0">
                                              <p:tn val="81"/>
                                            </p:cond>
                                          </p:stCondLst>
                                          <p:endCondLst>
                                            <p:cond evt="onStopAudio" delay="0">
                                              <p:tgtEl>
                                                <p:sldTgt/>
                                              </p:tgtEl>
                                            </p:cond>
                                          </p:endCondLst>
                                        </p:cTn>
                                        <p:tgtEl>
                                          <p:sndTgt r:embed="rId8" name="drumroll.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56356">
                                            <p:txEl>
                                              <p:pRg st="5" end="5"/>
                                            </p:txEl>
                                          </p:spTgt>
                                        </p:tgtEl>
                                        <p:attrNameLst>
                                          <p:attrName>style.visibility</p:attrName>
                                        </p:attrNameLst>
                                      </p:cBhvr>
                                      <p:to>
                                        <p:strVal val="visible"/>
                                      </p:to>
                                    </p:set>
                                    <p:anim calcmode="lin" valueType="num">
                                      <p:cBhvr additive="base">
                                        <p:cTn id="88" dur="500" fill="hold"/>
                                        <p:tgtEl>
                                          <p:spTgt spid="35635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56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56379"/>
                                        </p:tgtEl>
                                        <p:attrNameLst>
                                          <p:attrName>style.visibility</p:attrName>
                                        </p:attrNameLst>
                                      </p:cBhvr>
                                      <p:to>
                                        <p:strVal val="visible"/>
                                      </p:to>
                                    </p:set>
                                    <p:animEffect transition="in" filter="wipe(left)">
                                      <p:cBhvr>
                                        <p:cTn id="94" dur="500"/>
                                        <p:tgtEl>
                                          <p:spTgt spid="356379"/>
                                        </p:tgtEl>
                                      </p:cBhvr>
                                    </p:animEffect>
                                  </p:childTnLst>
                                  <p:subTnLst>
                                    <p:audio>
                                      <p:cMediaNode>
                                        <p:cTn display="0" masterRel="sameClick">
                                          <p:stCondLst>
                                            <p:cond evt="begin" delay="0">
                                              <p:tn val="92"/>
                                            </p:cond>
                                          </p:stCondLst>
                                          <p:endCondLst>
                                            <p:cond evt="onStopAudio" delay="0">
                                              <p:tgtEl>
                                                <p:sldTgt/>
                                              </p:tgtEl>
                                            </p:cond>
                                          </p:endCondLst>
                                        </p:cTn>
                                        <p:tgtEl>
                                          <p:sndTgt r:embed="rId6" name="voltage.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56356">
                                            <p:txEl>
                                              <p:pRg st="6" end="6"/>
                                            </p:txEl>
                                          </p:spTgt>
                                        </p:tgtEl>
                                        <p:attrNameLst>
                                          <p:attrName>style.visibility</p:attrName>
                                        </p:attrNameLst>
                                      </p:cBhvr>
                                      <p:to>
                                        <p:strVal val="visible"/>
                                      </p:to>
                                    </p:set>
                                    <p:anim calcmode="lin" valueType="num">
                                      <p:cBhvr additive="base">
                                        <p:cTn id="99" dur="500" fill="hold"/>
                                        <p:tgtEl>
                                          <p:spTgt spid="356356">
                                            <p:txEl>
                                              <p:pRg st="6" end="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5635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56382"/>
                                        </p:tgtEl>
                                        <p:attrNameLst>
                                          <p:attrName>style.visibility</p:attrName>
                                        </p:attrNameLst>
                                      </p:cBhvr>
                                      <p:to>
                                        <p:strVal val="visible"/>
                                      </p:to>
                                    </p:set>
                                    <p:animEffect transition="in" filter="wipe(down)">
                                      <p:cBhvr>
                                        <p:cTn id="105" dur="500"/>
                                        <p:tgtEl>
                                          <p:spTgt spid="356382"/>
                                        </p:tgtEl>
                                      </p:cBhvr>
                                    </p:animEffect>
                                  </p:childTnLst>
                                  <p:subTnLst>
                                    <p:audio>
                                      <p:cMediaNode>
                                        <p:cTn display="0" masterRel="sameClick">
                                          <p:stCondLst>
                                            <p:cond evt="begin" delay="0">
                                              <p:tn val="103"/>
                                            </p:cond>
                                          </p:stCondLst>
                                          <p:endCondLst>
                                            <p:cond evt="onStopAudio" delay="0">
                                              <p:tgtEl>
                                                <p:sldTgt/>
                                              </p:tgtEl>
                                            </p:cond>
                                          </p:endCondLst>
                                        </p:cTn>
                                        <p:tgtEl>
                                          <p:sndTgt r:embed="rId6" name="voltage.wav"/>
                                        </p:tgtEl>
                                      </p:cMediaNode>
                                    </p:audio>
                                  </p:sub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56385"/>
                                        </p:tgtEl>
                                        <p:attrNameLst>
                                          <p:attrName>style.visibility</p:attrName>
                                        </p:attrNameLst>
                                      </p:cBhvr>
                                      <p:to>
                                        <p:strVal val="visible"/>
                                      </p:to>
                                    </p:set>
                                    <p:animEffect transition="in" filter="wipe(down)">
                                      <p:cBhvr>
                                        <p:cTn id="110" dur="500"/>
                                        <p:tgtEl>
                                          <p:spTgt spid="356385"/>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56356">
                                            <p:txEl>
                                              <p:pRg st="7" end="7"/>
                                            </p:txEl>
                                          </p:spTgt>
                                        </p:tgtEl>
                                        <p:attrNameLst>
                                          <p:attrName>style.visibility</p:attrName>
                                        </p:attrNameLst>
                                      </p:cBhvr>
                                      <p:to>
                                        <p:strVal val="visible"/>
                                      </p:to>
                                    </p:set>
                                    <p:anim calcmode="lin" valueType="num">
                                      <p:cBhvr additive="base">
                                        <p:cTn id="115" dur="500" fill="hold"/>
                                        <p:tgtEl>
                                          <p:spTgt spid="356356">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5635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356391"/>
                                        </p:tgtEl>
                                        <p:attrNameLst>
                                          <p:attrName>style.visibility</p:attrName>
                                        </p:attrNameLst>
                                      </p:cBhvr>
                                      <p:to>
                                        <p:strVal val="visible"/>
                                      </p:to>
                                    </p:set>
                                    <p:animEffect transition="in" filter="wipe(down)">
                                      <p:cBhvr>
                                        <p:cTn id="121" dur="500"/>
                                        <p:tgtEl>
                                          <p:spTgt spid="356391"/>
                                        </p:tgtEl>
                                      </p:cBhvr>
                                    </p:animEffect>
                                  </p:childTnLst>
                                  <p:subTnLst>
                                    <p:audio>
                                      <p:cMediaNode>
                                        <p:cTn display="0" masterRel="sameClick">
                                          <p:stCondLst>
                                            <p:cond evt="begin" delay="0">
                                              <p:tn val="119"/>
                                            </p:cond>
                                          </p:stCondLst>
                                          <p:endCondLst>
                                            <p:cond evt="onStopAudio" delay="0">
                                              <p:tgtEl>
                                                <p:sldTgt/>
                                              </p:tgtEl>
                                            </p:cond>
                                          </p:endCondLst>
                                        </p:cTn>
                                        <p:tgtEl>
                                          <p:sndTgt r:embed="rId6" name="voltage.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56356">
                                            <p:txEl>
                                              <p:pRg st="8" end="8"/>
                                            </p:txEl>
                                          </p:spTgt>
                                        </p:tgtEl>
                                        <p:attrNameLst>
                                          <p:attrName>style.visibility</p:attrName>
                                        </p:attrNameLst>
                                      </p:cBhvr>
                                      <p:to>
                                        <p:strVal val="visible"/>
                                      </p:to>
                                    </p:set>
                                    <p:anim calcmode="lin" valueType="num">
                                      <p:cBhvr additive="base">
                                        <p:cTn id="126" dur="500" fill="hold"/>
                                        <p:tgtEl>
                                          <p:spTgt spid="356356">
                                            <p:txEl>
                                              <p:pRg st="8" end="8"/>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5635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56376"/>
                                        </p:tgtEl>
                                        <p:attrNameLst>
                                          <p:attrName>style.visibility</p:attrName>
                                        </p:attrNameLst>
                                      </p:cBhvr>
                                      <p:to>
                                        <p:strVal val="visible"/>
                                      </p:to>
                                    </p:set>
                                    <p:animEffect transition="in" filter="wipe(down)">
                                      <p:cBhvr>
                                        <p:cTn id="132" dur="500"/>
                                        <p:tgtEl>
                                          <p:spTgt spid="356376"/>
                                        </p:tgtEl>
                                      </p:cBhvr>
                                    </p:animEffect>
                                  </p:childTnLst>
                                  <p:subTnLst>
                                    <p:audio>
                                      <p:cMediaNode>
                                        <p:cTn display="0" masterRel="sameClick">
                                          <p:stCondLst>
                                            <p:cond evt="begin" delay="0">
                                              <p:tn val="130"/>
                                            </p:cond>
                                          </p:stCondLst>
                                          <p:endCondLst>
                                            <p:cond evt="onStopAudio" delay="0">
                                              <p:tgtEl>
                                                <p:sldTgt/>
                                              </p:tgtEl>
                                            </p:cond>
                                          </p:endCondLst>
                                        </p:cTn>
                                        <p:tgtEl>
                                          <p:sndTgt r:embed="rId6" name="voltage.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356388"/>
                                        </p:tgtEl>
                                        <p:attrNameLst>
                                          <p:attrName>style.visibility</p:attrName>
                                        </p:attrNameLst>
                                      </p:cBhvr>
                                      <p:to>
                                        <p:strVal val="visible"/>
                                      </p:to>
                                    </p:set>
                                    <p:animEffect transition="in" filter="wipe(up)">
                                      <p:cBhvr>
                                        <p:cTn id="137" dur="500"/>
                                        <p:tgtEl>
                                          <p:spTgt spid="356388"/>
                                        </p:tgtEl>
                                      </p:cBhvr>
                                    </p:animEffect>
                                  </p:childTnLst>
                                  <p:subTnLst>
                                    <p:audio>
                                      <p:cMediaNode>
                                        <p:cTn display="0" masterRel="sameClick">
                                          <p:stCondLst>
                                            <p:cond evt="begin" delay="0">
                                              <p:tn val="135"/>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0" grpId="0" animBg="1"/>
      <p:bldP spid="35639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r>
              <a:rPr lang="en-US" sz="2400">
                <a:latin typeface="Arial" charset="0"/>
              </a:rPr>
              <a:t>PRACTICE: Find the net power flow at the space / atmosphere interface and at the ground / atmosphere interface.</a:t>
            </a:r>
            <a:r>
              <a:rPr lang="en-US" sz="2400">
                <a:latin typeface="Arial" charset="0"/>
                <a:sym typeface="Symbol" pitchFamily="18" charset="2"/>
              </a:rPr>
              <a:t> </a:t>
            </a:r>
          </a:p>
          <a:p>
            <a:r>
              <a:rPr lang="en-US" sz="2400">
                <a:latin typeface="Arial" charset="0"/>
                <a:sym typeface="Symbol" pitchFamily="18" charset="2"/>
              </a:rPr>
              <a:t>SOLUTION:</a:t>
            </a:r>
          </a:p>
          <a:p>
            <a:r>
              <a:rPr lang="en-US" sz="2400">
                <a:latin typeface="Arial" charset="0"/>
                <a:sym typeface="Symbol" pitchFamily="18" charset="2"/>
              </a:rPr>
              <a:t></a:t>
            </a:r>
            <a:r>
              <a:rPr lang="en-US" sz="2400">
                <a:latin typeface="Arial" charset="0"/>
              </a:rPr>
              <a:t>Space/atmosphere interface: 340 IN.</a:t>
            </a:r>
          </a:p>
          <a:p>
            <a:r>
              <a:rPr lang="en-US" sz="2400">
                <a:latin typeface="Arial" charset="0"/>
              </a:rPr>
              <a:t> 195 + 75 + 30 + 40 = 340 OUT.</a:t>
            </a:r>
          </a:p>
          <a:p>
            <a:r>
              <a:rPr lang="en-US" sz="2400">
                <a:latin typeface="Arial" charset="0"/>
                <a:sym typeface="Symbol" pitchFamily="18" charset="2"/>
              </a:rPr>
              <a:t></a:t>
            </a:r>
            <a:r>
              <a:rPr lang="en-US" sz="2400">
                <a:latin typeface="Arial" charset="0"/>
              </a:rPr>
              <a:t>Ground/atmosphere interface:</a:t>
            </a:r>
          </a:p>
          <a:p>
            <a:r>
              <a:rPr lang="en-US" sz="2400">
                <a:latin typeface="Arial" charset="0"/>
              </a:rPr>
              <a:t>    165 + 325 	= 490 IN </a:t>
            </a:r>
          </a:p>
          <a:p>
            <a:r>
              <a:rPr lang="en-US" sz="2400">
                <a:latin typeface="Arial" charset="0"/>
              </a:rPr>
              <a:t>    350 + 40 + 100 </a:t>
            </a:r>
          </a:p>
          <a:p>
            <a:r>
              <a:rPr lang="en-US" sz="2400">
                <a:latin typeface="Arial" charset="0"/>
              </a:rPr>
              <a:t>		= 490 OUT.</a:t>
            </a:r>
          </a:p>
        </p:txBody>
      </p:sp>
      <p:sp>
        <p:nvSpPr>
          <p:cNvPr id="358404"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grpSp>
        <p:nvGrpSpPr>
          <p:cNvPr id="358405" name="Group 5"/>
          <p:cNvGrpSpPr>
            <a:grpSpLocks/>
          </p:cNvGrpSpPr>
          <p:nvPr/>
        </p:nvGrpSpPr>
        <p:grpSpPr bwMode="auto">
          <a:xfrm>
            <a:off x="4432300" y="3879850"/>
            <a:ext cx="4703763" cy="3011488"/>
            <a:chOff x="2604" y="2324"/>
            <a:chExt cx="3127" cy="2001"/>
          </a:xfrm>
        </p:grpSpPr>
        <p:grpSp>
          <p:nvGrpSpPr>
            <p:cNvPr id="358406" name="Group 6"/>
            <p:cNvGrpSpPr>
              <a:grpSpLocks/>
            </p:cNvGrpSpPr>
            <p:nvPr/>
          </p:nvGrpSpPr>
          <p:grpSpPr bwMode="auto">
            <a:xfrm>
              <a:off x="3192" y="2324"/>
              <a:ext cx="702" cy="1129"/>
              <a:chOff x="3860" y="2333"/>
              <a:chExt cx="573" cy="1152"/>
            </a:xfrm>
          </p:grpSpPr>
          <p:sp>
            <p:nvSpPr>
              <p:cNvPr id="35840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58408" name="Text Box 8"/>
              <p:cNvSpPr txBox="1">
                <a:spLocks noChangeArrowheads="1"/>
              </p:cNvSpPr>
              <p:nvPr/>
            </p:nvSpPr>
            <p:spPr bwMode="auto">
              <a:xfrm>
                <a:off x="3860" y="2626"/>
                <a:ext cx="573" cy="269"/>
              </a:xfrm>
              <a:prstGeom prst="rect">
                <a:avLst/>
              </a:prstGeom>
              <a:noFill/>
              <a:ln w="9525">
                <a:noFill/>
                <a:miter lim="800000"/>
                <a:headEnd/>
                <a:tailEnd/>
              </a:ln>
              <a:effectLst/>
            </p:spPr>
            <p:txBody>
              <a:bodyPr>
                <a:spAutoFit/>
              </a:bodyPr>
              <a:lstStyle/>
              <a:p>
                <a:pPr algn="ctr"/>
                <a:r>
                  <a:rPr lang="en-US" b="1"/>
                  <a:t>340</a:t>
                </a:r>
              </a:p>
            </p:txBody>
          </p:sp>
        </p:grpSp>
        <p:sp>
          <p:nvSpPr>
            <p:cNvPr id="358409" name="AutoShape 9"/>
            <p:cNvSpPr>
              <a:spLocks noChangeArrowheads="1"/>
            </p:cNvSpPr>
            <p:nvPr/>
          </p:nvSpPr>
          <p:spPr bwMode="auto">
            <a:xfrm rot="10800000">
              <a:off x="2861" y="3159"/>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58410" name="Group 10"/>
            <p:cNvGrpSpPr>
              <a:grpSpLocks/>
            </p:cNvGrpSpPr>
            <p:nvPr/>
          </p:nvGrpSpPr>
          <p:grpSpPr bwMode="auto">
            <a:xfrm>
              <a:off x="3129" y="3165"/>
              <a:ext cx="278" cy="930"/>
              <a:chOff x="3797" y="3197"/>
              <a:chExt cx="278" cy="930"/>
            </a:xfrm>
          </p:grpSpPr>
          <p:sp>
            <p:nvSpPr>
              <p:cNvPr id="35841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5841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3" name="Group 13"/>
            <p:cNvGrpSpPr>
              <a:grpSpLocks/>
            </p:cNvGrpSpPr>
            <p:nvPr/>
          </p:nvGrpSpPr>
          <p:grpSpPr bwMode="auto">
            <a:xfrm>
              <a:off x="2682" y="3778"/>
              <a:ext cx="559" cy="278"/>
              <a:chOff x="3350" y="3810"/>
              <a:chExt cx="559" cy="278"/>
            </a:xfrm>
          </p:grpSpPr>
          <p:sp>
            <p:nvSpPr>
              <p:cNvPr id="35841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5841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58416" name="Group 16"/>
            <p:cNvGrpSpPr>
              <a:grpSpLocks/>
            </p:cNvGrpSpPr>
            <p:nvPr/>
          </p:nvGrpSpPr>
          <p:grpSpPr bwMode="auto">
            <a:xfrm>
              <a:off x="2765" y="2682"/>
              <a:ext cx="437" cy="701"/>
              <a:chOff x="3433" y="2714"/>
              <a:chExt cx="437" cy="701"/>
            </a:xfrm>
          </p:grpSpPr>
          <p:sp>
            <p:nvSpPr>
              <p:cNvPr id="35841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58418" name="Text Box 18"/>
              <p:cNvSpPr txBox="1">
                <a:spLocks noChangeArrowheads="1"/>
              </p:cNvSpPr>
              <p:nvPr/>
            </p:nvSpPr>
            <p:spPr bwMode="auto">
              <a:xfrm>
                <a:off x="3433" y="2769"/>
                <a:ext cx="437" cy="263"/>
              </a:xfrm>
              <a:prstGeom prst="rect">
                <a:avLst/>
              </a:prstGeom>
              <a:noFill/>
              <a:ln w="9525">
                <a:noFill/>
                <a:miter lim="800000"/>
                <a:headEnd/>
                <a:tailEnd/>
              </a:ln>
              <a:effectLst/>
            </p:spPr>
            <p:txBody>
              <a:bodyPr>
                <a:spAutoFit/>
              </a:bodyPr>
              <a:lstStyle/>
              <a:p>
                <a:pPr algn="ctr"/>
                <a:r>
                  <a:rPr lang="en-US" b="1"/>
                  <a:t>75</a:t>
                </a:r>
              </a:p>
            </p:txBody>
          </p:sp>
        </p:grpSp>
        <p:grpSp>
          <p:nvGrpSpPr>
            <p:cNvPr id="358419" name="Group 19"/>
            <p:cNvGrpSpPr>
              <a:grpSpLocks/>
            </p:cNvGrpSpPr>
            <p:nvPr/>
          </p:nvGrpSpPr>
          <p:grpSpPr bwMode="auto">
            <a:xfrm>
              <a:off x="2604" y="2682"/>
              <a:ext cx="354" cy="1185"/>
              <a:chOff x="3272" y="2714"/>
              <a:chExt cx="354" cy="1185"/>
            </a:xfrm>
          </p:grpSpPr>
          <p:sp>
            <p:nvSpPr>
              <p:cNvPr id="35842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58421" name="Text Box 21"/>
              <p:cNvSpPr txBox="1">
                <a:spLocks noChangeArrowheads="1"/>
              </p:cNvSpPr>
              <p:nvPr/>
            </p:nvSpPr>
            <p:spPr bwMode="auto">
              <a:xfrm>
                <a:off x="3272" y="2867"/>
                <a:ext cx="354" cy="263"/>
              </a:xfrm>
              <a:prstGeom prst="rect">
                <a:avLst/>
              </a:prstGeom>
              <a:noFill/>
              <a:ln w="9525">
                <a:noFill/>
                <a:miter lim="800000"/>
                <a:headEnd/>
                <a:tailEnd/>
              </a:ln>
              <a:effectLst/>
            </p:spPr>
            <p:txBody>
              <a:bodyPr>
                <a:spAutoFit/>
              </a:bodyPr>
              <a:lstStyle/>
              <a:p>
                <a:pPr algn="ctr"/>
                <a:r>
                  <a:rPr lang="en-US" b="1"/>
                  <a:t>30</a:t>
                </a:r>
              </a:p>
            </p:txBody>
          </p:sp>
        </p:grpSp>
        <p:grpSp>
          <p:nvGrpSpPr>
            <p:cNvPr id="358422" name="Group 22"/>
            <p:cNvGrpSpPr>
              <a:grpSpLocks/>
            </p:cNvGrpSpPr>
            <p:nvPr/>
          </p:nvGrpSpPr>
          <p:grpSpPr bwMode="auto">
            <a:xfrm>
              <a:off x="3330" y="3165"/>
              <a:ext cx="542" cy="1101"/>
              <a:chOff x="3330" y="3171"/>
              <a:chExt cx="542" cy="1101"/>
            </a:xfrm>
          </p:grpSpPr>
          <p:sp>
            <p:nvSpPr>
              <p:cNvPr id="35842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58424" name="Text Box 24"/>
              <p:cNvSpPr txBox="1">
                <a:spLocks noChangeArrowheads="1"/>
              </p:cNvSpPr>
              <p:nvPr/>
            </p:nvSpPr>
            <p:spPr bwMode="auto">
              <a:xfrm>
                <a:off x="3330" y="3262"/>
                <a:ext cx="542" cy="263"/>
              </a:xfrm>
              <a:prstGeom prst="rect">
                <a:avLst/>
              </a:prstGeom>
              <a:noFill/>
              <a:ln w="9525">
                <a:noFill/>
                <a:miter lim="800000"/>
                <a:headEnd/>
                <a:tailEnd/>
              </a:ln>
              <a:effectLst/>
            </p:spPr>
            <p:txBody>
              <a:bodyPr>
                <a:spAutoFit/>
              </a:bodyPr>
              <a:lstStyle/>
              <a:p>
                <a:pPr algn="ctr"/>
                <a:r>
                  <a:rPr lang="en-US" b="1"/>
                  <a:t>165</a:t>
                </a:r>
              </a:p>
            </p:txBody>
          </p:sp>
        </p:grpSp>
        <p:grpSp>
          <p:nvGrpSpPr>
            <p:cNvPr id="358425" name="Group 25"/>
            <p:cNvGrpSpPr>
              <a:grpSpLocks/>
            </p:cNvGrpSpPr>
            <p:nvPr/>
          </p:nvGrpSpPr>
          <p:grpSpPr bwMode="auto">
            <a:xfrm>
              <a:off x="4258" y="2587"/>
              <a:ext cx="599" cy="700"/>
              <a:chOff x="4967" y="2587"/>
              <a:chExt cx="542" cy="700"/>
            </a:xfrm>
          </p:grpSpPr>
          <p:sp>
            <p:nvSpPr>
              <p:cNvPr id="35842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58427" name="Text Box 27"/>
              <p:cNvSpPr txBox="1">
                <a:spLocks noChangeArrowheads="1"/>
              </p:cNvSpPr>
              <p:nvPr/>
            </p:nvSpPr>
            <p:spPr bwMode="auto">
              <a:xfrm>
                <a:off x="4967" y="2759"/>
                <a:ext cx="542" cy="263"/>
              </a:xfrm>
              <a:prstGeom prst="rect">
                <a:avLst/>
              </a:prstGeom>
              <a:noFill/>
              <a:ln w="9525">
                <a:noFill/>
                <a:miter lim="800000"/>
                <a:headEnd/>
                <a:tailEnd/>
              </a:ln>
              <a:effectLst/>
            </p:spPr>
            <p:txBody>
              <a:bodyPr>
                <a:spAutoFit/>
              </a:bodyPr>
              <a:lstStyle/>
              <a:p>
                <a:pPr algn="ctr"/>
                <a:r>
                  <a:rPr lang="en-US" b="1"/>
                  <a:t>195</a:t>
                </a:r>
              </a:p>
            </p:txBody>
          </p:sp>
        </p:grpSp>
        <p:grpSp>
          <p:nvGrpSpPr>
            <p:cNvPr id="358428" name="Group 28"/>
            <p:cNvGrpSpPr>
              <a:grpSpLocks/>
            </p:cNvGrpSpPr>
            <p:nvPr/>
          </p:nvGrpSpPr>
          <p:grpSpPr bwMode="auto">
            <a:xfrm>
              <a:off x="3761" y="3163"/>
              <a:ext cx="420" cy="458"/>
              <a:chOff x="4397" y="3175"/>
              <a:chExt cx="420" cy="458"/>
            </a:xfrm>
          </p:grpSpPr>
          <p:sp>
            <p:nvSpPr>
              <p:cNvPr id="35842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58430" name="Text Box 30"/>
              <p:cNvSpPr txBox="1">
                <a:spLocks noChangeArrowheads="1"/>
              </p:cNvSpPr>
              <p:nvPr/>
            </p:nvSpPr>
            <p:spPr bwMode="auto">
              <a:xfrm>
                <a:off x="4447" y="3370"/>
                <a:ext cx="346" cy="263"/>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58431" name="Group 31"/>
            <p:cNvGrpSpPr>
              <a:grpSpLocks/>
            </p:cNvGrpSpPr>
            <p:nvPr/>
          </p:nvGrpSpPr>
          <p:grpSpPr bwMode="auto">
            <a:xfrm>
              <a:off x="3896" y="3462"/>
              <a:ext cx="1049" cy="597"/>
              <a:chOff x="3764" y="3462"/>
              <a:chExt cx="1049" cy="597"/>
            </a:xfrm>
          </p:grpSpPr>
          <p:sp>
            <p:nvSpPr>
              <p:cNvPr id="35843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58433" name="Text Box 33"/>
              <p:cNvSpPr txBox="1">
                <a:spLocks noChangeArrowheads="1"/>
              </p:cNvSpPr>
              <p:nvPr/>
            </p:nvSpPr>
            <p:spPr bwMode="auto">
              <a:xfrm>
                <a:off x="3764" y="3644"/>
                <a:ext cx="1049" cy="264"/>
              </a:xfrm>
              <a:prstGeom prst="rect">
                <a:avLst/>
              </a:prstGeom>
              <a:noFill/>
              <a:ln w="9525">
                <a:noFill/>
                <a:miter lim="800000"/>
                <a:headEnd/>
                <a:tailEnd/>
              </a:ln>
              <a:effectLst/>
            </p:spPr>
            <p:txBody>
              <a:bodyPr>
                <a:spAutoFit/>
              </a:bodyPr>
              <a:lstStyle/>
              <a:p>
                <a:pPr algn="ctr"/>
                <a:r>
                  <a:rPr lang="en-US" b="1"/>
                  <a:t>350</a:t>
                </a:r>
              </a:p>
            </p:txBody>
          </p:sp>
        </p:grpSp>
        <p:grpSp>
          <p:nvGrpSpPr>
            <p:cNvPr id="358434" name="Group 34"/>
            <p:cNvGrpSpPr>
              <a:grpSpLocks/>
            </p:cNvGrpSpPr>
            <p:nvPr/>
          </p:nvGrpSpPr>
          <p:grpSpPr bwMode="auto">
            <a:xfrm>
              <a:off x="4665" y="2585"/>
              <a:ext cx="345" cy="1477"/>
              <a:chOff x="4533" y="2585"/>
              <a:chExt cx="345" cy="1477"/>
            </a:xfrm>
          </p:grpSpPr>
          <p:sp>
            <p:nvSpPr>
              <p:cNvPr id="35843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58436" name="Text Box 36"/>
              <p:cNvSpPr txBox="1">
                <a:spLocks noChangeArrowheads="1"/>
              </p:cNvSpPr>
              <p:nvPr/>
            </p:nvSpPr>
            <p:spPr bwMode="auto">
              <a:xfrm>
                <a:off x="4533" y="3647"/>
                <a:ext cx="345" cy="263"/>
              </a:xfrm>
              <a:prstGeom prst="rect">
                <a:avLst/>
              </a:prstGeom>
              <a:noFill/>
              <a:ln w="9525">
                <a:noFill/>
                <a:miter lim="800000"/>
                <a:headEnd/>
                <a:tailEnd/>
              </a:ln>
              <a:effectLst/>
            </p:spPr>
            <p:txBody>
              <a:bodyPr>
                <a:spAutoFit/>
              </a:bodyPr>
              <a:lstStyle/>
              <a:p>
                <a:pPr algn="ctr"/>
                <a:r>
                  <a:rPr lang="en-US" b="1"/>
                  <a:t>40</a:t>
                </a:r>
              </a:p>
            </p:txBody>
          </p:sp>
        </p:grpSp>
        <p:grpSp>
          <p:nvGrpSpPr>
            <p:cNvPr id="358437" name="Group 37"/>
            <p:cNvGrpSpPr>
              <a:grpSpLocks/>
            </p:cNvGrpSpPr>
            <p:nvPr/>
          </p:nvGrpSpPr>
          <p:grpSpPr bwMode="auto">
            <a:xfrm>
              <a:off x="4826" y="3645"/>
              <a:ext cx="800" cy="432"/>
              <a:chOff x="5211" y="3639"/>
              <a:chExt cx="507" cy="432"/>
            </a:xfrm>
          </p:grpSpPr>
          <p:sp>
            <p:nvSpPr>
              <p:cNvPr id="35843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58439" name="Text Box 39"/>
              <p:cNvSpPr txBox="1">
                <a:spLocks noChangeArrowheads="1"/>
              </p:cNvSpPr>
              <p:nvPr/>
            </p:nvSpPr>
            <p:spPr bwMode="auto">
              <a:xfrm>
                <a:off x="5211" y="3639"/>
                <a:ext cx="507" cy="263"/>
              </a:xfrm>
              <a:prstGeom prst="rect">
                <a:avLst/>
              </a:prstGeom>
              <a:noFill/>
              <a:ln w="9525">
                <a:noFill/>
                <a:miter lim="800000"/>
                <a:headEnd/>
                <a:tailEnd/>
              </a:ln>
              <a:effectLst/>
            </p:spPr>
            <p:txBody>
              <a:bodyPr>
                <a:spAutoFit/>
              </a:bodyPr>
              <a:lstStyle/>
              <a:p>
                <a:pPr algn="ctr"/>
                <a:r>
                  <a:rPr lang="en-US" b="1"/>
                  <a:t>325</a:t>
                </a:r>
              </a:p>
            </p:txBody>
          </p:sp>
        </p:grpSp>
        <p:grpSp>
          <p:nvGrpSpPr>
            <p:cNvPr id="358440" name="Group 40"/>
            <p:cNvGrpSpPr>
              <a:grpSpLocks/>
            </p:cNvGrpSpPr>
            <p:nvPr/>
          </p:nvGrpSpPr>
          <p:grpSpPr bwMode="auto">
            <a:xfrm>
              <a:off x="5467" y="3548"/>
              <a:ext cx="264" cy="513"/>
              <a:chOff x="5335" y="3548"/>
              <a:chExt cx="264" cy="513"/>
            </a:xfrm>
          </p:grpSpPr>
          <p:sp>
            <p:nvSpPr>
              <p:cNvPr id="35844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58442" name="Text Box 42"/>
              <p:cNvSpPr txBox="1">
                <a:spLocks noChangeArrowheads="1"/>
              </p:cNvSpPr>
              <p:nvPr/>
            </p:nvSpPr>
            <p:spPr bwMode="auto">
              <a:xfrm rot="16200000">
                <a:off x="5254" y="3629"/>
                <a:ext cx="426" cy="264"/>
              </a:xfrm>
              <a:prstGeom prst="rect">
                <a:avLst/>
              </a:prstGeom>
              <a:noFill/>
              <a:ln w="9525">
                <a:noFill/>
                <a:miter lim="800000"/>
                <a:headEnd/>
                <a:tailEnd/>
              </a:ln>
              <a:effectLst/>
            </p:spPr>
            <p:txBody>
              <a:bodyPr wrap="none">
                <a:spAutoFit/>
              </a:bodyPr>
              <a:lstStyle/>
              <a:p>
                <a:r>
                  <a:rPr lang="en-US" b="1">
                    <a:solidFill>
                      <a:schemeClr val="bg1"/>
                    </a:solidFill>
                  </a:rPr>
                  <a:t>100</a:t>
                </a:r>
              </a:p>
            </p:txBody>
          </p:sp>
        </p:grpSp>
        <p:sp>
          <p:nvSpPr>
            <p:cNvPr id="358443" name="Rectangle 43"/>
            <p:cNvSpPr>
              <a:spLocks noChangeArrowheads="1"/>
            </p:cNvSpPr>
            <p:nvPr/>
          </p:nvSpPr>
          <p:spPr bwMode="auto">
            <a:xfrm>
              <a:off x="4064" y="3283"/>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520</a:t>
              </a:r>
            </a:p>
          </p:txBody>
        </p:sp>
        <p:grpSp>
          <p:nvGrpSpPr>
            <p:cNvPr id="358444" name="Group 44"/>
            <p:cNvGrpSpPr>
              <a:grpSpLocks/>
            </p:cNvGrpSpPr>
            <p:nvPr/>
          </p:nvGrpSpPr>
          <p:grpSpPr bwMode="auto">
            <a:xfrm>
              <a:off x="2616" y="3160"/>
              <a:ext cx="3104" cy="1165"/>
              <a:chOff x="2903" y="3198"/>
              <a:chExt cx="2395" cy="1165"/>
            </a:xfrm>
          </p:grpSpPr>
          <p:sp>
            <p:nvSpPr>
              <p:cNvPr id="35844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5844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58447" name="Text Box 47"/>
              <p:cNvSpPr txBox="1">
                <a:spLocks noChangeArrowheads="1"/>
              </p:cNvSpPr>
              <p:nvPr/>
            </p:nvSpPr>
            <p:spPr bwMode="auto">
              <a:xfrm>
                <a:off x="2903" y="4100"/>
                <a:ext cx="2395" cy="263"/>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58448" name="Text Box 48"/>
              <p:cNvSpPr txBox="1">
                <a:spLocks noChangeArrowheads="1"/>
              </p:cNvSpPr>
              <p:nvPr/>
            </p:nvSpPr>
            <p:spPr bwMode="auto">
              <a:xfrm>
                <a:off x="2903" y="3658"/>
                <a:ext cx="2395" cy="466"/>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58449" name="Rectangle 49"/>
            <p:cNvSpPr>
              <a:spLocks noChangeArrowheads="1"/>
            </p:cNvSpPr>
            <p:nvPr/>
          </p:nvSpPr>
          <p:spPr bwMode="auto">
            <a:xfrm>
              <a:off x="2607" y="4061"/>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490</a:t>
              </a:r>
              <a:r>
                <a:rPr lang="en-US" b="1" baseline="-25000"/>
                <a:t> </a:t>
              </a:r>
              <a:r>
                <a:rPr lang="en-US" b="1"/>
                <a:t>  </a:t>
              </a:r>
            </a:p>
          </p:txBody>
        </p:sp>
      </p:grpSp>
      <p:sp>
        <p:nvSpPr>
          <p:cNvPr id="358450" name="Rectangle 50"/>
          <p:cNvSpPr>
            <a:spLocks noChangeArrowheads="1"/>
          </p:cNvSpPr>
          <p:nvPr/>
        </p:nvSpPr>
        <p:spPr bwMode="auto">
          <a:xfrm>
            <a:off x="4440238" y="5076825"/>
            <a:ext cx="4691062" cy="144463"/>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1" name="Rectangle 51"/>
          <p:cNvSpPr>
            <a:spLocks noChangeArrowheads="1"/>
          </p:cNvSpPr>
          <p:nvPr/>
        </p:nvSpPr>
        <p:spPr bwMode="auto">
          <a:xfrm>
            <a:off x="4433888" y="6426200"/>
            <a:ext cx="4691062" cy="13335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35845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58453" name="Text Box 53"/>
          <p:cNvSpPr txBox="1">
            <a:spLocks noChangeArrowheads="1"/>
          </p:cNvSpPr>
          <p:nvPr/>
        </p:nvSpPr>
        <p:spPr bwMode="auto">
          <a:xfrm>
            <a:off x="6022975" y="3348038"/>
            <a:ext cx="2411413"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rPr>
              <a:t>Net = 0 W m</a:t>
            </a:r>
            <a:r>
              <a:rPr lang="en-US" sz="2400" i="1" baseline="30000">
                <a:solidFill>
                  <a:schemeClr val="hlink"/>
                </a:solidFill>
                <a:latin typeface="Arial" charset="0"/>
              </a:rPr>
              <a:t>-2</a:t>
            </a:r>
            <a:r>
              <a:rPr lang="en-US" sz="2400" i="1">
                <a:solidFill>
                  <a:schemeClr val="hlink"/>
                </a:solidFill>
                <a:latin typeface="Arial" charset="0"/>
              </a:rPr>
              <a:t>.</a:t>
            </a:r>
          </a:p>
        </p:txBody>
      </p:sp>
      <p:sp>
        <p:nvSpPr>
          <p:cNvPr id="358455" name="Rectangle 55"/>
          <p:cNvSpPr>
            <a:spLocks noChangeArrowheads="1"/>
          </p:cNvSpPr>
          <p:nvPr/>
        </p:nvSpPr>
        <p:spPr bwMode="auto">
          <a:xfrm>
            <a:off x="682625" y="5667375"/>
            <a:ext cx="3732213" cy="1190625"/>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This model also shows stable temperatures.</a:t>
            </a:r>
          </a:p>
        </p:txBody>
      </p:sp>
      <p:sp>
        <p:nvSpPr>
          <p:cNvPr id="358454" name="Text Box 54"/>
          <p:cNvSpPr txBox="1">
            <a:spLocks noChangeArrowheads="1"/>
          </p:cNvSpPr>
          <p:nvPr/>
        </p:nvSpPr>
        <p:spPr bwMode="auto">
          <a:xfrm>
            <a:off x="1947863" y="5540375"/>
            <a:ext cx="2411412"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rPr>
              <a:t>Net = 0 W m</a:t>
            </a:r>
            <a:r>
              <a:rPr lang="en-US" sz="2400" i="1" baseline="30000">
                <a:solidFill>
                  <a:schemeClr val="hlink"/>
                </a:solidFill>
                <a:latin typeface="Arial" charset="0"/>
              </a:rPr>
              <a:t>-2</a:t>
            </a:r>
            <a:r>
              <a:rPr lang="en-US" sz="2400" i="1">
                <a:solidFill>
                  <a:schemeClr val="hlink"/>
                </a:solidFill>
                <a:latin typeface="Arial"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 calcmode="lin" valueType="num">
                                      <p:cBhvr additive="base">
                                        <p:cTn id="7" dur="500" fill="hold"/>
                                        <p:tgtEl>
                                          <p:spTgt spid="358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02">
                                            <p:txEl>
                                              <p:pRg st="1" end="1"/>
                                            </p:txEl>
                                          </p:spTgt>
                                        </p:tgtEl>
                                        <p:attrNameLst>
                                          <p:attrName>style.visibility</p:attrName>
                                        </p:attrNameLst>
                                      </p:cBhvr>
                                      <p:to>
                                        <p:strVal val="visible"/>
                                      </p:to>
                                    </p:set>
                                    <p:anim calcmode="lin" valueType="num">
                                      <p:cBhvr additive="base">
                                        <p:cTn id="13" dur="500" fill="hold"/>
                                        <p:tgtEl>
                                          <p:spTgt spid="358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02">
                                            <p:txEl>
                                              <p:pRg st="2" end="2"/>
                                            </p:txEl>
                                          </p:spTgt>
                                        </p:tgtEl>
                                        <p:attrNameLst>
                                          <p:attrName>style.visibility</p:attrName>
                                        </p:attrNameLst>
                                      </p:cBhvr>
                                      <p:to>
                                        <p:strVal val="visible"/>
                                      </p:to>
                                    </p:set>
                                    <p:anim calcmode="lin" valueType="num">
                                      <p:cBhvr additive="base">
                                        <p:cTn id="19" dur="500" fill="hold"/>
                                        <p:tgtEl>
                                          <p:spTgt spid="358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58450"/>
                                        </p:tgtEl>
                                        <p:attrNameLst>
                                          <p:attrName>style.visibility</p:attrName>
                                        </p:attrNameLst>
                                      </p:cBhvr>
                                      <p:to>
                                        <p:strVal val="visible"/>
                                      </p:to>
                                    </p:set>
                                    <p:animEffect transition="in" filter="diamond(in)">
                                      <p:cBhvr>
                                        <p:cTn id="25" dur="2000"/>
                                        <p:tgtEl>
                                          <p:spTgt spid="358450"/>
                                        </p:tgtEl>
                                      </p:cBhvr>
                                    </p:animEffect>
                                  </p:childTnLst>
                                  <p:subTnLst>
                                    <p:audio>
                                      <p:cMediaNode>
                                        <p:cTn display="0" masterRel="sameClick">
                                          <p:stCondLst>
                                            <p:cond evt="begin" delay="0">
                                              <p:tn val="23"/>
                                            </p:cond>
                                          </p:stCondLst>
                                          <p:endCondLst>
                                            <p:cond evt="onStopAudio" delay="0">
                                              <p:tgtEl>
                                                <p:sldTgt/>
                                              </p:tgtEl>
                                            </p:cond>
                                          </p:endCondLst>
                                        </p:cTn>
                                        <p:tgtEl>
                                          <p:sndTgt r:embed="rId5"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8402">
                                            <p:txEl>
                                              <p:pRg st="3" end="3"/>
                                            </p:txEl>
                                          </p:spTgt>
                                        </p:tgtEl>
                                        <p:attrNameLst>
                                          <p:attrName>style.visibility</p:attrName>
                                        </p:attrNameLst>
                                      </p:cBhvr>
                                      <p:to>
                                        <p:strVal val="visible"/>
                                      </p:to>
                                    </p:set>
                                    <p:anim calcmode="lin" valueType="num">
                                      <p:cBhvr additive="base">
                                        <p:cTn id="30" dur="500" fill="hold"/>
                                        <p:tgtEl>
                                          <p:spTgt spid="35840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58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10000"/>
                                  </p:iterate>
                                  <p:childTnLst>
                                    <p:set>
                                      <p:cBhvr>
                                        <p:cTn id="35" dur="1" fill="hold">
                                          <p:stCondLst>
                                            <p:cond delay="0"/>
                                          </p:stCondLst>
                                        </p:cTn>
                                        <p:tgtEl>
                                          <p:spTgt spid="358453"/>
                                        </p:tgtEl>
                                        <p:attrNameLst>
                                          <p:attrName>style.visibility</p:attrName>
                                        </p:attrNameLst>
                                      </p:cBhvr>
                                      <p:to>
                                        <p:strVal val="visible"/>
                                      </p:to>
                                    </p:set>
                                    <p:anim calcmode="lin" valueType="num">
                                      <p:cBhvr additive="base">
                                        <p:cTn id="36" dur="500" fill="hold"/>
                                        <p:tgtEl>
                                          <p:spTgt spid="358453"/>
                                        </p:tgtEl>
                                        <p:attrNameLst>
                                          <p:attrName>ppt_x</p:attrName>
                                        </p:attrNameLst>
                                      </p:cBhvr>
                                      <p:tavLst>
                                        <p:tav tm="0">
                                          <p:val>
                                            <p:strVal val="#ppt_x"/>
                                          </p:val>
                                        </p:tav>
                                        <p:tav tm="100000">
                                          <p:val>
                                            <p:strVal val="#ppt_x"/>
                                          </p:val>
                                        </p:tav>
                                      </p:tavLst>
                                    </p:anim>
                                    <p:anim calcmode="lin" valueType="num">
                                      <p:cBhvr additive="base">
                                        <p:cTn id="37" dur="500" fill="hold"/>
                                        <p:tgtEl>
                                          <p:spTgt spid="358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boin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8402">
                                            <p:txEl>
                                              <p:pRg st="4" end="4"/>
                                            </p:txEl>
                                          </p:spTgt>
                                        </p:tgtEl>
                                        <p:attrNameLst>
                                          <p:attrName>style.visibility</p:attrName>
                                        </p:attrNameLst>
                                      </p:cBhvr>
                                      <p:to>
                                        <p:strVal val="visible"/>
                                      </p:to>
                                    </p:set>
                                    <p:anim calcmode="lin" valueType="num">
                                      <p:cBhvr additive="base">
                                        <p:cTn id="42" dur="500" fill="hold"/>
                                        <p:tgtEl>
                                          <p:spTgt spid="35840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58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58451"/>
                                        </p:tgtEl>
                                        <p:attrNameLst>
                                          <p:attrName>style.visibility</p:attrName>
                                        </p:attrNameLst>
                                      </p:cBhvr>
                                      <p:to>
                                        <p:strVal val="visible"/>
                                      </p:to>
                                    </p:set>
                                    <p:animEffect transition="in" filter="diamond(in)">
                                      <p:cBhvr>
                                        <p:cTn id="48" dur="2000"/>
                                        <p:tgtEl>
                                          <p:spTgt spid="358451"/>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8402">
                                            <p:txEl>
                                              <p:pRg st="5" end="5"/>
                                            </p:txEl>
                                          </p:spTgt>
                                        </p:tgtEl>
                                        <p:attrNameLst>
                                          <p:attrName>style.visibility</p:attrName>
                                        </p:attrNameLst>
                                      </p:cBhvr>
                                      <p:to>
                                        <p:strVal val="visible"/>
                                      </p:to>
                                    </p:set>
                                    <p:anim calcmode="lin" valueType="num">
                                      <p:cBhvr additive="base">
                                        <p:cTn id="53" dur="500" fill="hold"/>
                                        <p:tgtEl>
                                          <p:spTgt spid="35840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8402">
                                            <p:txEl>
                                              <p:pRg st="6" end="6"/>
                                            </p:txEl>
                                          </p:spTgt>
                                        </p:tgtEl>
                                        <p:attrNameLst>
                                          <p:attrName>style.visibility</p:attrName>
                                        </p:attrNameLst>
                                      </p:cBhvr>
                                      <p:to>
                                        <p:strVal val="visible"/>
                                      </p:to>
                                    </p:set>
                                    <p:anim calcmode="lin" valueType="num">
                                      <p:cBhvr additive="base">
                                        <p:cTn id="59" dur="500" fill="hold"/>
                                        <p:tgtEl>
                                          <p:spTgt spid="35840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840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58402">
                                            <p:txEl>
                                              <p:pRg st="7" end="7"/>
                                            </p:txEl>
                                          </p:spTgt>
                                        </p:tgtEl>
                                        <p:attrNameLst>
                                          <p:attrName>style.visibility</p:attrName>
                                        </p:attrNameLst>
                                      </p:cBhvr>
                                      <p:to>
                                        <p:strVal val="visible"/>
                                      </p:to>
                                    </p:set>
                                    <p:anim calcmode="lin" valueType="num">
                                      <p:cBhvr additive="base">
                                        <p:cTn id="65" dur="500" fill="hold"/>
                                        <p:tgtEl>
                                          <p:spTgt spid="35840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0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iterate type="lt">
                                    <p:tmPct val="10000"/>
                                  </p:iterate>
                                  <p:childTnLst>
                                    <p:set>
                                      <p:cBhvr>
                                        <p:cTn id="70" dur="1" fill="hold">
                                          <p:stCondLst>
                                            <p:cond delay="0"/>
                                          </p:stCondLst>
                                        </p:cTn>
                                        <p:tgtEl>
                                          <p:spTgt spid="358454"/>
                                        </p:tgtEl>
                                        <p:attrNameLst>
                                          <p:attrName>style.visibility</p:attrName>
                                        </p:attrNameLst>
                                      </p:cBhvr>
                                      <p:to>
                                        <p:strVal val="visible"/>
                                      </p:to>
                                    </p:set>
                                    <p:anim calcmode="lin" valueType="num">
                                      <p:cBhvr additive="base">
                                        <p:cTn id="71" dur="500" fill="hold"/>
                                        <p:tgtEl>
                                          <p:spTgt spid="358454"/>
                                        </p:tgtEl>
                                        <p:attrNameLst>
                                          <p:attrName>ppt_x</p:attrName>
                                        </p:attrNameLst>
                                      </p:cBhvr>
                                      <p:tavLst>
                                        <p:tav tm="0">
                                          <p:val>
                                            <p:strVal val="#ppt_x"/>
                                          </p:val>
                                        </p:tav>
                                        <p:tav tm="100000">
                                          <p:val>
                                            <p:strVal val="#ppt_x"/>
                                          </p:val>
                                        </p:tav>
                                      </p:tavLst>
                                    </p:anim>
                                    <p:anim calcmode="lin" valueType="num">
                                      <p:cBhvr additive="base">
                                        <p:cTn id="72" dur="500" fill="hold"/>
                                        <p:tgtEl>
                                          <p:spTgt spid="358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boing.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58455">
                                            <p:txEl>
                                              <p:pRg st="1" end="1"/>
                                            </p:txEl>
                                          </p:spTgt>
                                        </p:tgtEl>
                                        <p:attrNameLst>
                                          <p:attrName>style.visibility</p:attrName>
                                        </p:attrNameLst>
                                      </p:cBhvr>
                                      <p:to>
                                        <p:strVal val="visible"/>
                                      </p:to>
                                    </p:set>
                                    <p:anim calcmode="lin" valueType="num">
                                      <p:cBhvr additive="base">
                                        <p:cTn id="77" dur="500" fill="hold"/>
                                        <p:tgtEl>
                                          <p:spTgt spid="358455">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584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0" grpId="0" animBg="1"/>
      <p:bldP spid="358451" grpId="0" animBg="1"/>
      <p:bldP spid="358453" grpId="0"/>
      <p:bldP spid="35845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3" name="Rectangle 53"/>
          <p:cNvSpPr>
            <a:spLocks noChangeArrowheads="1"/>
          </p:cNvSpPr>
          <p:nvPr/>
        </p:nvSpPr>
        <p:spPr bwMode="auto">
          <a:xfrm>
            <a:off x="682625" y="5932488"/>
            <a:ext cx="7762875" cy="925512"/>
          </a:xfrm>
          <a:prstGeom prst="rect">
            <a:avLst/>
          </a:prstGeom>
          <a:solidFill>
            <a:srgbClr val="FFCCCC"/>
          </a:solidFill>
          <a:ln w="9525">
            <a:noFill/>
            <a:miter lim="800000"/>
            <a:headEnd/>
            <a:tailEnd/>
          </a:ln>
          <a:effectLst/>
        </p:spPr>
        <p:txBody>
          <a:bodyPr/>
          <a:lstStyle/>
          <a:p>
            <a:pPr eaLnBrk="0" hangingPunct="0"/>
            <a:r>
              <a:rPr lang="en-US" sz="2400" b="1" i="1">
                <a:latin typeface="Arial" charset="0"/>
              </a:rPr>
              <a:t>FYI</a:t>
            </a:r>
          </a:p>
          <a:p>
            <a:pPr eaLnBrk="0" hangingPunct="0"/>
            <a:r>
              <a:rPr lang="en-US" sz="2400" b="1">
                <a:latin typeface="Arial" charset="0"/>
                <a:sym typeface="Symbol" pitchFamily="18" charset="2"/>
              </a:rPr>
              <a:t></a:t>
            </a:r>
            <a:r>
              <a:rPr lang="en-US" sz="2400">
                <a:latin typeface="Arial" charset="0"/>
                <a:sym typeface="Symbol" pitchFamily="18" charset="2"/>
              </a:rPr>
              <a:t>This model shows increasing ground temperatures.</a:t>
            </a:r>
          </a:p>
        </p:txBody>
      </p:sp>
      <p:sp>
        <p:nvSpPr>
          <p:cNvPr id="3788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78884" name="Rectangle 4"/>
          <p:cNvSpPr>
            <a:spLocks noChangeArrowheads="1"/>
          </p:cNvSpPr>
          <p:nvPr/>
        </p:nvSpPr>
        <p:spPr bwMode="auto">
          <a:xfrm>
            <a:off x="685800" y="1847850"/>
            <a:ext cx="7772400" cy="4124325"/>
          </a:xfrm>
          <a:prstGeom prst="rect">
            <a:avLst/>
          </a:prstGeom>
          <a:solidFill>
            <a:srgbClr val="CCFFCC"/>
          </a:solidFill>
          <a:ln w="9525">
            <a:noFill/>
            <a:miter lim="800000"/>
            <a:headEnd/>
            <a:tailEnd/>
          </a:ln>
          <a:effectLst/>
        </p:spPr>
        <p:txBody>
          <a:bodyPr/>
          <a:lstStyle/>
          <a:p>
            <a:r>
              <a:rPr lang="en-US" sz="2400">
                <a:latin typeface="Arial" charset="0"/>
              </a:rPr>
              <a:t>PRACTICE: Find the net                                               power flow at the ground                                                     / atmosphere interface.</a:t>
            </a:r>
            <a:r>
              <a:rPr lang="en-US" sz="2400">
                <a:latin typeface="Arial" charset="0"/>
                <a:sym typeface="Symbol" pitchFamily="18" charset="2"/>
              </a:rPr>
              <a:t> </a:t>
            </a:r>
          </a:p>
          <a:p>
            <a:r>
              <a:rPr lang="en-US" sz="2400">
                <a:latin typeface="Arial" charset="0"/>
              </a:rPr>
              <a:t>SOLUTION:</a:t>
            </a:r>
          </a:p>
          <a:p>
            <a:r>
              <a:rPr lang="en-US" sz="2400">
                <a:latin typeface="Arial" charset="0"/>
                <a:sym typeface="Symbol" pitchFamily="18" charset="2"/>
              </a:rPr>
              <a:t></a:t>
            </a:r>
            <a:r>
              <a:rPr lang="en-US" sz="2400">
                <a:latin typeface="Arial" charset="0"/>
              </a:rPr>
              <a:t>We have:</a:t>
            </a:r>
          </a:p>
          <a:p>
            <a:r>
              <a:rPr lang="en-US" sz="2400" i="1" baseline="-25000">
                <a:latin typeface="Arial" charset="0"/>
              </a:rPr>
              <a:t>         </a:t>
            </a:r>
            <a:r>
              <a:rPr lang="en-US" sz="2400" i="1">
                <a:latin typeface="Arial" charset="0"/>
              </a:rPr>
              <a:t>I</a:t>
            </a:r>
            <a:r>
              <a:rPr lang="en-US" sz="2400" baseline="-25000">
                <a:latin typeface="Arial" charset="0"/>
              </a:rPr>
              <a:t>IN </a:t>
            </a:r>
            <a:r>
              <a:rPr lang="en-US" sz="2400">
                <a:latin typeface="Arial" charset="0"/>
              </a:rPr>
              <a:t> = 165 + 335 </a:t>
            </a:r>
          </a:p>
          <a:p>
            <a:r>
              <a:rPr lang="en-US" sz="2400">
                <a:latin typeface="Arial" charset="0"/>
              </a:rPr>
              <a:t>           = 500 W m</a:t>
            </a:r>
            <a:r>
              <a:rPr lang="en-US" sz="2400" baseline="30000">
                <a:latin typeface="Arial" charset="0"/>
              </a:rPr>
              <a:t>-2</a:t>
            </a:r>
            <a:r>
              <a:rPr lang="en-US" sz="2400">
                <a:latin typeface="Arial" charset="0"/>
              </a:rPr>
              <a:t>.</a:t>
            </a:r>
          </a:p>
          <a:p>
            <a:r>
              <a:rPr lang="en-US" sz="2400" i="1">
                <a:latin typeface="Arial" charset="0"/>
              </a:rPr>
              <a:t>    I</a:t>
            </a:r>
            <a:r>
              <a:rPr lang="en-US" sz="2400" baseline="-25000">
                <a:latin typeface="Arial" charset="0"/>
              </a:rPr>
              <a:t>OUT</a:t>
            </a:r>
            <a:r>
              <a:rPr lang="en-US" sz="2400">
                <a:latin typeface="Arial" charset="0"/>
              </a:rPr>
              <a:t> = 360 + 20 + 110 </a:t>
            </a:r>
          </a:p>
          <a:p>
            <a:r>
              <a:rPr lang="en-US" sz="2400">
                <a:latin typeface="Arial" charset="0"/>
              </a:rPr>
              <a:t>           = 490 W m</a:t>
            </a:r>
            <a:r>
              <a:rPr lang="en-US" sz="2400" baseline="30000">
                <a:latin typeface="Arial" charset="0"/>
              </a:rPr>
              <a:t>-2</a:t>
            </a:r>
            <a:r>
              <a:rPr lang="en-US" sz="2400">
                <a:latin typeface="Arial" charset="0"/>
              </a:rPr>
              <a:t>.</a:t>
            </a:r>
          </a:p>
          <a:p>
            <a:r>
              <a:rPr lang="en-US" sz="2400">
                <a:latin typeface="Arial" charset="0"/>
                <a:sym typeface="Symbol" pitchFamily="18" charset="2"/>
              </a:rPr>
              <a:t></a:t>
            </a:r>
            <a:r>
              <a:rPr lang="en-US" sz="2400">
                <a:latin typeface="Arial" charset="0"/>
              </a:rPr>
              <a:t>The net power flow is thus </a:t>
            </a:r>
          </a:p>
          <a:p>
            <a:r>
              <a:rPr lang="en-US" sz="2400" i="1">
                <a:latin typeface="Arial" charset="0"/>
              </a:rPr>
              <a:t>              I</a:t>
            </a:r>
            <a:r>
              <a:rPr lang="en-US" sz="2400" baseline="-25000">
                <a:latin typeface="Arial" charset="0"/>
              </a:rPr>
              <a:t>IN</a:t>
            </a:r>
            <a:r>
              <a:rPr lang="en-US" sz="2400">
                <a:latin typeface="Arial" charset="0"/>
              </a:rPr>
              <a:t> –  </a:t>
            </a:r>
            <a:r>
              <a:rPr lang="en-US" sz="2400" i="1">
                <a:latin typeface="Arial" charset="0"/>
              </a:rPr>
              <a:t>I</a:t>
            </a:r>
            <a:r>
              <a:rPr lang="en-US" sz="2400" baseline="-25000">
                <a:latin typeface="Arial" charset="0"/>
              </a:rPr>
              <a:t>OUT </a:t>
            </a:r>
            <a:r>
              <a:rPr lang="en-US" sz="2400">
                <a:latin typeface="Arial" charset="0"/>
              </a:rPr>
              <a:t> = 500 – 490 = + 10 W m</a:t>
            </a:r>
            <a:r>
              <a:rPr lang="en-US" sz="2400" baseline="30000">
                <a:latin typeface="Arial" charset="0"/>
              </a:rPr>
              <a:t>-2</a:t>
            </a:r>
            <a:r>
              <a:rPr lang="en-US" sz="2400">
                <a:latin typeface="Arial" charset="0"/>
              </a:rPr>
              <a:t>.</a:t>
            </a:r>
          </a:p>
        </p:txBody>
      </p:sp>
      <p:sp>
        <p:nvSpPr>
          <p:cNvPr id="378932" name="Rectangle 52"/>
          <p:cNvSpPr>
            <a:spLocks noChangeArrowheads="1"/>
          </p:cNvSpPr>
          <p:nvPr/>
        </p:nvSpPr>
        <p:spPr bwMode="auto">
          <a:xfrm>
            <a:off x="685800" y="1401763"/>
            <a:ext cx="7772400" cy="5111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grpSp>
        <p:nvGrpSpPr>
          <p:cNvPr id="378885" name="Group 5"/>
          <p:cNvGrpSpPr>
            <a:grpSpLocks/>
          </p:cNvGrpSpPr>
          <p:nvPr/>
        </p:nvGrpSpPr>
        <p:grpSpPr bwMode="auto">
          <a:xfrm>
            <a:off x="4135438" y="1849438"/>
            <a:ext cx="4957762" cy="3154362"/>
            <a:chOff x="2637" y="1157"/>
            <a:chExt cx="3123" cy="1987"/>
          </a:xfrm>
        </p:grpSpPr>
        <p:grpSp>
          <p:nvGrpSpPr>
            <p:cNvPr id="378886" name="Group 6"/>
            <p:cNvGrpSpPr>
              <a:grpSpLocks/>
            </p:cNvGrpSpPr>
            <p:nvPr/>
          </p:nvGrpSpPr>
          <p:grpSpPr bwMode="auto">
            <a:xfrm>
              <a:off x="3225" y="1157"/>
              <a:ext cx="702" cy="1129"/>
              <a:chOff x="3860" y="2333"/>
              <a:chExt cx="573" cy="1152"/>
            </a:xfrm>
          </p:grpSpPr>
          <p:sp>
            <p:nvSpPr>
              <p:cNvPr id="378887" name="AutoShape 7"/>
              <p:cNvSpPr>
                <a:spLocks noChangeArrowheads="1"/>
              </p:cNvSpPr>
              <p:nvPr/>
            </p:nvSpPr>
            <p:spPr bwMode="auto">
              <a:xfrm rot="5400000">
                <a:off x="3571" y="2622"/>
                <a:ext cx="1152" cy="573"/>
              </a:xfrm>
              <a:prstGeom prst="chevron">
                <a:avLst>
                  <a:gd name="adj" fmla="val 50262"/>
                </a:avLst>
              </a:prstGeom>
              <a:solidFill>
                <a:srgbClr val="FFFF00"/>
              </a:solidFill>
              <a:ln w="9525">
                <a:noFill/>
                <a:miter lim="800000"/>
                <a:headEnd/>
                <a:tailEnd/>
              </a:ln>
              <a:effectLst/>
            </p:spPr>
            <p:txBody>
              <a:bodyPr wrap="none" anchor="ctr"/>
              <a:lstStyle/>
              <a:p>
                <a:endParaRPr lang="en-US"/>
              </a:p>
            </p:txBody>
          </p:sp>
          <p:sp>
            <p:nvSpPr>
              <p:cNvPr id="378888" name="Text Box 8"/>
              <p:cNvSpPr txBox="1">
                <a:spLocks noChangeArrowheads="1"/>
              </p:cNvSpPr>
              <p:nvPr/>
            </p:nvSpPr>
            <p:spPr bwMode="auto">
              <a:xfrm>
                <a:off x="3860" y="2625"/>
                <a:ext cx="573" cy="255"/>
              </a:xfrm>
              <a:prstGeom prst="rect">
                <a:avLst/>
              </a:prstGeom>
              <a:noFill/>
              <a:ln w="9525">
                <a:noFill/>
                <a:miter lim="800000"/>
                <a:headEnd/>
                <a:tailEnd/>
              </a:ln>
              <a:effectLst/>
            </p:spPr>
            <p:txBody>
              <a:bodyPr>
                <a:spAutoFit/>
              </a:bodyPr>
              <a:lstStyle/>
              <a:p>
                <a:pPr algn="ctr"/>
                <a:r>
                  <a:rPr lang="en-US" b="1"/>
                  <a:t>340</a:t>
                </a:r>
              </a:p>
            </p:txBody>
          </p:sp>
        </p:grpSp>
        <p:sp>
          <p:nvSpPr>
            <p:cNvPr id="378889" name="AutoShape 9"/>
            <p:cNvSpPr>
              <a:spLocks noChangeArrowheads="1"/>
            </p:cNvSpPr>
            <p:nvPr/>
          </p:nvSpPr>
          <p:spPr bwMode="auto">
            <a:xfrm rot="10800000">
              <a:off x="2894" y="1992"/>
              <a:ext cx="461" cy="459"/>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noFill/>
              <a:miter lim="800000"/>
              <a:headEnd/>
              <a:tailEnd/>
            </a:ln>
            <a:effectLst/>
          </p:spPr>
          <p:txBody>
            <a:bodyPr wrap="none" anchor="ctr"/>
            <a:lstStyle/>
            <a:p>
              <a:endParaRPr lang="en-US"/>
            </a:p>
          </p:txBody>
        </p:sp>
        <p:grpSp>
          <p:nvGrpSpPr>
            <p:cNvPr id="378890" name="Group 10"/>
            <p:cNvGrpSpPr>
              <a:grpSpLocks/>
            </p:cNvGrpSpPr>
            <p:nvPr/>
          </p:nvGrpSpPr>
          <p:grpSpPr bwMode="auto">
            <a:xfrm>
              <a:off x="3162" y="1998"/>
              <a:ext cx="278" cy="930"/>
              <a:chOff x="3797" y="3197"/>
              <a:chExt cx="278" cy="930"/>
            </a:xfrm>
          </p:grpSpPr>
          <p:sp>
            <p:nvSpPr>
              <p:cNvPr id="378891" name="AutoShape 11"/>
              <p:cNvSpPr>
                <a:spLocks noChangeArrowheads="1"/>
              </p:cNvSpPr>
              <p:nvPr/>
            </p:nvSpPr>
            <p:spPr bwMode="auto">
              <a:xfrm rot="5400000">
                <a:off x="3631" y="3555"/>
                <a:ext cx="799" cy="84"/>
              </a:xfrm>
              <a:prstGeom prst="homePlate">
                <a:avLst>
                  <a:gd name="adj" fmla="val 75038"/>
                </a:avLst>
              </a:prstGeom>
              <a:solidFill>
                <a:srgbClr val="FF9933"/>
              </a:solidFill>
              <a:ln w="9525">
                <a:noFill/>
                <a:miter lim="800000"/>
                <a:headEnd/>
                <a:tailEnd/>
              </a:ln>
              <a:effectLst/>
            </p:spPr>
            <p:txBody>
              <a:bodyPr wrap="none" anchor="ctr"/>
              <a:lstStyle/>
              <a:p>
                <a:endParaRPr lang="en-US"/>
              </a:p>
            </p:txBody>
          </p:sp>
          <p:sp>
            <p:nvSpPr>
              <p:cNvPr id="378892" name="AutoShape 12"/>
              <p:cNvSpPr>
                <a:spLocks noChangeArrowheads="1"/>
              </p:cNvSpPr>
              <p:nvPr/>
            </p:nvSpPr>
            <p:spPr bwMode="auto">
              <a:xfrm rot="10800000">
                <a:off x="3797" y="383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3" name="Group 13"/>
            <p:cNvGrpSpPr>
              <a:grpSpLocks/>
            </p:cNvGrpSpPr>
            <p:nvPr/>
          </p:nvGrpSpPr>
          <p:grpSpPr bwMode="auto">
            <a:xfrm>
              <a:off x="2715" y="2611"/>
              <a:ext cx="559" cy="278"/>
              <a:chOff x="3350" y="3810"/>
              <a:chExt cx="559" cy="278"/>
            </a:xfrm>
          </p:grpSpPr>
          <p:sp>
            <p:nvSpPr>
              <p:cNvPr id="378894" name="AutoShape 14"/>
              <p:cNvSpPr>
                <a:spLocks noChangeArrowheads="1"/>
              </p:cNvSpPr>
              <p:nvPr/>
            </p:nvSpPr>
            <p:spPr bwMode="auto">
              <a:xfrm rot="10800000">
                <a:off x="3534" y="4003"/>
                <a:ext cx="375" cy="84"/>
              </a:xfrm>
              <a:prstGeom prst="homePlate">
                <a:avLst>
                  <a:gd name="adj" fmla="val 72627"/>
                </a:avLst>
              </a:prstGeom>
              <a:solidFill>
                <a:srgbClr val="FF9933"/>
              </a:solidFill>
              <a:ln w="9525">
                <a:noFill/>
                <a:miter lim="800000"/>
                <a:headEnd/>
                <a:tailEnd/>
              </a:ln>
              <a:effectLst/>
            </p:spPr>
            <p:txBody>
              <a:bodyPr wrap="none" anchor="ctr"/>
              <a:lstStyle/>
              <a:p>
                <a:endParaRPr lang="en-US"/>
              </a:p>
            </p:txBody>
          </p:sp>
          <p:sp>
            <p:nvSpPr>
              <p:cNvPr id="378895" name="AutoShape 15"/>
              <p:cNvSpPr>
                <a:spLocks noChangeArrowheads="1"/>
              </p:cNvSpPr>
              <p:nvPr/>
            </p:nvSpPr>
            <p:spPr bwMode="auto">
              <a:xfrm rot="16200000">
                <a:off x="3359" y="3801"/>
                <a:ext cx="278" cy="29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9525">
                <a:noFill/>
                <a:miter lim="800000"/>
                <a:headEnd/>
                <a:tailEnd/>
              </a:ln>
              <a:effectLst/>
            </p:spPr>
            <p:txBody>
              <a:bodyPr wrap="none" anchor="ctr"/>
              <a:lstStyle/>
              <a:p>
                <a:endParaRPr lang="en-US"/>
              </a:p>
            </p:txBody>
          </p:sp>
        </p:grpSp>
        <p:grpSp>
          <p:nvGrpSpPr>
            <p:cNvPr id="378896" name="Group 16"/>
            <p:cNvGrpSpPr>
              <a:grpSpLocks/>
            </p:cNvGrpSpPr>
            <p:nvPr/>
          </p:nvGrpSpPr>
          <p:grpSpPr bwMode="auto">
            <a:xfrm>
              <a:off x="2798" y="1515"/>
              <a:ext cx="437" cy="701"/>
              <a:chOff x="3433" y="2714"/>
              <a:chExt cx="437" cy="701"/>
            </a:xfrm>
          </p:grpSpPr>
          <p:sp>
            <p:nvSpPr>
              <p:cNvPr id="378897" name="AutoShape 17"/>
              <p:cNvSpPr>
                <a:spLocks noChangeArrowheads="1"/>
              </p:cNvSpPr>
              <p:nvPr/>
            </p:nvSpPr>
            <p:spPr bwMode="auto">
              <a:xfrm rot="16200000">
                <a:off x="3303" y="2997"/>
                <a:ext cx="701" cy="136"/>
              </a:xfrm>
              <a:prstGeom prst="chevron">
                <a:avLst>
                  <a:gd name="adj" fmla="val 51473"/>
                </a:avLst>
              </a:prstGeom>
              <a:solidFill>
                <a:srgbClr val="FFFF00"/>
              </a:solidFill>
              <a:ln w="9525">
                <a:noFill/>
                <a:miter lim="800000"/>
                <a:headEnd/>
                <a:tailEnd/>
              </a:ln>
              <a:effectLst/>
            </p:spPr>
            <p:txBody>
              <a:bodyPr wrap="none" anchor="ctr"/>
              <a:lstStyle/>
              <a:p>
                <a:endParaRPr lang="en-US"/>
              </a:p>
            </p:txBody>
          </p:sp>
          <p:sp>
            <p:nvSpPr>
              <p:cNvPr id="378898" name="Text Box 18"/>
              <p:cNvSpPr txBox="1">
                <a:spLocks noChangeArrowheads="1"/>
              </p:cNvSpPr>
              <p:nvPr/>
            </p:nvSpPr>
            <p:spPr bwMode="auto">
              <a:xfrm>
                <a:off x="3433" y="2769"/>
                <a:ext cx="437" cy="250"/>
              </a:xfrm>
              <a:prstGeom prst="rect">
                <a:avLst/>
              </a:prstGeom>
              <a:noFill/>
              <a:ln w="9525">
                <a:noFill/>
                <a:miter lim="800000"/>
                <a:headEnd/>
                <a:tailEnd/>
              </a:ln>
              <a:effectLst/>
            </p:spPr>
            <p:txBody>
              <a:bodyPr>
                <a:spAutoFit/>
              </a:bodyPr>
              <a:lstStyle/>
              <a:p>
                <a:pPr algn="ctr"/>
                <a:r>
                  <a:rPr lang="en-US" b="1"/>
                  <a:t>75</a:t>
                </a:r>
              </a:p>
            </p:txBody>
          </p:sp>
        </p:grpSp>
        <p:grpSp>
          <p:nvGrpSpPr>
            <p:cNvPr id="378899" name="Group 19"/>
            <p:cNvGrpSpPr>
              <a:grpSpLocks/>
            </p:cNvGrpSpPr>
            <p:nvPr/>
          </p:nvGrpSpPr>
          <p:grpSpPr bwMode="auto">
            <a:xfrm>
              <a:off x="2637" y="1515"/>
              <a:ext cx="354" cy="1185"/>
              <a:chOff x="3272" y="2714"/>
              <a:chExt cx="354" cy="1185"/>
            </a:xfrm>
          </p:grpSpPr>
          <p:sp>
            <p:nvSpPr>
              <p:cNvPr id="378900" name="AutoShape 20"/>
              <p:cNvSpPr>
                <a:spLocks noChangeArrowheads="1"/>
              </p:cNvSpPr>
              <p:nvPr/>
            </p:nvSpPr>
            <p:spPr bwMode="auto">
              <a:xfrm rot="16200000">
                <a:off x="2844" y="3261"/>
                <a:ext cx="1185" cy="92"/>
              </a:xfrm>
              <a:prstGeom prst="homePlate">
                <a:avLst>
                  <a:gd name="adj" fmla="val 77223"/>
                </a:avLst>
              </a:prstGeom>
              <a:solidFill>
                <a:srgbClr val="FF9933"/>
              </a:solidFill>
              <a:ln w="9525">
                <a:noFill/>
                <a:miter lim="800000"/>
                <a:headEnd/>
                <a:tailEnd/>
              </a:ln>
              <a:effectLst/>
            </p:spPr>
            <p:txBody>
              <a:bodyPr wrap="none" anchor="ctr"/>
              <a:lstStyle/>
              <a:p>
                <a:endParaRPr lang="en-US"/>
              </a:p>
            </p:txBody>
          </p:sp>
          <p:sp>
            <p:nvSpPr>
              <p:cNvPr id="378901" name="Text Box 21"/>
              <p:cNvSpPr txBox="1">
                <a:spLocks noChangeArrowheads="1"/>
              </p:cNvSpPr>
              <p:nvPr/>
            </p:nvSpPr>
            <p:spPr bwMode="auto">
              <a:xfrm>
                <a:off x="3272" y="2867"/>
                <a:ext cx="354" cy="250"/>
              </a:xfrm>
              <a:prstGeom prst="rect">
                <a:avLst/>
              </a:prstGeom>
              <a:noFill/>
              <a:ln w="9525">
                <a:noFill/>
                <a:miter lim="800000"/>
                <a:headEnd/>
                <a:tailEnd/>
              </a:ln>
              <a:effectLst/>
            </p:spPr>
            <p:txBody>
              <a:bodyPr>
                <a:spAutoFit/>
              </a:bodyPr>
              <a:lstStyle/>
              <a:p>
                <a:pPr algn="ctr"/>
                <a:r>
                  <a:rPr lang="en-US" b="1"/>
                  <a:t>30</a:t>
                </a:r>
              </a:p>
            </p:txBody>
          </p:sp>
        </p:grpSp>
        <p:grpSp>
          <p:nvGrpSpPr>
            <p:cNvPr id="378902" name="Group 22"/>
            <p:cNvGrpSpPr>
              <a:grpSpLocks/>
            </p:cNvGrpSpPr>
            <p:nvPr/>
          </p:nvGrpSpPr>
          <p:grpSpPr bwMode="auto">
            <a:xfrm>
              <a:off x="3363" y="1998"/>
              <a:ext cx="542" cy="1101"/>
              <a:chOff x="3330" y="3171"/>
              <a:chExt cx="542" cy="1101"/>
            </a:xfrm>
          </p:grpSpPr>
          <p:sp>
            <p:nvSpPr>
              <p:cNvPr id="378903" name="AutoShape 23"/>
              <p:cNvSpPr>
                <a:spLocks noChangeArrowheads="1"/>
              </p:cNvSpPr>
              <p:nvPr/>
            </p:nvSpPr>
            <p:spPr bwMode="auto">
              <a:xfrm rot="5400000">
                <a:off x="3034" y="3543"/>
                <a:ext cx="1101" cy="357"/>
              </a:xfrm>
              <a:prstGeom prst="homePlate">
                <a:avLst>
                  <a:gd name="adj" fmla="val 47346"/>
                </a:avLst>
              </a:prstGeom>
              <a:solidFill>
                <a:srgbClr val="FF3300"/>
              </a:solidFill>
              <a:ln w="9525">
                <a:noFill/>
                <a:miter lim="800000"/>
                <a:headEnd/>
                <a:tailEnd/>
              </a:ln>
              <a:effectLst/>
            </p:spPr>
            <p:txBody>
              <a:bodyPr wrap="none" anchor="ctr"/>
              <a:lstStyle/>
              <a:p>
                <a:endParaRPr lang="en-US"/>
              </a:p>
            </p:txBody>
          </p:sp>
          <p:sp>
            <p:nvSpPr>
              <p:cNvPr id="378904" name="Text Box 24"/>
              <p:cNvSpPr txBox="1">
                <a:spLocks noChangeArrowheads="1"/>
              </p:cNvSpPr>
              <p:nvPr/>
            </p:nvSpPr>
            <p:spPr bwMode="auto">
              <a:xfrm>
                <a:off x="3330" y="3262"/>
                <a:ext cx="542" cy="250"/>
              </a:xfrm>
              <a:prstGeom prst="rect">
                <a:avLst/>
              </a:prstGeom>
              <a:noFill/>
              <a:ln w="9525">
                <a:noFill/>
                <a:miter lim="800000"/>
                <a:headEnd/>
                <a:tailEnd/>
              </a:ln>
              <a:effectLst/>
            </p:spPr>
            <p:txBody>
              <a:bodyPr>
                <a:spAutoFit/>
              </a:bodyPr>
              <a:lstStyle/>
              <a:p>
                <a:pPr algn="ctr"/>
                <a:r>
                  <a:rPr lang="en-US" b="1"/>
                  <a:t>165</a:t>
                </a:r>
              </a:p>
            </p:txBody>
          </p:sp>
        </p:grpSp>
        <p:grpSp>
          <p:nvGrpSpPr>
            <p:cNvPr id="378905" name="Group 25"/>
            <p:cNvGrpSpPr>
              <a:grpSpLocks/>
            </p:cNvGrpSpPr>
            <p:nvPr/>
          </p:nvGrpSpPr>
          <p:grpSpPr bwMode="auto">
            <a:xfrm>
              <a:off x="4291" y="1420"/>
              <a:ext cx="599" cy="700"/>
              <a:chOff x="4967" y="2587"/>
              <a:chExt cx="542" cy="700"/>
            </a:xfrm>
          </p:grpSpPr>
          <p:sp>
            <p:nvSpPr>
              <p:cNvPr id="378906" name="AutoShape 26"/>
              <p:cNvSpPr>
                <a:spLocks noChangeArrowheads="1"/>
              </p:cNvSpPr>
              <p:nvPr/>
            </p:nvSpPr>
            <p:spPr bwMode="auto">
              <a:xfrm rot="16200000">
                <a:off x="4881" y="2762"/>
                <a:ext cx="700" cy="349"/>
              </a:xfrm>
              <a:prstGeom prst="homePlate">
                <a:avLst>
                  <a:gd name="adj" fmla="val 47571"/>
                </a:avLst>
              </a:prstGeom>
              <a:solidFill>
                <a:srgbClr val="CC0000"/>
              </a:solidFill>
              <a:ln w="9525">
                <a:noFill/>
                <a:miter lim="800000"/>
                <a:headEnd/>
                <a:tailEnd/>
              </a:ln>
              <a:effectLst/>
            </p:spPr>
            <p:txBody>
              <a:bodyPr wrap="none" anchor="ctr"/>
              <a:lstStyle/>
              <a:p>
                <a:endParaRPr lang="en-US"/>
              </a:p>
            </p:txBody>
          </p:sp>
          <p:sp>
            <p:nvSpPr>
              <p:cNvPr id="378907" name="Text Box 27"/>
              <p:cNvSpPr txBox="1">
                <a:spLocks noChangeArrowheads="1"/>
              </p:cNvSpPr>
              <p:nvPr/>
            </p:nvSpPr>
            <p:spPr bwMode="auto">
              <a:xfrm>
                <a:off x="4967" y="2759"/>
                <a:ext cx="542" cy="250"/>
              </a:xfrm>
              <a:prstGeom prst="rect">
                <a:avLst/>
              </a:prstGeom>
              <a:noFill/>
              <a:ln w="9525">
                <a:noFill/>
                <a:miter lim="800000"/>
                <a:headEnd/>
                <a:tailEnd/>
              </a:ln>
              <a:effectLst/>
            </p:spPr>
            <p:txBody>
              <a:bodyPr>
                <a:spAutoFit/>
              </a:bodyPr>
              <a:lstStyle/>
              <a:p>
                <a:pPr algn="ctr"/>
                <a:r>
                  <a:rPr lang="en-US" b="1"/>
                  <a:t>195</a:t>
                </a:r>
              </a:p>
            </p:txBody>
          </p:sp>
        </p:grpSp>
        <p:grpSp>
          <p:nvGrpSpPr>
            <p:cNvPr id="378908" name="Group 28"/>
            <p:cNvGrpSpPr>
              <a:grpSpLocks/>
            </p:cNvGrpSpPr>
            <p:nvPr/>
          </p:nvGrpSpPr>
          <p:grpSpPr bwMode="auto">
            <a:xfrm>
              <a:off x="3794" y="1996"/>
              <a:ext cx="420" cy="447"/>
              <a:chOff x="4397" y="3175"/>
              <a:chExt cx="420" cy="447"/>
            </a:xfrm>
          </p:grpSpPr>
          <p:sp>
            <p:nvSpPr>
              <p:cNvPr id="378909" name="AutoShape 29"/>
              <p:cNvSpPr>
                <a:spLocks noChangeArrowheads="1"/>
              </p:cNvSpPr>
              <p:nvPr/>
            </p:nvSpPr>
            <p:spPr bwMode="auto">
              <a:xfrm rot="10800000" flipH="1">
                <a:off x="4397" y="3175"/>
                <a:ext cx="420" cy="4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noFill/>
                <a:miter lim="800000"/>
                <a:headEnd/>
                <a:tailEnd/>
              </a:ln>
              <a:effectLst/>
            </p:spPr>
            <p:txBody>
              <a:bodyPr wrap="none" anchor="ctr"/>
              <a:lstStyle/>
              <a:p>
                <a:endParaRPr lang="en-US"/>
              </a:p>
            </p:txBody>
          </p:sp>
          <p:sp>
            <p:nvSpPr>
              <p:cNvPr id="378910" name="Text Box 30"/>
              <p:cNvSpPr txBox="1">
                <a:spLocks noChangeArrowheads="1"/>
              </p:cNvSpPr>
              <p:nvPr/>
            </p:nvSpPr>
            <p:spPr bwMode="auto">
              <a:xfrm>
                <a:off x="4447" y="3370"/>
                <a:ext cx="346" cy="250"/>
              </a:xfrm>
              <a:prstGeom prst="rect">
                <a:avLst/>
              </a:prstGeom>
              <a:noFill/>
              <a:ln w="9525">
                <a:noFill/>
                <a:miter lim="800000"/>
                <a:headEnd/>
                <a:tailEnd/>
              </a:ln>
              <a:effectLst/>
            </p:spPr>
            <p:txBody>
              <a:bodyPr>
                <a:spAutoFit/>
              </a:bodyPr>
              <a:lstStyle/>
              <a:p>
                <a:pPr algn="ctr">
                  <a:spcBef>
                    <a:spcPct val="50000"/>
                  </a:spcBef>
                </a:pPr>
                <a:r>
                  <a:rPr lang="en-US" b="1"/>
                  <a:t>70</a:t>
                </a:r>
              </a:p>
            </p:txBody>
          </p:sp>
        </p:grpSp>
        <p:grpSp>
          <p:nvGrpSpPr>
            <p:cNvPr id="378911" name="Group 31"/>
            <p:cNvGrpSpPr>
              <a:grpSpLocks/>
            </p:cNvGrpSpPr>
            <p:nvPr/>
          </p:nvGrpSpPr>
          <p:grpSpPr bwMode="auto">
            <a:xfrm>
              <a:off x="3929" y="2295"/>
              <a:ext cx="1049" cy="597"/>
              <a:chOff x="3764" y="3462"/>
              <a:chExt cx="1049" cy="597"/>
            </a:xfrm>
          </p:grpSpPr>
          <p:sp>
            <p:nvSpPr>
              <p:cNvPr id="378912" name="AutoShape 32"/>
              <p:cNvSpPr>
                <a:spLocks noChangeArrowheads="1"/>
              </p:cNvSpPr>
              <p:nvPr/>
            </p:nvSpPr>
            <p:spPr bwMode="auto">
              <a:xfrm rot="16200000">
                <a:off x="3975" y="3423"/>
                <a:ext cx="597" cy="675"/>
              </a:xfrm>
              <a:prstGeom prst="homePlate">
                <a:avLst>
                  <a:gd name="adj" fmla="val 33505"/>
                </a:avLst>
              </a:prstGeom>
              <a:solidFill>
                <a:srgbClr val="CC0000"/>
              </a:solidFill>
              <a:ln w="9525">
                <a:noFill/>
                <a:miter lim="800000"/>
                <a:headEnd/>
                <a:tailEnd/>
              </a:ln>
              <a:effectLst/>
            </p:spPr>
            <p:txBody>
              <a:bodyPr wrap="none" anchor="ctr"/>
              <a:lstStyle/>
              <a:p>
                <a:endParaRPr lang="en-US"/>
              </a:p>
            </p:txBody>
          </p:sp>
          <p:sp>
            <p:nvSpPr>
              <p:cNvPr id="378913" name="Text Box 33"/>
              <p:cNvSpPr txBox="1">
                <a:spLocks noChangeArrowheads="1"/>
              </p:cNvSpPr>
              <p:nvPr/>
            </p:nvSpPr>
            <p:spPr bwMode="auto">
              <a:xfrm>
                <a:off x="3764" y="3645"/>
                <a:ext cx="1049" cy="250"/>
              </a:xfrm>
              <a:prstGeom prst="rect">
                <a:avLst/>
              </a:prstGeom>
              <a:noFill/>
              <a:ln w="9525">
                <a:noFill/>
                <a:miter lim="800000"/>
                <a:headEnd/>
                <a:tailEnd/>
              </a:ln>
              <a:effectLst/>
            </p:spPr>
            <p:txBody>
              <a:bodyPr>
                <a:spAutoFit/>
              </a:bodyPr>
              <a:lstStyle/>
              <a:p>
                <a:pPr algn="ctr"/>
                <a:r>
                  <a:rPr lang="en-US" b="1"/>
                  <a:t>360</a:t>
                </a:r>
              </a:p>
            </p:txBody>
          </p:sp>
        </p:grpSp>
        <p:grpSp>
          <p:nvGrpSpPr>
            <p:cNvPr id="378914" name="Group 34"/>
            <p:cNvGrpSpPr>
              <a:grpSpLocks/>
            </p:cNvGrpSpPr>
            <p:nvPr/>
          </p:nvGrpSpPr>
          <p:grpSpPr bwMode="auto">
            <a:xfrm>
              <a:off x="4698" y="1418"/>
              <a:ext cx="345" cy="1477"/>
              <a:chOff x="4533" y="2585"/>
              <a:chExt cx="345" cy="1477"/>
            </a:xfrm>
          </p:grpSpPr>
          <p:sp>
            <p:nvSpPr>
              <p:cNvPr id="378915" name="AutoShape 35"/>
              <p:cNvSpPr>
                <a:spLocks noChangeArrowheads="1"/>
              </p:cNvSpPr>
              <p:nvPr/>
            </p:nvSpPr>
            <p:spPr bwMode="auto">
              <a:xfrm rot="16200000">
                <a:off x="3967" y="3250"/>
                <a:ext cx="1477" cy="148"/>
              </a:xfrm>
              <a:prstGeom prst="homePlate">
                <a:avLst>
                  <a:gd name="adj" fmla="val 107467"/>
                </a:avLst>
              </a:prstGeom>
              <a:solidFill>
                <a:srgbClr val="CC0000"/>
              </a:solidFill>
              <a:ln w="9525">
                <a:noFill/>
                <a:miter lim="800000"/>
                <a:headEnd/>
                <a:tailEnd/>
              </a:ln>
              <a:effectLst/>
            </p:spPr>
            <p:txBody>
              <a:bodyPr wrap="none" anchor="ctr"/>
              <a:lstStyle/>
              <a:p>
                <a:endParaRPr lang="en-US"/>
              </a:p>
            </p:txBody>
          </p:sp>
          <p:sp>
            <p:nvSpPr>
              <p:cNvPr id="378916" name="Text Box 36"/>
              <p:cNvSpPr txBox="1">
                <a:spLocks noChangeArrowheads="1"/>
              </p:cNvSpPr>
              <p:nvPr/>
            </p:nvSpPr>
            <p:spPr bwMode="auto">
              <a:xfrm>
                <a:off x="4533" y="3647"/>
                <a:ext cx="345" cy="250"/>
              </a:xfrm>
              <a:prstGeom prst="rect">
                <a:avLst/>
              </a:prstGeom>
              <a:noFill/>
              <a:ln w="9525">
                <a:noFill/>
                <a:miter lim="800000"/>
                <a:headEnd/>
                <a:tailEnd/>
              </a:ln>
              <a:effectLst/>
            </p:spPr>
            <p:txBody>
              <a:bodyPr>
                <a:spAutoFit/>
              </a:bodyPr>
              <a:lstStyle/>
              <a:p>
                <a:pPr algn="ctr"/>
                <a:r>
                  <a:rPr lang="en-US" b="1"/>
                  <a:t>20</a:t>
                </a:r>
              </a:p>
            </p:txBody>
          </p:sp>
        </p:grpSp>
        <p:grpSp>
          <p:nvGrpSpPr>
            <p:cNvPr id="378917" name="Group 37"/>
            <p:cNvGrpSpPr>
              <a:grpSpLocks/>
            </p:cNvGrpSpPr>
            <p:nvPr/>
          </p:nvGrpSpPr>
          <p:grpSpPr bwMode="auto">
            <a:xfrm>
              <a:off x="4859" y="2478"/>
              <a:ext cx="800" cy="432"/>
              <a:chOff x="5211" y="3639"/>
              <a:chExt cx="507" cy="432"/>
            </a:xfrm>
          </p:grpSpPr>
          <p:sp>
            <p:nvSpPr>
              <p:cNvPr id="378918" name="AutoShape 38"/>
              <p:cNvSpPr>
                <a:spLocks noChangeArrowheads="1"/>
              </p:cNvSpPr>
              <p:nvPr/>
            </p:nvSpPr>
            <p:spPr bwMode="auto">
              <a:xfrm rot="5400000">
                <a:off x="5236" y="3686"/>
                <a:ext cx="425" cy="346"/>
              </a:xfrm>
              <a:prstGeom prst="homePlate">
                <a:avLst>
                  <a:gd name="adj" fmla="val 41155"/>
                </a:avLst>
              </a:prstGeom>
              <a:solidFill>
                <a:srgbClr val="CC0000"/>
              </a:solidFill>
              <a:ln w="9525">
                <a:noFill/>
                <a:miter lim="800000"/>
                <a:headEnd/>
                <a:tailEnd/>
              </a:ln>
              <a:effectLst/>
            </p:spPr>
            <p:txBody>
              <a:bodyPr wrap="none" anchor="ctr"/>
              <a:lstStyle/>
              <a:p>
                <a:endParaRPr lang="en-US"/>
              </a:p>
            </p:txBody>
          </p:sp>
          <p:sp>
            <p:nvSpPr>
              <p:cNvPr id="378919" name="Text Box 39"/>
              <p:cNvSpPr txBox="1">
                <a:spLocks noChangeArrowheads="1"/>
              </p:cNvSpPr>
              <p:nvPr/>
            </p:nvSpPr>
            <p:spPr bwMode="auto">
              <a:xfrm>
                <a:off x="5211" y="3639"/>
                <a:ext cx="507" cy="250"/>
              </a:xfrm>
              <a:prstGeom prst="rect">
                <a:avLst/>
              </a:prstGeom>
              <a:noFill/>
              <a:ln w="9525">
                <a:noFill/>
                <a:miter lim="800000"/>
                <a:headEnd/>
                <a:tailEnd/>
              </a:ln>
              <a:effectLst/>
            </p:spPr>
            <p:txBody>
              <a:bodyPr>
                <a:spAutoFit/>
              </a:bodyPr>
              <a:lstStyle/>
              <a:p>
                <a:pPr algn="ctr"/>
                <a:r>
                  <a:rPr lang="en-US" b="1"/>
                  <a:t>335</a:t>
                </a:r>
              </a:p>
            </p:txBody>
          </p:sp>
        </p:grpSp>
        <p:grpSp>
          <p:nvGrpSpPr>
            <p:cNvPr id="378920" name="Group 40"/>
            <p:cNvGrpSpPr>
              <a:grpSpLocks/>
            </p:cNvGrpSpPr>
            <p:nvPr/>
          </p:nvGrpSpPr>
          <p:grpSpPr bwMode="auto">
            <a:xfrm>
              <a:off x="5500" y="2404"/>
              <a:ext cx="250" cy="490"/>
              <a:chOff x="5335" y="3571"/>
              <a:chExt cx="250" cy="490"/>
            </a:xfrm>
          </p:grpSpPr>
          <p:sp>
            <p:nvSpPr>
              <p:cNvPr id="378921" name="AutoShape 41"/>
              <p:cNvSpPr>
                <a:spLocks noChangeArrowheads="1"/>
              </p:cNvSpPr>
              <p:nvPr/>
            </p:nvSpPr>
            <p:spPr bwMode="auto">
              <a:xfrm rot="16200000">
                <a:off x="5214" y="3740"/>
                <a:ext cx="490" cy="152"/>
              </a:xfrm>
              <a:prstGeom prst="homePlate">
                <a:avLst>
                  <a:gd name="adj" fmla="val 48325"/>
                </a:avLst>
              </a:prstGeom>
              <a:solidFill>
                <a:schemeClr val="accent2"/>
              </a:solidFill>
              <a:ln w="9525">
                <a:noFill/>
                <a:miter lim="800000"/>
                <a:headEnd/>
                <a:tailEnd/>
              </a:ln>
              <a:effectLst/>
            </p:spPr>
            <p:txBody>
              <a:bodyPr wrap="none" anchor="ctr"/>
              <a:lstStyle/>
              <a:p>
                <a:endParaRPr lang="en-US"/>
              </a:p>
            </p:txBody>
          </p:sp>
          <p:sp>
            <p:nvSpPr>
              <p:cNvPr id="378922" name="Text Box 42"/>
              <p:cNvSpPr txBox="1">
                <a:spLocks noChangeArrowheads="1"/>
              </p:cNvSpPr>
              <p:nvPr/>
            </p:nvSpPr>
            <p:spPr bwMode="auto">
              <a:xfrm rot="16200000">
                <a:off x="5258" y="3649"/>
                <a:ext cx="404" cy="250"/>
              </a:xfrm>
              <a:prstGeom prst="rect">
                <a:avLst/>
              </a:prstGeom>
              <a:noFill/>
              <a:ln w="9525">
                <a:noFill/>
                <a:miter lim="800000"/>
                <a:headEnd/>
                <a:tailEnd/>
              </a:ln>
              <a:effectLst/>
            </p:spPr>
            <p:txBody>
              <a:bodyPr wrap="none">
                <a:spAutoFit/>
              </a:bodyPr>
              <a:lstStyle/>
              <a:p>
                <a:r>
                  <a:rPr lang="en-US" b="1">
                    <a:solidFill>
                      <a:schemeClr val="bg1"/>
                    </a:solidFill>
                  </a:rPr>
                  <a:t>110</a:t>
                </a:r>
              </a:p>
            </p:txBody>
          </p:sp>
        </p:grpSp>
        <p:sp>
          <p:nvSpPr>
            <p:cNvPr id="378923" name="Rectangle 43"/>
            <p:cNvSpPr>
              <a:spLocks noChangeArrowheads="1"/>
            </p:cNvSpPr>
            <p:nvPr/>
          </p:nvSpPr>
          <p:spPr bwMode="auto">
            <a:xfrm>
              <a:off x="4097" y="2116"/>
              <a:ext cx="1663" cy="369"/>
            </a:xfrm>
            <a:prstGeom prst="rect">
              <a:avLst/>
            </a:prstGeom>
            <a:solidFill>
              <a:srgbClr val="009900">
                <a:alpha val="34000"/>
              </a:srgbClr>
            </a:solidFill>
            <a:ln w="9525">
              <a:noFill/>
              <a:miter lim="800000"/>
              <a:headEnd/>
              <a:tailEnd/>
            </a:ln>
            <a:effectLst/>
          </p:spPr>
          <p:txBody>
            <a:bodyPr wrap="none" anchor="ctr"/>
            <a:lstStyle/>
            <a:p>
              <a:pPr algn="r"/>
              <a:r>
                <a:rPr lang="en-US" b="1"/>
                <a:t>540</a:t>
              </a:r>
            </a:p>
          </p:txBody>
        </p:sp>
        <p:grpSp>
          <p:nvGrpSpPr>
            <p:cNvPr id="378924" name="Group 44"/>
            <p:cNvGrpSpPr>
              <a:grpSpLocks/>
            </p:cNvGrpSpPr>
            <p:nvPr/>
          </p:nvGrpSpPr>
          <p:grpSpPr bwMode="auto">
            <a:xfrm>
              <a:off x="2649" y="1992"/>
              <a:ext cx="3104" cy="1152"/>
              <a:chOff x="2903" y="3198"/>
              <a:chExt cx="2395" cy="1152"/>
            </a:xfrm>
          </p:grpSpPr>
          <p:sp>
            <p:nvSpPr>
              <p:cNvPr id="378925" name="Rectangle 45"/>
              <p:cNvSpPr>
                <a:spLocks noChangeArrowheads="1"/>
              </p:cNvSpPr>
              <p:nvPr/>
            </p:nvSpPr>
            <p:spPr bwMode="auto">
              <a:xfrm>
                <a:off x="2903" y="4100"/>
                <a:ext cx="2395" cy="220"/>
              </a:xfrm>
              <a:prstGeom prst="rect">
                <a:avLst/>
              </a:prstGeom>
              <a:solidFill>
                <a:srgbClr val="009900">
                  <a:alpha val="78000"/>
                </a:srgbClr>
              </a:solidFill>
              <a:ln w="9525">
                <a:solidFill>
                  <a:schemeClr val="tx1"/>
                </a:solidFill>
                <a:miter lim="800000"/>
                <a:headEnd/>
                <a:tailEnd/>
              </a:ln>
              <a:effectLst/>
            </p:spPr>
            <p:txBody>
              <a:bodyPr wrap="none" anchor="ctr"/>
              <a:lstStyle/>
              <a:p>
                <a:endParaRPr lang="en-US"/>
              </a:p>
            </p:txBody>
          </p:sp>
          <p:sp>
            <p:nvSpPr>
              <p:cNvPr id="378926" name="Rectangle 46"/>
              <p:cNvSpPr>
                <a:spLocks noChangeArrowheads="1"/>
              </p:cNvSpPr>
              <p:nvPr/>
            </p:nvSpPr>
            <p:spPr bwMode="auto">
              <a:xfrm>
                <a:off x="2903" y="3198"/>
                <a:ext cx="2395" cy="902"/>
              </a:xfrm>
              <a:prstGeom prst="rect">
                <a:avLst/>
              </a:prstGeom>
              <a:gradFill rotWithShape="1">
                <a:gsLst>
                  <a:gs pos="0">
                    <a:schemeClr val="accent1">
                      <a:alpha val="33000"/>
                    </a:schemeClr>
                  </a:gs>
                  <a:gs pos="100000">
                    <a:schemeClr val="accent1">
                      <a:gamma/>
                      <a:shade val="46275"/>
                      <a:invGamma/>
                      <a:alpha val="41000"/>
                    </a:schemeClr>
                  </a:gs>
                </a:gsLst>
                <a:lin ang="5400000" scaled="1"/>
              </a:gradFill>
              <a:ln w="9525">
                <a:solidFill>
                  <a:schemeClr val="tx1"/>
                </a:solidFill>
                <a:miter lim="800000"/>
                <a:headEnd/>
                <a:tailEnd/>
              </a:ln>
              <a:effectLst/>
            </p:spPr>
            <p:txBody>
              <a:bodyPr wrap="none" anchor="ctr"/>
              <a:lstStyle/>
              <a:p>
                <a:endParaRPr lang="en-US"/>
              </a:p>
            </p:txBody>
          </p:sp>
          <p:sp>
            <p:nvSpPr>
              <p:cNvPr id="378927" name="Text Box 47"/>
              <p:cNvSpPr txBox="1">
                <a:spLocks noChangeArrowheads="1"/>
              </p:cNvSpPr>
              <p:nvPr/>
            </p:nvSpPr>
            <p:spPr bwMode="auto">
              <a:xfrm>
                <a:off x="2903" y="4100"/>
                <a:ext cx="2395" cy="250"/>
              </a:xfrm>
              <a:prstGeom prst="rect">
                <a:avLst/>
              </a:prstGeom>
              <a:noFill/>
              <a:ln w="9525">
                <a:noFill/>
                <a:miter lim="800000"/>
                <a:headEnd/>
                <a:tailEnd/>
              </a:ln>
              <a:effectLst/>
            </p:spPr>
            <p:txBody>
              <a:bodyPr>
                <a:spAutoFit/>
              </a:bodyPr>
              <a:lstStyle/>
              <a:p>
                <a:pPr algn="ctr"/>
                <a:r>
                  <a:rPr lang="en-US" b="1">
                    <a:solidFill>
                      <a:schemeClr val="bg1"/>
                    </a:solidFill>
                  </a:rPr>
                  <a:t>GROUND</a:t>
                </a:r>
              </a:p>
            </p:txBody>
          </p:sp>
          <p:sp>
            <p:nvSpPr>
              <p:cNvPr id="378928" name="Text Box 48"/>
              <p:cNvSpPr txBox="1">
                <a:spLocks noChangeArrowheads="1"/>
              </p:cNvSpPr>
              <p:nvPr/>
            </p:nvSpPr>
            <p:spPr bwMode="auto">
              <a:xfrm>
                <a:off x="2903" y="3658"/>
                <a:ext cx="2395" cy="442"/>
              </a:xfrm>
              <a:prstGeom prst="rect">
                <a:avLst/>
              </a:prstGeom>
              <a:noFill/>
              <a:ln w="9525">
                <a:noFill/>
                <a:miter lim="800000"/>
                <a:headEnd/>
                <a:tailEnd/>
              </a:ln>
              <a:effectLst/>
            </p:spPr>
            <p:txBody>
              <a:bodyPr>
                <a:spAutoFit/>
              </a:bodyPr>
              <a:lstStyle/>
              <a:p>
                <a:pPr algn="ctr"/>
                <a:endParaRPr lang="en-US" b="1">
                  <a:solidFill>
                    <a:schemeClr val="bg2"/>
                  </a:solidFill>
                </a:endParaRPr>
              </a:p>
              <a:p>
                <a:pPr algn="ctr"/>
                <a:r>
                  <a:rPr lang="en-US" b="1">
                    <a:solidFill>
                      <a:schemeClr val="bg2"/>
                    </a:solidFill>
                  </a:rPr>
                  <a:t>GREENHOUSE ATMOSPHERE</a:t>
                </a:r>
              </a:p>
            </p:txBody>
          </p:sp>
        </p:grpSp>
        <p:sp>
          <p:nvSpPr>
            <p:cNvPr id="378929" name="Rectangle 49"/>
            <p:cNvSpPr>
              <a:spLocks noChangeArrowheads="1"/>
            </p:cNvSpPr>
            <p:nvPr/>
          </p:nvSpPr>
          <p:spPr bwMode="auto">
            <a:xfrm>
              <a:off x="2640" y="2894"/>
              <a:ext cx="3119" cy="166"/>
            </a:xfrm>
            <a:prstGeom prst="rect">
              <a:avLst/>
            </a:prstGeom>
            <a:solidFill>
              <a:srgbClr val="FF0000">
                <a:alpha val="23000"/>
              </a:srgbClr>
            </a:solidFill>
            <a:ln w="9525">
              <a:noFill/>
              <a:miter lim="800000"/>
              <a:headEnd/>
              <a:tailEnd/>
            </a:ln>
            <a:effectLst/>
          </p:spPr>
          <p:txBody>
            <a:bodyPr wrap="none" anchor="ctr"/>
            <a:lstStyle/>
            <a:p>
              <a:pPr algn="r"/>
              <a:r>
                <a:rPr lang="en-US" b="1"/>
                <a:t>500</a:t>
              </a:r>
              <a:r>
                <a:rPr lang="en-US" b="1" baseline="-25000"/>
                <a:t> </a:t>
              </a:r>
              <a:r>
                <a:rPr lang="en-US" b="1"/>
                <a:t>  </a:t>
              </a:r>
            </a:p>
          </p:txBody>
        </p:sp>
      </p:grpSp>
      <p:sp>
        <p:nvSpPr>
          <p:cNvPr id="378930" name="Rectangle 50"/>
          <p:cNvSpPr>
            <a:spLocks noChangeArrowheads="1"/>
          </p:cNvSpPr>
          <p:nvPr/>
        </p:nvSpPr>
        <p:spPr bwMode="auto">
          <a:xfrm>
            <a:off x="4160838" y="4500563"/>
            <a:ext cx="4919662" cy="217487"/>
          </a:xfrm>
          <a:prstGeom prst="rect">
            <a:avLst/>
          </a:prstGeom>
          <a:noFill/>
          <a:ln w="9525">
            <a:solidFill>
              <a:schemeClr val="tx1"/>
            </a:solidFill>
            <a:prstDash val="dash"/>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884">
                                            <p:txEl>
                                              <p:pRg st="0" end="0"/>
                                            </p:txEl>
                                          </p:spTgt>
                                        </p:tgtEl>
                                        <p:attrNameLst>
                                          <p:attrName>style.visibility</p:attrName>
                                        </p:attrNameLst>
                                      </p:cBhvr>
                                      <p:to>
                                        <p:strVal val="visible"/>
                                      </p:to>
                                    </p:set>
                                    <p:anim calcmode="lin" valueType="num">
                                      <p:cBhvr additive="base">
                                        <p:cTn id="7" dur="500" fill="hold"/>
                                        <p:tgtEl>
                                          <p:spTgt spid="378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p:cTn id="11" dur="500" fill="hold"/>
                                        <p:tgtEl>
                                          <p:spTgt spid="378885"/>
                                        </p:tgtEl>
                                        <p:attrNameLst>
                                          <p:attrName>ppt_w</p:attrName>
                                        </p:attrNameLst>
                                      </p:cBhvr>
                                      <p:tavLst>
                                        <p:tav tm="0">
                                          <p:val>
                                            <p:fltVal val="0"/>
                                          </p:val>
                                        </p:tav>
                                        <p:tav tm="100000">
                                          <p:val>
                                            <p:strVal val="#ppt_w"/>
                                          </p:val>
                                        </p:tav>
                                      </p:tavLst>
                                    </p:anim>
                                    <p:anim calcmode="lin" valueType="num">
                                      <p:cBhvr>
                                        <p:cTn id="12" dur="500" fill="hold"/>
                                        <p:tgtEl>
                                          <p:spTgt spid="378885"/>
                                        </p:tgtEl>
                                        <p:attrNameLst>
                                          <p:attrName>ppt_h</p:attrName>
                                        </p:attrNameLst>
                                      </p:cBhvr>
                                      <p:tavLst>
                                        <p:tav tm="0">
                                          <p:val>
                                            <p:fltVal val="0"/>
                                          </p:val>
                                        </p:tav>
                                        <p:tav tm="100000">
                                          <p:val>
                                            <p:strVal val="#ppt_h"/>
                                          </p:val>
                                        </p:tav>
                                      </p:tavLst>
                                    </p:anim>
                                    <p:animEffect transition="in" filter="fade">
                                      <p:cBhvr>
                                        <p:cTn id="13" dur="500"/>
                                        <p:tgtEl>
                                          <p:spTgt spid="37888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884">
                                            <p:txEl>
                                              <p:pRg st="1" end="1"/>
                                            </p:txEl>
                                          </p:spTgt>
                                        </p:tgtEl>
                                        <p:attrNameLst>
                                          <p:attrName>style.visibility</p:attrName>
                                        </p:attrNameLst>
                                      </p:cBhvr>
                                      <p:to>
                                        <p:strVal val="visible"/>
                                      </p:to>
                                    </p:set>
                                    <p:anim calcmode="lin" valueType="num">
                                      <p:cBhvr additive="base">
                                        <p:cTn id="18" dur="500" fill="hold"/>
                                        <p:tgtEl>
                                          <p:spTgt spid="37888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78930"/>
                                        </p:tgtEl>
                                        <p:attrNameLst>
                                          <p:attrName>style.visibility</p:attrName>
                                        </p:attrNameLst>
                                      </p:cBhvr>
                                      <p:to>
                                        <p:strVal val="visible"/>
                                      </p:to>
                                    </p:set>
                                    <p:animEffect transition="in" filter="diamond(in)">
                                      <p:cBhvr>
                                        <p:cTn id="24" dur="2000"/>
                                        <p:tgtEl>
                                          <p:spTgt spid="378930"/>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8884">
                                            <p:txEl>
                                              <p:pRg st="2" end="2"/>
                                            </p:txEl>
                                          </p:spTgt>
                                        </p:tgtEl>
                                        <p:attrNameLst>
                                          <p:attrName>style.visibility</p:attrName>
                                        </p:attrNameLst>
                                      </p:cBhvr>
                                      <p:to>
                                        <p:strVal val="visible"/>
                                      </p:to>
                                    </p:set>
                                    <p:anim calcmode="lin" valueType="num">
                                      <p:cBhvr additive="base">
                                        <p:cTn id="29" dur="500" fill="hold"/>
                                        <p:tgtEl>
                                          <p:spTgt spid="37888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78884">
                                            <p:txEl>
                                              <p:pRg st="3" end="3"/>
                                            </p:txEl>
                                          </p:spTgt>
                                        </p:tgtEl>
                                        <p:attrNameLst>
                                          <p:attrName>style.visibility</p:attrName>
                                        </p:attrNameLst>
                                      </p:cBhvr>
                                      <p:to>
                                        <p:strVal val="visible"/>
                                      </p:to>
                                    </p:set>
                                    <p:anim calcmode="lin" valueType="num">
                                      <p:cBhvr additive="base">
                                        <p:cTn id="35" dur="500" fill="hold"/>
                                        <p:tgtEl>
                                          <p:spTgt spid="37888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8884">
                                            <p:txEl>
                                              <p:pRg st="4" end="4"/>
                                            </p:txEl>
                                          </p:spTgt>
                                        </p:tgtEl>
                                        <p:attrNameLst>
                                          <p:attrName>style.visibility</p:attrName>
                                        </p:attrNameLst>
                                      </p:cBhvr>
                                      <p:to>
                                        <p:strVal val="visible"/>
                                      </p:to>
                                    </p:set>
                                    <p:anim calcmode="lin" valueType="num">
                                      <p:cBhvr additive="base">
                                        <p:cTn id="41" dur="500" fill="hold"/>
                                        <p:tgtEl>
                                          <p:spTgt spid="37888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78884">
                                            <p:txEl>
                                              <p:pRg st="5" end="5"/>
                                            </p:txEl>
                                          </p:spTgt>
                                        </p:tgtEl>
                                        <p:attrNameLst>
                                          <p:attrName>style.visibility</p:attrName>
                                        </p:attrNameLst>
                                      </p:cBhvr>
                                      <p:to>
                                        <p:strVal val="visible"/>
                                      </p:to>
                                    </p:set>
                                    <p:anim calcmode="lin" valueType="num">
                                      <p:cBhvr additive="base">
                                        <p:cTn id="47" dur="500" fill="hold"/>
                                        <p:tgtEl>
                                          <p:spTgt spid="37888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8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78884">
                                            <p:txEl>
                                              <p:pRg st="6" end="6"/>
                                            </p:txEl>
                                          </p:spTgt>
                                        </p:tgtEl>
                                        <p:attrNameLst>
                                          <p:attrName>style.visibility</p:attrName>
                                        </p:attrNameLst>
                                      </p:cBhvr>
                                      <p:to>
                                        <p:strVal val="visible"/>
                                      </p:to>
                                    </p:set>
                                    <p:anim calcmode="lin" valueType="num">
                                      <p:cBhvr additive="base">
                                        <p:cTn id="53" dur="500" fill="hold"/>
                                        <p:tgtEl>
                                          <p:spTgt spid="37888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8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78884">
                                            <p:txEl>
                                              <p:pRg st="7" end="7"/>
                                            </p:txEl>
                                          </p:spTgt>
                                        </p:tgtEl>
                                        <p:attrNameLst>
                                          <p:attrName>style.visibility</p:attrName>
                                        </p:attrNameLst>
                                      </p:cBhvr>
                                      <p:to>
                                        <p:strVal val="visible"/>
                                      </p:to>
                                    </p:set>
                                    <p:anim calcmode="lin" valueType="num">
                                      <p:cBhvr additive="base">
                                        <p:cTn id="59" dur="500" fill="hold"/>
                                        <p:tgtEl>
                                          <p:spTgt spid="37888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788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8884">
                                            <p:txEl>
                                              <p:pRg st="8" end="8"/>
                                            </p:txEl>
                                          </p:spTgt>
                                        </p:tgtEl>
                                        <p:attrNameLst>
                                          <p:attrName>style.visibility</p:attrName>
                                        </p:attrNameLst>
                                      </p:cBhvr>
                                      <p:to>
                                        <p:strVal val="visible"/>
                                      </p:to>
                                    </p:set>
                                    <p:anim calcmode="lin" valueType="num">
                                      <p:cBhvr additive="base">
                                        <p:cTn id="65" dur="500" fill="hold"/>
                                        <p:tgtEl>
                                          <p:spTgt spid="378884">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7888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78933">
                                            <p:txEl>
                                              <p:pRg st="1" end="1"/>
                                            </p:txEl>
                                          </p:spTgt>
                                        </p:tgtEl>
                                        <p:attrNameLst>
                                          <p:attrName>style.visibility</p:attrName>
                                        </p:attrNameLst>
                                      </p:cBhvr>
                                      <p:to>
                                        <p:strVal val="visible"/>
                                      </p:to>
                                    </p:set>
                                    <p:anim calcmode="lin" valueType="num">
                                      <p:cBhvr additive="base">
                                        <p:cTn id="71" dur="500" fill="hold"/>
                                        <p:tgtEl>
                                          <p:spTgt spid="378933">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789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6045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6045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6045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6045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60462"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1200" y="4648200"/>
            <a:ext cx="7621588" cy="2209800"/>
          </a:xfrm>
          <a:prstGeom prst="rect">
            <a:avLst/>
          </a:prstGeom>
          <a:noFill/>
        </p:spPr>
      </p:pic>
      <p:sp>
        <p:nvSpPr>
          <p:cNvPr id="360457" name="Text Box 9"/>
          <p:cNvSpPr txBox="1">
            <a:spLocks noChangeArrowheads="1"/>
          </p:cNvSpPr>
          <p:nvPr/>
        </p:nvSpPr>
        <p:spPr bwMode="auto">
          <a:xfrm>
            <a:off x="1165225" y="4891088"/>
            <a:ext cx="7913688"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Stefan-Boltzmann we have </a:t>
            </a:r>
            <a:r>
              <a:rPr lang="en-US" sz="2400" i="1">
                <a:solidFill>
                  <a:schemeClr val="hlink"/>
                </a:solidFill>
                <a:latin typeface="Arial" charset="0"/>
                <a:sym typeface="Symbol" pitchFamily="18" charset="2"/>
              </a:rPr>
              <a:t>P</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eAT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so that</a:t>
            </a:r>
            <a:endParaRPr lang="en-US" sz="2400">
              <a:solidFill>
                <a:schemeClr val="hlink"/>
              </a:solidFill>
              <a:latin typeface="Arial" charset="0"/>
            </a:endParaRPr>
          </a:p>
        </p:txBody>
      </p:sp>
      <p:sp>
        <p:nvSpPr>
          <p:cNvPr id="360458" name="Text Box 10"/>
          <p:cNvSpPr txBox="1">
            <a:spLocks noChangeArrowheads="1"/>
          </p:cNvSpPr>
          <p:nvPr/>
        </p:nvSpPr>
        <p:spPr bwMode="auto">
          <a:xfrm>
            <a:off x="1293813" y="5238750"/>
            <a:ext cx="6494462" cy="457200"/>
          </a:xfrm>
          <a:prstGeom prst="rect">
            <a:avLst/>
          </a:prstGeom>
          <a:noFill/>
          <a:ln w="9525">
            <a:noFill/>
            <a:miter lim="800000"/>
            <a:headEnd/>
            <a:tailEnd/>
          </a:ln>
          <a:effectLst/>
        </p:spPr>
        <p:txBody>
          <a:bodyPr>
            <a:spAutoFit/>
          </a:bodyPr>
          <a:lstStyle/>
          <a:p>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(0.72)(5.6710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)242</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 140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pic>
        <p:nvPicPr>
          <p:cNvPr id="360465" name="Picture 17"/>
          <p:cNvPicPr>
            <a:picLocks noChangeAspect="1" noChangeArrowheads="1"/>
          </p:cNvPicPr>
          <p:nvPr/>
        </p:nvPicPr>
        <p:blipFill>
          <a:blip r:embed="rId10"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5" name="Picture 7"/>
          <p:cNvPicPr>
            <a:picLocks noChangeAspect="1" noChangeArrowheads="1"/>
          </p:cNvPicPr>
          <p:nvPr/>
        </p:nvPicPr>
        <p:blipFill>
          <a:blip r:embed="rId11"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454"/>
                                        </p:tgtEl>
                                        <p:attrNameLst>
                                          <p:attrName>style.visibility</p:attrName>
                                        </p:attrNameLst>
                                      </p:cBhvr>
                                      <p:to>
                                        <p:strVal val="visible"/>
                                      </p:to>
                                    </p:set>
                                    <p:anim calcmode="lin" valueType="num">
                                      <p:cBhvr additive="base">
                                        <p:cTn id="7" dur="500" fill="hold"/>
                                        <p:tgtEl>
                                          <p:spTgt spid="360454"/>
                                        </p:tgtEl>
                                        <p:attrNameLst>
                                          <p:attrName>ppt_x</p:attrName>
                                        </p:attrNameLst>
                                      </p:cBhvr>
                                      <p:tavLst>
                                        <p:tav tm="0">
                                          <p:val>
                                            <p:strVal val="#ppt_x"/>
                                          </p:val>
                                        </p:tav>
                                        <p:tav tm="100000">
                                          <p:val>
                                            <p:strVal val="#ppt_x"/>
                                          </p:val>
                                        </p:tav>
                                      </p:tavLst>
                                    </p:anim>
                                    <p:anim calcmode="lin" valueType="num">
                                      <p:cBhvr additive="base">
                                        <p:cTn id="8" dur="500" fill="hold"/>
                                        <p:tgtEl>
                                          <p:spTgt spid="3604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60465"/>
                                        </p:tgtEl>
                                        <p:attrNameLst>
                                          <p:attrName>style.visibility</p:attrName>
                                        </p:attrNameLst>
                                      </p:cBhvr>
                                      <p:to>
                                        <p:strVal val="visible"/>
                                      </p:to>
                                    </p:set>
                                    <p:anim calcmode="lin" valueType="num">
                                      <p:cBhvr>
                                        <p:cTn id="20" dur="500" fill="hold"/>
                                        <p:tgtEl>
                                          <p:spTgt spid="360465"/>
                                        </p:tgtEl>
                                        <p:attrNameLst>
                                          <p:attrName>ppt_w</p:attrName>
                                        </p:attrNameLst>
                                      </p:cBhvr>
                                      <p:tavLst>
                                        <p:tav tm="0">
                                          <p:val>
                                            <p:fltVal val="0"/>
                                          </p:val>
                                        </p:tav>
                                        <p:tav tm="100000">
                                          <p:val>
                                            <p:strVal val="#ppt_w"/>
                                          </p:val>
                                        </p:tav>
                                      </p:tavLst>
                                    </p:anim>
                                    <p:anim calcmode="lin" valueType="num">
                                      <p:cBhvr>
                                        <p:cTn id="21" dur="500" fill="hold"/>
                                        <p:tgtEl>
                                          <p:spTgt spid="360465"/>
                                        </p:tgtEl>
                                        <p:attrNameLst>
                                          <p:attrName>ppt_h</p:attrName>
                                        </p:attrNameLst>
                                      </p:cBhvr>
                                      <p:tavLst>
                                        <p:tav tm="0">
                                          <p:val>
                                            <p:fltVal val="0"/>
                                          </p:val>
                                        </p:tav>
                                        <p:tav tm="100000">
                                          <p:val>
                                            <p:strVal val="#ppt_h"/>
                                          </p:val>
                                        </p:tav>
                                      </p:tavLst>
                                    </p:anim>
                                    <p:animEffect transition="in" filter="fade">
                                      <p:cBhvr>
                                        <p:cTn id="22" dur="500"/>
                                        <p:tgtEl>
                                          <p:spTgt spid="360465"/>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0459"/>
                                        </p:tgtEl>
                                        <p:attrNameLst>
                                          <p:attrName>style.visibility</p:attrName>
                                        </p:attrNameLst>
                                      </p:cBhvr>
                                      <p:to>
                                        <p:strVal val="visible"/>
                                      </p:to>
                                    </p:set>
                                    <p:anim calcmode="lin" valueType="num">
                                      <p:cBhvr additive="base">
                                        <p:cTn id="27" dur="500" fill="hold"/>
                                        <p:tgtEl>
                                          <p:spTgt spid="360459"/>
                                        </p:tgtEl>
                                        <p:attrNameLst>
                                          <p:attrName>ppt_x</p:attrName>
                                        </p:attrNameLst>
                                      </p:cBhvr>
                                      <p:tavLst>
                                        <p:tav tm="0">
                                          <p:val>
                                            <p:strVal val="#ppt_x"/>
                                          </p:val>
                                        </p:tav>
                                        <p:tav tm="100000">
                                          <p:val>
                                            <p:strVal val="#ppt_x"/>
                                          </p:val>
                                        </p:tav>
                                      </p:tavLst>
                                    </p:anim>
                                    <p:anim calcmode="lin" valueType="num">
                                      <p:cBhvr additive="base">
                                        <p:cTn id="28" dur="500" fill="hold"/>
                                        <p:tgtEl>
                                          <p:spTgt spid="3604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0462"/>
                                        </p:tgtEl>
                                        <p:attrNameLst>
                                          <p:attrName>style.visibility</p:attrName>
                                        </p:attrNameLst>
                                      </p:cBhvr>
                                      <p:to>
                                        <p:strVal val="visible"/>
                                      </p:to>
                                    </p:set>
                                    <p:anim calcmode="lin" valueType="num">
                                      <p:cBhvr additive="base">
                                        <p:cTn id="33" dur="500" fill="hold"/>
                                        <p:tgtEl>
                                          <p:spTgt spid="360462"/>
                                        </p:tgtEl>
                                        <p:attrNameLst>
                                          <p:attrName>ppt_x</p:attrName>
                                        </p:attrNameLst>
                                      </p:cBhvr>
                                      <p:tavLst>
                                        <p:tav tm="0">
                                          <p:val>
                                            <p:strVal val="#ppt_x"/>
                                          </p:val>
                                        </p:tav>
                                        <p:tav tm="100000">
                                          <p:val>
                                            <p:strVal val="#ppt_x"/>
                                          </p:val>
                                        </p:tav>
                                      </p:tavLst>
                                    </p:anim>
                                    <p:anim calcmode="lin" valueType="num">
                                      <p:cBhvr additive="base">
                                        <p:cTn id="34" dur="500" fill="hold"/>
                                        <p:tgtEl>
                                          <p:spTgt spid="360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iterate type="lt">
                                    <p:tmPct val="10000"/>
                                  </p:iterate>
                                  <p:childTnLst>
                                    <p:set>
                                      <p:cBhvr>
                                        <p:cTn id="38" dur="1" fill="hold">
                                          <p:stCondLst>
                                            <p:cond delay="0"/>
                                          </p:stCondLst>
                                        </p:cTn>
                                        <p:tgtEl>
                                          <p:spTgt spid="360457"/>
                                        </p:tgtEl>
                                        <p:attrNameLst>
                                          <p:attrName>style.visibility</p:attrName>
                                        </p:attrNameLst>
                                      </p:cBhvr>
                                      <p:to>
                                        <p:strVal val="visible"/>
                                      </p:to>
                                    </p:set>
                                    <p:anim calcmode="lin" valueType="num">
                                      <p:cBhvr additive="base">
                                        <p:cTn id="39" dur="500" fill="hold"/>
                                        <p:tgtEl>
                                          <p:spTgt spid="360457"/>
                                        </p:tgtEl>
                                        <p:attrNameLst>
                                          <p:attrName>ppt_x</p:attrName>
                                        </p:attrNameLst>
                                      </p:cBhvr>
                                      <p:tavLst>
                                        <p:tav tm="0">
                                          <p:val>
                                            <p:strVal val="1+#ppt_w/2"/>
                                          </p:val>
                                        </p:tav>
                                        <p:tav tm="100000">
                                          <p:val>
                                            <p:strVal val="#ppt_x"/>
                                          </p:val>
                                        </p:tav>
                                      </p:tavLst>
                                    </p:anim>
                                    <p:anim calcmode="lin" valueType="num">
                                      <p:cBhvr additive="base">
                                        <p:cTn id="40" dur="500" fill="hold"/>
                                        <p:tgtEl>
                                          <p:spTgt spid="360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iterate type="lt">
                                    <p:tmPct val="10000"/>
                                  </p:iterate>
                                  <p:childTnLst>
                                    <p:set>
                                      <p:cBhvr>
                                        <p:cTn id="44" dur="1" fill="hold">
                                          <p:stCondLst>
                                            <p:cond delay="0"/>
                                          </p:stCondLst>
                                        </p:cTn>
                                        <p:tgtEl>
                                          <p:spTgt spid="360458"/>
                                        </p:tgtEl>
                                        <p:attrNameLst>
                                          <p:attrName>style.visibility</p:attrName>
                                        </p:attrNameLst>
                                      </p:cBhvr>
                                      <p:to>
                                        <p:strVal val="visible"/>
                                      </p:to>
                                    </p:set>
                                    <p:anim calcmode="lin" valueType="num">
                                      <p:cBhvr additive="base">
                                        <p:cTn id="45" dur="500" fill="hold"/>
                                        <p:tgtEl>
                                          <p:spTgt spid="360458"/>
                                        </p:tgtEl>
                                        <p:attrNameLst>
                                          <p:attrName>ppt_x</p:attrName>
                                        </p:attrNameLst>
                                      </p:cBhvr>
                                      <p:tavLst>
                                        <p:tav tm="0">
                                          <p:val>
                                            <p:strVal val="1+#ppt_w/2"/>
                                          </p:val>
                                        </p:tav>
                                        <p:tav tm="100000">
                                          <p:val>
                                            <p:strVal val="#ppt_x"/>
                                          </p:val>
                                        </p:tav>
                                      </p:tavLst>
                                    </p:anim>
                                    <p:anim calcmode="lin" valueType="num">
                                      <p:cBhvr additive="base">
                                        <p:cTn id="46" dur="500" fill="hold"/>
                                        <p:tgtEl>
                                          <p:spTgt spid="36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7" grpId="0"/>
      <p:bldP spid="3604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295525"/>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e</a:t>
            </a:r>
            <a:r>
              <a:rPr lang="en-US" altLang="en-US" sz="2400">
                <a:solidFill>
                  <a:srgbClr val="FF0000"/>
                </a:solidFill>
                <a:latin typeface="Arial" charset="0"/>
                <a:ea typeface="Calibri" pitchFamily="34" charset="0"/>
                <a:cs typeface="Arial" charset="0"/>
                <a:sym typeface="Symbol" pitchFamily="18" charset="2"/>
              </a:rPr>
              <a:t></a:t>
            </a:r>
            <a:r>
              <a:rPr lang="en-US" altLang="en-US" sz="2400" i="1">
                <a:solidFill>
                  <a:srgbClr val="FF0000"/>
                </a:solidFill>
                <a:latin typeface="Arial" charset="0"/>
                <a:ea typeface="Calibri" pitchFamily="34" charset="0"/>
                <a:cs typeface="Arial" charset="0"/>
                <a:sym typeface="Symbol" pitchFamily="18" charset="2"/>
              </a:rPr>
              <a:t>A</a:t>
            </a:r>
            <a:r>
              <a:rPr lang="en-US" altLang="en-US" sz="2400" i="1">
                <a:solidFill>
                  <a:srgbClr val="FF0000"/>
                </a:solidFill>
                <a:latin typeface="Arial" charset="0"/>
                <a:ea typeface="Calibri" pitchFamily="34" charset="0"/>
                <a:cs typeface="Arial" charset="0"/>
              </a:rPr>
              <a:t>T</a:t>
            </a:r>
            <a:r>
              <a:rPr lang="en-US" altLang="en-US" sz="2400" baseline="30000">
                <a:solidFill>
                  <a:srgbClr val="FF0000"/>
                </a:solidFill>
                <a:latin typeface="Arial" charset="0"/>
                <a:ea typeface="Calibri" pitchFamily="34" charset="0"/>
                <a:cs typeface="Arial" charset="0"/>
              </a:rPr>
              <a:t>4</a:t>
            </a:r>
            <a:endParaRPr lang="en-US" altLang="en-US" sz="240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a:t>
            </a:r>
            <a:r>
              <a:rPr lang="en-US" altLang="en-US" sz="2400" baseline="-25000">
                <a:solidFill>
                  <a:srgbClr val="FF0000"/>
                </a:solidFill>
                <a:latin typeface="Arial" charset="0"/>
                <a:ea typeface="Calibri" pitchFamily="34" charset="0"/>
                <a:cs typeface="Arial" charset="0"/>
                <a:sym typeface="Symbol" pitchFamily="18" charset="2"/>
              </a:rPr>
              <a:t>max </a:t>
            </a:r>
            <a:r>
              <a:rPr lang="en-US" altLang="en-US" sz="2400">
                <a:solidFill>
                  <a:srgbClr val="FF0000"/>
                </a:solidFill>
                <a:latin typeface="Arial" charset="0"/>
                <a:ea typeface="Calibri" pitchFamily="34" charset="0"/>
                <a:cs typeface="Arial" charset="0"/>
                <a:sym typeface="Symbol" pitchFamily="18" charset="2"/>
              </a:rPr>
              <a:t>(meters)</a:t>
            </a:r>
            <a:r>
              <a:rPr lang="en-US" altLang="en-US" sz="2400">
                <a:solidFill>
                  <a:srgbClr val="FF0000"/>
                </a:solidFill>
                <a:latin typeface="Arial" charset="0"/>
                <a:ea typeface="Calibri" pitchFamily="34" charset="0"/>
                <a:cs typeface="Arial" charset="0"/>
              </a:rPr>
              <a:t> = </a:t>
            </a:r>
            <a:r>
              <a:rPr lang="en-US" altLang="en-US" sz="2400">
                <a:solidFill>
                  <a:srgbClr val="FF0000"/>
                </a:solidFill>
                <a:latin typeface="Arial" charset="0"/>
                <a:ea typeface="Calibri" pitchFamily="34" charset="0"/>
                <a:cs typeface="Arial" charset="0"/>
                <a:sym typeface="Symbol" pitchFamily="18" charset="2"/>
              </a:rPr>
              <a:t>2.9010</a:t>
            </a:r>
            <a:r>
              <a:rPr lang="en-US" altLang="en-US" sz="2400" baseline="30000">
                <a:solidFill>
                  <a:srgbClr val="FF0000"/>
                </a:solidFill>
                <a:latin typeface="Arial" charset="0"/>
                <a:ea typeface="Calibri" pitchFamily="34" charset="0"/>
                <a:cs typeface="Arial" charset="0"/>
                <a:sym typeface="Symbol" pitchFamily="18" charset="2"/>
              </a:rPr>
              <a:t>-3</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T </a:t>
            </a:r>
            <a:r>
              <a:rPr lang="en-US" altLang="en-US" sz="2400">
                <a:solidFill>
                  <a:srgbClr val="FF0000"/>
                </a:solidFill>
                <a:latin typeface="Arial" charset="0"/>
                <a:ea typeface="Calibri" pitchFamily="34" charset="0"/>
                <a:cs typeface="Arial" charset="0"/>
                <a:sym typeface="Symbol" pitchFamily="18" charset="2"/>
              </a:rPr>
              <a:t>(kelvin)</a:t>
            </a:r>
            <a:endParaRPr lang="en-US" altLang="en-US" sz="2400" baseline="30000">
              <a:solidFill>
                <a:srgbClr val="FF0000"/>
              </a:solidFill>
              <a:latin typeface="Arial" charset="0"/>
              <a:ea typeface="Calibri" pitchFamily="34" charset="0"/>
              <a:cs typeface="Arial" charset="0"/>
              <a:sym typeface="Symbol" pitchFamily="18" charset="2"/>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sym typeface="Symbol" pitchFamily="18" charset="2"/>
              </a:rPr>
              <a:t>I</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power /</a:t>
            </a:r>
            <a:r>
              <a:rPr lang="en-US" altLang="en-US" sz="2400">
                <a:solidFill>
                  <a:srgbClr val="FF0000"/>
                </a:solidFill>
                <a:latin typeface="Arial" charset="0"/>
                <a:ea typeface="Calibri" pitchFamily="34" charset="0"/>
                <a:cs typeface="Arial" charset="0"/>
                <a:sym typeface="Symbol" pitchFamily="18" charset="2"/>
              </a:rPr>
              <a:t> A</a:t>
            </a:r>
            <a:endParaRPr lang="en-US" sz="2400" i="1">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a:solidFill>
                  <a:srgbClr val="FF0000"/>
                </a:solidFill>
                <a:latin typeface="Arial" charset="0"/>
                <a:ea typeface="Calibri" pitchFamily="34" charset="0"/>
                <a:cs typeface="Arial" charset="0"/>
                <a:sym typeface="Symbol" pitchFamily="18" charset="2"/>
              </a:rPr>
              <a:t>albedo</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baseline="-25000">
                <a:solidFill>
                  <a:srgbClr val="FF0000"/>
                </a:solidFill>
                <a:latin typeface="Arial" charset="0"/>
                <a:ea typeface="Calibri" pitchFamily="34" charset="0"/>
                <a:cs typeface="Arial" charset="0"/>
                <a:sym typeface="Symbol" pitchFamily="18" charset="2"/>
              </a:rPr>
              <a:t>SCATTERED</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a:t>
            </a:r>
            <a:r>
              <a:rPr lang="en-US" altLang="en-US" sz="2400">
                <a:solidFill>
                  <a:srgbClr val="FF0000"/>
                </a:solidFill>
                <a:latin typeface="Arial" charset="0"/>
                <a:ea typeface="Calibri" pitchFamily="34" charset="0"/>
                <a:cs typeface="Arial" charset="0"/>
                <a:sym typeface="Symbol" pitchFamily="18" charset="2"/>
              </a:rPr>
              <a:t> </a:t>
            </a:r>
            <a:r>
              <a:rPr lang="en-US" altLang="en-US" sz="2400" i="1">
                <a:solidFill>
                  <a:srgbClr val="FF0000"/>
                </a:solidFill>
                <a:latin typeface="Arial" charset="0"/>
                <a:ea typeface="Calibri" pitchFamily="34" charset="0"/>
                <a:cs typeface="Arial" charset="0"/>
                <a:sym typeface="Symbol" pitchFamily="18" charset="2"/>
              </a:rPr>
              <a:t>P</a:t>
            </a:r>
            <a:r>
              <a:rPr lang="en-US" altLang="en-US" sz="2400" baseline="-25000">
                <a:solidFill>
                  <a:srgbClr val="FF0000"/>
                </a:solidFill>
                <a:latin typeface="Arial" charset="0"/>
                <a:ea typeface="Calibri" pitchFamily="34" charset="0"/>
                <a:cs typeface="Arial" charset="0"/>
                <a:sym typeface="Symbol" pitchFamily="18" charset="2"/>
              </a:rPr>
              <a:t>INCIDENT</a:t>
            </a:r>
            <a:endParaRPr lang="en-US" sz="2400" baseline="-25000">
              <a:solidFill>
                <a:srgbClr val="FF0000"/>
              </a:solidFill>
              <a:latin typeface="Arial" charset="0"/>
              <a:ea typeface="Calibri" pitchFamily="34" charset="0"/>
              <a:cs typeface="Arial" charset="0"/>
              <a:sym typeface="Symbol" pitchFamily="18" charset="2"/>
            </a:endParaRPr>
          </a:p>
        </p:txBody>
      </p:sp>
      <p:sp>
        <p:nvSpPr>
          <p:cNvPr id="210947"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7" name="Picture 17"/>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0691"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0692"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069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0695" name="Picture 7"/>
          <p:cNvPicPr>
            <a:picLocks noChangeAspect="1" noChangeArrowheads="1"/>
          </p:cNvPicPr>
          <p:nvPr/>
        </p:nvPicPr>
        <p:blipFill>
          <a:blip r:embed="rId9" cstate="print"/>
          <a:srcRect/>
          <a:stretch>
            <a:fillRect/>
          </a:stretch>
        </p:blipFill>
        <p:spPr bwMode="auto">
          <a:xfrm>
            <a:off x="728663" y="3117850"/>
            <a:ext cx="4130675" cy="1185863"/>
          </a:xfrm>
          <a:prstGeom prst="rect">
            <a:avLst/>
          </a:prstGeom>
          <a:noFill/>
        </p:spPr>
      </p:pic>
      <p:pic>
        <p:nvPicPr>
          <p:cNvPr id="370696"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06438" y="4344988"/>
            <a:ext cx="5688012" cy="285750"/>
          </a:xfrm>
          <a:prstGeom prst="rect">
            <a:avLst/>
          </a:prstGeom>
          <a:noFill/>
        </p:spPr>
      </p:pic>
      <p:pic>
        <p:nvPicPr>
          <p:cNvPr id="37070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09613" y="4645025"/>
            <a:ext cx="7726362" cy="1371600"/>
          </a:xfrm>
          <a:prstGeom prst="rect">
            <a:avLst/>
          </a:prstGeom>
          <a:noFill/>
        </p:spPr>
      </p:pic>
      <p:sp>
        <p:nvSpPr>
          <p:cNvPr id="370701" name="Text Box 13"/>
          <p:cNvSpPr txBox="1">
            <a:spLocks noChangeArrowheads="1"/>
          </p:cNvSpPr>
          <p:nvPr/>
        </p:nvSpPr>
        <p:spPr bwMode="auto">
          <a:xfrm>
            <a:off x="798513" y="5097463"/>
            <a:ext cx="8345487" cy="457200"/>
          </a:xfrm>
          <a:prstGeom prst="rect">
            <a:avLst/>
          </a:prstGeom>
          <a:noFill/>
          <a:ln w="9525">
            <a:noFill/>
            <a:miter lim="800000"/>
            <a:headEnd/>
            <a:tailEnd/>
          </a:ln>
          <a:effectLst/>
        </p:spPr>
        <p:txBody>
          <a:bodyPr>
            <a:spAutoFit/>
          </a:bodyPr>
          <a:lstStyle/>
          <a:p>
            <a:r>
              <a:rPr lang="en-US" sz="2400" dirty="0">
                <a:solidFill>
                  <a:srgbClr val="FF3300"/>
                </a:solidFill>
                <a:latin typeface="Arial" charset="0"/>
                <a:sym typeface="Symbol" pitchFamily="18" charset="2"/>
              </a:rPr>
              <a:t></a:t>
            </a:r>
            <a:r>
              <a:rPr lang="en-US" sz="2400" i="1" dirty="0">
                <a:solidFill>
                  <a:srgbClr val="FF3300"/>
                </a:solidFill>
                <a:latin typeface="Arial" charset="0"/>
                <a:sym typeface="Symbol" pitchFamily="18" charset="2"/>
              </a:rPr>
              <a:t>P / A</a:t>
            </a:r>
            <a:r>
              <a:rPr lang="en-US" sz="2400" dirty="0">
                <a:solidFill>
                  <a:srgbClr val="FF3300"/>
                </a:solidFill>
                <a:latin typeface="Arial" charset="0"/>
                <a:sym typeface="Symbol" pitchFamily="18" charset="2"/>
              </a:rPr>
              <a:t> = (1)(5.6710</a:t>
            </a:r>
            <a:r>
              <a:rPr lang="en-US" sz="2400" baseline="30000" dirty="0">
                <a:solidFill>
                  <a:srgbClr val="FF3300"/>
                </a:solidFill>
                <a:latin typeface="Arial" charset="0"/>
                <a:sym typeface="Symbol" pitchFamily="18" charset="2"/>
              </a:rPr>
              <a:t>-8</a:t>
            </a:r>
            <a:r>
              <a:rPr lang="en-US" sz="2400" dirty="0">
                <a:solidFill>
                  <a:srgbClr val="FF3300"/>
                </a:solidFill>
                <a:latin typeface="Arial" charset="0"/>
                <a:sym typeface="Symbol" pitchFamily="18" charset="2"/>
              </a:rPr>
              <a:t>)288</a:t>
            </a:r>
            <a:r>
              <a:rPr lang="en-US" sz="2400" baseline="30000" dirty="0">
                <a:solidFill>
                  <a:srgbClr val="FF3300"/>
                </a:solidFill>
                <a:latin typeface="Arial" charset="0"/>
                <a:sym typeface="Symbol" pitchFamily="18" charset="2"/>
              </a:rPr>
              <a:t>4</a:t>
            </a:r>
            <a:r>
              <a:rPr lang="en-US" sz="2400" dirty="0">
                <a:solidFill>
                  <a:srgbClr val="FF3300"/>
                </a:solidFill>
                <a:latin typeface="Arial" charset="0"/>
                <a:sym typeface="Symbol" pitchFamily="18" charset="2"/>
              </a:rPr>
              <a:t> = 390 W</a:t>
            </a:r>
            <a:r>
              <a:rPr lang="en-US" sz="2400" baseline="-25000" dirty="0">
                <a:solidFill>
                  <a:srgbClr val="FF3300"/>
                </a:solidFill>
                <a:latin typeface="Arial" charset="0"/>
                <a:sym typeface="Symbol" pitchFamily="18" charset="2"/>
              </a:rPr>
              <a:t> </a:t>
            </a:r>
            <a:r>
              <a:rPr lang="en-US" sz="2400" dirty="0">
                <a:solidFill>
                  <a:srgbClr val="FF3300"/>
                </a:solidFill>
                <a:latin typeface="Arial" charset="0"/>
                <a:sym typeface="Symbol" pitchFamily="18" charset="2"/>
              </a:rPr>
              <a:t>m</a:t>
            </a:r>
            <a:r>
              <a:rPr lang="en-US" sz="2400" baseline="30000" dirty="0">
                <a:solidFill>
                  <a:srgbClr val="FF3300"/>
                </a:solidFill>
                <a:latin typeface="Arial" charset="0"/>
                <a:sym typeface="Symbol" pitchFamily="18" charset="2"/>
              </a:rPr>
              <a:t>-2</a:t>
            </a:r>
            <a:r>
              <a:rPr lang="en-US" sz="2400" dirty="0">
                <a:solidFill>
                  <a:srgbClr val="FF3300"/>
                </a:solidFill>
                <a:latin typeface="Arial" charset="0"/>
                <a:sym typeface="Symbol" pitchFamily="18" charset="2"/>
              </a:rPr>
              <a:t> (amount radiated)</a:t>
            </a:r>
          </a:p>
        </p:txBody>
      </p:sp>
      <p:sp>
        <p:nvSpPr>
          <p:cNvPr id="370702" name="Rectangle 14"/>
          <p:cNvSpPr>
            <a:spLocks noChangeArrowheads="1"/>
          </p:cNvSpPr>
          <p:nvPr/>
        </p:nvSpPr>
        <p:spPr bwMode="auto">
          <a:xfrm>
            <a:off x="698500" y="2751138"/>
            <a:ext cx="3524250" cy="217487"/>
          </a:xfrm>
          <a:prstGeom prst="rect">
            <a:avLst/>
          </a:prstGeom>
          <a:solidFill>
            <a:srgbClr val="FF3300">
              <a:alpha val="35001"/>
            </a:srgbClr>
          </a:solidFill>
          <a:ln w="9525">
            <a:noFill/>
            <a:miter lim="800000"/>
            <a:headEnd/>
            <a:tailEnd/>
          </a:ln>
          <a:effectLst/>
        </p:spPr>
        <p:txBody>
          <a:bodyPr wrap="none" anchor="ctr"/>
          <a:lstStyle/>
          <a:p>
            <a:endParaRPr lang="en-US"/>
          </a:p>
        </p:txBody>
      </p:sp>
      <p:sp>
        <p:nvSpPr>
          <p:cNvPr id="370703" name="Text Box 15"/>
          <p:cNvSpPr txBox="1">
            <a:spLocks noChangeArrowheads="1"/>
          </p:cNvSpPr>
          <p:nvPr/>
        </p:nvSpPr>
        <p:spPr bwMode="auto">
          <a:xfrm>
            <a:off x="809625" y="5521325"/>
            <a:ext cx="83343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140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(amount absorbed from atmosphere)</a:t>
            </a:r>
          </a:p>
        </p:txBody>
      </p:sp>
      <p:sp>
        <p:nvSpPr>
          <p:cNvPr id="370704" name="Text Box 16"/>
          <p:cNvSpPr txBox="1">
            <a:spLocks noChangeArrowheads="1"/>
          </p:cNvSpPr>
          <p:nvPr/>
        </p:nvSpPr>
        <p:spPr bwMode="auto">
          <a:xfrm>
            <a:off x="817563" y="5937250"/>
            <a:ext cx="7913687" cy="457200"/>
          </a:xfrm>
          <a:prstGeom prst="rect">
            <a:avLst/>
          </a:prstGeom>
          <a:noFill/>
          <a:ln w="9525">
            <a:noFill/>
            <a:miter lim="800000"/>
            <a:headEnd/>
            <a:tailEnd/>
          </a:ln>
          <a:effectLst/>
        </p:spPr>
        <p:txBody>
          <a:bodyPr>
            <a:spAutoFit/>
          </a:bodyPr>
          <a:lstStyle/>
          <a:p>
            <a:r>
              <a:rPr lang="en-US" sz="2400">
                <a:solidFill>
                  <a:srgbClr val="FF3300"/>
                </a:solidFill>
                <a:latin typeface="Arial" charset="0"/>
                <a:sym typeface="Symbol" pitchFamily="18" charset="2"/>
              </a:rPr>
              <a:t>390</a:t>
            </a:r>
            <a:r>
              <a:rPr lang="en-US" sz="2400">
                <a:solidFill>
                  <a:srgbClr val="008000"/>
                </a:solidFill>
                <a:latin typeface="Arial" charset="0"/>
                <a:sym typeface="Symbol" pitchFamily="18" charset="2"/>
              </a:rPr>
              <a:t> </a:t>
            </a:r>
            <a:r>
              <a:rPr lang="en-US" sz="2400">
                <a:latin typeface="Arial" charset="0"/>
                <a:sym typeface="Symbol" pitchFamily="18" charset="2"/>
              </a:rPr>
              <a:t>– </a:t>
            </a:r>
            <a:r>
              <a:rPr lang="en-US" sz="2400">
                <a:solidFill>
                  <a:schemeClr val="hlink"/>
                </a:solidFill>
                <a:latin typeface="Arial" charset="0"/>
                <a:sym typeface="Symbol" pitchFamily="18" charset="2"/>
              </a:rPr>
              <a:t>140</a:t>
            </a:r>
            <a:r>
              <a:rPr lang="en-US" sz="2400">
                <a:solidFill>
                  <a:srgbClr val="008000"/>
                </a:solidFill>
                <a:latin typeface="Arial" charset="0"/>
                <a:sym typeface="Symbol" pitchFamily="18" charset="2"/>
              </a:rPr>
              <a:t> </a:t>
            </a:r>
            <a:r>
              <a:rPr lang="en-US" sz="2400">
                <a:latin typeface="Arial" charset="0"/>
                <a:sym typeface="Symbol" pitchFamily="18" charset="2"/>
              </a:rPr>
              <a:t>=</a:t>
            </a:r>
            <a:r>
              <a:rPr lang="en-US" sz="2400">
                <a:solidFill>
                  <a:srgbClr val="008000"/>
                </a:solidFill>
                <a:latin typeface="Arial" charset="0"/>
                <a:sym typeface="Symbol" pitchFamily="18" charset="2"/>
              </a:rPr>
              <a:t> 250 W</a:t>
            </a:r>
            <a:r>
              <a:rPr lang="en-US" sz="2400" baseline="-25000">
                <a:solidFill>
                  <a:srgbClr val="008000"/>
                </a:solidFill>
                <a:latin typeface="Arial" charset="0"/>
                <a:sym typeface="Symbol" pitchFamily="18" charset="2"/>
              </a:rPr>
              <a:t> </a:t>
            </a:r>
            <a:r>
              <a:rPr lang="en-US" sz="2400">
                <a:solidFill>
                  <a:srgbClr val="008000"/>
                </a:solidFill>
                <a:latin typeface="Arial" charset="0"/>
                <a:sym typeface="Symbol" pitchFamily="18" charset="2"/>
              </a:rPr>
              <a:t>m</a:t>
            </a:r>
            <a:r>
              <a:rPr lang="en-US" sz="2400" baseline="30000">
                <a:solidFill>
                  <a:srgbClr val="008000"/>
                </a:solidFill>
                <a:latin typeface="Arial" charset="0"/>
                <a:sym typeface="Symbol" pitchFamily="18" charset="2"/>
              </a:rPr>
              <a:t>-2</a:t>
            </a:r>
            <a:r>
              <a:rPr lang="en-US" sz="2400">
                <a:solidFill>
                  <a:srgbClr val="008000"/>
                </a:solidFill>
                <a:latin typeface="Arial" charset="0"/>
                <a:sym typeface="Symbol" pitchFamily="18" charset="2"/>
              </a:rPr>
              <a:t> (amount absorbed from sun).</a:t>
            </a:r>
          </a:p>
        </p:txBody>
      </p:sp>
      <p:sp>
        <p:nvSpPr>
          <p:cNvPr id="370705" name="Rectangle 17"/>
          <p:cNvSpPr>
            <a:spLocks noChangeArrowheads="1"/>
          </p:cNvSpPr>
          <p:nvPr/>
        </p:nvSpPr>
        <p:spPr bwMode="auto">
          <a:xfrm>
            <a:off x="4344988" y="2236788"/>
            <a:ext cx="1839912" cy="217487"/>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sp>
        <p:nvSpPr>
          <p:cNvPr id="370706" name="Rectangle 18"/>
          <p:cNvSpPr>
            <a:spLocks noChangeArrowheads="1"/>
          </p:cNvSpPr>
          <p:nvPr/>
        </p:nvSpPr>
        <p:spPr bwMode="auto">
          <a:xfrm>
            <a:off x="5121377" y="3638330"/>
            <a:ext cx="1588912" cy="272489"/>
          </a:xfrm>
          <a:prstGeom prst="rect">
            <a:avLst/>
          </a:prstGeom>
          <a:solidFill>
            <a:schemeClr val="hlink">
              <a:alpha val="35001"/>
            </a:schemeClr>
          </a:solidFill>
          <a:ln w="9525">
            <a:noFill/>
            <a:miter lim="800000"/>
            <a:headEnd/>
            <a:tailEnd/>
          </a:ln>
          <a:effectLst/>
        </p:spPr>
        <p:txBody>
          <a:bodyPr wrap="none" anchor="ctr"/>
          <a:lstStyle/>
          <a:p>
            <a:pPr algn="ctr"/>
            <a:endParaRPr lang="en-US">
              <a:solidFill>
                <a:srgbClr val="008000"/>
              </a:solidFill>
            </a:endParaRPr>
          </a:p>
        </p:txBody>
      </p:sp>
      <p:sp>
        <p:nvSpPr>
          <p:cNvPr id="370707" name="Rectangle 19"/>
          <p:cNvSpPr>
            <a:spLocks noChangeArrowheads="1"/>
          </p:cNvSpPr>
          <p:nvPr/>
        </p:nvSpPr>
        <p:spPr bwMode="auto">
          <a:xfrm>
            <a:off x="7061983" y="3608606"/>
            <a:ext cx="1187276" cy="302211"/>
          </a:xfrm>
          <a:prstGeom prst="rect">
            <a:avLst/>
          </a:prstGeom>
          <a:solidFill>
            <a:srgbClr val="008000">
              <a:alpha val="35001"/>
            </a:srgbClr>
          </a:solidFill>
          <a:ln w="9525">
            <a:noFill/>
            <a:miter lim="800000"/>
            <a:headEnd/>
            <a:tailEnd/>
          </a:ln>
          <a:effectLst/>
        </p:spPr>
        <p:txBody>
          <a:bodyPr wrap="none" anchor="ctr"/>
          <a:lstStyle/>
          <a:p>
            <a:pPr algn="ctr"/>
            <a:endParaRPr lang="en-US">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0700"/>
                                        </p:tgtEl>
                                        <p:attrNameLst>
                                          <p:attrName>style.visibility</p:attrName>
                                        </p:attrNameLst>
                                      </p:cBhvr>
                                      <p:to>
                                        <p:strVal val="visible"/>
                                      </p:to>
                                    </p:set>
                                    <p:anim calcmode="lin" valueType="num">
                                      <p:cBhvr additive="base">
                                        <p:cTn id="7" dur="500" fill="hold"/>
                                        <p:tgtEl>
                                          <p:spTgt spid="370700"/>
                                        </p:tgtEl>
                                        <p:attrNameLst>
                                          <p:attrName>ppt_x</p:attrName>
                                        </p:attrNameLst>
                                      </p:cBhvr>
                                      <p:tavLst>
                                        <p:tav tm="0">
                                          <p:val>
                                            <p:strVal val="#ppt_x"/>
                                          </p:val>
                                        </p:tav>
                                        <p:tav tm="100000">
                                          <p:val>
                                            <p:strVal val="#ppt_x"/>
                                          </p:val>
                                        </p:tav>
                                      </p:tavLst>
                                    </p:anim>
                                    <p:anim calcmode="lin" valueType="num">
                                      <p:cBhvr additive="base">
                                        <p:cTn id="8" dur="500" fill="hold"/>
                                        <p:tgtEl>
                                          <p:spTgt spid="3707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70702"/>
                                        </p:tgtEl>
                                        <p:attrNameLst>
                                          <p:attrName>style.visibility</p:attrName>
                                        </p:attrNameLst>
                                      </p:cBhvr>
                                      <p:to>
                                        <p:strVal val="visible"/>
                                      </p:to>
                                    </p:set>
                                    <p:animEffect transition="in" filter="wipe(left)">
                                      <p:cBhvr>
                                        <p:cTn id="13" dur="500"/>
                                        <p:tgtEl>
                                          <p:spTgt spid="37070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370701"/>
                                        </p:tgtEl>
                                        <p:attrNameLst>
                                          <p:attrName>style.visibility</p:attrName>
                                        </p:attrNameLst>
                                      </p:cBhvr>
                                      <p:to>
                                        <p:strVal val="visible"/>
                                      </p:to>
                                    </p:set>
                                    <p:anim calcmode="lin" valueType="num">
                                      <p:cBhvr additive="base">
                                        <p:cTn id="18" dur="500" fill="hold"/>
                                        <p:tgtEl>
                                          <p:spTgt spid="370701"/>
                                        </p:tgtEl>
                                        <p:attrNameLst>
                                          <p:attrName>ppt_x</p:attrName>
                                        </p:attrNameLst>
                                      </p:cBhvr>
                                      <p:tavLst>
                                        <p:tav tm="0">
                                          <p:val>
                                            <p:strVal val="1+#ppt_w/2"/>
                                          </p:val>
                                        </p:tav>
                                        <p:tav tm="100000">
                                          <p:val>
                                            <p:strVal val="#ppt_x"/>
                                          </p:val>
                                        </p:tav>
                                      </p:tavLst>
                                    </p:anim>
                                    <p:anim calcmode="lin" valueType="num">
                                      <p:cBhvr additive="base">
                                        <p:cTn id="19" dur="500" fill="hold"/>
                                        <p:tgtEl>
                                          <p:spTgt spid="3707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370703"/>
                                        </p:tgtEl>
                                        <p:attrNameLst>
                                          <p:attrName>style.visibility</p:attrName>
                                        </p:attrNameLst>
                                      </p:cBhvr>
                                      <p:to>
                                        <p:strVal val="visible"/>
                                      </p:to>
                                    </p:set>
                                    <p:anim calcmode="lin" valueType="num">
                                      <p:cBhvr additive="base">
                                        <p:cTn id="24" dur="500" fill="hold"/>
                                        <p:tgtEl>
                                          <p:spTgt spid="370703"/>
                                        </p:tgtEl>
                                        <p:attrNameLst>
                                          <p:attrName>ppt_x</p:attrName>
                                        </p:attrNameLst>
                                      </p:cBhvr>
                                      <p:tavLst>
                                        <p:tav tm="0">
                                          <p:val>
                                            <p:strVal val="1+#ppt_w/2"/>
                                          </p:val>
                                        </p:tav>
                                        <p:tav tm="100000">
                                          <p:val>
                                            <p:strVal val="#ppt_x"/>
                                          </p:val>
                                        </p:tav>
                                      </p:tavLst>
                                    </p:anim>
                                    <p:anim calcmode="lin" valueType="num">
                                      <p:cBhvr additive="base">
                                        <p:cTn id="25" dur="500" fill="hold"/>
                                        <p:tgtEl>
                                          <p:spTgt spid="3707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0706"/>
                                        </p:tgtEl>
                                        <p:attrNameLst>
                                          <p:attrName>style.visibility</p:attrName>
                                        </p:attrNameLst>
                                      </p:cBhvr>
                                      <p:to>
                                        <p:strVal val="visible"/>
                                      </p:to>
                                    </p:set>
                                    <p:animEffect transition="in" filter="wipe(left)">
                                      <p:cBhvr>
                                        <p:cTn id="30" dur="500"/>
                                        <p:tgtEl>
                                          <p:spTgt spid="370706"/>
                                        </p:tgtEl>
                                      </p:cBhvr>
                                    </p:animEffect>
                                  </p:childTnLst>
                                  <p:subTnLst>
                                    <p:audio>
                                      <p:cMediaNode>
                                        <p:cTn display="0" masterRel="sameClick">
                                          <p:stCondLst>
                                            <p:cond evt="begin" delay="0">
                                              <p:tn val="28"/>
                                            </p:cond>
                                          </p:stCondLst>
                                          <p:endCondLst>
                                            <p:cond evt="onStopAudio" delay="0">
                                              <p:tgtEl>
                                                <p:sldTgt/>
                                              </p:tgtEl>
                                            </p:cond>
                                          </p:endCondLst>
                                        </p:cTn>
                                        <p:tgtEl>
                                          <p:sndTgt r:embed="rId5" name="camera.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370704"/>
                                        </p:tgtEl>
                                        <p:attrNameLst>
                                          <p:attrName>style.visibility</p:attrName>
                                        </p:attrNameLst>
                                      </p:cBhvr>
                                      <p:to>
                                        <p:strVal val="visible"/>
                                      </p:to>
                                    </p:set>
                                    <p:anim calcmode="lin" valueType="num">
                                      <p:cBhvr additive="base">
                                        <p:cTn id="35" dur="500" fill="hold"/>
                                        <p:tgtEl>
                                          <p:spTgt spid="370704"/>
                                        </p:tgtEl>
                                        <p:attrNameLst>
                                          <p:attrName>ppt_x</p:attrName>
                                        </p:attrNameLst>
                                      </p:cBhvr>
                                      <p:tavLst>
                                        <p:tav tm="0">
                                          <p:val>
                                            <p:strVal val="1+#ppt_w/2"/>
                                          </p:val>
                                        </p:tav>
                                        <p:tav tm="100000">
                                          <p:val>
                                            <p:strVal val="#ppt_x"/>
                                          </p:val>
                                        </p:tav>
                                      </p:tavLst>
                                    </p:anim>
                                    <p:anim calcmode="lin" valueType="num">
                                      <p:cBhvr additive="base">
                                        <p:cTn id="36" dur="500" fill="hold"/>
                                        <p:tgtEl>
                                          <p:spTgt spid="3707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0705"/>
                                        </p:tgtEl>
                                        <p:attrNameLst>
                                          <p:attrName>style.visibility</p:attrName>
                                        </p:attrNameLst>
                                      </p:cBhvr>
                                      <p:to>
                                        <p:strVal val="visible"/>
                                      </p:to>
                                    </p:set>
                                    <p:animEffect transition="in" filter="wipe(left)">
                                      <p:cBhvr>
                                        <p:cTn id="41" dur="500"/>
                                        <p:tgtEl>
                                          <p:spTgt spid="370705"/>
                                        </p:tgtEl>
                                      </p:cBhvr>
                                    </p:animEffect>
                                  </p:childTnLst>
                                  <p:subTnLst>
                                    <p:audio>
                                      <p:cMediaNode>
                                        <p:cTn display="0" masterRel="sameClick">
                                          <p:stCondLst>
                                            <p:cond evt="begin" delay="0">
                                              <p:tn val="39"/>
                                            </p:cond>
                                          </p:stCondLst>
                                          <p:endCondLst>
                                            <p:cond evt="onStopAudio" delay="0">
                                              <p:tgtEl>
                                                <p:sldTgt/>
                                              </p:tgtEl>
                                            </p:cond>
                                          </p:endCondLst>
                                        </p:cTn>
                                        <p:tgtEl>
                                          <p:sndTgt r:embed="rId5" name="camera.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70707"/>
                                        </p:tgtEl>
                                        <p:attrNameLst>
                                          <p:attrName>style.visibility</p:attrName>
                                        </p:attrNameLst>
                                      </p:cBhvr>
                                      <p:to>
                                        <p:strVal val="visible"/>
                                      </p:to>
                                    </p:set>
                                    <p:animEffect transition="in" filter="wipe(left)">
                                      <p:cBhvr>
                                        <p:cTn id="46" dur="500"/>
                                        <p:tgtEl>
                                          <p:spTgt spid="370707"/>
                                        </p:tgtEl>
                                      </p:cBhvr>
                                    </p:animEffect>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1" grpId="0"/>
      <p:bldP spid="370702" grpId="0" animBg="1"/>
      <p:bldP spid="370703" grpId="0"/>
      <p:bldP spid="370704" grpId="0"/>
      <p:bldP spid="370705" grpId="0" animBg="1"/>
      <p:bldP spid="370706" grpId="0" animBg="1"/>
      <p:bldP spid="37070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pic>
        <p:nvPicPr>
          <p:cNvPr id="11" name="Picture 17"/>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
        <p:nvSpPr>
          <p:cNvPr id="372739"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2740"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274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2753"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2754"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0088" y="5251450"/>
            <a:ext cx="7745412" cy="1485900"/>
          </a:xfrm>
          <a:prstGeom prst="rect">
            <a:avLst/>
          </a:prstGeom>
          <a:noFill/>
        </p:spPr>
      </p:pic>
      <p:sp>
        <p:nvSpPr>
          <p:cNvPr id="372755" name="Text Box 19"/>
          <p:cNvSpPr txBox="1">
            <a:spLocks noChangeArrowheads="1"/>
          </p:cNvSpPr>
          <p:nvPr/>
        </p:nvSpPr>
        <p:spPr bwMode="auto">
          <a:xfrm>
            <a:off x="1296988" y="5441950"/>
            <a:ext cx="7132637"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(0.72)(5.6710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)(242 + 6)</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 154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p>
        </p:txBody>
      </p:sp>
      <p:pic>
        <p:nvPicPr>
          <p:cNvPr id="12" name="Picture 7"/>
          <p:cNvPicPr>
            <a:picLocks noChangeAspect="1" noChangeArrowheads="1"/>
          </p:cNvPicPr>
          <p:nvPr/>
        </p:nvPicPr>
        <p:blipFill>
          <a:blip r:embed="rId10"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753"/>
                                        </p:tgtEl>
                                        <p:attrNameLst>
                                          <p:attrName>style.visibility</p:attrName>
                                        </p:attrNameLst>
                                      </p:cBhvr>
                                      <p:to>
                                        <p:strVal val="visible"/>
                                      </p:to>
                                    </p:set>
                                    <p:anim calcmode="lin" valueType="num">
                                      <p:cBhvr additive="base">
                                        <p:cTn id="7" dur="500" fill="hold"/>
                                        <p:tgtEl>
                                          <p:spTgt spid="372753"/>
                                        </p:tgtEl>
                                        <p:attrNameLst>
                                          <p:attrName>ppt_x</p:attrName>
                                        </p:attrNameLst>
                                      </p:cBhvr>
                                      <p:tavLst>
                                        <p:tav tm="0">
                                          <p:val>
                                            <p:strVal val="#ppt_x"/>
                                          </p:val>
                                        </p:tav>
                                        <p:tav tm="100000">
                                          <p:val>
                                            <p:strVal val="#ppt_x"/>
                                          </p:val>
                                        </p:tav>
                                      </p:tavLst>
                                    </p:anim>
                                    <p:anim calcmode="lin" valueType="num">
                                      <p:cBhvr additive="base">
                                        <p:cTn id="8" dur="500" fill="hold"/>
                                        <p:tgtEl>
                                          <p:spTgt spid="372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2754"/>
                                        </p:tgtEl>
                                        <p:attrNameLst>
                                          <p:attrName>style.visibility</p:attrName>
                                        </p:attrNameLst>
                                      </p:cBhvr>
                                      <p:to>
                                        <p:strVal val="visible"/>
                                      </p:to>
                                    </p:set>
                                    <p:anim calcmode="lin" valueType="num">
                                      <p:cBhvr additive="base">
                                        <p:cTn id="13" dur="500" fill="hold"/>
                                        <p:tgtEl>
                                          <p:spTgt spid="372754"/>
                                        </p:tgtEl>
                                        <p:attrNameLst>
                                          <p:attrName>ppt_x</p:attrName>
                                        </p:attrNameLst>
                                      </p:cBhvr>
                                      <p:tavLst>
                                        <p:tav tm="0">
                                          <p:val>
                                            <p:strVal val="#ppt_x"/>
                                          </p:val>
                                        </p:tav>
                                        <p:tav tm="100000">
                                          <p:val>
                                            <p:strVal val="#ppt_x"/>
                                          </p:val>
                                        </p:tav>
                                      </p:tavLst>
                                    </p:anim>
                                    <p:anim calcmode="lin" valueType="num">
                                      <p:cBhvr additive="base">
                                        <p:cTn id="14" dur="500" fill="hold"/>
                                        <p:tgtEl>
                                          <p:spTgt spid="372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2755"/>
                                        </p:tgtEl>
                                        <p:attrNameLst>
                                          <p:attrName>style.visibility</p:attrName>
                                        </p:attrNameLst>
                                      </p:cBhvr>
                                      <p:to>
                                        <p:strVal val="visible"/>
                                      </p:to>
                                    </p:set>
                                    <p:anim calcmode="lin" valueType="num">
                                      <p:cBhvr additive="base">
                                        <p:cTn id="19" dur="500" fill="hold"/>
                                        <p:tgtEl>
                                          <p:spTgt spid="372755"/>
                                        </p:tgtEl>
                                        <p:attrNameLst>
                                          <p:attrName>ppt_x</p:attrName>
                                        </p:attrNameLst>
                                      </p:cBhvr>
                                      <p:tavLst>
                                        <p:tav tm="0">
                                          <p:val>
                                            <p:strVal val="1+#ppt_w/2"/>
                                          </p:val>
                                        </p:tav>
                                        <p:tav tm="100000">
                                          <p:val>
                                            <p:strVal val="#ppt_x"/>
                                          </p:val>
                                        </p:tav>
                                      </p:tavLst>
                                    </p:anim>
                                    <p:anim calcmode="lin" valueType="num">
                                      <p:cBhvr additive="base">
                                        <p:cTn id="20" dur="500" fill="hold"/>
                                        <p:tgtEl>
                                          <p:spTgt spid="372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4787"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4788"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479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47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4402138"/>
            <a:ext cx="7753350" cy="809625"/>
          </a:xfrm>
          <a:prstGeom prst="rect">
            <a:avLst/>
          </a:prstGeom>
          <a:noFill/>
        </p:spPr>
      </p:pic>
      <p:pic>
        <p:nvPicPr>
          <p:cNvPr id="37479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0088" y="5233988"/>
            <a:ext cx="7745412" cy="962025"/>
          </a:xfrm>
          <a:prstGeom prst="rect">
            <a:avLst/>
          </a:prstGeom>
          <a:noFill/>
        </p:spPr>
      </p:pic>
      <p:sp>
        <p:nvSpPr>
          <p:cNvPr id="374796" name="Text Box 12"/>
          <p:cNvSpPr txBox="1">
            <a:spLocks noChangeArrowheads="1"/>
          </p:cNvSpPr>
          <p:nvPr/>
        </p:nvSpPr>
        <p:spPr bwMode="auto">
          <a:xfrm>
            <a:off x="1160463" y="5376863"/>
            <a:ext cx="7913687" cy="457200"/>
          </a:xfrm>
          <a:prstGeom prst="rect">
            <a:avLst/>
          </a:prstGeom>
          <a:noFill/>
          <a:ln w="9525">
            <a:noFill/>
            <a:miter lim="800000"/>
            <a:headEnd/>
            <a:tailEnd/>
          </a:ln>
          <a:effectLst/>
        </p:spPr>
        <p:txBody>
          <a:bodyPr>
            <a:spAutoFit/>
          </a:bodyPr>
          <a:lstStyle/>
          <a:p>
            <a:r>
              <a:rPr lang="en-US" sz="2400">
                <a:solidFill>
                  <a:srgbClr val="008000"/>
                </a:solidFill>
                <a:latin typeface="Arial" charset="0"/>
                <a:sym typeface="Symbol" pitchFamily="18" charset="2"/>
              </a:rPr>
              <a:t>Amount absorbed from sun 250 W</a:t>
            </a:r>
            <a:r>
              <a:rPr lang="en-US" sz="2400" baseline="-25000">
                <a:solidFill>
                  <a:srgbClr val="008000"/>
                </a:solidFill>
                <a:latin typeface="Arial" charset="0"/>
                <a:sym typeface="Symbol" pitchFamily="18" charset="2"/>
              </a:rPr>
              <a:t> </a:t>
            </a:r>
            <a:r>
              <a:rPr lang="en-US" sz="2400">
                <a:solidFill>
                  <a:srgbClr val="008000"/>
                </a:solidFill>
                <a:latin typeface="Arial" charset="0"/>
                <a:sym typeface="Symbol" pitchFamily="18" charset="2"/>
              </a:rPr>
              <a:t>m</a:t>
            </a:r>
            <a:r>
              <a:rPr lang="en-US" sz="2400" baseline="30000">
                <a:solidFill>
                  <a:srgbClr val="008000"/>
                </a:solidFill>
                <a:latin typeface="Arial" charset="0"/>
                <a:sym typeface="Symbol" pitchFamily="18" charset="2"/>
              </a:rPr>
              <a:t>-2</a:t>
            </a:r>
            <a:r>
              <a:rPr lang="en-US" sz="2400">
                <a:solidFill>
                  <a:srgbClr val="008000"/>
                </a:solidFill>
                <a:latin typeface="Arial" charset="0"/>
                <a:sym typeface="Symbol" pitchFamily="18" charset="2"/>
              </a:rPr>
              <a:t> is still same.</a:t>
            </a:r>
          </a:p>
        </p:txBody>
      </p:sp>
      <p:sp>
        <p:nvSpPr>
          <p:cNvPr id="374797" name="Text Box 13"/>
          <p:cNvSpPr txBox="1">
            <a:spLocks noChangeArrowheads="1"/>
          </p:cNvSpPr>
          <p:nvPr/>
        </p:nvSpPr>
        <p:spPr bwMode="auto">
          <a:xfrm>
            <a:off x="1158875" y="5738813"/>
            <a:ext cx="7132638"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154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+ 250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 404 W</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m</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r>
              <a:rPr lang="en-US" sz="2400">
                <a:latin typeface="Arial" charset="0"/>
                <a:sym typeface="Symbol" pitchFamily="18" charset="2"/>
              </a:rPr>
              <a:t> </a:t>
            </a:r>
          </a:p>
        </p:txBody>
      </p:sp>
      <p:pic>
        <p:nvPicPr>
          <p:cNvPr id="12" name="Picture 1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pic>
        <p:nvPicPr>
          <p:cNvPr id="13" name="Picture 7"/>
          <p:cNvPicPr>
            <a:picLocks noChangeAspect="1" noChangeArrowheads="1"/>
          </p:cNvPicPr>
          <p:nvPr/>
        </p:nvPicPr>
        <p:blipFill>
          <a:blip r:embed="rId10" cstate="print"/>
          <a:srcRect/>
          <a:stretch>
            <a:fillRect/>
          </a:stretch>
        </p:blipFill>
        <p:spPr bwMode="auto">
          <a:xfrm>
            <a:off x="728663" y="3117850"/>
            <a:ext cx="4130675" cy="1185863"/>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795"/>
                                        </p:tgtEl>
                                        <p:attrNameLst>
                                          <p:attrName>style.visibility</p:attrName>
                                        </p:attrNameLst>
                                      </p:cBhvr>
                                      <p:to>
                                        <p:strVal val="visible"/>
                                      </p:to>
                                    </p:set>
                                    <p:anim calcmode="lin" valueType="num">
                                      <p:cBhvr additive="base">
                                        <p:cTn id="7" dur="500" fill="hold"/>
                                        <p:tgtEl>
                                          <p:spTgt spid="374795"/>
                                        </p:tgtEl>
                                        <p:attrNameLst>
                                          <p:attrName>ppt_x</p:attrName>
                                        </p:attrNameLst>
                                      </p:cBhvr>
                                      <p:tavLst>
                                        <p:tav tm="0">
                                          <p:val>
                                            <p:strVal val="#ppt_x"/>
                                          </p:val>
                                        </p:tav>
                                        <p:tav tm="100000">
                                          <p:val>
                                            <p:strVal val="#ppt_x"/>
                                          </p:val>
                                        </p:tav>
                                      </p:tavLst>
                                    </p:anim>
                                    <p:anim calcmode="lin" valueType="num">
                                      <p:cBhvr additive="base">
                                        <p:cTn id="8" dur="500" fill="hold"/>
                                        <p:tgtEl>
                                          <p:spTgt spid="3747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4796"/>
                                        </p:tgtEl>
                                        <p:attrNameLst>
                                          <p:attrName>style.visibility</p:attrName>
                                        </p:attrNameLst>
                                      </p:cBhvr>
                                      <p:to>
                                        <p:strVal val="visible"/>
                                      </p:to>
                                    </p:set>
                                    <p:anim calcmode="lin" valueType="num">
                                      <p:cBhvr additive="base">
                                        <p:cTn id="13" dur="500" fill="hold"/>
                                        <p:tgtEl>
                                          <p:spTgt spid="374796"/>
                                        </p:tgtEl>
                                        <p:attrNameLst>
                                          <p:attrName>ppt_x</p:attrName>
                                        </p:attrNameLst>
                                      </p:cBhvr>
                                      <p:tavLst>
                                        <p:tav tm="0">
                                          <p:val>
                                            <p:strVal val="1+#ppt_w/2"/>
                                          </p:val>
                                        </p:tav>
                                        <p:tav tm="100000">
                                          <p:val>
                                            <p:strVal val="#ppt_x"/>
                                          </p:val>
                                        </p:tav>
                                      </p:tavLst>
                                    </p:anim>
                                    <p:anim calcmode="lin" valueType="num">
                                      <p:cBhvr additive="base">
                                        <p:cTn id="14" dur="500" fill="hold"/>
                                        <p:tgtEl>
                                          <p:spTgt spid="374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4797"/>
                                        </p:tgtEl>
                                        <p:attrNameLst>
                                          <p:attrName>style.visibility</p:attrName>
                                        </p:attrNameLst>
                                      </p:cBhvr>
                                      <p:to>
                                        <p:strVal val="visible"/>
                                      </p:to>
                                    </p:set>
                                    <p:anim calcmode="lin" valueType="num">
                                      <p:cBhvr additive="base">
                                        <p:cTn id="19" dur="500" fill="hold"/>
                                        <p:tgtEl>
                                          <p:spTgt spid="374797"/>
                                        </p:tgtEl>
                                        <p:attrNameLst>
                                          <p:attrName>ppt_x</p:attrName>
                                        </p:attrNameLst>
                                      </p:cBhvr>
                                      <p:tavLst>
                                        <p:tav tm="0">
                                          <p:val>
                                            <p:strVal val="1+#ppt_w/2"/>
                                          </p:val>
                                        </p:tav>
                                        <p:tav tm="100000">
                                          <p:val>
                                            <p:strVal val="#ppt_x"/>
                                          </p:val>
                                        </p:tav>
                                      </p:tavLst>
                                    </p:anim>
                                    <p:anim calcmode="lin" valueType="num">
                                      <p:cBhvr additive="base">
                                        <p:cTn id="20" dur="500" fill="hold"/>
                                        <p:tgtEl>
                                          <p:spTgt spid="3747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6" grpId="0"/>
      <p:bldP spid="37479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85800" y="1879600"/>
            <a:ext cx="7772400" cy="4978400"/>
          </a:xfrm>
          <a:prstGeom prst="rect">
            <a:avLst/>
          </a:prstGeom>
          <a:solidFill>
            <a:srgbClr val="CCFFCC"/>
          </a:solidFill>
          <a:ln w="9525">
            <a:noFill/>
            <a:miter lim="800000"/>
            <a:headEnd/>
            <a:tailEnd/>
          </a:ln>
          <a:effectLst/>
        </p:spPr>
        <p:txBody>
          <a:bodyPr/>
          <a:lstStyle/>
          <a:p>
            <a:endParaRPr lang="en-US"/>
          </a:p>
        </p:txBody>
      </p:sp>
      <p:sp>
        <p:nvSpPr>
          <p:cNvPr id="376835" name="Rectangle 3"/>
          <p:cNvSpPr>
            <a:spLocks noChangeArrowheads="1"/>
          </p:cNvSpPr>
          <p:nvPr/>
        </p:nvSpPr>
        <p:spPr bwMode="auto">
          <a:xfrm>
            <a:off x="685800" y="1401763"/>
            <a:ext cx="7772400" cy="498475"/>
          </a:xfrm>
          <a:prstGeom prst="rect">
            <a:avLst/>
          </a:prstGeom>
          <a:solidFill>
            <a:srgbClr val="EAEAEA"/>
          </a:solidFill>
          <a:ln w="9525">
            <a:noFill/>
            <a:miter lim="800000"/>
            <a:headEnd/>
            <a:tailEnd/>
          </a:ln>
          <a:effectLst/>
        </p:spPr>
        <p:txBody>
          <a:bodyPr/>
          <a:lstStyle/>
          <a:p>
            <a:r>
              <a:rPr lang="en-US" sz="2400" i="1">
                <a:solidFill>
                  <a:schemeClr val="accent2"/>
                </a:solidFill>
                <a:latin typeface="Arial" charset="0"/>
                <a:cs typeface="Times New Roman" pitchFamily="18" charset="0"/>
              </a:rPr>
              <a:t>Energy balance in Earth surface / atmosphere system</a:t>
            </a:r>
          </a:p>
        </p:txBody>
      </p:sp>
      <p:sp>
        <p:nvSpPr>
          <p:cNvPr id="376836" name="Rectangle 4"/>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7683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922463"/>
            <a:ext cx="7739062" cy="1054100"/>
          </a:xfrm>
          <a:prstGeom prst="rect">
            <a:avLst/>
          </a:prstGeom>
          <a:noFill/>
        </p:spPr>
      </p:pic>
      <p:pic>
        <p:nvPicPr>
          <p:cNvPr id="376839" name="Picture 7"/>
          <p:cNvPicPr>
            <a:picLocks noChangeAspect="1" noChangeArrowheads="1"/>
          </p:cNvPicPr>
          <p:nvPr/>
        </p:nvPicPr>
        <p:blipFill>
          <a:blip r:embed="rId7" cstate="print"/>
          <a:srcRect/>
          <a:stretch>
            <a:fillRect/>
          </a:stretch>
        </p:blipFill>
        <p:spPr bwMode="auto">
          <a:xfrm>
            <a:off x="728663" y="3117850"/>
            <a:ext cx="4130675" cy="1185863"/>
          </a:xfrm>
          <a:prstGeom prst="rect">
            <a:avLst/>
          </a:prstGeom>
          <a:noFill/>
        </p:spPr>
      </p:pic>
      <p:pic>
        <p:nvPicPr>
          <p:cNvPr id="376844"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4538" y="4443413"/>
            <a:ext cx="7691437" cy="1430337"/>
          </a:xfrm>
          <a:prstGeom prst="rect">
            <a:avLst/>
          </a:prstGeom>
          <a:noFill/>
        </p:spPr>
      </p:pic>
      <p:sp>
        <p:nvSpPr>
          <p:cNvPr id="376845" name="Text Box 13"/>
          <p:cNvSpPr txBox="1">
            <a:spLocks noChangeArrowheads="1"/>
          </p:cNvSpPr>
          <p:nvPr/>
        </p:nvSpPr>
        <p:spPr bwMode="auto">
          <a:xfrm>
            <a:off x="809625" y="4637088"/>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From Stefan-Boltzmann we have </a:t>
            </a:r>
            <a:r>
              <a:rPr lang="en-US" sz="2400" i="1">
                <a:solidFill>
                  <a:schemeClr val="hlink"/>
                </a:solidFill>
                <a:latin typeface="Arial" charset="0"/>
                <a:sym typeface="Symbol" pitchFamily="18" charset="2"/>
              </a:rPr>
              <a:t>P</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AT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a:t>
            </a:r>
            <a:endParaRPr lang="en-US" sz="2400">
              <a:solidFill>
                <a:schemeClr val="hlink"/>
              </a:solidFill>
              <a:latin typeface="Arial" charset="0"/>
            </a:endParaRPr>
          </a:p>
        </p:txBody>
      </p:sp>
      <p:sp>
        <p:nvSpPr>
          <p:cNvPr id="376846" name="Text Box 14"/>
          <p:cNvSpPr txBox="1">
            <a:spLocks noChangeArrowheads="1"/>
          </p:cNvSpPr>
          <p:nvPr/>
        </p:nvSpPr>
        <p:spPr bwMode="auto">
          <a:xfrm>
            <a:off x="811213" y="5021263"/>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Thus </a:t>
            </a:r>
            <a:r>
              <a:rPr lang="en-US" sz="2400" i="1">
                <a:solidFill>
                  <a:schemeClr val="hlink"/>
                </a:solidFill>
                <a:latin typeface="Arial" charset="0"/>
                <a:sym typeface="Symbol" pitchFamily="18" charset="2"/>
              </a:rPr>
              <a:t>P / A</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or 404 = 5.6710</a:t>
            </a:r>
            <a:r>
              <a:rPr lang="en-US" sz="2400" baseline="30000">
                <a:solidFill>
                  <a:schemeClr val="hlink"/>
                </a:solidFill>
                <a:latin typeface="Arial" charset="0"/>
                <a:sym typeface="Symbol" pitchFamily="18" charset="2"/>
              </a:rPr>
              <a:t>-8</a:t>
            </a:r>
            <a:r>
              <a:rPr lang="en-US" sz="2400" i="1">
                <a:solidFill>
                  <a:schemeClr val="hlink"/>
                </a:solidFill>
                <a:latin typeface="Arial" charset="0"/>
                <a:sym typeface="Symbol" pitchFamily="18" charset="2"/>
              </a:rPr>
              <a:t>T</a:t>
            </a:r>
            <a:r>
              <a:rPr lang="en-US" sz="2400" baseline="30000">
                <a:solidFill>
                  <a:schemeClr val="hlink"/>
                </a:solidFill>
                <a:latin typeface="Arial" charset="0"/>
                <a:sym typeface="Symbol" pitchFamily="18" charset="2"/>
              </a:rPr>
              <a:t>4</a:t>
            </a:r>
            <a:r>
              <a:rPr lang="en-US" sz="2400">
                <a:solidFill>
                  <a:schemeClr val="hlink"/>
                </a:solidFill>
                <a:latin typeface="Arial" charset="0"/>
                <a:sym typeface="Symbol" pitchFamily="18" charset="2"/>
              </a:rPr>
              <a:t>, and </a:t>
            </a:r>
          </a:p>
        </p:txBody>
      </p:sp>
      <p:sp>
        <p:nvSpPr>
          <p:cNvPr id="376847" name="Text Box 15"/>
          <p:cNvSpPr txBox="1">
            <a:spLocks noChangeArrowheads="1"/>
          </p:cNvSpPr>
          <p:nvPr/>
        </p:nvSpPr>
        <p:spPr bwMode="auto">
          <a:xfrm>
            <a:off x="808038" y="5426075"/>
            <a:ext cx="7661275" cy="457200"/>
          </a:xfrm>
          <a:prstGeom prst="rect">
            <a:avLst/>
          </a:prstGeom>
          <a:noFill/>
          <a:ln w="9525">
            <a:noFill/>
            <a:miter lim="800000"/>
            <a:headEnd/>
            <a:tailEnd/>
          </a:ln>
          <a:effectLst/>
        </p:spPr>
        <p:txBody>
          <a:bodyPr>
            <a:spAutoFit/>
          </a:bodyPr>
          <a:lstStyle/>
          <a:p>
            <a:r>
              <a:rPr lang="en-US" sz="2400">
                <a:solidFill>
                  <a:schemeClr val="hlink"/>
                </a:solidFill>
                <a:latin typeface="Arial" charset="0"/>
                <a:sym typeface="Symbol" pitchFamily="18" charset="2"/>
              </a:rPr>
              <a:t></a:t>
            </a:r>
            <a:r>
              <a:rPr lang="en-US" sz="2400" i="1">
                <a:solidFill>
                  <a:schemeClr val="hlink"/>
                </a:solidFill>
                <a:latin typeface="Arial" charset="0"/>
                <a:sym typeface="Symbol" pitchFamily="18" charset="2"/>
              </a:rPr>
              <a:t>T</a:t>
            </a:r>
            <a:r>
              <a:rPr lang="en-US" sz="2400">
                <a:solidFill>
                  <a:schemeClr val="hlink"/>
                </a:solidFill>
                <a:latin typeface="Arial" charset="0"/>
                <a:sym typeface="Symbol" pitchFamily="18" charset="2"/>
              </a:rPr>
              <a:t> = 291 K, or an increase of 291 – 288 = 3 K.</a:t>
            </a:r>
          </a:p>
        </p:txBody>
      </p:sp>
      <p:pic>
        <p:nvPicPr>
          <p:cNvPr id="12" name="Picture 1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4887936" y="2792291"/>
            <a:ext cx="40386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44"/>
                                        </p:tgtEl>
                                        <p:attrNameLst>
                                          <p:attrName>style.visibility</p:attrName>
                                        </p:attrNameLst>
                                      </p:cBhvr>
                                      <p:to>
                                        <p:strVal val="visible"/>
                                      </p:to>
                                    </p:set>
                                    <p:anim calcmode="lin" valueType="num">
                                      <p:cBhvr additive="base">
                                        <p:cTn id="7" dur="500" fill="hold"/>
                                        <p:tgtEl>
                                          <p:spTgt spid="376844"/>
                                        </p:tgtEl>
                                        <p:attrNameLst>
                                          <p:attrName>ppt_x</p:attrName>
                                        </p:attrNameLst>
                                      </p:cBhvr>
                                      <p:tavLst>
                                        <p:tav tm="0">
                                          <p:val>
                                            <p:strVal val="#ppt_x"/>
                                          </p:val>
                                        </p:tav>
                                        <p:tav tm="100000">
                                          <p:val>
                                            <p:strVal val="#ppt_x"/>
                                          </p:val>
                                        </p:tav>
                                      </p:tavLst>
                                    </p:anim>
                                    <p:anim calcmode="lin" valueType="num">
                                      <p:cBhvr additive="base">
                                        <p:cTn id="8" dur="500" fill="hold"/>
                                        <p:tgtEl>
                                          <p:spTgt spid="3768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76845"/>
                                        </p:tgtEl>
                                        <p:attrNameLst>
                                          <p:attrName>style.visibility</p:attrName>
                                        </p:attrNameLst>
                                      </p:cBhvr>
                                      <p:to>
                                        <p:strVal val="visible"/>
                                      </p:to>
                                    </p:set>
                                    <p:anim calcmode="lin" valueType="num">
                                      <p:cBhvr additive="base">
                                        <p:cTn id="13" dur="500" fill="hold"/>
                                        <p:tgtEl>
                                          <p:spTgt spid="376845"/>
                                        </p:tgtEl>
                                        <p:attrNameLst>
                                          <p:attrName>ppt_x</p:attrName>
                                        </p:attrNameLst>
                                      </p:cBhvr>
                                      <p:tavLst>
                                        <p:tav tm="0">
                                          <p:val>
                                            <p:strVal val="1+#ppt_w/2"/>
                                          </p:val>
                                        </p:tav>
                                        <p:tav tm="100000">
                                          <p:val>
                                            <p:strVal val="#ppt_x"/>
                                          </p:val>
                                        </p:tav>
                                      </p:tavLst>
                                    </p:anim>
                                    <p:anim calcmode="lin" valueType="num">
                                      <p:cBhvr additive="base">
                                        <p:cTn id="14" dur="500" fill="hold"/>
                                        <p:tgtEl>
                                          <p:spTgt spid="376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376846"/>
                                        </p:tgtEl>
                                        <p:attrNameLst>
                                          <p:attrName>style.visibility</p:attrName>
                                        </p:attrNameLst>
                                      </p:cBhvr>
                                      <p:to>
                                        <p:strVal val="visible"/>
                                      </p:to>
                                    </p:set>
                                    <p:anim calcmode="lin" valueType="num">
                                      <p:cBhvr additive="base">
                                        <p:cTn id="19" dur="500" fill="hold"/>
                                        <p:tgtEl>
                                          <p:spTgt spid="376846"/>
                                        </p:tgtEl>
                                        <p:attrNameLst>
                                          <p:attrName>ppt_x</p:attrName>
                                        </p:attrNameLst>
                                      </p:cBhvr>
                                      <p:tavLst>
                                        <p:tav tm="0">
                                          <p:val>
                                            <p:strVal val="1+#ppt_w/2"/>
                                          </p:val>
                                        </p:tav>
                                        <p:tav tm="100000">
                                          <p:val>
                                            <p:strVal val="#ppt_x"/>
                                          </p:val>
                                        </p:tav>
                                      </p:tavLst>
                                    </p:anim>
                                    <p:anim calcmode="lin" valueType="num">
                                      <p:cBhvr additive="base">
                                        <p:cTn id="20" dur="500" fill="hold"/>
                                        <p:tgtEl>
                                          <p:spTgt spid="3768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376847"/>
                                        </p:tgtEl>
                                        <p:attrNameLst>
                                          <p:attrName>style.visibility</p:attrName>
                                        </p:attrNameLst>
                                      </p:cBhvr>
                                      <p:to>
                                        <p:strVal val="visible"/>
                                      </p:to>
                                    </p:set>
                                    <p:anim calcmode="lin" valueType="num">
                                      <p:cBhvr additive="base">
                                        <p:cTn id="25" dur="500" fill="hold"/>
                                        <p:tgtEl>
                                          <p:spTgt spid="376847"/>
                                        </p:tgtEl>
                                        <p:attrNameLst>
                                          <p:attrName>ppt_x</p:attrName>
                                        </p:attrNameLst>
                                      </p:cBhvr>
                                      <p:tavLst>
                                        <p:tav tm="0">
                                          <p:val>
                                            <p:strVal val="1+#ppt_w/2"/>
                                          </p:val>
                                        </p:tav>
                                        <p:tav tm="100000">
                                          <p:val>
                                            <p:strVal val="#ppt_x"/>
                                          </p:val>
                                        </p:tav>
                                      </p:tavLst>
                                    </p:anim>
                                    <p:anim calcmode="lin" valueType="num">
                                      <p:cBhvr additive="base">
                                        <p:cTn id="26" dur="500" fill="hold"/>
                                        <p:tgtEl>
                                          <p:spTgt spid="376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45" grpId="0"/>
      <p:bldP spid="376846" grpId="0"/>
      <p:bldP spid="37684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2" name="Rectangle 4"/>
          <p:cNvSpPr>
            <a:spLocks noChangeArrowheads="1"/>
          </p:cNvSpPr>
          <p:nvPr/>
        </p:nvSpPr>
        <p:spPr bwMode="auto">
          <a:xfrm>
            <a:off x="682625" y="5754688"/>
            <a:ext cx="4778375" cy="1103312"/>
          </a:xfrm>
          <a:prstGeom prst="rect">
            <a:avLst/>
          </a:prstGeom>
          <a:solidFill>
            <a:srgbClr val="FFCCCC"/>
          </a:solidFill>
          <a:ln w="9525">
            <a:noFill/>
            <a:miter lim="800000"/>
            <a:headEnd/>
            <a:tailEnd/>
          </a:ln>
          <a:effectLst/>
        </p:spPr>
        <p:txBody>
          <a:bodyPr/>
          <a:lstStyle/>
          <a:p>
            <a:pPr eaLnBrk="0" hangingPunct="0">
              <a:lnSpc>
                <a:spcPct val="90000"/>
              </a:lnSpc>
            </a:pPr>
            <a:r>
              <a:rPr lang="en-US" sz="2400" b="1" i="1">
                <a:latin typeface="Arial" charset="0"/>
              </a:rPr>
              <a:t>FYI</a:t>
            </a:r>
            <a:r>
              <a:rPr lang="en-US" sz="2400" b="1">
                <a:latin typeface="Arial" charset="0"/>
                <a:sym typeface="Symbol" pitchFamily="18" charset="2"/>
              </a:rPr>
              <a:t>  </a:t>
            </a:r>
            <a:r>
              <a:rPr lang="en-US" sz="2400">
                <a:latin typeface="Arial" charset="0"/>
                <a:sym typeface="Symbol" pitchFamily="18" charset="2"/>
              </a:rPr>
              <a:t>Water IN represents the incoming energy and water OUT represents the outgoing energy.</a:t>
            </a:r>
          </a:p>
        </p:txBody>
      </p:sp>
      <p:sp>
        <p:nvSpPr>
          <p:cNvPr id="380930"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Real global warming models are complex, because the earth and all of its energy-exchanging and storing systems are extremely complex. Supercomputers are used with some success.</a:t>
            </a:r>
          </a:p>
          <a:p>
            <a:pPr eaLnBrk="0" hangingPunct="0">
              <a:spcBef>
                <a:spcPct val="20000"/>
              </a:spcBef>
            </a:pPr>
            <a:r>
              <a:rPr lang="en-US" sz="2400">
                <a:solidFill>
                  <a:srgbClr val="000000"/>
                </a:solidFill>
                <a:latin typeface="Arial" charset="0"/>
                <a:cs typeface="Times New Roman" pitchFamily="18" charset="0"/>
                <a:sym typeface="Symbol" pitchFamily="18" charset="2"/>
              </a:rPr>
              <a:t>To gain some sort of insight into computer modeling, consider the following simple model:</a:t>
            </a:r>
          </a:p>
          <a:p>
            <a:pPr eaLnBrk="0" hangingPunct="0">
              <a:spcBef>
                <a:spcPct val="20000"/>
              </a:spcBef>
            </a:pPr>
            <a:r>
              <a:rPr lang="en-US" sz="2400">
                <a:solidFill>
                  <a:srgbClr val="000000"/>
                </a:solidFill>
                <a:latin typeface="Arial" charset="0"/>
                <a:cs typeface="Times New Roman" pitchFamily="18" charset="0"/>
                <a:sym typeface="Symbol" pitchFamily="18" charset="2"/>
              </a:rPr>
              <a:t>5 kg of water is added to an                              aquarium once each second.</a:t>
            </a:r>
          </a:p>
          <a:p>
            <a:pPr eaLnBrk="0" hangingPunct="0">
              <a:spcBef>
                <a:spcPct val="20000"/>
              </a:spcBef>
            </a:pPr>
            <a:r>
              <a:rPr lang="en-US" sz="2400">
                <a:solidFill>
                  <a:srgbClr val="000000"/>
                </a:solidFill>
                <a:latin typeface="Arial" charset="0"/>
                <a:cs typeface="Times New Roman" pitchFamily="18" charset="0"/>
                <a:sym typeface="Symbol" pitchFamily="18" charset="2"/>
              </a:rPr>
              <a:t>10% of the water is removed from                                   the aquarium once each second.</a:t>
            </a:r>
          </a:p>
        </p:txBody>
      </p:sp>
      <p:sp>
        <p:nvSpPr>
          <p:cNvPr id="3809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093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930">
                                            <p:txEl>
                                              <p:pRg st="0" end="0"/>
                                            </p:txEl>
                                          </p:spTgt>
                                        </p:tgtEl>
                                        <p:attrNameLst>
                                          <p:attrName>style.visibility</p:attrName>
                                        </p:attrNameLst>
                                      </p:cBhvr>
                                      <p:to>
                                        <p:strVal val="visible"/>
                                      </p:to>
                                    </p:set>
                                    <p:anim calcmode="lin" valueType="num">
                                      <p:cBhvr additive="base">
                                        <p:cTn id="7" dur="500" fill="hold"/>
                                        <p:tgtEl>
                                          <p:spTgt spid="380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0930">
                                            <p:txEl>
                                              <p:pRg st="1" end="1"/>
                                            </p:txEl>
                                          </p:spTgt>
                                        </p:tgtEl>
                                        <p:attrNameLst>
                                          <p:attrName>style.visibility</p:attrName>
                                        </p:attrNameLst>
                                      </p:cBhvr>
                                      <p:to>
                                        <p:strVal val="visible"/>
                                      </p:to>
                                    </p:set>
                                    <p:anim calcmode="lin" valueType="num">
                                      <p:cBhvr additive="base">
                                        <p:cTn id="13" dur="500" fill="hold"/>
                                        <p:tgtEl>
                                          <p:spTgt spid="380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0930">
                                            <p:txEl>
                                              <p:pRg st="2" end="2"/>
                                            </p:txEl>
                                          </p:spTgt>
                                        </p:tgtEl>
                                        <p:attrNameLst>
                                          <p:attrName>style.visibility</p:attrName>
                                        </p:attrNameLst>
                                      </p:cBhvr>
                                      <p:to>
                                        <p:strVal val="visible"/>
                                      </p:to>
                                    </p:set>
                                    <p:anim calcmode="lin" valueType="num">
                                      <p:cBhvr additive="base">
                                        <p:cTn id="19" dur="500" fill="hold"/>
                                        <p:tgtEl>
                                          <p:spTgt spid="3809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0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380933"/>
                                        </p:tgtEl>
                                        <p:attrNameLst>
                                          <p:attrName>style.visibility</p:attrName>
                                        </p:attrNameLst>
                                      </p:cBhvr>
                                      <p:to>
                                        <p:strVal val="visible"/>
                                      </p:to>
                                    </p:set>
                                    <p:anim calcmode="lin" valueType="num">
                                      <p:cBhvr>
                                        <p:cTn id="23" dur="500" fill="hold"/>
                                        <p:tgtEl>
                                          <p:spTgt spid="380933"/>
                                        </p:tgtEl>
                                        <p:attrNameLst>
                                          <p:attrName>ppt_w</p:attrName>
                                        </p:attrNameLst>
                                      </p:cBhvr>
                                      <p:tavLst>
                                        <p:tav tm="0">
                                          <p:val>
                                            <p:fltVal val="0"/>
                                          </p:val>
                                        </p:tav>
                                        <p:tav tm="100000">
                                          <p:val>
                                            <p:strVal val="#ppt_w"/>
                                          </p:val>
                                        </p:tav>
                                      </p:tavLst>
                                    </p:anim>
                                    <p:anim calcmode="lin" valueType="num">
                                      <p:cBhvr>
                                        <p:cTn id="24" dur="500" fill="hold"/>
                                        <p:tgtEl>
                                          <p:spTgt spid="380933"/>
                                        </p:tgtEl>
                                        <p:attrNameLst>
                                          <p:attrName>ppt_h</p:attrName>
                                        </p:attrNameLst>
                                      </p:cBhvr>
                                      <p:tavLst>
                                        <p:tav tm="0">
                                          <p:val>
                                            <p:fltVal val="0"/>
                                          </p:val>
                                        </p:tav>
                                        <p:tav tm="100000">
                                          <p:val>
                                            <p:strVal val="#ppt_h"/>
                                          </p:val>
                                        </p:tav>
                                      </p:tavLst>
                                    </p:anim>
                                    <p:animEffect transition="in" filter="fade">
                                      <p:cBhvr>
                                        <p:cTn id="25" dur="500"/>
                                        <p:tgtEl>
                                          <p:spTgt spid="3809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0930">
                                            <p:txEl>
                                              <p:pRg st="3" end="3"/>
                                            </p:txEl>
                                          </p:spTgt>
                                        </p:tgtEl>
                                        <p:attrNameLst>
                                          <p:attrName>style.visibility</p:attrName>
                                        </p:attrNameLst>
                                      </p:cBhvr>
                                      <p:to>
                                        <p:strVal val="visible"/>
                                      </p:to>
                                    </p:set>
                                    <p:anim calcmode="lin" valueType="num">
                                      <p:cBhvr additive="base">
                                        <p:cTn id="30" dur="500" fill="hold"/>
                                        <p:tgtEl>
                                          <p:spTgt spid="38093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0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80930">
                                            <p:txEl>
                                              <p:pRg st="4" end="4"/>
                                            </p:txEl>
                                          </p:spTgt>
                                        </p:tgtEl>
                                        <p:attrNameLst>
                                          <p:attrName>style.visibility</p:attrName>
                                        </p:attrNameLst>
                                      </p:cBhvr>
                                      <p:to>
                                        <p:strVal val="visible"/>
                                      </p:to>
                                    </p:set>
                                    <p:anim calcmode="lin" valueType="num">
                                      <p:cBhvr additive="base">
                                        <p:cTn id="36" dur="500" fill="hold"/>
                                        <p:tgtEl>
                                          <p:spTgt spid="38093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09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0932">
                                            <p:txEl>
                                              <p:pRg st="0" end="0"/>
                                            </p:txEl>
                                          </p:spTgt>
                                        </p:tgtEl>
                                        <p:attrNameLst>
                                          <p:attrName>style.visibility</p:attrName>
                                        </p:attrNameLst>
                                      </p:cBhvr>
                                      <p:to>
                                        <p:strVal val="visible"/>
                                      </p:to>
                                    </p:set>
                                    <p:anim calcmode="lin" valueType="num">
                                      <p:cBhvr additive="base">
                                        <p:cTn id="42" dur="500" fill="hold"/>
                                        <p:tgtEl>
                                          <p:spTgt spid="38093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0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endParaRPr lang="en-US">
              <a:solidFill>
                <a:srgbClr val="000000"/>
              </a:solidFill>
              <a:cs typeface="Times New Roman" pitchFamily="18" charset="0"/>
            </a:endParaRPr>
          </a:p>
          <a:p>
            <a:pPr eaLnBrk="0" hangingPunct="0">
              <a:spcBef>
                <a:spcPct val="10000"/>
              </a:spcBef>
            </a:pPr>
            <a:r>
              <a:rPr lang="en-US" sz="2400">
                <a:solidFill>
                  <a:srgbClr val="000000"/>
                </a:solidFill>
                <a:latin typeface="Arial" charset="0"/>
                <a:cs typeface="Times New Roman" pitchFamily="18" charset="0"/>
                <a:sym typeface="Symbol" pitchFamily="18" charset="2"/>
              </a:rPr>
              <a:t>At first glance it might appear that the water level will never stop increasing.</a:t>
            </a:r>
          </a:p>
          <a:p>
            <a:pPr eaLnBrk="0" hangingPunct="0">
              <a:spcBef>
                <a:spcPct val="10000"/>
              </a:spcBef>
            </a:pPr>
            <a:r>
              <a:rPr lang="en-US" sz="2400">
                <a:solidFill>
                  <a:srgbClr val="000000"/>
                </a:solidFill>
                <a:latin typeface="Arial" charset="0"/>
                <a:cs typeface="Times New Roman" pitchFamily="18" charset="0"/>
                <a:sym typeface="Symbol" pitchFamily="18" charset="2"/>
              </a:rPr>
              <a:t>But consider the time when 5 kg is exactly 10% of the total water in the aquarium.</a:t>
            </a:r>
          </a:p>
          <a:p>
            <a:pPr eaLnBrk="0" hangingPunct="0">
              <a:spcBef>
                <a:spcPct val="10000"/>
              </a:spcBef>
            </a:pPr>
            <a:r>
              <a:rPr lang="en-US" sz="2400">
                <a:solidFill>
                  <a:srgbClr val="000000"/>
                </a:solidFill>
                <a:latin typeface="Arial" charset="0"/>
                <a:cs typeface="Times New Roman" pitchFamily="18" charset="0"/>
                <a:sym typeface="Symbol" pitchFamily="18" charset="2"/>
              </a:rPr>
              <a:t>From that time on, the water will be removed exactly as fast as it is added.</a:t>
            </a:r>
          </a:p>
          <a:p>
            <a:pPr eaLnBrk="0" hangingPunct="0">
              <a:spcBef>
                <a:spcPct val="10000"/>
              </a:spcBef>
            </a:pPr>
            <a:r>
              <a:rPr lang="en-US" sz="2400">
                <a:solidFill>
                  <a:srgbClr val="000000"/>
                </a:solidFill>
                <a:latin typeface="Arial" charset="0"/>
                <a:cs typeface="Times New Roman" pitchFamily="18" charset="0"/>
                <a:sym typeface="Symbol" pitchFamily="18" charset="2"/>
              </a:rPr>
              <a:t>Thus, at that time the “energy”                           represented by the water mass                                            will have reached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The challenge is to find out how                                    long it takes to reach equilibrium.</a:t>
            </a:r>
          </a:p>
          <a:p>
            <a:pPr eaLnBrk="0" hangingPunct="0">
              <a:spcBef>
                <a:spcPct val="10000"/>
              </a:spcBef>
            </a:pPr>
            <a:r>
              <a:rPr lang="en-US" sz="2400" b="1">
                <a:latin typeface="Arial" charset="0"/>
                <a:sym typeface="Symbol" pitchFamily="18" charset="2"/>
              </a:rPr>
              <a:t></a:t>
            </a:r>
            <a:r>
              <a:rPr lang="en-US" sz="2400">
                <a:latin typeface="Arial" charset="0"/>
                <a:sym typeface="Symbol" pitchFamily="18" charset="2"/>
              </a:rPr>
              <a:t>Hand calculations are tedious                                          but possible:</a:t>
            </a:r>
          </a:p>
        </p:txBody>
      </p:sp>
      <p:sp>
        <p:nvSpPr>
          <p:cNvPr id="3829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pic>
        <p:nvPicPr>
          <p:cNvPr id="38298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1175" y="3967163"/>
            <a:ext cx="3552825" cy="2890837"/>
          </a:xfrm>
          <a:prstGeom prst="rect">
            <a:avLst/>
          </a:prstGeom>
          <a:noFill/>
        </p:spPr>
      </p:pic>
      <p:sp>
        <p:nvSpPr>
          <p:cNvPr id="382981" name="Freeform 5"/>
          <p:cNvSpPr>
            <a:spLocks/>
          </p:cNvSpPr>
          <p:nvPr/>
        </p:nvSpPr>
        <p:spPr bwMode="auto">
          <a:xfrm>
            <a:off x="5678488" y="5870575"/>
            <a:ext cx="3333750" cy="565150"/>
          </a:xfrm>
          <a:custGeom>
            <a:avLst/>
            <a:gdLst/>
            <a:ahLst/>
            <a:cxnLst>
              <a:cxn ang="0">
                <a:pos x="0" y="159"/>
              </a:cxn>
              <a:cxn ang="0">
                <a:pos x="402" y="356"/>
              </a:cxn>
              <a:cxn ang="0">
                <a:pos x="2100" y="151"/>
              </a:cxn>
              <a:cxn ang="0">
                <a:pos x="1592" y="0"/>
              </a:cxn>
              <a:cxn ang="0">
                <a:pos x="0" y="159"/>
              </a:cxn>
            </a:cxnLst>
            <a:rect l="0" t="0" r="r" b="b"/>
            <a:pathLst>
              <a:path w="2100" h="356">
                <a:moveTo>
                  <a:pt x="0" y="159"/>
                </a:moveTo>
                <a:lnTo>
                  <a:pt x="402" y="356"/>
                </a:lnTo>
                <a:lnTo>
                  <a:pt x="2100" y="151"/>
                </a:lnTo>
                <a:lnTo>
                  <a:pt x="1592" y="0"/>
                </a:lnTo>
                <a:lnTo>
                  <a:pt x="0" y="159"/>
                </a:lnTo>
                <a:close/>
              </a:path>
            </a:pathLst>
          </a:custGeom>
          <a:solidFill>
            <a:srgbClr val="009999">
              <a:alpha val="25000"/>
            </a:srgbClr>
          </a:solidFill>
          <a:ln w="9525">
            <a:no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2978">
                                            <p:txEl>
                                              <p:pRg st="1" end="1"/>
                                            </p:txEl>
                                          </p:spTgt>
                                        </p:tgtEl>
                                        <p:attrNameLst>
                                          <p:attrName>style.visibility</p:attrName>
                                        </p:attrNameLst>
                                      </p:cBhvr>
                                      <p:to>
                                        <p:strVal val="visible"/>
                                      </p:to>
                                    </p:set>
                                    <p:anim calcmode="lin" valueType="num">
                                      <p:cBhvr additive="base">
                                        <p:cTn id="7" dur="500" fill="hold"/>
                                        <p:tgtEl>
                                          <p:spTgt spid="382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2978">
                                            <p:txEl>
                                              <p:pRg st="2" end="2"/>
                                            </p:txEl>
                                          </p:spTgt>
                                        </p:tgtEl>
                                        <p:attrNameLst>
                                          <p:attrName>style.visibility</p:attrName>
                                        </p:attrNameLst>
                                      </p:cBhvr>
                                      <p:to>
                                        <p:strVal val="visible"/>
                                      </p:to>
                                    </p:set>
                                    <p:anim calcmode="lin" valueType="num">
                                      <p:cBhvr additive="base">
                                        <p:cTn id="13" dur="500" fill="hold"/>
                                        <p:tgtEl>
                                          <p:spTgt spid="382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2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2978">
                                            <p:txEl>
                                              <p:pRg st="3" end="3"/>
                                            </p:txEl>
                                          </p:spTgt>
                                        </p:tgtEl>
                                        <p:attrNameLst>
                                          <p:attrName>style.visibility</p:attrName>
                                        </p:attrNameLst>
                                      </p:cBhvr>
                                      <p:to>
                                        <p:strVal val="visible"/>
                                      </p:to>
                                    </p:set>
                                    <p:anim calcmode="lin" valueType="num">
                                      <p:cBhvr additive="base">
                                        <p:cTn id="19" dur="500" fill="hold"/>
                                        <p:tgtEl>
                                          <p:spTgt spid="382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2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2978">
                                            <p:txEl>
                                              <p:pRg st="4" end="4"/>
                                            </p:txEl>
                                          </p:spTgt>
                                        </p:tgtEl>
                                        <p:attrNameLst>
                                          <p:attrName>style.visibility</p:attrName>
                                        </p:attrNameLst>
                                      </p:cBhvr>
                                      <p:to>
                                        <p:strVal val="visible"/>
                                      </p:to>
                                    </p:set>
                                    <p:anim calcmode="lin" valueType="num">
                                      <p:cBhvr additive="base">
                                        <p:cTn id="25" dur="500" fill="hold"/>
                                        <p:tgtEl>
                                          <p:spTgt spid="3829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2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2978">
                                            <p:txEl>
                                              <p:pRg st="5" end="5"/>
                                            </p:txEl>
                                          </p:spTgt>
                                        </p:tgtEl>
                                        <p:attrNameLst>
                                          <p:attrName>style.visibility</p:attrName>
                                        </p:attrNameLst>
                                      </p:cBhvr>
                                      <p:to>
                                        <p:strVal val="visible"/>
                                      </p:to>
                                    </p:set>
                                    <p:anim calcmode="lin" valueType="num">
                                      <p:cBhvr additive="base">
                                        <p:cTn id="31" dur="500" fill="hold"/>
                                        <p:tgtEl>
                                          <p:spTgt spid="3829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29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2978">
                                            <p:txEl>
                                              <p:pRg st="6" end="6"/>
                                            </p:txEl>
                                          </p:spTgt>
                                        </p:tgtEl>
                                        <p:attrNameLst>
                                          <p:attrName>style.visibility</p:attrName>
                                        </p:attrNameLst>
                                      </p:cBhvr>
                                      <p:to>
                                        <p:strVal val="visible"/>
                                      </p:to>
                                    </p:set>
                                    <p:anim calcmode="lin" valueType="num">
                                      <p:cBhvr additive="base">
                                        <p:cTn id="37" dur="500" fill="hold"/>
                                        <p:tgtEl>
                                          <p:spTgt spid="3829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2981"/>
                                        </p:tgtEl>
                                        <p:attrNameLst>
                                          <p:attrName>style.visibility</p:attrName>
                                        </p:attrNameLst>
                                      </p:cBhvr>
                                      <p:to>
                                        <p:strVal val="visible"/>
                                      </p:to>
                                    </p:set>
                                    <p:animEffect transition="in" filter="fade">
                                      <p:cBhvr>
                                        <p:cTn id="43" dur="2000"/>
                                        <p:tgtEl>
                                          <p:spTgt spid="382981"/>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1.38889E-6 -2.22222E-6 L -0.00104 -0.14907 " pathEditMode="relative" rAng="0" ptsTypes="AA">
                                      <p:cBhvr>
                                        <p:cTn id="47" dur="3000" fill="hold"/>
                                        <p:tgtEl>
                                          <p:spTgt spid="382981"/>
                                        </p:tgtEl>
                                        <p:attrNameLst>
                                          <p:attrName>ppt_x</p:attrName>
                                          <p:attrName>ppt_y</p:attrName>
                                        </p:attrNameLst>
                                      </p:cBhvr>
                                      <p:rCtr x="-1" y="-75"/>
                                    </p:animMotion>
                                  </p:childTnLst>
                                  <p:subTnLst>
                                    <p:audio>
                                      <p:cMediaNode>
                                        <p:cTn display="0" masterRel="sameClick">
                                          <p:stCondLst>
                                            <p:cond evt="begin" delay="0">
                                              <p:tn val="46"/>
                                            </p:cond>
                                          </p:stCondLst>
                                          <p:endCondLst>
                                            <p:cond evt="onStopAudio" delay="0">
                                              <p:tgtEl>
                                                <p:sldTgt/>
                                              </p:tgtEl>
                                            </p:cond>
                                          </p:endCondLst>
                                        </p:cTn>
                                        <p:tgtEl>
                                          <p:sndTgt r:embed="rId5" name="babblingbro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1"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4"/>
          <p:cNvSpPr>
            <a:spLocks noChangeArrowheads="1"/>
          </p:cNvSpPr>
          <p:nvPr/>
        </p:nvSpPr>
        <p:spPr bwMode="auto">
          <a:xfrm>
            <a:off x="685800" y="1771650"/>
            <a:ext cx="7772400" cy="5086350"/>
          </a:xfrm>
          <a:prstGeom prst="rect">
            <a:avLst/>
          </a:prstGeom>
          <a:solidFill>
            <a:srgbClr val="CCFFCC"/>
          </a:solidFill>
          <a:ln w="9525">
            <a:noFill/>
            <a:miter lim="800000"/>
            <a:headEnd/>
            <a:tailEnd/>
          </a:ln>
          <a:effectLst/>
        </p:spPr>
        <p:txBody>
          <a:bodyPr/>
          <a:lstStyle/>
          <a:p>
            <a:r>
              <a:rPr lang="en-US" sz="2400">
                <a:latin typeface="Arial" charset="0"/>
              </a:rPr>
              <a:t>PRACTICE: For the water model just proposed, complete the table:</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The next cell would be 8.55 + 5 = 13.55.</a:t>
            </a:r>
          </a:p>
          <a:p>
            <a:r>
              <a:rPr lang="en-US" sz="2400">
                <a:latin typeface="Arial" charset="0"/>
                <a:sym typeface="Symbol" pitchFamily="18" charset="2"/>
              </a:rPr>
              <a:t>The next cell would be 0.10(13.55) = 1.355.</a:t>
            </a:r>
          </a:p>
          <a:p>
            <a:r>
              <a:rPr lang="en-US" sz="2400">
                <a:latin typeface="Arial" charset="0"/>
                <a:sym typeface="Symbol" pitchFamily="18" charset="2"/>
              </a:rPr>
              <a:t>The next cell would be 13.55 – 1.355 = 12.195.</a:t>
            </a:r>
          </a:p>
        </p:txBody>
      </p:sp>
      <p:pic>
        <p:nvPicPr>
          <p:cNvPr id="385070" name="Picture 46"/>
          <p:cNvPicPr>
            <a:picLocks noChangeAspect="1" noChangeArrowheads="1"/>
          </p:cNvPicPr>
          <p:nvPr/>
        </p:nvPicPr>
        <p:blipFill>
          <a:blip r:embed="rId6" cstate="print"/>
          <a:srcRect/>
          <a:stretch>
            <a:fillRect/>
          </a:stretch>
        </p:blipFill>
        <p:spPr bwMode="auto">
          <a:xfrm>
            <a:off x="1128713" y="2599600"/>
            <a:ext cx="6886575" cy="2362200"/>
          </a:xfrm>
          <a:prstGeom prst="rect">
            <a:avLst/>
          </a:prstGeom>
          <a:ln>
            <a:noFill/>
          </a:ln>
          <a:effectLst>
            <a:outerShdw blurRad="292100" dist="139700" dir="2700000" algn="tl" rotWithShape="0">
              <a:srgbClr val="333333">
                <a:alpha val="65000"/>
              </a:srgbClr>
            </a:outerShdw>
          </a:effectLst>
        </p:spPr>
      </p:pic>
      <p:sp>
        <p:nvSpPr>
          <p:cNvPr id="3850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5067" name="Text Box 43"/>
          <p:cNvSpPr txBox="1">
            <a:spLocks noChangeArrowheads="1"/>
          </p:cNvSpPr>
          <p:nvPr/>
        </p:nvSpPr>
        <p:spPr bwMode="auto">
          <a:xfrm>
            <a:off x="3886200" y="4478338"/>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8" name="Text Box 44"/>
          <p:cNvSpPr txBox="1">
            <a:spLocks noChangeArrowheads="1"/>
          </p:cNvSpPr>
          <p:nvPr/>
        </p:nvSpPr>
        <p:spPr bwMode="auto">
          <a:xfrm>
            <a:off x="5403850" y="4479925"/>
            <a:ext cx="819150"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1.355</a:t>
            </a:r>
          </a:p>
        </p:txBody>
      </p:sp>
      <p:sp>
        <p:nvSpPr>
          <p:cNvPr id="385069" name="Text Box 45"/>
          <p:cNvSpPr txBox="1">
            <a:spLocks noChangeArrowheads="1"/>
          </p:cNvSpPr>
          <p:nvPr/>
        </p:nvSpPr>
        <p:spPr bwMode="auto">
          <a:xfrm>
            <a:off x="6727825" y="4481513"/>
            <a:ext cx="960438" cy="396875"/>
          </a:xfrm>
          <a:prstGeom prst="rect">
            <a:avLst/>
          </a:prstGeom>
          <a:noFill/>
          <a:ln w="9525">
            <a:noFill/>
            <a:miter lim="800000"/>
            <a:headEnd/>
            <a:tailEnd/>
          </a:ln>
          <a:effectLst/>
        </p:spPr>
        <p:txBody>
          <a:bodyPr wrap="none">
            <a:spAutoFit/>
          </a:bodyPr>
          <a:lstStyle/>
          <a:p>
            <a:r>
              <a:rPr lang="en-US">
                <a:solidFill>
                  <a:srgbClr val="FFCC99"/>
                </a:solidFill>
                <a:latin typeface="Arial" charset="0"/>
              </a:rPr>
              <a:t>12.195</a:t>
            </a:r>
          </a:p>
        </p:txBody>
      </p:sp>
      <p:sp>
        <p:nvSpPr>
          <p:cNvPr id="385026" name="Rectangle 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5028">
                                            <p:txEl>
                                              <p:pRg st="0" end="0"/>
                                            </p:txEl>
                                          </p:spTgt>
                                        </p:tgtEl>
                                        <p:attrNameLst>
                                          <p:attrName>style.visibility</p:attrName>
                                        </p:attrNameLst>
                                      </p:cBhvr>
                                      <p:to>
                                        <p:strVal val="visible"/>
                                      </p:to>
                                    </p:set>
                                    <p:anim calcmode="lin" valueType="num">
                                      <p:cBhvr additive="base">
                                        <p:cTn id="7" dur="500" fill="hold"/>
                                        <p:tgtEl>
                                          <p:spTgt spid="385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5028">
                                            <p:txEl>
                                              <p:pRg st="8" end="8"/>
                                            </p:txEl>
                                          </p:spTgt>
                                        </p:tgtEl>
                                        <p:attrNameLst>
                                          <p:attrName>style.visibility</p:attrName>
                                        </p:attrNameLst>
                                      </p:cBhvr>
                                      <p:to>
                                        <p:strVal val="visible"/>
                                      </p:to>
                                    </p:set>
                                    <p:anim calcmode="lin" valueType="num">
                                      <p:cBhvr additive="base">
                                        <p:cTn id="13" dur="500" fill="hold"/>
                                        <p:tgtEl>
                                          <p:spTgt spid="38502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50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5028">
                                            <p:txEl>
                                              <p:pRg st="9" end="9"/>
                                            </p:txEl>
                                          </p:spTgt>
                                        </p:tgtEl>
                                        <p:attrNameLst>
                                          <p:attrName>style.visibility</p:attrName>
                                        </p:attrNameLst>
                                      </p:cBhvr>
                                      <p:to>
                                        <p:strVal val="visible"/>
                                      </p:to>
                                    </p:set>
                                    <p:anim calcmode="lin" valueType="num">
                                      <p:cBhvr additive="base">
                                        <p:cTn id="19" dur="500" fill="hold"/>
                                        <p:tgtEl>
                                          <p:spTgt spid="385028">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50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385067"/>
                                        </p:tgtEl>
                                        <p:attrNameLst>
                                          <p:attrName>style.visibility</p:attrName>
                                        </p:attrNameLst>
                                      </p:cBhvr>
                                      <p:to>
                                        <p:strVal val="visible"/>
                                      </p:to>
                                    </p:set>
                                    <p:anim calcmode="lin" valueType="num">
                                      <p:cBhvr additive="base">
                                        <p:cTn id="25" dur="75" fill="hold"/>
                                        <p:tgtEl>
                                          <p:spTgt spid="385067"/>
                                        </p:tgtEl>
                                        <p:attrNameLst>
                                          <p:attrName>ppt_x</p:attrName>
                                        </p:attrNameLst>
                                      </p:cBhvr>
                                      <p:tavLst>
                                        <p:tav tm="0">
                                          <p:val>
                                            <p:strVal val="1+#ppt_w/2"/>
                                          </p:val>
                                        </p:tav>
                                        <p:tav tm="100000">
                                          <p:val>
                                            <p:strVal val="#ppt_x"/>
                                          </p:val>
                                        </p:tav>
                                      </p:tavLst>
                                    </p:anim>
                                    <p:anim calcmode="lin" valueType="num">
                                      <p:cBhvr additive="base">
                                        <p:cTn id="26" dur="75" fill="hold"/>
                                        <p:tgtEl>
                                          <p:spTgt spid="3850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5028">
                                            <p:txEl>
                                              <p:pRg st="10" end="10"/>
                                            </p:txEl>
                                          </p:spTgt>
                                        </p:tgtEl>
                                        <p:attrNameLst>
                                          <p:attrName>style.visibility</p:attrName>
                                        </p:attrNameLst>
                                      </p:cBhvr>
                                      <p:to>
                                        <p:strVal val="visible"/>
                                      </p:to>
                                    </p:set>
                                    <p:anim calcmode="lin" valueType="num">
                                      <p:cBhvr additive="base">
                                        <p:cTn id="31" dur="500" fill="hold"/>
                                        <p:tgtEl>
                                          <p:spTgt spid="385028">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502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0"/>
                                  </p:iterate>
                                  <p:childTnLst>
                                    <p:set>
                                      <p:cBhvr>
                                        <p:cTn id="36" dur="1" fill="hold">
                                          <p:stCondLst>
                                            <p:cond delay="0"/>
                                          </p:stCondLst>
                                        </p:cTn>
                                        <p:tgtEl>
                                          <p:spTgt spid="385068"/>
                                        </p:tgtEl>
                                        <p:attrNameLst>
                                          <p:attrName>style.visibility</p:attrName>
                                        </p:attrNameLst>
                                      </p:cBhvr>
                                      <p:to>
                                        <p:strVal val="visible"/>
                                      </p:to>
                                    </p:set>
                                    <p:anim calcmode="lin" valueType="num">
                                      <p:cBhvr additive="base">
                                        <p:cTn id="37" dur="75" fill="hold"/>
                                        <p:tgtEl>
                                          <p:spTgt spid="385068"/>
                                        </p:tgtEl>
                                        <p:attrNameLst>
                                          <p:attrName>ppt_x</p:attrName>
                                        </p:attrNameLst>
                                      </p:cBhvr>
                                      <p:tavLst>
                                        <p:tav tm="0">
                                          <p:val>
                                            <p:strVal val="1+#ppt_w/2"/>
                                          </p:val>
                                        </p:tav>
                                        <p:tav tm="100000">
                                          <p:val>
                                            <p:strVal val="#ppt_x"/>
                                          </p:val>
                                        </p:tav>
                                      </p:tavLst>
                                    </p:anim>
                                    <p:anim calcmode="lin" valueType="num">
                                      <p:cBhvr additive="base">
                                        <p:cTn id="38" dur="75" fill="hold"/>
                                        <p:tgtEl>
                                          <p:spTgt spid="3850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5028">
                                            <p:txEl>
                                              <p:pRg st="11" end="11"/>
                                            </p:txEl>
                                          </p:spTgt>
                                        </p:tgtEl>
                                        <p:attrNameLst>
                                          <p:attrName>style.visibility</p:attrName>
                                        </p:attrNameLst>
                                      </p:cBhvr>
                                      <p:to>
                                        <p:strVal val="visible"/>
                                      </p:to>
                                    </p:set>
                                    <p:anim calcmode="lin" valueType="num">
                                      <p:cBhvr additive="base">
                                        <p:cTn id="43" dur="500" fill="hold"/>
                                        <p:tgtEl>
                                          <p:spTgt spid="38502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5028">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0"/>
                                  </p:iterate>
                                  <p:childTnLst>
                                    <p:set>
                                      <p:cBhvr>
                                        <p:cTn id="48" dur="1" fill="hold">
                                          <p:stCondLst>
                                            <p:cond delay="0"/>
                                          </p:stCondLst>
                                        </p:cTn>
                                        <p:tgtEl>
                                          <p:spTgt spid="385069"/>
                                        </p:tgtEl>
                                        <p:attrNameLst>
                                          <p:attrName>style.visibility</p:attrName>
                                        </p:attrNameLst>
                                      </p:cBhvr>
                                      <p:to>
                                        <p:strVal val="visible"/>
                                      </p:to>
                                    </p:set>
                                    <p:anim calcmode="lin" valueType="num">
                                      <p:cBhvr additive="base">
                                        <p:cTn id="49" dur="75" fill="hold"/>
                                        <p:tgtEl>
                                          <p:spTgt spid="385069"/>
                                        </p:tgtEl>
                                        <p:attrNameLst>
                                          <p:attrName>ppt_x</p:attrName>
                                        </p:attrNameLst>
                                      </p:cBhvr>
                                      <p:tavLst>
                                        <p:tav tm="0">
                                          <p:val>
                                            <p:strVal val="1+#ppt_w/2"/>
                                          </p:val>
                                        </p:tav>
                                        <p:tav tm="100000">
                                          <p:val>
                                            <p:strVal val="#ppt_x"/>
                                          </p:val>
                                        </p:tav>
                                      </p:tavLst>
                                    </p:anim>
                                    <p:anim calcmode="lin" valueType="num">
                                      <p:cBhvr additive="base">
                                        <p:cTn id="50" dur="75" fill="hold"/>
                                        <p:tgtEl>
                                          <p:spTgt spid="385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67" grpId="0" autoUpdateAnimBg="0"/>
      <p:bldP spid="385068" grpId="0" autoUpdateAnimBg="0"/>
      <p:bldP spid="38506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7076"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Create a new spreadsheet with five columns as shown here:</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Highlight cell A3 and type in </a:t>
            </a:r>
            <a:r>
              <a:rPr lang="en-US" sz="2400" b="1" i="1">
                <a:latin typeface="Arial" charset="0"/>
                <a:sym typeface="Symbol" pitchFamily="18" charset="2"/>
              </a:rPr>
              <a:t>=A2+1</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increment the A cells by 1 second.</a:t>
            </a:r>
          </a:p>
        </p:txBody>
      </p:sp>
      <p:pic>
        <p:nvPicPr>
          <p:cNvPr id="387077" name="Picture 5"/>
          <p:cNvPicPr>
            <a:picLocks noChangeAspect="1" noChangeArrowheads="1"/>
          </p:cNvPicPr>
          <p:nvPr/>
        </p:nvPicPr>
        <p:blipFill>
          <a:blip r:embed="rId6" cstate="print"/>
          <a:srcRect/>
          <a:stretch>
            <a:fillRect/>
          </a:stretch>
        </p:blipFill>
        <p:spPr bwMode="auto">
          <a:xfrm>
            <a:off x="1860550" y="3762375"/>
            <a:ext cx="5584825" cy="800100"/>
          </a:xfrm>
          <a:prstGeom prst="rect">
            <a:avLst/>
          </a:prstGeom>
          <a:ln>
            <a:noFill/>
          </a:ln>
          <a:effectLst>
            <a:outerShdw blurRad="292100" dist="139700" dir="2700000" algn="tl" rotWithShape="0">
              <a:srgbClr val="333333">
                <a:alpha val="65000"/>
              </a:srgbClr>
            </a:outerShdw>
          </a:effectLst>
        </p:spPr>
      </p:pic>
      <p:grpSp>
        <p:nvGrpSpPr>
          <p:cNvPr id="387078" name="Group 6"/>
          <p:cNvGrpSpPr>
            <a:grpSpLocks/>
          </p:cNvGrpSpPr>
          <p:nvPr/>
        </p:nvGrpSpPr>
        <p:grpSpPr bwMode="auto">
          <a:xfrm>
            <a:off x="1855788" y="5091113"/>
            <a:ext cx="5600700" cy="1343025"/>
            <a:chOff x="987" y="3119"/>
            <a:chExt cx="3710" cy="890"/>
          </a:xfrm>
        </p:grpSpPr>
        <p:pic>
          <p:nvPicPr>
            <p:cNvPr id="387079" name="Picture 7"/>
            <p:cNvPicPr>
              <a:picLocks noChangeAspect="1" noChangeArrowheads="1"/>
            </p:cNvPicPr>
            <p:nvPr/>
          </p:nvPicPr>
          <p:blipFill>
            <a:blip r:embed="rId7" cstate="print"/>
            <a:srcRect/>
            <a:stretch>
              <a:fillRect/>
            </a:stretch>
          </p:blipFill>
          <p:spPr bwMode="auto">
            <a:xfrm>
              <a:off x="987" y="3119"/>
              <a:ext cx="3710" cy="890"/>
            </a:xfrm>
            <a:prstGeom prst="rect">
              <a:avLst/>
            </a:prstGeom>
            <a:ln>
              <a:noFill/>
            </a:ln>
            <a:effectLst>
              <a:outerShdw blurRad="292100" dist="139700" dir="2700000" algn="tl" rotWithShape="0">
                <a:srgbClr val="333333">
                  <a:alpha val="65000"/>
                </a:srgbClr>
              </a:outerShdw>
            </a:effectLst>
          </p:spPr>
        </p:pic>
        <p:sp>
          <p:nvSpPr>
            <p:cNvPr id="387080" name="Rectangle 8"/>
            <p:cNvSpPr>
              <a:spLocks noChangeArrowheads="1"/>
            </p:cNvSpPr>
            <p:nvPr/>
          </p:nvSpPr>
          <p:spPr bwMode="auto">
            <a:xfrm>
              <a:off x="2691" y="3850"/>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1" name="Rectangle 9"/>
            <p:cNvSpPr>
              <a:spLocks noChangeArrowheads="1"/>
            </p:cNvSpPr>
            <p:nvPr/>
          </p:nvSpPr>
          <p:spPr bwMode="auto">
            <a:xfrm>
              <a:off x="3458" y="3844"/>
              <a:ext cx="545" cy="137"/>
            </a:xfrm>
            <a:prstGeom prst="rect">
              <a:avLst/>
            </a:prstGeom>
            <a:solidFill>
              <a:schemeClr val="bg1"/>
            </a:solidFill>
            <a:ln w="9525">
              <a:noFill/>
              <a:miter lim="800000"/>
              <a:headEnd/>
              <a:tailEnd/>
            </a:ln>
            <a:effectLst/>
          </p:spPr>
          <p:txBody>
            <a:bodyPr wrap="none" anchor="ctr"/>
            <a:lstStyle/>
            <a:p>
              <a:endParaRPr lang="en-US"/>
            </a:p>
          </p:txBody>
        </p:sp>
        <p:sp>
          <p:nvSpPr>
            <p:cNvPr id="387082" name="Rectangle 10"/>
            <p:cNvSpPr>
              <a:spLocks noChangeArrowheads="1"/>
            </p:cNvSpPr>
            <p:nvPr/>
          </p:nvSpPr>
          <p:spPr bwMode="auto">
            <a:xfrm>
              <a:off x="4087" y="3851"/>
              <a:ext cx="545" cy="137"/>
            </a:xfrm>
            <a:prstGeom prst="rect">
              <a:avLst/>
            </a:prstGeom>
            <a:solidFill>
              <a:schemeClr val="bg1"/>
            </a:solidFill>
            <a:ln w="9525">
              <a:noFill/>
              <a:miter lim="800000"/>
              <a:headEnd/>
              <a:tailEnd/>
            </a:ln>
            <a:effectLst/>
          </p:spPr>
          <p:txBody>
            <a:bodyPr wrap="none" anchor="ctr"/>
            <a:lstStyle/>
            <a:p>
              <a:endParaRPr lang="en-US"/>
            </a:p>
          </p:txBody>
        </p:sp>
      </p:grpSp>
      <p:sp>
        <p:nvSpPr>
          <p:cNvPr id="387083" name="Rectangle 11"/>
          <p:cNvSpPr>
            <a:spLocks noChangeArrowheads="1"/>
          </p:cNvSpPr>
          <p:nvPr/>
        </p:nvSpPr>
        <p:spPr bwMode="auto">
          <a:xfrm>
            <a:off x="4414838" y="5102225"/>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87084" name="Rectangle 12"/>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076">
                                            <p:txEl>
                                              <p:pRg st="0" end="0"/>
                                            </p:txEl>
                                          </p:spTgt>
                                        </p:tgtEl>
                                        <p:attrNameLst>
                                          <p:attrName>style.visibility</p:attrName>
                                        </p:attrNameLst>
                                      </p:cBhvr>
                                      <p:to>
                                        <p:strVal val="visible"/>
                                      </p:to>
                                    </p:set>
                                    <p:anim calcmode="lin" valueType="num">
                                      <p:cBhvr additive="base">
                                        <p:cTn id="7" dur="500" fill="hold"/>
                                        <p:tgtEl>
                                          <p:spTgt spid="387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7076">
                                            <p:txEl>
                                              <p:pRg st="1" end="1"/>
                                            </p:txEl>
                                          </p:spTgt>
                                        </p:tgtEl>
                                        <p:attrNameLst>
                                          <p:attrName>style.visibility</p:attrName>
                                        </p:attrNameLst>
                                      </p:cBhvr>
                                      <p:to>
                                        <p:strVal val="visible"/>
                                      </p:to>
                                    </p:set>
                                    <p:anim calcmode="lin" valueType="num">
                                      <p:cBhvr additive="base">
                                        <p:cTn id="13" dur="500" fill="hold"/>
                                        <p:tgtEl>
                                          <p:spTgt spid="387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7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387077"/>
                                        </p:tgtEl>
                                        <p:attrNameLst>
                                          <p:attrName>style.visibility</p:attrName>
                                        </p:attrNameLst>
                                      </p:cBhvr>
                                      <p:to>
                                        <p:strVal val="visible"/>
                                      </p:to>
                                    </p:set>
                                    <p:animEffect transition="in" filter="diamond(in)">
                                      <p:cBhvr>
                                        <p:cTn id="17" dur="500"/>
                                        <p:tgtEl>
                                          <p:spTgt spid="387077"/>
                                        </p:tgtEl>
                                      </p:cBhvr>
                                    </p:animEffect>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76">
                                            <p:txEl>
                                              <p:pRg st="4" end="4"/>
                                            </p:txEl>
                                          </p:spTgt>
                                        </p:tgtEl>
                                        <p:attrNameLst>
                                          <p:attrName>style.visibility</p:attrName>
                                        </p:attrNameLst>
                                      </p:cBhvr>
                                      <p:to>
                                        <p:strVal val="visible"/>
                                      </p:to>
                                    </p:set>
                                    <p:anim calcmode="lin" valueType="num">
                                      <p:cBhvr additive="base">
                                        <p:cTn id="22" dur="500" fill="hold"/>
                                        <p:tgtEl>
                                          <p:spTgt spid="38707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7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53" presetClass="entr" presetSubtype="0" fill="hold" nodeType="withEffect">
                                  <p:stCondLst>
                                    <p:cond delay="0"/>
                                  </p:stCondLst>
                                  <p:childTnLst>
                                    <p:set>
                                      <p:cBhvr>
                                        <p:cTn id="25" dur="1" fill="hold">
                                          <p:stCondLst>
                                            <p:cond delay="0"/>
                                          </p:stCondLst>
                                        </p:cTn>
                                        <p:tgtEl>
                                          <p:spTgt spid="387078"/>
                                        </p:tgtEl>
                                        <p:attrNameLst>
                                          <p:attrName>style.visibility</p:attrName>
                                        </p:attrNameLst>
                                      </p:cBhvr>
                                      <p:to>
                                        <p:strVal val="visible"/>
                                      </p:to>
                                    </p:set>
                                    <p:anim calcmode="lin" valueType="num">
                                      <p:cBhvr>
                                        <p:cTn id="26" dur="500" fill="hold"/>
                                        <p:tgtEl>
                                          <p:spTgt spid="387078"/>
                                        </p:tgtEl>
                                        <p:attrNameLst>
                                          <p:attrName>ppt_w</p:attrName>
                                        </p:attrNameLst>
                                      </p:cBhvr>
                                      <p:tavLst>
                                        <p:tav tm="0">
                                          <p:val>
                                            <p:fltVal val="0"/>
                                          </p:val>
                                        </p:tav>
                                        <p:tav tm="100000">
                                          <p:val>
                                            <p:strVal val="#ppt_w"/>
                                          </p:val>
                                        </p:tav>
                                      </p:tavLst>
                                    </p:anim>
                                    <p:anim calcmode="lin" valueType="num">
                                      <p:cBhvr>
                                        <p:cTn id="27" dur="500" fill="hold"/>
                                        <p:tgtEl>
                                          <p:spTgt spid="387078"/>
                                        </p:tgtEl>
                                        <p:attrNameLst>
                                          <p:attrName>ppt_h</p:attrName>
                                        </p:attrNameLst>
                                      </p:cBhvr>
                                      <p:tavLst>
                                        <p:tav tm="0">
                                          <p:val>
                                            <p:fltVal val="0"/>
                                          </p:val>
                                        </p:tav>
                                        <p:tav tm="100000">
                                          <p:val>
                                            <p:strVal val="#ppt_h"/>
                                          </p:val>
                                        </p:tav>
                                      </p:tavLst>
                                    </p:anim>
                                    <p:animEffect transition="in" filter="fade">
                                      <p:cBhvr>
                                        <p:cTn id="28" dur="500"/>
                                        <p:tgtEl>
                                          <p:spTgt spid="38707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87083"/>
                                        </p:tgtEl>
                                        <p:attrNameLst>
                                          <p:attrName>style.visibility</p:attrName>
                                        </p:attrNameLst>
                                      </p:cBhvr>
                                      <p:to>
                                        <p:strVal val="visible"/>
                                      </p:to>
                                    </p:set>
                                    <p:animEffect transition="in" filter="diamond(in)">
                                      <p:cBhvr>
                                        <p:cTn id="33" dur="2000"/>
                                        <p:tgtEl>
                                          <p:spTgt spid="3870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7076">
                                            <p:txEl>
                                              <p:pRg st="8" end="8"/>
                                            </p:txEl>
                                          </p:spTgt>
                                        </p:tgtEl>
                                        <p:attrNameLst>
                                          <p:attrName>style.visibility</p:attrName>
                                        </p:attrNameLst>
                                      </p:cBhvr>
                                      <p:to>
                                        <p:strVal val="visible"/>
                                      </p:to>
                                    </p:set>
                                    <p:anim calcmode="lin" valueType="num">
                                      <p:cBhvr additive="base">
                                        <p:cTn id="38" dur="500" fill="hold"/>
                                        <p:tgtEl>
                                          <p:spTgt spid="387076">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707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89124"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 </a:t>
            </a:r>
          </a:p>
          <a:p>
            <a:pPr eaLnBrk="0" hangingPunct="0">
              <a:spcBef>
                <a:spcPct val="20000"/>
              </a:spcBef>
            </a:pPr>
            <a:r>
              <a:rPr lang="en-US" sz="2400">
                <a:latin typeface="Arial" charset="0"/>
                <a:sym typeface="Symbol" pitchFamily="18" charset="2"/>
              </a:rPr>
              <a:t>Highlight cell B2 and enter 5.</a:t>
            </a:r>
          </a:p>
          <a:p>
            <a:pPr eaLnBrk="0" hangingPunct="0">
              <a:spcBef>
                <a:spcPct val="20000"/>
              </a:spcBef>
            </a:pPr>
            <a:r>
              <a:rPr lang="en-US" sz="2400">
                <a:latin typeface="Arial" charset="0"/>
                <a:sym typeface="Symbol" pitchFamily="18" charset="2"/>
              </a:rPr>
              <a:t>Highlight cell C3 and type in </a:t>
            </a:r>
            <a:r>
              <a:rPr lang="en-US" sz="2400" b="1" i="1">
                <a:latin typeface="Arial" charset="0"/>
                <a:sym typeface="Symbol" pitchFamily="18" charset="2"/>
              </a:rPr>
              <a:t>=B3+E2</a:t>
            </a:r>
            <a:r>
              <a:rPr lang="en-US" sz="2400">
                <a:latin typeface="Arial" charset="0"/>
                <a:sym typeface="Symbol" pitchFamily="18" charset="2"/>
              </a:rPr>
              <a:t> as shown.</a:t>
            </a: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endParaRPr lang="en-US" sz="2400">
              <a:latin typeface="Arial" charset="0"/>
              <a:sym typeface="Symbol" pitchFamily="18" charset="2"/>
            </a:endParaRPr>
          </a:p>
          <a:p>
            <a:pPr eaLnBrk="0" hangingPunct="0">
              <a:spcBef>
                <a:spcPct val="20000"/>
              </a:spcBef>
            </a:pPr>
            <a:r>
              <a:rPr lang="en-US" sz="2400">
                <a:latin typeface="Arial" charset="0"/>
                <a:sym typeface="Symbol" pitchFamily="18" charset="2"/>
              </a:rPr>
              <a:t>This will add the new input of 5 to the previous total.  </a:t>
            </a:r>
          </a:p>
        </p:txBody>
      </p:sp>
      <p:grpSp>
        <p:nvGrpSpPr>
          <p:cNvPr id="389125" name="Group 5"/>
          <p:cNvGrpSpPr>
            <a:grpSpLocks/>
          </p:cNvGrpSpPr>
          <p:nvPr/>
        </p:nvGrpSpPr>
        <p:grpSpPr bwMode="auto">
          <a:xfrm>
            <a:off x="1963738" y="4322763"/>
            <a:ext cx="5443537" cy="1277937"/>
            <a:chOff x="554" y="3114"/>
            <a:chExt cx="4567" cy="1072"/>
          </a:xfrm>
        </p:grpSpPr>
        <p:pic>
          <p:nvPicPr>
            <p:cNvPr id="389126" name="Picture 6"/>
            <p:cNvPicPr>
              <a:picLocks noChangeAspect="1" noChangeArrowheads="1"/>
            </p:cNvPicPr>
            <p:nvPr/>
          </p:nvPicPr>
          <p:blipFill>
            <a:blip r:embed="rId6" cstate="print"/>
            <a:srcRect/>
            <a:stretch>
              <a:fillRect/>
            </a:stretch>
          </p:blipFill>
          <p:spPr bwMode="auto">
            <a:xfrm>
              <a:off x="554" y="3114"/>
              <a:ext cx="4567" cy="1072"/>
            </a:xfrm>
            <a:prstGeom prst="rect">
              <a:avLst/>
            </a:prstGeom>
            <a:ln>
              <a:noFill/>
            </a:ln>
            <a:effectLst>
              <a:outerShdw blurRad="292100" dist="139700" dir="2700000" algn="tl" rotWithShape="0">
                <a:srgbClr val="333333">
                  <a:alpha val="65000"/>
                </a:srgbClr>
              </a:outerShdw>
            </a:effectLst>
          </p:spPr>
        </p:pic>
        <p:sp>
          <p:nvSpPr>
            <p:cNvPr id="389127" name="Rectangle 7"/>
            <p:cNvSpPr>
              <a:spLocks noChangeArrowheads="1"/>
            </p:cNvSpPr>
            <p:nvPr/>
          </p:nvSpPr>
          <p:spPr bwMode="auto">
            <a:xfrm>
              <a:off x="3638" y="3987"/>
              <a:ext cx="614" cy="166"/>
            </a:xfrm>
            <a:prstGeom prst="rect">
              <a:avLst/>
            </a:prstGeom>
            <a:solidFill>
              <a:schemeClr val="bg1"/>
            </a:solidFill>
            <a:ln w="9525">
              <a:noFill/>
              <a:miter lim="800000"/>
              <a:headEnd/>
              <a:tailEnd/>
            </a:ln>
            <a:effectLst/>
          </p:spPr>
          <p:txBody>
            <a:bodyPr wrap="none" anchor="ctr"/>
            <a:lstStyle/>
            <a:p>
              <a:endParaRPr lang="en-US"/>
            </a:p>
          </p:txBody>
        </p:sp>
        <p:sp>
          <p:nvSpPr>
            <p:cNvPr id="389128" name="Rectangle 8"/>
            <p:cNvSpPr>
              <a:spLocks noChangeArrowheads="1"/>
            </p:cNvSpPr>
            <p:nvPr/>
          </p:nvSpPr>
          <p:spPr bwMode="auto">
            <a:xfrm>
              <a:off x="4413" y="3988"/>
              <a:ext cx="614" cy="166"/>
            </a:xfrm>
            <a:prstGeom prst="rect">
              <a:avLst/>
            </a:prstGeom>
            <a:solidFill>
              <a:schemeClr val="bg1"/>
            </a:solidFill>
            <a:ln w="9525">
              <a:noFill/>
              <a:miter lim="800000"/>
              <a:headEnd/>
              <a:tailEnd/>
            </a:ln>
            <a:effectLst/>
          </p:spPr>
          <p:txBody>
            <a:bodyPr wrap="none" anchor="ctr"/>
            <a:lstStyle/>
            <a:p>
              <a:endParaRPr lang="en-US"/>
            </a:p>
          </p:txBody>
        </p:sp>
      </p:grpSp>
      <p:sp>
        <p:nvSpPr>
          <p:cNvPr id="389129"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89130" name="Rectangle 10"/>
          <p:cNvSpPr>
            <a:spLocks noChangeArrowheads="1"/>
          </p:cNvSpPr>
          <p:nvPr/>
        </p:nvSpPr>
        <p:spPr bwMode="auto">
          <a:xfrm>
            <a:off x="4462463" y="4308475"/>
            <a:ext cx="89058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24">
                                            <p:txEl>
                                              <p:pRg st="2" end="2"/>
                                            </p:txEl>
                                          </p:spTgt>
                                        </p:tgtEl>
                                        <p:attrNameLst>
                                          <p:attrName>style.visibility</p:attrName>
                                        </p:attrNameLst>
                                      </p:cBhvr>
                                      <p:to>
                                        <p:strVal val="visible"/>
                                      </p:to>
                                    </p:set>
                                    <p:anim calcmode="lin" valueType="num">
                                      <p:cBhvr additive="base">
                                        <p:cTn id="7" dur="500" fill="hold"/>
                                        <p:tgtEl>
                                          <p:spTgt spid="3891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89125"/>
                                        </p:tgtEl>
                                        <p:attrNameLst>
                                          <p:attrName>style.visibility</p:attrName>
                                        </p:attrNameLst>
                                      </p:cBhvr>
                                      <p:to>
                                        <p:strVal val="visible"/>
                                      </p:to>
                                    </p:set>
                                    <p:animEffect transition="in" filter="diamond(in)">
                                      <p:cBhvr>
                                        <p:cTn id="11" dur="500"/>
                                        <p:tgtEl>
                                          <p:spTgt spid="389125"/>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89124">
                                            <p:txEl>
                                              <p:pRg st="3" end="3"/>
                                            </p:txEl>
                                          </p:spTgt>
                                        </p:tgtEl>
                                        <p:attrNameLst>
                                          <p:attrName>style.visibility</p:attrName>
                                        </p:attrNameLst>
                                      </p:cBhvr>
                                      <p:to>
                                        <p:strVal val="visible"/>
                                      </p:to>
                                    </p:set>
                                    <p:anim calcmode="lin" valueType="num">
                                      <p:cBhvr additive="base">
                                        <p:cTn id="16" dur="500" fill="hold"/>
                                        <p:tgtEl>
                                          <p:spTgt spid="3891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89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30"/>
                                        </p:tgtEl>
                                        <p:attrNameLst>
                                          <p:attrName>style.visibility</p:attrName>
                                        </p:attrNameLst>
                                      </p:cBhvr>
                                      <p:to>
                                        <p:strVal val="visible"/>
                                      </p:to>
                                    </p:set>
                                    <p:animEffect transition="in" filter="diamond(in)">
                                      <p:cBhvr>
                                        <p:cTn id="22" dur="2000"/>
                                        <p:tgtEl>
                                          <p:spTgt spid="3891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24">
                                            <p:txEl>
                                              <p:pRg st="7" end="7"/>
                                            </p:txEl>
                                          </p:spTgt>
                                        </p:tgtEl>
                                        <p:attrNameLst>
                                          <p:attrName>style.visibility</p:attrName>
                                        </p:attrNameLst>
                                      </p:cBhvr>
                                      <p:to>
                                        <p:strVal val="visible"/>
                                      </p:to>
                                    </p:set>
                                    <p:anim calcmode="lin" valueType="num">
                                      <p:cBhvr additive="base">
                                        <p:cTn id="27" dur="500" fill="hold"/>
                                        <p:tgtEl>
                                          <p:spTgt spid="38912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1172"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15000"/>
              </a:spcBef>
            </a:pPr>
            <a:r>
              <a:rPr lang="en-US" sz="2400">
                <a:latin typeface="Arial" charset="0"/>
                <a:sym typeface="Symbol" pitchFamily="18" charset="2"/>
              </a:rPr>
              <a:t>SOLUTION:</a:t>
            </a:r>
          </a:p>
          <a:p>
            <a:pPr eaLnBrk="0" hangingPunct="0">
              <a:spcBef>
                <a:spcPct val="15000"/>
              </a:spcBef>
            </a:pPr>
            <a:r>
              <a:rPr lang="en-US" sz="2400">
                <a:latin typeface="Arial" charset="0"/>
                <a:sym typeface="Symbol" pitchFamily="18" charset="2"/>
              </a:rPr>
              <a:t>Highlight cell D3 and enter </a:t>
            </a:r>
            <a:r>
              <a:rPr lang="en-US" sz="2400" b="1" i="1">
                <a:latin typeface="Arial" charset="0"/>
                <a:sym typeface="Symbol" pitchFamily="18" charset="2"/>
              </a:rPr>
              <a:t>=0.1*C3</a:t>
            </a:r>
            <a:r>
              <a:rPr lang="en-US" sz="2400">
                <a:latin typeface="Arial" charset="0"/>
                <a:sym typeface="Symbol" pitchFamily="18" charset="2"/>
              </a:rPr>
              <a:t>. </a:t>
            </a: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endParaRPr lang="en-US" sz="2400">
              <a:latin typeface="Arial" charset="0"/>
              <a:sym typeface="Symbol" pitchFamily="18" charset="2"/>
            </a:endParaRPr>
          </a:p>
          <a:p>
            <a:pPr eaLnBrk="0" hangingPunct="0">
              <a:spcBef>
                <a:spcPct val="15000"/>
              </a:spcBef>
            </a:pPr>
            <a:r>
              <a:rPr lang="en-US" sz="2400">
                <a:latin typeface="Arial" charset="0"/>
                <a:sym typeface="Symbol" pitchFamily="18" charset="2"/>
              </a:rPr>
              <a:t>Highlight cell E3 and enter </a:t>
            </a:r>
            <a:r>
              <a:rPr lang="en-US" sz="2400" b="1" i="1">
                <a:latin typeface="Arial" charset="0"/>
                <a:sym typeface="Symbol" pitchFamily="18" charset="2"/>
              </a:rPr>
              <a:t>=C3-D3</a:t>
            </a:r>
            <a:r>
              <a:rPr lang="en-US" sz="2400">
                <a:latin typeface="Arial" charset="0"/>
                <a:sym typeface="Symbol" pitchFamily="18" charset="2"/>
              </a:rPr>
              <a:t>.</a:t>
            </a:r>
          </a:p>
        </p:txBody>
      </p:sp>
      <p:pic>
        <p:nvPicPr>
          <p:cNvPr id="391173" name="Picture 5"/>
          <p:cNvPicPr>
            <a:picLocks noChangeAspect="1" noChangeArrowheads="1"/>
          </p:cNvPicPr>
          <p:nvPr/>
        </p:nvPicPr>
        <p:blipFill>
          <a:blip r:embed="rId6" cstate="print"/>
          <a:srcRect/>
          <a:stretch>
            <a:fillRect/>
          </a:stretch>
        </p:blipFill>
        <p:spPr bwMode="auto">
          <a:xfrm>
            <a:off x="2054225" y="5480050"/>
            <a:ext cx="5321300" cy="1266825"/>
          </a:xfrm>
          <a:prstGeom prst="rect">
            <a:avLst/>
          </a:prstGeom>
          <a:ln>
            <a:noFill/>
          </a:ln>
          <a:effectLst>
            <a:outerShdw blurRad="292100" dist="139700" dir="2700000" algn="tl" rotWithShape="0">
              <a:srgbClr val="333333">
                <a:alpha val="65000"/>
              </a:srgbClr>
            </a:outerShdw>
          </a:effectLst>
        </p:spPr>
      </p:pic>
      <p:grpSp>
        <p:nvGrpSpPr>
          <p:cNvPr id="391174" name="Group 6"/>
          <p:cNvGrpSpPr>
            <a:grpSpLocks/>
          </p:cNvGrpSpPr>
          <p:nvPr/>
        </p:nvGrpSpPr>
        <p:grpSpPr bwMode="auto">
          <a:xfrm>
            <a:off x="2062163" y="3784600"/>
            <a:ext cx="5340350" cy="1266825"/>
            <a:chOff x="994" y="2225"/>
            <a:chExt cx="3669" cy="870"/>
          </a:xfrm>
        </p:grpSpPr>
        <p:pic>
          <p:nvPicPr>
            <p:cNvPr id="391175" name="Picture 7"/>
            <p:cNvPicPr>
              <a:picLocks noChangeAspect="1" noChangeArrowheads="1"/>
            </p:cNvPicPr>
            <p:nvPr/>
          </p:nvPicPr>
          <p:blipFill>
            <a:blip r:embed="rId7" cstate="print"/>
            <a:srcRect/>
            <a:stretch>
              <a:fillRect/>
            </a:stretch>
          </p:blipFill>
          <p:spPr bwMode="auto">
            <a:xfrm>
              <a:off x="994" y="2225"/>
              <a:ext cx="3669" cy="870"/>
            </a:xfrm>
            <a:prstGeom prst="rect">
              <a:avLst/>
            </a:prstGeom>
            <a:ln>
              <a:noFill/>
            </a:ln>
            <a:effectLst>
              <a:outerShdw blurRad="292100" dist="139700" dir="2700000" algn="tl" rotWithShape="0">
                <a:srgbClr val="333333">
                  <a:alpha val="65000"/>
                </a:srgbClr>
              </a:outerShdw>
            </a:effectLst>
          </p:spPr>
        </p:pic>
        <p:sp>
          <p:nvSpPr>
            <p:cNvPr id="391176" name="Rectangle 8"/>
            <p:cNvSpPr>
              <a:spLocks noChangeArrowheads="1"/>
            </p:cNvSpPr>
            <p:nvPr/>
          </p:nvSpPr>
          <p:spPr bwMode="auto">
            <a:xfrm>
              <a:off x="4123" y="2933"/>
              <a:ext cx="440" cy="136"/>
            </a:xfrm>
            <a:prstGeom prst="rect">
              <a:avLst/>
            </a:prstGeom>
            <a:solidFill>
              <a:schemeClr val="bg1"/>
            </a:solidFill>
            <a:ln w="9525">
              <a:noFill/>
              <a:miter lim="800000"/>
              <a:headEnd/>
              <a:tailEnd/>
            </a:ln>
            <a:effectLst/>
          </p:spPr>
          <p:txBody>
            <a:bodyPr wrap="none" anchor="ctr"/>
            <a:lstStyle/>
            <a:p>
              <a:endParaRPr lang="en-US"/>
            </a:p>
          </p:txBody>
        </p:sp>
      </p:grpSp>
      <p:sp>
        <p:nvSpPr>
          <p:cNvPr id="391177"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1178" name="Rectangle 10"/>
          <p:cNvSpPr>
            <a:spLocks noChangeArrowheads="1"/>
          </p:cNvSpPr>
          <p:nvPr/>
        </p:nvSpPr>
        <p:spPr bwMode="auto">
          <a:xfrm>
            <a:off x="4511675" y="3790950"/>
            <a:ext cx="795338" cy="288925"/>
          </a:xfrm>
          <a:prstGeom prst="rect">
            <a:avLst/>
          </a:prstGeom>
          <a:solidFill>
            <a:srgbClr val="FF6600">
              <a:alpha val="24001"/>
            </a:srgbClr>
          </a:solidFill>
          <a:ln w="9525">
            <a:noFill/>
            <a:miter lim="800000"/>
            <a:headEnd/>
            <a:tailEnd/>
          </a:ln>
          <a:effectLst/>
        </p:spPr>
        <p:txBody>
          <a:bodyPr wrap="none" anchor="ctr"/>
          <a:lstStyle/>
          <a:p>
            <a:endParaRPr lang="en-US"/>
          </a:p>
        </p:txBody>
      </p:sp>
      <p:sp>
        <p:nvSpPr>
          <p:cNvPr id="391179" name="Rectangle 11"/>
          <p:cNvSpPr>
            <a:spLocks noChangeArrowheads="1"/>
          </p:cNvSpPr>
          <p:nvPr/>
        </p:nvSpPr>
        <p:spPr bwMode="auto">
          <a:xfrm>
            <a:off x="4475163" y="5462588"/>
            <a:ext cx="795337" cy="288925"/>
          </a:xfrm>
          <a:prstGeom prst="rect">
            <a:avLst/>
          </a:prstGeom>
          <a:solidFill>
            <a:srgbClr val="FF6600">
              <a:alpha val="24001"/>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172">
                                            <p:txEl>
                                              <p:pRg st="2" end="2"/>
                                            </p:txEl>
                                          </p:spTgt>
                                        </p:tgtEl>
                                        <p:attrNameLst>
                                          <p:attrName>style.visibility</p:attrName>
                                        </p:attrNameLst>
                                      </p:cBhvr>
                                      <p:to>
                                        <p:strVal val="visible"/>
                                      </p:to>
                                    </p:set>
                                    <p:anim calcmode="lin" valueType="num">
                                      <p:cBhvr additive="base">
                                        <p:cTn id="7" dur="500" fill="hold"/>
                                        <p:tgtEl>
                                          <p:spTgt spid="39117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11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1174"/>
                                        </p:tgtEl>
                                        <p:attrNameLst>
                                          <p:attrName>style.visibility</p:attrName>
                                        </p:attrNameLst>
                                      </p:cBhvr>
                                      <p:to>
                                        <p:strVal val="visible"/>
                                      </p:to>
                                    </p:set>
                                    <p:animEffect transition="in" filter="diamond(in)">
                                      <p:cBhvr>
                                        <p:cTn id="11" dur="500"/>
                                        <p:tgtEl>
                                          <p:spTgt spid="391174"/>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91178"/>
                                        </p:tgtEl>
                                        <p:attrNameLst>
                                          <p:attrName>style.visibility</p:attrName>
                                        </p:attrNameLst>
                                      </p:cBhvr>
                                      <p:to>
                                        <p:strVal val="visible"/>
                                      </p:to>
                                    </p:set>
                                    <p:animEffect transition="in" filter="diamond(in)">
                                      <p:cBhvr>
                                        <p:cTn id="16" dur="2000"/>
                                        <p:tgtEl>
                                          <p:spTgt spid="39117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1172">
                                            <p:txEl>
                                              <p:pRg st="6" end="6"/>
                                            </p:txEl>
                                          </p:spTgt>
                                        </p:tgtEl>
                                        <p:attrNameLst>
                                          <p:attrName>style.visibility</p:attrName>
                                        </p:attrNameLst>
                                      </p:cBhvr>
                                      <p:to>
                                        <p:strVal val="visible"/>
                                      </p:to>
                                    </p:set>
                                    <p:anim calcmode="lin" valueType="num">
                                      <p:cBhvr additive="base">
                                        <p:cTn id="21" dur="500" fill="hold"/>
                                        <p:tgtEl>
                                          <p:spTgt spid="39117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11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par>
                                <p:cTn id="23" presetID="53" presetClass="entr" presetSubtype="0" fill="hold" nodeType="withEffect">
                                  <p:stCondLst>
                                    <p:cond delay="0"/>
                                  </p:stCondLst>
                                  <p:childTnLst>
                                    <p:set>
                                      <p:cBhvr>
                                        <p:cTn id="24" dur="1" fill="hold">
                                          <p:stCondLst>
                                            <p:cond delay="0"/>
                                          </p:stCondLst>
                                        </p:cTn>
                                        <p:tgtEl>
                                          <p:spTgt spid="391173"/>
                                        </p:tgtEl>
                                        <p:attrNameLst>
                                          <p:attrName>style.visibility</p:attrName>
                                        </p:attrNameLst>
                                      </p:cBhvr>
                                      <p:to>
                                        <p:strVal val="visible"/>
                                      </p:to>
                                    </p:set>
                                    <p:anim calcmode="lin" valueType="num">
                                      <p:cBhvr>
                                        <p:cTn id="25" dur="500" fill="hold"/>
                                        <p:tgtEl>
                                          <p:spTgt spid="391173"/>
                                        </p:tgtEl>
                                        <p:attrNameLst>
                                          <p:attrName>ppt_w</p:attrName>
                                        </p:attrNameLst>
                                      </p:cBhvr>
                                      <p:tavLst>
                                        <p:tav tm="0">
                                          <p:val>
                                            <p:fltVal val="0"/>
                                          </p:val>
                                        </p:tav>
                                        <p:tav tm="100000">
                                          <p:val>
                                            <p:strVal val="#ppt_w"/>
                                          </p:val>
                                        </p:tav>
                                      </p:tavLst>
                                    </p:anim>
                                    <p:anim calcmode="lin" valueType="num">
                                      <p:cBhvr>
                                        <p:cTn id="26" dur="500" fill="hold"/>
                                        <p:tgtEl>
                                          <p:spTgt spid="391173"/>
                                        </p:tgtEl>
                                        <p:attrNameLst>
                                          <p:attrName>ppt_h</p:attrName>
                                        </p:attrNameLst>
                                      </p:cBhvr>
                                      <p:tavLst>
                                        <p:tav tm="0">
                                          <p:val>
                                            <p:fltVal val="0"/>
                                          </p:val>
                                        </p:tav>
                                        <p:tav tm="100000">
                                          <p:val>
                                            <p:strVal val="#ppt_h"/>
                                          </p:val>
                                        </p:tav>
                                      </p:tavLst>
                                    </p:anim>
                                    <p:animEffect transition="in" filter="fade">
                                      <p:cBhvr>
                                        <p:cTn id="27" dur="500"/>
                                        <p:tgtEl>
                                          <p:spTgt spid="39117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91179"/>
                                        </p:tgtEl>
                                        <p:attrNameLst>
                                          <p:attrName>style.visibility</p:attrName>
                                        </p:attrNameLst>
                                      </p:cBhvr>
                                      <p:to>
                                        <p:strVal val="visible"/>
                                      </p:to>
                                    </p:set>
                                    <p:animEffect transition="in" filter="diamond(in)">
                                      <p:cBhvr>
                                        <p:cTn id="32" dur="2000"/>
                                        <p:tgtEl>
                                          <p:spTgt spid="391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animBg="1"/>
      <p:bldP spid="3911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4559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International-mindedness:</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concern over the possible impact of climate change has resulted in an abundance of international press coverage, many political discussions within and between nations, and the consideration of people, corporations, and the environment when deciding on future plans for our planet. IB graduates should be aware of the science behind many of these scenarios. </a:t>
            </a:r>
          </a:p>
        </p:txBody>
      </p:sp>
      <p:sp>
        <p:nvSpPr>
          <p:cNvPr id="212995"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3220"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Highlight cells                                                                   A3 through E3                                                                       all the way down                                                                 to about row 100. </a:t>
            </a:r>
          </a:p>
          <a:p>
            <a:pPr eaLnBrk="0" hangingPunct="0">
              <a:spcBef>
                <a:spcPct val="20000"/>
              </a:spcBef>
            </a:pPr>
            <a:r>
              <a:rPr lang="en-US" sz="2400">
                <a:latin typeface="Arial" charset="0"/>
                <a:sym typeface="Symbol" pitchFamily="18" charset="2"/>
              </a:rPr>
              <a:t>Then select  </a:t>
            </a:r>
            <a:r>
              <a:rPr lang="en-US" sz="2400" i="1">
                <a:latin typeface="Arial" charset="0"/>
                <a:sym typeface="Symbol" pitchFamily="18" charset="2"/>
              </a:rPr>
              <a:t>EditFill                                                   Down</a:t>
            </a:r>
            <a:r>
              <a:rPr lang="en-US" sz="2400">
                <a:latin typeface="Arial" charset="0"/>
                <a:sym typeface="Symbol" pitchFamily="18" charset="2"/>
              </a:rPr>
              <a:t> (or </a:t>
            </a:r>
            <a:r>
              <a:rPr lang="en-US" sz="2400" i="1">
                <a:latin typeface="Arial" charset="0"/>
                <a:sym typeface="Symbol" pitchFamily="18" charset="2"/>
              </a:rPr>
              <a:t>Ctrl+D</a:t>
            </a:r>
            <a:r>
              <a:rPr lang="en-US" sz="2400">
                <a:latin typeface="Arial" charset="0"/>
                <a:sym typeface="Symbol" pitchFamily="18" charset="2"/>
              </a:rPr>
              <a:t>) to                                                     copy down all of the                                                             formulas to each cell                                                          for all 100 rows.</a:t>
            </a:r>
            <a:endParaRPr lang="en-US" sz="2400" i="1">
              <a:latin typeface="Arial" charset="0"/>
              <a:sym typeface="Symbol" pitchFamily="18" charset="2"/>
            </a:endParaRPr>
          </a:p>
        </p:txBody>
      </p:sp>
      <p:pic>
        <p:nvPicPr>
          <p:cNvPr id="393221" name="Picture 5"/>
          <p:cNvPicPr>
            <a:picLocks noChangeAspect="1" noChangeArrowheads="1"/>
          </p:cNvPicPr>
          <p:nvPr/>
        </p:nvPicPr>
        <p:blipFill>
          <a:blip r:embed="rId6" cstate="print"/>
          <a:srcRect/>
          <a:stretch>
            <a:fillRect/>
          </a:stretch>
        </p:blipFill>
        <p:spPr bwMode="auto">
          <a:xfrm>
            <a:off x="3887788" y="2930525"/>
            <a:ext cx="4340225" cy="1403350"/>
          </a:xfrm>
          <a:prstGeom prst="rect">
            <a:avLst/>
          </a:prstGeom>
          <a:ln>
            <a:noFill/>
          </a:ln>
          <a:effectLst>
            <a:outerShdw blurRad="292100" dist="139700" dir="2700000" algn="tl" rotWithShape="0">
              <a:srgbClr val="333333">
                <a:alpha val="65000"/>
              </a:srgbClr>
            </a:outerShdw>
          </a:effectLst>
        </p:spPr>
      </p:pic>
      <p:pic>
        <p:nvPicPr>
          <p:cNvPr id="393222" name="Picture 6"/>
          <p:cNvPicPr>
            <a:picLocks noChangeAspect="1" noChangeArrowheads="1"/>
          </p:cNvPicPr>
          <p:nvPr/>
        </p:nvPicPr>
        <p:blipFill>
          <a:blip r:embed="rId7" cstate="print"/>
          <a:srcRect b="27519"/>
          <a:stretch>
            <a:fillRect/>
          </a:stretch>
        </p:blipFill>
        <p:spPr bwMode="auto">
          <a:xfrm>
            <a:off x="4592638" y="4513263"/>
            <a:ext cx="3795712" cy="2166937"/>
          </a:xfrm>
          <a:prstGeom prst="rect">
            <a:avLst/>
          </a:prstGeom>
          <a:ln>
            <a:noFill/>
          </a:ln>
          <a:effectLst>
            <a:outerShdw blurRad="292100" dist="139700" dir="2700000" algn="tl" rotWithShape="0">
              <a:srgbClr val="333333">
                <a:alpha val="65000"/>
              </a:srgbClr>
            </a:outerShdw>
          </a:effectLst>
        </p:spPr>
      </p:pic>
      <p:sp>
        <p:nvSpPr>
          <p:cNvPr id="393223" name="Rectangle 7"/>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3220">
                                            <p:txEl>
                                              <p:pRg st="2" end="2"/>
                                            </p:txEl>
                                          </p:spTgt>
                                        </p:tgtEl>
                                        <p:attrNameLst>
                                          <p:attrName>style.visibility</p:attrName>
                                        </p:attrNameLst>
                                      </p:cBhvr>
                                      <p:to>
                                        <p:strVal val="visible"/>
                                      </p:to>
                                    </p:set>
                                    <p:anim calcmode="lin" valueType="num">
                                      <p:cBhvr additive="base">
                                        <p:cTn id="7" dur="500" fill="hold"/>
                                        <p:tgtEl>
                                          <p:spTgt spid="3932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393221"/>
                                        </p:tgtEl>
                                        <p:attrNameLst>
                                          <p:attrName>style.visibility</p:attrName>
                                        </p:attrNameLst>
                                      </p:cBhvr>
                                      <p:to>
                                        <p:strVal val="visible"/>
                                      </p:to>
                                    </p:set>
                                    <p:animEffect transition="in" filter="diamond(in)">
                                      <p:cBhvr>
                                        <p:cTn id="11" dur="500"/>
                                        <p:tgtEl>
                                          <p:spTgt spid="393221"/>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93220">
                                            <p:txEl>
                                              <p:pRg st="3" end="3"/>
                                            </p:txEl>
                                          </p:spTgt>
                                        </p:tgtEl>
                                        <p:attrNameLst>
                                          <p:attrName>style.visibility</p:attrName>
                                        </p:attrNameLst>
                                      </p:cBhvr>
                                      <p:to>
                                        <p:strVal val="visible"/>
                                      </p:to>
                                    </p:set>
                                    <p:anim calcmode="lin" valueType="num">
                                      <p:cBhvr additive="base">
                                        <p:cTn id="16" dur="500" fill="hold"/>
                                        <p:tgtEl>
                                          <p:spTgt spid="393220">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8" presetClass="entr" presetSubtype="16" fill="hold" nodeType="withEffect">
                                  <p:stCondLst>
                                    <p:cond delay="0"/>
                                  </p:stCondLst>
                                  <p:childTnLst>
                                    <p:set>
                                      <p:cBhvr>
                                        <p:cTn id="19" dur="1" fill="hold">
                                          <p:stCondLst>
                                            <p:cond delay="0"/>
                                          </p:stCondLst>
                                        </p:cTn>
                                        <p:tgtEl>
                                          <p:spTgt spid="393222"/>
                                        </p:tgtEl>
                                        <p:attrNameLst>
                                          <p:attrName>style.visibility</p:attrName>
                                        </p:attrNameLst>
                                      </p:cBhvr>
                                      <p:to>
                                        <p:strVal val="visible"/>
                                      </p:to>
                                    </p:set>
                                    <p:animEffect transition="in" filter="diamond(in)">
                                      <p:cBhvr>
                                        <p:cTn id="20" dur="500"/>
                                        <p:tgtEl>
                                          <p:spTgt spid="393222"/>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ChangeArrowheads="1"/>
          </p:cNvSpPr>
          <p:nvPr/>
        </p:nvSpPr>
        <p:spPr bwMode="auto">
          <a:xfrm>
            <a:off x="674688" y="1806575"/>
            <a:ext cx="7772400" cy="5051425"/>
          </a:xfrm>
          <a:prstGeom prst="rect">
            <a:avLst/>
          </a:prstGeom>
          <a:solidFill>
            <a:srgbClr val="FFFFCC"/>
          </a:solidFill>
          <a:ln w="9525">
            <a:noFill/>
            <a:miter lim="800000"/>
            <a:headEnd/>
            <a:tailEnd/>
          </a:ln>
          <a:effectLst/>
        </p:spPr>
        <p:txBody>
          <a:bodyPr/>
          <a:lstStyle/>
          <a:p>
            <a:pPr eaLnBrk="0" hangingPunct="0">
              <a:spcBef>
                <a:spcPct val="20000"/>
              </a:spcBef>
            </a:pPr>
            <a:r>
              <a:rPr lang="en-US" sz="2400">
                <a:latin typeface="Arial" charset="0"/>
                <a:sym typeface="Symbol" pitchFamily="18" charset="2"/>
              </a:rPr>
              <a:t>EXAMPLE: Create a spreadsheet to determine what the mass will be when the aquarium reaches equilibrium and how many seconds it will take. </a:t>
            </a:r>
          </a:p>
          <a:p>
            <a:pPr eaLnBrk="0" hangingPunct="0">
              <a:spcBef>
                <a:spcPct val="20000"/>
              </a:spcBef>
            </a:pPr>
            <a:r>
              <a:rPr lang="en-US" sz="2400">
                <a:latin typeface="Arial" charset="0"/>
                <a:sym typeface="Symbol" pitchFamily="18" charset="2"/>
              </a:rPr>
              <a:t>SOLUTION:</a:t>
            </a:r>
          </a:p>
          <a:p>
            <a:pPr eaLnBrk="0" hangingPunct="0">
              <a:spcBef>
                <a:spcPct val="20000"/>
              </a:spcBef>
            </a:pPr>
            <a:r>
              <a:rPr lang="en-US" sz="2400">
                <a:latin typeface="Arial" charset="0"/>
                <a:sym typeface="Symbol" pitchFamily="18" charset="2"/>
              </a:rPr>
              <a:t>Finally, make a                                                              graph or read the                                                    spreadsheet:</a:t>
            </a:r>
          </a:p>
          <a:p>
            <a:pPr eaLnBrk="0" hangingPunct="0">
              <a:spcBef>
                <a:spcPct val="20000"/>
              </a:spcBef>
            </a:pPr>
            <a:r>
              <a:rPr lang="en-US" sz="2400">
                <a:latin typeface="Arial" charset="0"/>
                <a:sym typeface="Symbol" pitchFamily="18" charset="2"/>
              </a:rPr>
              <a:t>The graph shows                                                            that the mass of                                                              water will be 45 kg                                                                 at equilibrium.</a:t>
            </a:r>
          </a:p>
          <a:p>
            <a:pPr eaLnBrk="0" hangingPunct="0">
              <a:spcBef>
                <a:spcPct val="20000"/>
              </a:spcBef>
            </a:pPr>
            <a:r>
              <a:rPr lang="en-US" sz="2400">
                <a:latin typeface="Arial" charset="0"/>
                <a:sym typeface="Symbol" pitchFamily="18" charset="2"/>
              </a:rPr>
              <a:t>This will occur after                                                      about 60 seconds.</a:t>
            </a:r>
          </a:p>
        </p:txBody>
      </p:sp>
      <p:pic>
        <p:nvPicPr>
          <p:cNvPr id="395275" name="Picture 11"/>
          <p:cNvPicPr>
            <a:picLocks noChangeAspect="1" noChangeArrowheads="1"/>
          </p:cNvPicPr>
          <p:nvPr/>
        </p:nvPicPr>
        <p:blipFill>
          <a:blip r:embed="rId6" cstate="print"/>
          <a:srcRect/>
          <a:stretch>
            <a:fillRect/>
          </a:stretch>
        </p:blipFill>
        <p:spPr bwMode="auto">
          <a:xfrm>
            <a:off x="3665538" y="3036888"/>
            <a:ext cx="5095875" cy="3676650"/>
          </a:xfrm>
          <a:prstGeom prst="rect">
            <a:avLst/>
          </a:prstGeom>
          <a:ln>
            <a:noFill/>
          </a:ln>
          <a:effectLst>
            <a:outerShdw blurRad="292100" dist="139700" dir="2700000" algn="tl" rotWithShape="0">
              <a:srgbClr val="333333">
                <a:alpha val="65000"/>
              </a:srgbClr>
            </a:outerShdw>
          </a:effectLst>
        </p:spPr>
      </p:pic>
      <p:sp>
        <p:nvSpPr>
          <p:cNvPr id="3952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
        <p:nvSpPr>
          <p:cNvPr id="395270" name="Text Box 6"/>
          <p:cNvSpPr txBox="1">
            <a:spLocks noChangeArrowheads="1"/>
          </p:cNvSpPr>
          <p:nvPr/>
        </p:nvSpPr>
        <p:spPr bwMode="auto">
          <a:xfrm>
            <a:off x="6650038" y="3852863"/>
            <a:ext cx="1860550" cy="396875"/>
          </a:xfrm>
          <a:prstGeom prst="rect">
            <a:avLst/>
          </a:prstGeom>
          <a:noFill/>
          <a:ln w="9525">
            <a:noFill/>
            <a:miter lim="800000"/>
            <a:headEnd/>
            <a:tailEnd/>
          </a:ln>
          <a:effectLst/>
        </p:spPr>
        <p:txBody>
          <a:bodyPr wrap="none">
            <a:spAutoFit/>
          </a:bodyPr>
          <a:lstStyle/>
          <a:p>
            <a:r>
              <a:rPr lang="en-US" b="1">
                <a:solidFill>
                  <a:srgbClr val="CC00FF"/>
                </a:solidFill>
              </a:rPr>
              <a:t>equilibrium</a:t>
            </a:r>
          </a:p>
        </p:txBody>
      </p:sp>
      <p:sp>
        <p:nvSpPr>
          <p:cNvPr id="395271" name="Line 7"/>
          <p:cNvSpPr>
            <a:spLocks noChangeShapeType="1"/>
          </p:cNvSpPr>
          <p:nvPr/>
        </p:nvSpPr>
        <p:spPr bwMode="auto">
          <a:xfrm flipV="1">
            <a:off x="6570663" y="3902075"/>
            <a:ext cx="0" cy="2208213"/>
          </a:xfrm>
          <a:prstGeom prst="line">
            <a:avLst/>
          </a:prstGeom>
          <a:noFill/>
          <a:ln w="28575">
            <a:solidFill>
              <a:srgbClr val="CC00FF"/>
            </a:solidFill>
            <a:round/>
            <a:headEnd/>
            <a:tailEnd/>
          </a:ln>
          <a:effectLst/>
        </p:spPr>
        <p:txBody>
          <a:bodyPr/>
          <a:lstStyle/>
          <a:p>
            <a:endParaRPr lang="en-US"/>
          </a:p>
        </p:txBody>
      </p:sp>
      <p:sp>
        <p:nvSpPr>
          <p:cNvPr id="395273" name="Rectangle 9"/>
          <p:cNvSpPr>
            <a:spLocks noChangeArrowheads="1"/>
          </p:cNvSpPr>
          <p:nvPr/>
        </p:nvSpPr>
        <p:spPr bwMode="auto">
          <a:xfrm>
            <a:off x="685800" y="1401763"/>
            <a:ext cx="7772400" cy="427037"/>
          </a:xfrm>
          <a:prstGeom prst="rect">
            <a:avLst/>
          </a:prstGeom>
          <a:solidFill>
            <a:srgbClr val="EAEAEA"/>
          </a:solidFill>
          <a:ln w="9525">
            <a:noFill/>
            <a:miter lim="800000"/>
            <a:headEnd/>
            <a:tailEnd/>
          </a:ln>
          <a:effectLst/>
        </p:spPr>
        <p:txBody>
          <a:bodyPr/>
          <a:lstStyle/>
          <a:p>
            <a:pPr eaLnBrk="0" hangingPunct="0">
              <a:spcBef>
                <a:spcPct val="20000"/>
              </a:spcBef>
            </a:pPr>
            <a:r>
              <a:rPr lang="en-US" sz="2400" i="1">
                <a:solidFill>
                  <a:schemeClr val="accent2"/>
                </a:solidFill>
                <a:latin typeface="Arial" charset="0"/>
                <a:cs typeface="Times New Roman" pitchFamily="18" charset="0"/>
              </a:rPr>
              <a:t>A simple </a:t>
            </a:r>
            <a:r>
              <a:rPr lang="en-US" sz="2400">
                <a:solidFill>
                  <a:schemeClr val="accent2"/>
                </a:solidFill>
                <a:latin typeface="Arial" charset="0"/>
                <a:cs typeface="Times New Roman" pitchFamily="18" charset="0"/>
              </a:rPr>
              <a:t>Excel </a:t>
            </a:r>
            <a:r>
              <a:rPr lang="en-US" sz="2400" i="1">
                <a:solidFill>
                  <a:schemeClr val="accent2"/>
                </a:solidFill>
                <a:latin typeface="Arial" charset="0"/>
                <a:cs typeface="Times New Roman" pitchFamily="18" charset="0"/>
              </a:rPr>
              <a:t>global warming model</a:t>
            </a:r>
          </a:p>
        </p:txBody>
      </p:sp>
      <p:sp>
        <p:nvSpPr>
          <p:cNvPr id="395274" name="Line 10"/>
          <p:cNvSpPr>
            <a:spLocks noChangeShapeType="1"/>
          </p:cNvSpPr>
          <p:nvPr/>
        </p:nvSpPr>
        <p:spPr bwMode="auto">
          <a:xfrm flipH="1">
            <a:off x="4567238" y="3860800"/>
            <a:ext cx="1336675" cy="0"/>
          </a:xfrm>
          <a:prstGeom prst="line">
            <a:avLst/>
          </a:prstGeom>
          <a:noFill/>
          <a:ln w="28575">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5268">
                                            <p:txEl>
                                              <p:pRg st="2" end="2"/>
                                            </p:txEl>
                                          </p:spTgt>
                                        </p:tgtEl>
                                        <p:attrNameLst>
                                          <p:attrName>style.visibility</p:attrName>
                                        </p:attrNameLst>
                                      </p:cBhvr>
                                      <p:to>
                                        <p:strVal val="visible"/>
                                      </p:to>
                                    </p:set>
                                    <p:anim calcmode="lin" valueType="num">
                                      <p:cBhvr additive="base">
                                        <p:cTn id="7" dur="500" fill="hold"/>
                                        <p:tgtEl>
                                          <p:spTgt spid="3952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95275"/>
                                        </p:tgtEl>
                                        <p:attrNameLst>
                                          <p:attrName>style.visibility</p:attrName>
                                        </p:attrNameLst>
                                      </p:cBhvr>
                                      <p:to>
                                        <p:strVal val="visible"/>
                                      </p:to>
                                    </p:set>
                                    <p:anim calcmode="lin" valueType="num">
                                      <p:cBhvr>
                                        <p:cTn id="11" dur="500" fill="hold"/>
                                        <p:tgtEl>
                                          <p:spTgt spid="395275"/>
                                        </p:tgtEl>
                                        <p:attrNameLst>
                                          <p:attrName>ppt_w</p:attrName>
                                        </p:attrNameLst>
                                      </p:cBhvr>
                                      <p:tavLst>
                                        <p:tav tm="0">
                                          <p:val>
                                            <p:fltVal val="0"/>
                                          </p:val>
                                        </p:tav>
                                        <p:tav tm="100000">
                                          <p:val>
                                            <p:strVal val="#ppt_w"/>
                                          </p:val>
                                        </p:tav>
                                      </p:tavLst>
                                    </p:anim>
                                    <p:anim calcmode="lin" valueType="num">
                                      <p:cBhvr>
                                        <p:cTn id="12" dur="500" fill="hold"/>
                                        <p:tgtEl>
                                          <p:spTgt spid="395275"/>
                                        </p:tgtEl>
                                        <p:attrNameLst>
                                          <p:attrName>ppt_h</p:attrName>
                                        </p:attrNameLst>
                                      </p:cBhvr>
                                      <p:tavLst>
                                        <p:tav tm="0">
                                          <p:val>
                                            <p:fltVal val="0"/>
                                          </p:val>
                                        </p:tav>
                                        <p:tav tm="100000">
                                          <p:val>
                                            <p:strVal val="#ppt_h"/>
                                          </p:val>
                                        </p:tav>
                                      </p:tavLst>
                                    </p:anim>
                                    <p:animEffect transition="in" filter="fade">
                                      <p:cBhvr>
                                        <p:cTn id="13" dur="500"/>
                                        <p:tgtEl>
                                          <p:spTgt spid="3952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95268">
                                            <p:txEl>
                                              <p:pRg st="3" end="3"/>
                                            </p:txEl>
                                          </p:spTgt>
                                        </p:tgtEl>
                                        <p:attrNameLst>
                                          <p:attrName>style.visibility</p:attrName>
                                        </p:attrNameLst>
                                      </p:cBhvr>
                                      <p:to>
                                        <p:strVal val="visible"/>
                                      </p:to>
                                    </p:set>
                                    <p:anim calcmode="lin" valueType="num">
                                      <p:cBhvr additive="base">
                                        <p:cTn id="18" dur="500" fill="hold"/>
                                        <p:tgtEl>
                                          <p:spTgt spid="39526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526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95270"/>
                                        </p:tgtEl>
                                        <p:attrNameLst>
                                          <p:attrName>style.visibility</p:attrName>
                                        </p:attrNameLst>
                                      </p:cBhvr>
                                      <p:to>
                                        <p:strVal val="visible"/>
                                      </p:to>
                                    </p:set>
                                    <p:anim calcmode="lin" valueType="num">
                                      <p:cBhvr additive="base">
                                        <p:cTn id="24" dur="500" fill="hold"/>
                                        <p:tgtEl>
                                          <p:spTgt spid="395270"/>
                                        </p:tgtEl>
                                        <p:attrNameLst>
                                          <p:attrName>ppt_x</p:attrName>
                                        </p:attrNameLst>
                                      </p:cBhvr>
                                      <p:tavLst>
                                        <p:tav tm="0">
                                          <p:val>
                                            <p:strVal val="1+#ppt_w/2"/>
                                          </p:val>
                                        </p:tav>
                                        <p:tav tm="100000">
                                          <p:val>
                                            <p:strVal val="#ppt_x"/>
                                          </p:val>
                                        </p:tav>
                                      </p:tavLst>
                                    </p:anim>
                                    <p:anim calcmode="lin" valueType="num">
                                      <p:cBhvr additive="base">
                                        <p:cTn id="25" dur="500" fill="hold"/>
                                        <p:tgtEl>
                                          <p:spTgt spid="395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95274"/>
                                        </p:tgtEl>
                                        <p:attrNameLst>
                                          <p:attrName>style.visibility</p:attrName>
                                        </p:attrNameLst>
                                      </p:cBhvr>
                                      <p:to>
                                        <p:strVal val="visible"/>
                                      </p:to>
                                    </p:set>
                                    <p:animEffect transition="in" filter="wipe(right)">
                                      <p:cBhvr>
                                        <p:cTn id="30" dur="500"/>
                                        <p:tgtEl>
                                          <p:spTgt spid="395274"/>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5268">
                                            <p:txEl>
                                              <p:pRg st="4" end="4"/>
                                            </p:txEl>
                                          </p:spTgt>
                                        </p:tgtEl>
                                        <p:attrNameLst>
                                          <p:attrName>style.visibility</p:attrName>
                                        </p:attrNameLst>
                                      </p:cBhvr>
                                      <p:to>
                                        <p:strVal val="visible"/>
                                      </p:to>
                                    </p:set>
                                    <p:anim calcmode="lin" valueType="num">
                                      <p:cBhvr additive="base">
                                        <p:cTn id="35" dur="500" fill="hold"/>
                                        <p:tgtEl>
                                          <p:spTgt spid="39526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526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5271"/>
                                        </p:tgtEl>
                                        <p:attrNameLst>
                                          <p:attrName>style.visibility</p:attrName>
                                        </p:attrNameLst>
                                      </p:cBhvr>
                                      <p:to>
                                        <p:strVal val="visible"/>
                                      </p:to>
                                    </p:set>
                                    <p:animEffect transition="in" filter="wipe(down)">
                                      <p:cBhvr>
                                        <p:cTn id="41" dur="500"/>
                                        <p:tgtEl>
                                          <p:spTgt spid="39527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p:bldP spid="395271" grpId="0" animBg="1"/>
      <p:bldP spid="3952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3108325"/>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Theory of knowledge: </a:t>
            </a:r>
          </a:p>
          <a:p>
            <a:pPr marL="609600" indent="-609600">
              <a:spcBef>
                <a:spcPct val="20000"/>
              </a:spcBef>
            </a:pPr>
            <a:r>
              <a:rPr lang="en-US" sz="2400">
                <a:solidFill>
                  <a:srgbClr val="000000"/>
                </a:solidFill>
                <a:latin typeface="Arial" charset="0"/>
                <a:ea typeface="Calibri" pitchFamily="34" charset="0"/>
                <a:cs typeface="Arial" charset="0"/>
              </a:rPr>
              <a:t>• The debate about global warming illustrates the difficulties that arise when scientists cannot always agree on the interpretation of the data, especially as the solution would involve large-scale action through international government cooperation. When scientists disagree, how do we decide between competing theories?</a:t>
            </a:r>
          </a:p>
        </p:txBody>
      </p:sp>
      <p:sp>
        <p:nvSpPr>
          <p:cNvPr id="215043"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40687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Utilization: </a:t>
            </a:r>
          </a:p>
          <a:p>
            <a:pPr marL="609600" indent="-609600">
              <a:spcBef>
                <a:spcPct val="20000"/>
              </a:spcBef>
            </a:pPr>
            <a:r>
              <a:rPr lang="en-US" sz="2400">
                <a:solidFill>
                  <a:srgbClr val="000000"/>
                </a:solidFill>
                <a:latin typeface="Arial" charset="0"/>
                <a:ea typeface="Calibri" pitchFamily="34" charset="0"/>
                <a:cs typeface="Arial" charset="0"/>
              </a:rPr>
              <a:t>• Climate models and the variation in detail/processes included </a:t>
            </a:r>
          </a:p>
          <a:p>
            <a:pPr marL="609600" indent="-609600">
              <a:spcBef>
                <a:spcPct val="20000"/>
              </a:spcBef>
            </a:pPr>
            <a:r>
              <a:rPr lang="en-US" sz="2400">
                <a:solidFill>
                  <a:srgbClr val="000000"/>
                </a:solidFill>
                <a:latin typeface="Arial" charset="0"/>
                <a:ea typeface="Calibri" pitchFamily="34" charset="0"/>
                <a:cs typeface="Arial" charset="0"/>
              </a:rPr>
              <a:t>• Environmental chemistry (see Chemistry option topic C) </a:t>
            </a:r>
          </a:p>
          <a:p>
            <a:pPr marL="609600" indent="-609600">
              <a:spcBef>
                <a:spcPct val="20000"/>
              </a:spcBef>
            </a:pPr>
            <a:r>
              <a:rPr lang="en-US" sz="2400">
                <a:solidFill>
                  <a:srgbClr val="000000"/>
                </a:solidFill>
                <a:latin typeface="Arial" charset="0"/>
                <a:ea typeface="Calibri" pitchFamily="34" charset="0"/>
                <a:cs typeface="Arial" charset="0"/>
              </a:rPr>
              <a:t>• Climate change (see Biology sub-topic 4.4 and Environmental systems and societies topics 5 and 6) </a:t>
            </a:r>
          </a:p>
          <a:p>
            <a:pPr marL="609600" indent="-609600">
              <a:spcBef>
                <a:spcPct val="20000"/>
              </a:spcBef>
            </a:pPr>
            <a:r>
              <a:rPr lang="en-US" sz="2400">
                <a:solidFill>
                  <a:srgbClr val="000000"/>
                </a:solidFill>
                <a:latin typeface="Arial" charset="0"/>
                <a:ea typeface="Calibri" pitchFamily="34" charset="0"/>
                <a:cs typeface="Arial" charset="0"/>
              </a:rPr>
              <a:t>• The normal distribution curve is explored in Mathematical studies SL sub-topic 4.1</a:t>
            </a:r>
          </a:p>
        </p:txBody>
      </p:sp>
      <p:sp>
        <p:nvSpPr>
          <p:cNvPr id="21709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8.2 – Thermal energy transfer</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7698">
                                            <p:txEl>
                                              <p:pRg st="2" end="2"/>
                                            </p:txEl>
                                          </p:spTgt>
                                        </p:tgtEl>
                                        <p:attrNameLst>
                                          <p:attrName>style.visibility</p:attrName>
                                        </p:attrNameLst>
                                      </p:cBhvr>
                                      <p:to>
                                        <p:strVal val="visible"/>
                                      </p:to>
                                    </p:set>
                                    <p:anim calcmode="lin" valueType="num">
                                      <p:cBhvr additive="base">
                                        <p:cTn id="19" dur="500" fill="hold"/>
                                        <p:tgtEl>
                                          <p:spTgt spid="797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7698">
                                            <p:txEl>
                                              <p:pRg st="3" end="3"/>
                                            </p:txEl>
                                          </p:spTgt>
                                        </p:tgtEl>
                                        <p:attrNameLst>
                                          <p:attrName>style.visibility</p:attrName>
                                        </p:attrNameLst>
                                      </p:cBhvr>
                                      <p:to>
                                        <p:strVal val="visible"/>
                                      </p:to>
                                    </p:set>
                                    <p:anim calcmode="lin" valueType="num">
                                      <p:cBhvr additive="base">
                                        <p:cTn id="25" dur="500" fill="hold"/>
                                        <p:tgtEl>
                                          <p:spTgt spid="797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7698">
                                            <p:txEl>
                                              <p:pRg st="4" end="4"/>
                                            </p:txEl>
                                          </p:spTgt>
                                        </p:tgtEl>
                                        <p:attrNameLst>
                                          <p:attrName>style.visibility</p:attrName>
                                        </p:attrNameLst>
                                      </p:cBhvr>
                                      <p:to>
                                        <p:strVal val="visible"/>
                                      </p:to>
                                    </p:set>
                                    <p:anim calcmode="lin" valueType="num">
                                      <p:cBhvr additive="base">
                                        <p:cTn id="31" dur="500" fill="hold"/>
                                        <p:tgtEl>
                                          <p:spTgt spid="797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76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13971</TotalTime>
  <Words>5166</Words>
  <Application>Microsoft Office PowerPoint</Application>
  <PresentationFormat>全屏显示(4:3)</PresentationFormat>
  <Paragraphs>786</Paragraphs>
  <Slides>71</Slides>
  <Notes>71</Notes>
  <HiddenSlides>0</HiddenSlides>
  <MMClips>0</MMClips>
  <ScaleCrop>false</ScaleCrop>
  <HeadingPairs>
    <vt:vector size="4" baseType="variant">
      <vt:variant>
        <vt:lpstr>主题</vt:lpstr>
      </vt:variant>
      <vt:variant>
        <vt:i4>1</vt:i4>
      </vt:variant>
      <vt:variant>
        <vt:lpstr>幻灯片标题</vt:lpstr>
      </vt:variant>
      <vt:variant>
        <vt:i4>71</vt:i4>
      </vt:variant>
    </vt:vector>
  </HeadingPairs>
  <TitlesOfParts>
    <vt:vector size="72" baseType="lpstr">
      <vt:lpstr>Default Design</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lpstr>Topic 8: Energy production 8.2 – Thermal energy transfer</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SiuDo</cp:lastModifiedBy>
  <cp:revision>921</cp:revision>
  <dcterms:created xsi:type="dcterms:W3CDTF">2006-01-31T23:43:34Z</dcterms:created>
  <dcterms:modified xsi:type="dcterms:W3CDTF">2016-12-15T04:02:14Z</dcterms:modified>
</cp:coreProperties>
</file>