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4"/>
  </p:notesMasterIdLst>
  <p:sldIdLst>
    <p:sldId id="427" r:id="rId2"/>
    <p:sldId id="505" r:id="rId3"/>
    <p:sldId id="506" r:id="rId4"/>
    <p:sldId id="507" r:id="rId5"/>
    <p:sldId id="508" r:id="rId6"/>
    <p:sldId id="509" r:id="rId7"/>
    <p:sldId id="510" r:id="rId8"/>
    <p:sldId id="562" r:id="rId9"/>
    <p:sldId id="567" r:id="rId10"/>
    <p:sldId id="569" r:id="rId11"/>
    <p:sldId id="571" r:id="rId12"/>
    <p:sldId id="568" r:id="rId13"/>
    <p:sldId id="565" r:id="rId14"/>
    <p:sldId id="564" r:id="rId15"/>
    <p:sldId id="563" r:id="rId16"/>
    <p:sldId id="566" r:id="rId17"/>
    <p:sldId id="570" r:id="rId18"/>
    <p:sldId id="526" r:id="rId19"/>
    <p:sldId id="527" r:id="rId20"/>
    <p:sldId id="529" r:id="rId21"/>
    <p:sldId id="530" r:id="rId22"/>
    <p:sldId id="485" r:id="rId23"/>
    <p:sldId id="486" r:id="rId24"/>
    <p:sldId id="488" r:id="rId25"/>
    <p:sldId id="504" r:id="rId26"/>
    <p:sldId id="487" r:id="rId27"/>
    <p:sldId id="489" r:id="rId28"/>
    <p:sldId id="490" r:id="rId29"/>
    <p:sldId id="491" r:id="rId30"/>
    <p:sldId id="492" r:id="rId31"/>
    <p:sldId id="493" r:id="rId32"/>
    <p:sldId id="495" r:id="rId33"/>
    <p:sldId id="503" r:id="rId34"/>
    <p:sldId id="572" r:id="rId35"/>
    <p:sldId id="494" r:id="rId36"/>
    <p:sldId id="497" r:id="rId37"/>
    <p:sldId id="496" r:id="rId38"/>
    <p:sldId id="531" r:id="rId39"/>
    <p:sldId id="532" r:id="rId40"/>
    <p:sldId id="577" r:id="rId41"/>
    <p:sldId id="578" r:id="rId42"/>
    <p:sldId id="579" r:id="rId43"/>
    <p:sldId id="573" r:id="rId44"/>
    <p:sldId id="574" r:id="rId45"/>
    <p:sldId id="575" r:id="rId46"/>
    <p:sldId id="576" r:id="rId47"/>
    <p:sldId id="533" r:id="rId48"/>
    <p:sldId id="534" r:id="rId49"/>
    <p:sldId id="535" r:id="rId50"/>
    <p:sldId id="538" r:id="rId51"/>
    <p:sldId id="552" r:id="rId52"/>
    <p:sldId id="553" r:id="rId53"/>
    <p:sldId id="554" r:id="rId54"/>
    <p:sldId id="555" r:id="rId55"/>
    <p:sldId id="556" r:id="rId56"/>
    <p:sldId id="557" r:id="rId57"/>
    <p:sldId id="580" r:id="rId58"/>
    <p:sldId id="581" r:id="rId59"/>
    <p:sldId id="582" r:id="rId60"/>
    <p:sldId id="583" r:id="rId61"/>
    <p:sldId id="584" r:id="rId62"/>
    <p:sldId id="585" r:id="rId63"/>
    <p:sldId id="623" r:id="rId64"/>
    <p:sldId id="624" r:id="rId65"/>
    <p:sldId id="625" r:id="rId66"/>
    <p:sldId id="626" r:id="rId67"/>
    <p:sldId id="627" r:id="rId68"/>
    <p:sldId id="628" r:id="rId69"/>
    <p:sldId id="629" r:id="rId70"/>
    <p:sldId id="630" r:id="rId71"/>
    <p:sldId id="602" r:id="rId72"/>
    <p:sldId id="603" r:id="rId73"/>
    <p:sldId id="604" r:id="rId74"/>
    <p:sldId id="605" r:id="rId75"/>
    <p:sldId id="606" r:id="rId76"/>
    <p:sldId id="607" r:id="rId77"/>
    <p:sldId id="608" r:id="rId78"/>
    <p:sldId id="631" r:id="rId79"/>
    <p:sldId id="651" r:id="rId80"/>
    <p:sldId id="648" r:id="rId81"/>
    <p:sldId id="649" r:id="rId82"/>
    <p:sldId id="632" r:id="rId83"/>
    <p:sldId id="638" r:id="rId84"/>
    <p:sldId id="639" r:id="rId85"/>
    <p:sldId id="640" r:id="rId86"/>
    <p:sldId id="650" r:id="rId87"/>
    <p:sldId id="641" r:id="rId88"/>
    <p:sldId id="642" r:id="rId89"/>
    <p:sldId id="643" r:id="rId90"/>
    <p:sldId id="646" r:id="rId91"/>
    <p:sldId id="644" r:id="rId92"/>
    <p:sldId id="645" r:id="rId93"/>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Courier New" pitchFamily="49" charset="0"/>
        <a:ea typeface="+mn-ea"/>
        <a:cs typeface="+mn-cs"/>
      </a:defRPr>
    </a:lvl1pPr>
    <a:lvl2pPr marL="457200" algn="l" rtl="0" fontAlgn="base">
      <a:spcBef>
        <a:spcPct val="0"/>
      </a:spcBef>
      <a:spcAft>
        <a:spcPct val="0"/>
      </a:spcAft>
      <a:defRPr sz="2000" kern="1200">
        <a:solidFill>
          <a:schemeClr val="tx1"/>
        </a:solidFill>
        <a:latin typeface="Courier New" pitchFamily="49" charset="0"/>
        <a:ea typeface="+mn-ea"/>
        <a:cs typeface="+mn-cs"/>
      </a:defRPr>
    </a:lvl2pPr>
    <a:lvl3pPr marL="914400" algn="l" rtl="0" fontAlgn="base">
      <a:spcBef>
        <a:spcPct val="0"/>
      </a:spcBef>
      <a:spcAft>
        <a:spcPct val="0"/>
      </a:spcAft>
      <a:defRPr sz="2000" kern="1200">
        <a:solidFill>
          <a:schemeClr val="tx1"/>
        </a:solidFill>
        <a:latin typeface="Courier New" pitchFamily="49" charset="0"/>
        <a:ea typeface="+mn-ea"/>
        <a:cs typeface="+mn-cs"/>
      </a:defRPr>
    </a:lvl3pPr>
    <a:lvl4pPr marL="1371600" algn="l" rtl="0" fontAlgn="base">
      <a:spcBef>
        <a:spcPct val="0"/>
      </a:spcBef>
      <a:spcAft>
        <a:spcPct val="0"/>
      </a:spcAft>
      <a:defRPr sz="2000" kern="1200">
        <a:solidFill>
          <a:schemeClr val="tx1"/>
        </a:solidFill>
        <a:latin typeface="Courier New" pitchFamily="49" charset="0"/>
        <a:ea typeface="+mn-ea"/>
        <a:cs typeface="+mn-cs"/>
      </a:defRPr>
    </a:lvl4pPr>
    <a:lvl5pPr marL="1828800" algn="l" rtl="0" fontAlgn="base">
      <a:spcBef>
        <a:spcPct val="0"/>
      </a:spcBef>
      <a:spcAft>
        <a:spcPct val="0"/>
      </a:spcAft>
      <a:defRPr sz="2000" kern="1200">
        <a:solidFill>
          <a:schemeClr val="tx1"/>
        </a:solidFill>
        <a:latin typeface="Courier New" pitchFamily="49" charset="0"/>
        <a:ea typeface="+mn-ea"/>
        <a:cs typeface="+mn-cs"/>
      </a:defRPr>
    </a:lvl5pPr>
    <a:lvl6pPr marL="2286000" algn="l" defTabSz="914400" rtl="0" eaLnBrk="1" latinLnBrk="0" hangingPunct="1">
      <a:defRPr sz="2000" kern="1200">
        <a:solidFill>
          <a:schemeClr val="tx1"/>
        </a:solidFill>
        <a:latin typeface="Courier New" pitchFamily="49" charset="0"/>
        <a:ea typeface="+mn-ea"/>
        <a:cs typeface="+mn-cs"/>
      </a:defRPr>
    </a:lvl6pPr>
    <a:lvl7pPr marL="2743200" algn="l" defTabSz="914400" rtl="0" eaLnBrk="1" latinLnBrk="0" hangingPunct="1">
      <a:defRPr sz="2000" kern="1200">
        <a:solidFill>
          <a:schemeClr val="tx1"/>
        </a:solidFill>
        <a:latin typeface="Courier New" pitchFamily="49" charset="0"/>
        <a:ea typeface="+mn-ea"/>
        <a:cs typeface="+mn-cs"/>
      </a:defRPr>
    </a:lvl7pPr>
    <a:lvl8pPr marL="3200400" algn="l" defTabSz="914400" rtl="0" eaLnBrk="1" latinLnBrk="0" hangingPunct="1">
      <a:defRPr sz="2000" kern="1200">
        <a:solidFill>
          <a:schemeClr val="tx1"/>
        </a:solidFill>
        <a:latin typeface="Courier New" pitchFamily="49" charset="0"/>
        <a:ea typeface="+mn-ea"/>
        <a:cs typeface="+mn-cs"/>
      </a:defRPr>
    </a:lvl8pPr>
    <a:lvl9pPr marL="3657600" algn="l" defTabSz="914400" rtl="0" eaLnBrk="1" latinLnBrk="0" hangingPunct="1">
      <a:defRPr sz="2000" kern="1200">
        <a:solidFill>
          <a:schemeClr val="tx1"/>
        </a:solidFill>
        <a:latin typeface="Courier New" pitchFamily="49"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CCFFCC"/>
    <a:srgbClr val="FF0000"/>
    <a:srgbClr val="00CC00"/>
    <a:srgbClr val="FF00FF"/>
    <a:srgbClr val="FFFF00"/>
    <a:srgbClr val="FFFFCC"/>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4" d="100"/>
          <a:sy n="94" d="100"/>
        </p:scale>
        <p:origin x="884" y="44"/>
      </p:cViewPr>
      <p:guideLst>
        <p:guide orient="horz" pos="2160"/>
        <p:guide pos="2880"/>
      </p:guideLst>
    </p:cSldViewPr>
  </p:slideViewPr>
  <p:notesTextViewPr>
    <p:cViewPr>
      <p:scale>
        <a:sx n="100" d="100"/>
        <a:sy n="100" d="100"/>
      </p:scale>
      <p:origin x="0" y="0"/>
    </p:cViewPr>
  </p:notesTextViewPr>
  <p:gridSpacing cx="91439" cy="91439"/>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962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FA0A52FB-E8D3-4BA0-BF5D-2DCCBC0A96EC}" type="slidenum">
              <a:rPr lang="en-US"/>
              <a:pPr>
                <a:defRPr/>
              </a:pPr>
              <a:t>‹#›</a:t>
            </a:fld>
            <a:endParaRPr lang="en-US"/>
          </a:p>
        </p:txBody>
      </p:sp>
    </p:spTree>
    <p:extLst>
      <p:ext uri="{BB962C8B-B14F-4D97-AF65-F5344CB8AC3E}">
        <p14:creationId xmlns:p14="http://schemas.microsoft.com/office/powerpoint/2010/main" val="31314285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7A42256C-EE06-4B88-90B9-33F05CF28539}" type="slidenum">
              <a:rPr lang="en-US"/>
              <a:pPr/>
              <a:t>1</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01733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64C35484-35E4-4C0F-A599-5CCF633AD021}" type="slidenum">
              <a:rPr lang="en-US"/>
              <a:pPr/>
              <a:t>10</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921701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915101A3-B95F-481F-AA73-5043F7F2BF9C}" type="slidenum">
              <a:rPr lang="en-US"/>
              <a:pPr/>
              <a:t>11</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955964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69190520-A087-4113-8C5F-BDB77904ED1D}" type="slidenum">
              <a:rPr lang="en-US"/>
              <a:pPr/>
              <a:t>12</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356837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B4D2B897-A008-4BE0-9F87-F7411FAEF4D8}" type="slidenum">
              <a:rPr lang="en-US"/>
              <a:pPr/>
              <a:t>13</a:t>
            </a:fld>
            <a:endParaRPr 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560607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BDE9AB61-3F83-4E5D-BDAF-FA3F56F66F0C}" type="slidenum">
              <a:rPr lang="en-US"/>
              <a:pPr/>
              <a:t>14</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957721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66200752-CBC6-48D8-B121-5340323F2622}" type="slidenum">
              <a:rPr lang="en-US"/>
              <a:pPr/>
              <a:t>15</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417943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78F7BAB4-CC87-4066-A81B-0F75CFD1AA9A}" type="slidenum">
              <a:rPr lang="en-US"/>
              <a:pPr/>
              <a:t>16</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758859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6886DA9F-2465-4410-B0EC-D94DBCFFADA0}" type="slidenum">
              <a:rPr lang="en-US"/>
              <a:pPr/>
              <a:t>17</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4292699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608D5286-03B1-4733-AE33-2506B3B009C0}" type="slidenum">
              <a:rPr lang="en-US"/>
              <a:pPr/>
              <a:t>18</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253609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B629234C-572D-441F-9F55-657FF3099BC2}" type="slidenum">
              <a:rPr lang="en-US"/>
              <a:pPr/>
              <a:t>19</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307458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DFDE2FCE-8D2C-4339-9AE4-4B216AE7351F}" type="slidenum">
              <a:rPr lang="en-US"/>
              <a:pPr/>
              <a:t>2</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647787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DC7FD419-D97F-42AE-8CEF-5DAB6A9EF502}" type="slidenum">
              <a:rPr lang="en-US"/>
              <a:pPr/>
              <a:t>20</a:t>
            </a:fld>
            <a:endParaRPr 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232022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12333FC9-8ACE-4C28-B063-8FFE352A07F0}" type="slidenum">
              <a:rPr lang="en-US"/>
              <a:pPr/>
              <a:t>21</a:t>
            </a:fld>
            <a:endParaRPr 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7483030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C701046B-683B-431E-9F91-F2F94ADF3343}" type="slidenum">
              <a:rPr lang="en-US"/>
              <a:pPr/>
              <a:t>22</a:t>
            </a:fld>
            <a:endParaRPr 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972343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09E02368-D4A3-4E98-9DF9-05243F71761E}" type="slidenum">
              <a:rPr lang="en-US"/>
              <a:pPr/>
              <a:t>23</a:t>
            </a:fld>
            <a:endParaRPr 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42755862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C7802FC4-2838-4449-AABA-3E813B340207}" type="slidenum">
              <a:rPr lang="en-US"/>
              <a:pPr/>
              <a:t>24</a:t>
            </a:fld>
            <a:endParaRPr 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5904167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783C877C-C195-4FB9-B352-E917AA7D1BEF}" type="slidenum">
              <a:rPr lang="en-US"/>
              <a:pPr/>
              <a:t>25</a:t>
            </a:fld>
            <a:endParaRPr 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5197933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B06CF8E4-984A-4FAA-A386-25B4622115BB}" type="slidenum">
              <a:rPr lang="en-US"/>
              <a:pPr/>
              <a:t>26</a:t>
            </a:fld>
            <a:endParaRPr 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2128611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DAC025D2-09FF-4922-9CEA-5CBBCAC694EB}" type="slidenum">
              <a:rPr lang="en-US"/>
              <a:pPr/>
              <a:t>27</a:t>
            </a:fld>
            <a:endParaRPr 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2721738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9D80263E-3F59-4323-BD6C-783553A29AF2}" type="slidenum">
              <a:rPr lang="en-US"/>
              <a:pPr/>
              <a:t>28</a:t>
            </a:fld>
            <a:endParaRPr 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3855541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670100A9-01D8-41DD-8988-FAB5D16B3A23}" type="slidenum">
              <a:rPr lang="en-US"/>
              <a:pPr/>
              <a:t>29</a:t>
            </a:fld>
            <a:endParaRPr 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25188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7FF6EB55-D9B7-4AC9-96EB-98FDF9B82A45}" type="slidenum">
              <a:rPr lang="en-US"/>
              <a:pPr/>
              <a:t>3</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6992568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62E76DEA-BF9D-4A85-960B-BEE195CFA95B}" type="slidenum">
              <a:rPr lang="en-US"/>
              <a:pPr/>
              <a:t>30</a:t>
            </a:fld>
            <a:endParaRPr 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7134884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629DCAB5-B17B-43B2-8181-15B64725F861}" type="slidenum">
              <a:rPr lang="en-US"/>
              <a:pPr/>
              <a:t>31</a:t>
            </a:fld>
            <a:endParaRPr lang="en-US"/>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0523660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FC69C451-D18E-4B27-B1DB-4AF760E9884A}" type="slidenum">
              <a:rPr lang="en-US"/>
              <a:pPr/>
              <a:t>32</a:t>
            </a:fld>
            <a:endParaRPr lang="en-US"/>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6827369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C3EC0C58-6E5D-415C-81D5-0711C26FED1B}" type="slidenum">
              <a:rPr lang="en-US"/>
              <a:pPr/>
              <a:t>33</a:t>
            </a:fld>
            <a:endParaRPr lang="en-US"/>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42863692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933B6120-B55F-4978-BBDD-FC3EA351FD6D}" type="slidenum">
              <a:rPr lang="en-US"/>
              <a:pPr/>
              <a:t>34</a:t>
            </a:fld>
            <a:endParaRPr 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245910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1C605C5F-2B3C-47FD-BCB2-E386AF4A9C4C}" type="slidenum">
              <a:rPr lang="en-US"/>
              <a:pPr/>
              <a:t>35</a:t>
            </a:fld>
            <a:endParaRPr lang="en-US"/>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40272430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2D03BAF4-3EA5-42F7-AFDF-8EADD363B6A6}" type="slidenum">
              <a:rPr lang="en-US"/>
              <a:pPr/>
              <a:t>36</a:t>
            </a:fld>
            <a:endParaRPr lang="en-US"/>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2699180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BB1709A4-76CE-4025-B5A8-BB7CB59DFD06}" type="slidenum">
              <a:rPr lang="en-US"/>
              <a:pPr/>
              <a:t>37</a:t>
            </a:fld>
            <a:endParaRPr lang="en-US"/>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7469337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F29C6020-4809-401D-8C26-EFDF77885971}" type="slidenum">
              <a:rPr lang="en-US"/>
              <a:pPr/>
              <a:t>38</a:t>
            </a:fld>
            <a:endParaRPr lang="en-US"/>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3302046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94E64540-3C55-4667-81D6-CFE597CA16CE}" type="slidenum">
              <a:rPr lang="en-US"/>
              <a:pPr/>
              <a:t>39</a:t>
            </a:fld>
            <a:endParaRPr lang="en-US"/>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736893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322C2A10-A41D-43D4-B91E-B66E9227028E}" type="slidenum">
              <a:rPr lang="en-US"/>
              <a:pPr/>
              <a:t>4</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9341961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012E25E1-B4EB-411D-B663-E954CD9888D9}" type="slidenum">
              <a:rPr lang="en-US"/>
              <a:pPr/>
              <a:t>40</a:t>
            </a:fld>
            <a:endParaRPr lang="en-US"/>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9012022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235B4861-F649-4279-9552-047459FECFB2}" type="slidenum">
              <a:rPr lang="en-US"/>
              <a:pPr/>
              <a:t>41</a:t>
            </a:fld>
            <a:endParaRPr lang="en-US"/>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2239172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638F0614-4BB7-4538-8933-847C06011B7C}" type="slidenum">
              <a:rPr lang="en-US"/>
              <a:pPr/>
              <a:t>42</a:t>
            </a:fld>
            <a:endParaRPr lang="en-US"/>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5128004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1C456A09-8D33-4B02-ADE0-EBC53917BBCC}" type="slidenum">
              <a:rPr lang="en-US"/>
              <a:pPr/>
              <a:t>43</a:t>
            </a:fld>
            <a:endParaRPr lang="en-US"/>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686642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88EF503B-9A94-4D00-B415-BC9B99CB7D35}" type="slidenum">
              <a:rPr lang="en-US"/>
              <a:pPr/>
              <a:t>44</a:t>
            </a:fld>
            <a:endParaRPr lang="en-US"/>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8631958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45851908-BA10-49A0-B2B6-F91A29435370}" type="slidenum">
              <a:rPr lang="en-US"/>
              <a:pPr/>
              <a:t>45</a:t>
            </a:fld>
            <a:endParaRPr lang="en-US"/>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9626548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55894DD0-4FC5-4853-891C-EBA262C878D4}" type="slidenum">
              <a:rPr lang="en-US"/>
              <a:pPr/>
              <a:t>46</a:t>
            </a:fld>
            <a:endParaRPr lang="en-US"/>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3697842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15B3DF53-E925-41A6-AAA1-A71E32C66113}" type="slidenum">
              <a:rPr lang="en-US"/>
              <a:pPr/>
              <a:t>47</a:t>
            </a:fld>
            <a:endParaRPr lang="en-US"/>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9565056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F74813E2-7CDE-4A6A-96CD-2CE8FF822B15}" type="slidenum">
              <a:rPr lang="en-US"/>
              <a:pPr/>
              <a:t>48</a:t>
            </a:fld>
            <a:endParaRPr lang="en-US"/>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2266795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184EC88A-28ED-46C6-933D-2940CD1258CA}" type="slidenum">
              <a:rPr lang="en-US"/>
              <a:pPr/>
              <a:t>49</a:t>
            </a:fld>
            <a:endParaRPr lang="en-US"/>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249648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4737ADEC-90D7-4E6E-876B-41C18E200B30}" type="slidenum">
              <a:rPr lang="en-US"/>
              <a:pPr/>
              <a:t>5</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7401937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4A770672-F0EF-4365-BEFE-05A2C0475DD7}" type="slidenum">
              <a:rPr lang="en-US"/>
              <a:pPr/>
              <a:t>50</a:t>
            </a:fld>
            <a:endParaRPr lang="en-US"/>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5000902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423E7498-8DF5-4DF2-8D1B-A7CAD8E4F14C}" type="slidenum">
              <a:rPr lang="en-US"/>
              <a:pPr/>
              <a:t>51</a:t>
            </a:fld>
            <a:endParaRPr lang="en-US"/>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7874001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D0060AF0-7A5D-4BFC-BBED-6BE4E52B2C73}" type="slidenum">
              <a:rPr lang="en-US"/>
              <a:pPr/>
              <a:t>52</a:t>
            </a:fld>
            <a:endParaRPr lang="en-US"/>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1960190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7FE9C472-26B0-4808-96A3-73C9A44BC403}" type="slidenum">
              <a:rPr lang="en-US"/>
              <a:pPr/>
              <a:t>53</a:t>
            </a:fld>
            <a:endParaRPr lang="en-US"/>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4802870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B792D02F-2941-4D74-B30D-D02F567172B5}" type="slidenum">
              <a:rPr lang="en-US"/>
              <a:pPr/>
              <a:t>54</a:t>
            </a:fld>
            <a:endParaRPr lang="en-US"/>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059794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1918482E-4F82-4788-A0CA-D28E2006B127}" type="slidenum">
              <a:rPr lang="en-US"/>
              <a:pPr/>
              <a:t>55</a:t>
            </a:fld>
            <a:endParaRPr lang="en-US"/>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0857085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D36DC7A4-42C6-4BEF-B063-9586C5A8756F}" type="slidenum">
              <a:rPr lang="en-US"/>
              <a:pPr/>
              <a:t>56</a:t>
            </a:fld>
            <a:endParaRPr lang="en-US"/>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41822208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DF08B4F7-073F-4C34-80D5-882B4E1A7A51}" type="slidenum">
              <a:rPr lang="en-US"/>
              <a:pPr/>
              <a:t>57</a:t>
            </a:fld>
            <a:endParaRPr lang="en-US"/>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5099611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2FDF0135-8634-4B63-A992-BE3DC7431DEC}" type="slidenum">
              <a:rPr lang="en-US"/>
              <a:pPr/>
              <a:t>58</a:t>
            </a:fld>
            <a:endParaRPr lang="en-US"/>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0684832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3530BFAC-72CA-4A06-92AA-03D70864CE51}" type="slidenum">
              <a:rPr lang="en-US"/>
              <a:pPr/>
              <a:t>59</a:t>
            </a:fld>
            <a:endParaRPr lang="en-US"/>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072738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D90D97BC-4180-4FC9-9F05-EE18492EADD0}" type="slidenum">
              <a:rPr lang="en-US"/>
              <a:pPr/>
              <a:t>6</a:t>
            </a:fld>
            <a:endParaRPr 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008797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C84B23AB-9914-4A9C-A7C8-667D5B5B88BA}" type="slidenum">
              <a:rPr lang="en-US"/>
              <a:pPr/>
              <a:t>60</a:t>
            </a:fld>
            <a:endParaRPr lang="en-US"/>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77211500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BF1B2F2C-27D4-4979-B26F-03F873C8F2B1}" type="slidenum">
              <a:rPr lang="en-US"/>
              <a:pPr/>
              <a:t>61</a:t>
            </a:fld>
            <a:endParaRPr lang="en-US"/>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9620511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E953DBFA-50CA-480C-B8E6-C600E4DFBFC0}" type="slidenum">
              <a:rPr lang="en-US"/>
              <a:pPr/>
              <a:t>62</a:t>
            </a:fld>
            <a:endParaRPr lang="en-US"/>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91737336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A495D9DE-4FE9-4923-AF25-18BC3AE50529}" type="slidenum">
              <a:rPr lang="en-US"/>
              <a:pPr/>
              <a:t>63</a:t>
            </a:fld>
            <a:endParaRPr lang="en-US"/>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81167006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6A91E78D-E547-4712-B380-62ACABF09545}" type="slidenum">
              <a:rPr lang="en-US"/>
              <a:pPr/>
              <a:t>64</a:t>
            </a:fld>
            <a:endParaRPr lang="en-US"/>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36700676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47F26AAF-BAD7-413E-A4EA-C4D2CDAB1807}" type="slidenum">
              <a:rPr lang="en-US"/>
              <a:pPr/>
              <a:t>65</a:t>
            </a:fld>
            <a:endParaRPr lang="en-US"/>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39141390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BB6127B7-5E88-4371-BBD9-B3A4212A5266}" type="slidenum">
              <a:rPr lang="en-US"/>
              <a:pPr/>
              <a:t>66</a:t>
            </a:fld>
            <a:endParaRPr lang="en-US"/>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32700320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47DAD41B-34D4-452B-88DA-231084856982}" type="slidenum">
              <a:rPr lang="en-US"/>
              <a:pPr/>
              <a:t>67</a:t>
            </a:fld>
            <a:endParaRPr lang="en-US"/>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75266766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56A1F62E-08B8-4B54-B153-C611CC4E8553}" type="slidenum">
              <a:rPr lang="en-US"/>
              <a:pPr/>
              <a:t>68</a:t>
            </a:fld>
            <a:endParaRPr lang="en-US"/>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81892763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B75FB9B8-D1CC-485E-8D7F-73E1066B460F}" type="slidenum">
              <a:rPr lang="en-US"/>
              <a:pPr/>
              <a:t>69</a:t>
            </a:fld>
            <a:endParaRPr lang="en-US"/>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219366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F38DF4D9-46CA-468F-AA6D-49BBF57EAFCC}" type="slidenum">
              <a:rPr lang="en-US"/>
              <a:pPr/>
              <a:t>7</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58329858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2790BABC-2438-4F40-A0ED-8C552E0427DD}" type="slidenum">
              <a:rPr lang="en-US"/>
              <a:pPr/>
              <a:t>70</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17949912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BC724FBB-76F3-4147-BFA5-A5C708A6A0E1}" type="slidenum">
              <a:rPr lang="en-US"/>
              <a:pPr/>
              <a:t>71</a:t>
            </a:fld>
            <a:endParaRPr lang="en-US"/>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68629397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967A9734-2506-4A80-8481-9A189A339D01}" type="slidenum">
              <a:rPr lang="en-US"/>
              <a:pPr/>
              <a:t>72</a:t>
            </a:fld>
            <a:endParaRPr lang="en-US"/>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72130664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2E4B98DE-02C3-4C5B-96A8-BFA6981459BD}" type="slidenum">
              <a:rPr lang="en-US"/>
              <a:pPr/>
              <a:t>73</a:t>
            </a:fld>
            <a:endParaRPr lang="en-US"/>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91183461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A91EAC10-5BD6-471C-8C68-2C6949B850DF}" type="slidenum">
              <a:rPr lang="en-US"/>
              <a:pPr/>
              <a:t>74</a:t>
            </a:fld>
            <a:endParaRPr lang="en-US"/>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16710457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24C68ECC-AA67-4A7C-8FBD-F35B1C22F144}" type="slidenum">
              <a:rPr lang="en-US"/>
              <a:pPr/>
              <a:t>75</a:t>
            </a:fld>
            <a:endParaRPr lang="en-US"/>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17865726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3BCB5D49-5710-4155-A602-3E62537FDDC8}" type="slidenum">
              <a:rPr lang="en-US"/>
              <a:pPr/>
              <a:t>76</a:t>
            </a:fld>
            <a:endParaRPr lang="en-US"/>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91492130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3092424C-538A-4099-BA29-8EAA6E55117F}" type="slidenum">
              <a:rPr lang="en-US"/>
              <a:pPr/>
              <a:t>77</a:t>
            </a:fld>
            <a:endParaRPr lang="en-US"/>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81353891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6ED5CCFF-1CEB-4C1D-ADBA-E9D8E3BC72F7}" type="slidenum">
              <a:rPr lang="en-US"/>
              <a:pPr/>
              <a:t>78</a:t>
            </a:fld>
            <a:endParaRPr lang="en-US"/>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10245042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F97EDC65-ED78-49FC-B50C-50A176E32572}" type="slidenum">
              <a:rPr lang="en-US"/>
              <a:pPr/>
              <a:t>79</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509189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7FB5A153-A662-49E0-8CDA-CFB4CED2658F}" type="slidenum">
              <a:rPr lang="en-US"/>
              <a:pPr/>
              <a:t>8</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58459437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F2C5DBAC-166F-4657-9B73-97F0A39CE455}" type="slidenum">
              <a:rPr lang="en-US"/>
              <a:pPr/>
              <a:t>80</a:t>
            </a:fld>
            <a:endParaRPr lang="en-US"/>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18415760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284B1581-4A91-48C1-B746-337C32C2D1AF}" type="slidenum">
              <a:rPr lang="en-US"/>
              <a:pPr/>
              <a:t>81</a:t>
            </a:fld>
            <a:endParaRPr lang="en-US"/>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9733191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AB8E3744-E75C-4A20-B484-3F6AD1F78A49}" type="slidenum">
              <a:rPr lang="en-US"/>
              <a:pPr/>
              <a:t>82</a:t>
            </a:fld>
            <a:endParaRPr lang="en-US"/>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04836065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F0B0586C-D9E1-4D1E-925C-175226AFC20F}" type="slidenum">
              <a:rPr lang="en-US"/>
              <a:pPr/>
              <a:t>83</a:t>
            </a:fld>
            <a:endParaRPr lang="en-US"/>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46406145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12FC4A57-AB4D-4432-B4CA-6AC5ED7F89D9}" type="slidenum">
              <a:rPr lang="en-US"/>
              <a:pPr/>
              <a:t>84</a:t>
            </a:fld>
            <a:endParaRPr lang="en-US"/>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82711361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83E7B127-ED41-4877-A135-D466E1592E80}" type="slidenum">
              <a:rPr lang="en-US"/>
              <a:pPr/>
              <a:t>85</a:t>
            </a:fld>
            <a:endParaRPr lang="en-US"/>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85662928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7E6FE465-64B0-4347-A7E7-FD7F29469977}" type="slidenum">
              <a:rPr lang="en-US"/>
              <a:pPr/>
              <a:t>86</a:t>
            </a:fld>
            <a:endParaRPr lang="en-US"/>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58737707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2D336FB8-BD32-4C4E-902D-2B1F4A4F71B7}" type="slidenum">
              <a:rPr lang="en-US"/>
              <a:pPr/>
              <a:t>87</a:t>
            </a:fld>
            <a:endParaRPr lang="en-US"/>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47416552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BDFDDF8F-B5BC-4010-8BEC-90C46A32B03A}" type="slidenum">
              <a:rPr lang="en-US"/>
              <a:pPr/>
              <a:t>88</a:t>
            </a:fld>
            <a:endParaRPr lang="en-US"/>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27566557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09809A3E-9BAF-4A9D-9B32-0A42BAD99CE7}" type="slidenum">
              <a:rPr lang="en-US"/>
              <a:pPr/>
              <a:t>89</a:t>
            </a:fld>
            <a:endParaRPr lang="en-US"/>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484058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39D110AC-6D9F-4528-A7AD-E06EB93857C7}" type="slidenum">
              <a:rPr lang="en-US"/>
              <a:pPr/>
              <a:t>9</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41550018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8248C2C6-9E26-4A52-BB26-B37F2611049F}" type="slidenum">
              <a:rPr lang="en-US"/>
              <a:pPr/>
              <a:t>90</a:t>
            </a:fld>
            <a:endParaRPr lang="en-US"/>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400037408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F7D99465-7644-4FBF-9335-F0920B72AF83}" type="slidenum">
              <a:rPr lang="en-US"/>
              <a:pPr/>
              <a:t>91</a:t>
            </a:fld>
            <a:endParaRPr lang="en-US"/>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35494198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73E3AACA-0D3D-4310-A142-EC5611AA4A42}" type="slidenum">
              <a:rPr lang="en-US"/>
              <a:pPr/>
              <a:t>92</a:t>
            </a:fld>
            <a:endParaRPr lang="en-US"/>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1097644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1B1407-601E-421A-8919-29FBE34D2313}" type="slidenum">
              <a:rPr lang="en-US"/>
              <a:pPr>
                <a:defRPr/>
              </a:pPr>
              <a:t>‹#›</a:t>
            </a:fld>
            <a:endParaRPr lang="en-US"/>
          </a:p>
        </p:txBody>
      </p:sp>
    </p:spTree>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53565F-AEA4-4F3C-8389-02CC4FD3874D}" type="slidenum">
              <a:rPr lang="en-US"/>
              <a:pPr>
                <a:defRPr/>
              </a:pPr>
              <a:t>‹#›</a:t>
            </a:fld>
            <a:endParaRPr lang="en-US"/>
          </a:p>
        </p:txBody>
      </p:sp>
    </p:spTree>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3D9A79-FC47-4828-A0A7-AC420913214D}" type="slidenum">
              <a:rPr lang="en-US"/>
              <a:pPr>
                <a:defRPr/>
              </a:pPr>
              <a:t>‹#›</a:t>
            </a:fld>
            <a:endParaRPr lang="en-US"/>
          </a:p>
        </p:txBody>
      </p:sp>
    </p:spTree>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4A330B-6EAF-4698-BC28-0154C5513A82}" type="slidenum">
              <a:rPr lang="en-US"/>
              <a:pPr>
                <a:defRPr/>
              </a:pPr>
              <a:t>‹#›</a:t>
            </a:fld>
            <a:endParaRPr lang="en-US"/>
          </a:p>
        </p:txBody>
      </p:sp>
    </p:spTree>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5669D3-2D09-4A7D-80B5-AA70906C413D}" type="slidenum">
              <a:rPr lang="en-US"/>
              <a:pPr>
                <a:defRPr/>
              </a:pPr>
              <a:t>‹#›</a:t>
            </a:fld>
            <a:endParaRPr lang="en-US"/>
          </a:p>
        </p:txBody>
      </p:sp>
    </p:spTree>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AC0222-30BF-45F7-9BE2-03994A095AFF}" type="slidenum">
              <a:rPr lang="en-US"/>
              <a:pPr>
                <a:defRPr/>
              </a:pPr>
              <a:t>‹#›</a:t>
            </a:fld>
            <a:endParaRPr lang="en-US"/>
          </a:p>
        </p:txBody>
      </p:sp>
    </p:spTree>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653F558-5F7A-4DE0-B224-47A9491B02BB}" type="slidenum">
              <a:rPr lang="en-US"/>
              <a:pPr>
                <a:defRPr/>
              </a:pPr>
              <a:t>‹#›</a:t>
            </a:fld>
            <a:endParaRPr lang="en-US"/>
          </a:p>
        </p:txBody>
      </p:sp>
    </p:spTree>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3E0C8FE-B56B-4895-AA51-AE3F46241D22}" type="slidenum">
              <a:rPr lang="en-US"/>
              <a:pPr>
                <a:defRPr/>
              </a:pPr>
              <a:t>‹#›</a:t>
            </a:fld>
            <a:endParaRPr lang="en-US"/>
          </a:p>
        </p:txBody>
      </p:sp>
    </p:spTree>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72EFC80-E385-40B6-9769-BA81114A682D}" type="slidenum">
              <a:rPr lang="en-US"/>
              <a:pPr>
                <a:defRPr/>
              </a:pPr>
              <a:t>‹#›</a:t>
            </a:fld>
            <a:endParaRPr lang="en-US"/>
          </a:p>
        </p:txBody>
      </p:sp>
    </p:spTree>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274711-FFD6-4D5D-A5A8-0E11D3285951}" type="slidenum">
              <a:rPr lang="en-US"/>
              <a:pPr>
                <a:defRPr/>
              </a:pPr>
              <a:t>‹#›</a:t>
            </a:fld>
            <a:endParaRPr lang="en-US"/>
          </a:p>
        </p:txBody>
      </p:sp>
    </p:spTree>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5C9E88E-23FF-4114-A624-F68A974016E7}" type="slidenum">
              <a:rPr lang="en-US"/>
              <a:pPr>
                <a:defRPr/>
              </a:pPr>
              <a:t>‹#›</a:t>
            </a:fld>
            <a:endParaRPr lang="en-US"/>
          </a:p>
        </p:txBody>
      </p:sp>
    </p:spTree>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4A05FC90-AF04-474E-8D29-5293443D37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audio" Target="../media/audio5.wav"/><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audio" Target="../media/audio5.wav"/><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audio" Target="../media/audio1.wav"/><Relationship Id="rId7"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audio" Target="../media/audio6.wav"/><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audio" Target="../media/audio1.wav"/><Relationship Id="rId7"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7.wav"/><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3.gif"/><Relationship Id="rId5" Type="http://schemas.openxmlformats.org/officeDocument/2006/relationships/audio" Target="../media/audio9.wav"/><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8" Type="http://schemas.openxmlformats.org/officeDocument/2006/relationships/image" Target="../media/image25.gif"/><Relationship Id="rId3" Type="http://schemas.openxmlformats.org/officeDocument/2006/relationships/audio" Target="../media/audio1.wav"/><Relationship Id="rId7" Type="http://schemas.openxmlformats.org/officeDocument/2006/relationships/image" Target="../media/image23.gif"/><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audio" Target="../media/audio9.wav"/><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3.gif"/><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5.gif"/><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3.gif"/><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5.gif"/><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audio" Target="../media/audio10.wav"/><Relationship Id="rId5" Type="http://schemas.openxmlformats.org/officeDocument/2006/relationships/audio" Target="../media/audio9.wav"/><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audio" Target="../media/audio1.wav"/><Relationship Id="rId7"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5.gif"/><Relationship Id="rId5" Type="http://schemas.openxmlformats.org/officeDocument/2006/relationships/audio" Target="../media/audio3.wav"/><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audio" Target="../media/audio4.wav"/><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audio" Target="../media/audio4.wav"/><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audio" Target="../media/audio5.wav"/><Relationship Id="rId4" Type="http://schemas.openxmlformats.org/officeDocument/2006/relationships/audio" Target="../media/audio2.wav"/></Relationships>
</file>

<file path=ppt/slides/_rels/slide3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audio" Target="../media/audio1.wav"/><Relationship Id="rId7"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audio" Target="../media/audio9.wav"/><Relationship Id="rId10" Type="http://schemas.openxmlformats.org/officeDocument/2006/relationships/image" Target="../media/image32.png"/><Relationship Id="rId4" Type="http://schemas.openxmlformats.org/officeDocument/2006/relationships/audio" Target="../media/audio2.wav"/><Relationship Id="rId9" Type="http://schemas.openxmlformats.org/officeDocument/2006/relationships/image" Target="../media/image31.png"/></Relationships>
</file>

<file path=ppt/slides/_rels/slide3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audio" Target="../media/audio1.wav"/><Relationship Id="rId7"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audio" Target="../media/audio5.wav"/><Relationship Id="rId11" Type="http://schemas.openxmlformats.org/officeDocument/2006/relationships/image" Target="../media/image37.png"/><Relationship Id="rId5" Type="http://schemas.openxmlformats.org/officeDocument/2006/relationships/audio" Target="../media/audio3.wav"/><Relationship Id="rId10" Type="http://schemas.openxmlformats.org/officeDocument/2006/relationships/image" Target="../media/image36.png"/><Relationship Id="rId4" Type="http://schemas.openxmlformats.org/officeDocument/2006/relationships/audio" Target="../media/audio2.wav"/><Relationship Id="rId9"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audio" Target="../media/audio11.wav"/><Relationship Id="rId4" Type="http://schemas.openxmlformats.org/officeDocument/2006/relationships/audio" Target="../media/audio4.wav"/></Relationships>
</file>

<file path=ppt/slides/_rels/slide34.xml.rels><?xml version="1.0" encoding="UTF-8" standalone="yes"?>
<Relationships xmlns="http://schemas.openxmlformats.org/package/2006/relationships"><Relationship Id="rId8" Type="http://schemas.openxmlformats.org/officeDocument/2006/relationships/hyperlink" Target="http://www.youtube.com/watch?v=n82l3rEQSWk" TargetMode="External"/><Relationship Id="rId3" Type="http://schemas.openxmlformats.org/officeDocument/2006/relationships/audio" Target="../media/audio1.wav"/><Relationship Id="rId7"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audio" Target="../media/audio12.wav"/><Relationship Id="rId5" Type="http://schemas.openxmlformats.org/officeDocument/2006/relationships/audio" Target="../media/audio11.wav"/><Relationship Id="rId4" Type="http://schemas.openxmlformats.org/officeDocument/2006/relationships/audio" Target="../media/audio4.wav"/></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0.wav"/><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audio" Target="../media/audio3.wav"/><Relationship Id="rId5" Type="http://schemas.openxmlformats.org/officeDocument/2006/relationships/audio" Target="../media/audio9.wav"/><Relationship Id="rId4" Type="http://schemas.openxmlformats.org/officeDocument/2006/relationships/audio" Target="../media/audio2.wav"/></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0.jpe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audio" Target="../media/audio11.wav"/><Relationship Id="rId5" Type="http://schemas.openxmlformats.org/officeDocument/2006/relationships/audio" Target="../media/audio13.wav"/><Relationship Id="rId4" Type="http://schemas.openxmlformats.org/officeDocument/2006/relationships/audio" Target="../media/audio2.wav"/></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audio" Target="../media/audio13.wav"/><Relationship Id="rId5" Type="http://schemas.openxmlformats.org/officeDocument/2006/relationships/audio" Target="../media/audio11.wav"/><Relationship Id="rId4" Type="http://schemas.openxmlformats.org/officeDocument/2006/relationships/audio" Target="../media/audio2.wav"/></Relationships>
</file>

<file path=ppt/slides/_rels/slide38.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audio" Target="../media/audio1.wav"/><Relationship Id="rId7" Type="http://schemas.openxmlformats.org/officeDocument/2006/relationships/audio" Target="../media/audio4.wav"/><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audio" Target="../media/audio13.wav"/><Relationship Id="rId5" Type="http://schemas.openxmlformats.org/officeDocument/2006/relationships/audio" Target="../media/audio3.wav"/><Relationship Id="rId4" Type="http://schemas.openxmlformats.org/officeDocument/2006/relationships/audio" Target="../media/audio9.wav"/><Relationship Id="rId9" Type="http://schemas.openxmlformats.org/officeDocument/2006/relationships/image" Target="../media/image41.png"/></Relationships>
</file>

<file path=ppt/slides/_rels/slide39.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audio" Target="../media/audio1.wav"/><Relationship Id="rId7" Type="http://schemas.openxmlformats.org/officeDocument/2006/relationships/audio" Target="../media/audio4.wav"/><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audio" Target="../media/audio3.wav"/><Relationship Id="rId5" Type="http://schemas.openxmlformats.org/officeDocument/2006/relationships/audio" Target="../media/audio13.wav"/><Relationship Id="rId4" Type="http://schemas.openxmlformats.org/officeDocument/2006/relationships/audio" Target="../media/audio9.wav"/><Relationship Id="rId9"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8" Type="http://schemas.openxmlformats.org/officeDocument/2006/relationships/audio" Target="../media/audio13.wav"/><Relationship Id="rId13" Type="http://schemas.openxmlformats.org/officeDocument/2006/relationships/image" Target="../media/image46.png"/><Relationship Id="rId3" Type="http://schemas.openxmlformats.org/officeDocument/2006/relationships/audio" Target="../media/audio1.wav"/><Relationship Id="rId7" Type="http://schemas.openxmlformats.org/officeDocument/2006/relationships/audio" Target="../media/audio16.wav"/><Relationship Id="rId12"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audio" Target="../media/audio15.wav"/><Relationship Id="rId11" Type="http://schemas.openxmlformats.org/officeDocument/2006/relationships/image" Target="../media/image44.png"/><Relationship Id="rId5" Type="http://schemas.openxmlformats.org/officeDocument/2006/relationships/audio" Target="../media/audio14.wav"/><Relationship Id="rId15" Type="http://schemas.openxmlformats.org/officeDocument/2006/relationships/image" Target="../media/image48.png"/><Relationship Id="rId10" Type="http://schemas.openxmlformats.org/officeDocument/2006/relationships/image" Target="../media/image43.png"/><Relationship Id="rId4" Type="http://schemas.openxmlformats.org/officeDocument/2006/relationships/audio" Target="../media/audio2.wav"/><Relationship Id="rId9" Type="http://schemas.openxmlformats.org/officeDocument/2006/relationships/image" Target="../media/image42.gif"/><Relationship Id="rId14" Type="http://schemas.openxmlformats.org/officeDocument/2006/relationships/image" Target="../media/image47.png"/></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audio" Target="../media/audio3.wav"/><Relationship Id="rId4" Type="http://schemas.openxmlformats.org/officeDocument/2006/relationships/audio" Target="../media/audio2.wav"/></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audio" Target="../media/audio2.wav"/></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audio" Target="../media/audio2.wav"/></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3.jpeg"/><Relationship Id="rId4" Type="http://schemas.openxmlformats.org/officeDocument/2006/relationships/audio" Target="../media/audio2.wav"/></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audio" Target="../media/audio2.wav"/></Relationships>
</file>

<file path=ppt/slides/_rels/slide47.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3" Type="http://schemas.openxmlformats.org/officeDocument/2006/relationships/audio" Target="../media/audio1.wav"/><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audio" Target="../media/audio3.wav"/><Relationship Id="rId11" Type="http://schemas.openxmlformats.org/officeDocument/2006/relationships/image" Target="../media/image60.png"/><Relationship Id="rId5" Type="http://schemas.openxmlformats.org/officeDocument/2006/relationships/audio" Target="../media/audio4.wav"/><Relationship Id="rId10" Type="http://schemas.openxmlformats.org/officeDocument/2006/relationships/image" Target="../media/image59.png"/><Relationship Id="rId4" Type="http://schemas.openxmlformats.org/officeDocument/2006/relationships/audio" Target="../media/audio2.wav"/><Relationship Id="rId9" Type="http://schemas.openxmlformats.org/officeDocument/2006/relationships/image" Target="../media/image58.png"/></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audio" Target="../media/audio17.wav"/><Relationship Id="rId5" Type="http://schemas.openxmlformats.org/officeDocument/2006/relationships/audio" Target="../media/audio4.wav"/><Relationship Id="rId4" Type="http://schemas.openxmlformats.org/officeDocument/2006/relationships/audio" Target="../media/audio2.wav"/></Relationships>
</file>

<file path=ppt/slides/_rels/slide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63.png"/><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audio" Target="../media/audio17.wav"/><Relationship Id="rId4" Type="http://schemas.openxmlformats.org/officeDocument/2006/relationships/audio" Target="../media/audio2.wav"/></Relationships>
</file>

<file path=ppt/slides/_rels/slide51.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audio" Target="../media/audio1.wav"/><Relationship Id="rId7" Type="http://schemas.openxmlformats.org/officeDocument/2006/relationships/image" Target="../media/image56.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audio" Target="../media/audio17.wav"/><Relationship Id="rId5" Type="http://schemas.openxmlformats.org/officeDocument/2006/relationships/audio" Target="../media/audio9.wav"/><Relationship Id="rId4" Type="http://schemas.openxmlformats.org/officeDocument/2006/relationships/audio" Target="../media/audio2.wav"/></Relationships>
</file>

<file path=ppt/slides/_rels/slide52.xml.rels><?xml version="1.0" encoding="UTF-8" standalone="yes"?>
<Relationships xmlns="http://schemas.openxmlformats.org/package/2006/relationships"><Relationship Id="rId8" Type="http://schemas.openxmlformats.org/officeDocument/2006/relationships/audio" Target="../media/audio3.wav"/><Relationship Id="rId3" Type="http://schemas.openxmlformats.org/officeDocument/2006/relationships/audio" Target="../media/audio1.wav"/><Relationship Id="rId7" Type="http://schemas.openxmlformats.org/officeDocument/2006/relationships/audio" Target="../media/audio11.wav"/><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2.wav"/><Relationship Id="rId9" Type="http://schemas.openxmlformats.org/officeDocument/2006/relationships/audio" Target="../media/audio18.wav"/></Relationships>
</file>

<file path=ppt/slides/_rels/slide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audio" Target="../media/audio11.wav"/><Relationship Id="rId4" Type="http://schemas.openxmlformats.org/officeDocument/2006/relationships/audio" Target="../media/audio2.wav"/></Relationships>
</file>

<file path=ppt/slides/_rels/slide5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audio" Target="../media/audio15.wav"/><Relationship Id="rId4" Type="http://schemas.openxmlformats.org/officeDocument/2006/relationships/audio" Target="../media/audio2.wav"/></Relationships>
</file>

<file path=ppt/slides/_rels/slide5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image" Target="../media/image42.gif"/><Relationship Id="rId4" Type="http://schemas.openxmlformats.org/officeDocument/2006/relationships/audio" Target="../media/audio2.wav"/></Relationships>
</file>

<file path=ppt/slides/_rels/slide5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42.gif"/><Relationship Id="rId5" Type="http://schemas.openxmlformats.org/officeDocument/2006/relationships/audio" Target="../media/audio4.wav"/><Relationship Id="rId4" Type="http://schemas.openxmlformats.org/officeDocument/2006/relationships/audio" Target="../media/audio2.wav"/></Relationships>
</file>

<file path=ppt/slides/_rels/slide5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65.png"/><Relationship Id="rId5" Type="http://schemas.openxmlformats.org/officeDocument/2006/relationships/audio" Target="../media/audio5.wav"/><Relationship Id="rId4" Type="http://schemas.openxmlformats.org/officeDocument/2006/relationships/audio" Target="../media/audio2.wav"/></Relationships>
</file>

<file path=ppt/slides/_rels/slide5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7.png"/><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66.png"/><Relationship Id="rId5" Type="http://schemas.openxmlformats.org/officeDocument/2006/relationships/audio" Target="../media/audio5.wav"/><Relationship Id="rId4" Type="http://schemas.openxmlformats.org/officeDocument/2006/relationships/audio" Target="../media/audio2.wav"/></Relationships>
</file>

<file path=ppt/slides/_rels/slide5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audio" Target="../media/audio5.wav"/><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6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image" Target="../media/image69.png"/><Relationship Id="rId5" Type="http://schemas.openxmlformats.org/officeDocument/2006/relationships/audio" Target="../media/audio5.wav"/><Relationship Id="rId4" Type="http://schemas.openxmlformats.org/officeDocument/2006/relationships/audio" Target="../media/audio2.wav"/></Relationships>
</file>

<file path=ppt/slides/_rels/slide6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audio" Target="../media/audio5.wav"/><Relationship Id="rId4" Type="http://schemas.openxmlformats.org/officeDocument/2006/relationships/audio" Target="../media/audio2.wav"/></Relationships>
</file>

<file path=ppt/slides/_rels/slide6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1.png"/><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audio" Target="../media/audio3.wav"/><Relationship Id="rId5" Type="http://schemas.openxmlformats.org/officeDocument/2006/relationships/audio" Target="../media/audio5.wav"/><Relationship Id="rId4" Type="http://schemas.openxmlformats.org/officeDocument/2006/relationships/audio" Target="../media/audio2.wav"/></Relationships>
</file>

<file path=ppt/slides/_rels/slide63.xml.rels><?xml version="1.0" encoding="UTF-8" standalone="yes"?>
<Relationships xmlns="http://schemas.openxmlformats.org/package/2006/relationships"><Relationship Id="rId8" Type="http://schemas.openxmlformats.org/officeDocument/2006/relationships/audio" Target="../media/audio19.wav"/><Relationship Id="rId3" Type="http://schemas.openxmlformats.org/officeDocument/2006/relationships/audio" Target="../media/audio1.wav"/><Relationship Id="rId7" Type="http://schemas.openxmlformats.org/officeDocument/2006/relationships/audio" Target="../media/audio4.wav"/><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audio" Target="../media/audio11.wav"/><Relationship Id="rId5" Type="http://schemas.openxmlformats.org/officeDocument/2006/relationships/audio" Target="../media/audio13.wav"/><Relationship Id="rId4" Type="http://schemas.openxmlformats.org/officeDocument/2006/relationships/audio" Target="../media/audio2.wav"/><Relationship Id="rId9" Type="http://schemas.openxmlformats.org/officeDocument/2006/relationships/image" Target="../media/image72.png"/></Relationships>
</file>

<file path=ppt/slides/_rels/slide6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audio" Target="../media/audio2.wav"/></Relationships>
</file>

<file path=ppt/slides/_rels/slide6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5.xml"/><Relationship Id="rId1" Type="http://schemas.openxmlformats.org/officeDocument/2006/relationships/slideLayout" Target="../slideLayouts/slideLayout1.xml"/><Relationship Id="rId6" Type="http://schemas.openxmlformats.org/officeDocument/2006/relationships/image" Target="../media/image75.png"/><Relationship Id="rId5" Type="http://schemas.openxmlformats.org/officeDocument/2006/relationships/audio" Target="../media/audio3.wav"/><Relationship Id="rId4" Type="http://schemas.openxmlformats.org/officeDocument/2006/relationships/audio" Target="../media/audio2.wav"/></Relationships>
</file>

<file path=ppt/slides/_rels/slide6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image" Target="../media/image76.jpeg"/><Relationship Id="rId4" Type="http://schemas.openxmlformats.org/officeDocument/2006/relationships/audio" Target="../media/audio2.wav"/></Relationships>
</file>

<file path=ppt/slides/_rels/slide67.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audio" Target="../media/audio1.wav"/><Relationship Id="rId7" Type="http://schemas.openxmlformats.org/officeDocument/2006/relationships/image" Target="../media/image78.png"/><Relationship Id="rId2" Type="http://schemas.openxmlformats.org/officeDocument/2006/relationships/notesSlide" Target="../notesSlides/notesSlide67.xml"/><Relationship Id="rId1" Type="http://schemas.openxmlformats.org/officeDocument/2006/relationships/slideLayout" Target="../slideLayouts/slideLayout1.xml"/><Relationship Id="rId6" Type="http://schemas.openxmlformats.org/officeDocument/2006/relationships/image" Target="../media/image77.png"/><Relationship Id="rId5" Type="http://schemas.openxmlformats.org/officeDocument/2006/relationships/audio" Target="../media/audio5.wav"/><Relationship Id="rId4" Type="http://schemas.openxmlformats.org/officeDocument/2006/relationships/audio" Target="../media/audio2.wav"/></Relationships>
</file>

<file path=ppt/slides/_rels/slide68.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audio" Target="../media/audio1.wav"/><Relationship Id="rId7" Type="http://schemas.openxmlformats.org/officeDocument/2006/relationships/image" Target="../media/image78.png"/><Relationship Id="rId2" Type="http://schemas.openxmlformats.org/officeDocument/2006/relationships/notesSlide" Target="../notesSlides/notesSlide68.xml"/><Relationship Id="rId1" Type="http://schemas.openxmlformats.org/officeDocument/2006/relationships/slideLayout" Target="../slideLayouts/slideLayout1.xml"/><Relationship Id="rId6" Type="http://schemas.openxmlformats.org/officeDocument/2006/relationships/image" Target="../media/image77.png"/><Relationship Id="rId5" Type="http://schemas.openxmlformats.org/officeDocument/2006/relationships/audio" Target="../media/audio5.wav"/><Relationship Id="rId4" Type="http://schemas.openxmlformats.org/officeDocument/2006/relationships/audio" Target="../media/audio2.wav"/></Relationships>
</file>

<file path=ppt/slides/_rels/slide6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81.png"/><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audio" Target="../media/audio3.wav"/><Relationship Id="rId5" Type="http://schemas.openxmlformats.org/officeDocument/2006/relationships/audio" Target="../media/audio5.wav"/><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7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0.xml"/><Relationship Id="rId1" Type="http://schemas.openxmlformats.org/officeDocument/2006/relationships/slideLayout" Target="../slideLayouts/slideLayout1.xml"/><Relationship Id="rId6" Type="http://schemas.openxmlformats.org/officeDocument/2006/relationships/image" Target="../media/image82.png"/><Relationship Id="rId5" Type="http://schemas.openxmlformats.org/officeDocument/2006/relationships/audio" Target="../media/audio5.wav"/><Relationship Id="rId4" Type="http://schemas.openxmlformats.org/officeDocument/2006/relationships/audio" Target="../media/audio2.wav"/></Relationships>
</file>

<file path=ppt/slides/_rels/slide7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84.jpeg"/><Relationship Id="rId2" Type="http://schemas.openxmlformats.org/officeDocument/2006/relationships/notesSlide" Target="../notesSlides/notesSlide71.xml"/><Relationship Id="rId1" Type="http://schemas.openxmlformats.org/officeDocument/2006/relationships/slideLayout" Target="../slideLayouts/slideLayout1.xml"/><Relationship Id="rId6" Type="http://schemas.openxmlformats.org/officeDocument/2006/relationships/image" Target="../media/image83.jpeg"/><Relationship Id="rId5" Type="http://schemas.openxmlformats.org/officeDocument/2006/relationships/audio" Target="../media/audio5.wav"/><Relationship Id="rId4" Type="http://schemas.openxmlformats.org/officeDocument/2006/relationships/audio" Target="../media/audio2.wav"/></Relationships>
</file>

<file path=ppt/slides/_rels/slide7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2.xml"/><Relationship Id="rId1" Type="http://schemas.openxmlformats.org/officeDocument/2006/relationships/slideLayout" Target="../slideLayouts/slideLayout1.xml"/><Relationship Id="rId6" Type="http://schemas.openxmlformats.org/officeDocument/2006/relationships/image" Target="../media/image86.jpeg"/><Relationship Id="rId5" Type="http://schemas.openxmlformats.org/officeDocument/2006/relationships/image" Target="../media/image85.png"/><Relationship Id="rId4" Type="http://schemas.openxmlformats.org/officeDocument/2006/relationships/audio" Target="../media/audio2.wav"/></Relationships>
</file>

<file path=ppt/slides/_rels/slide7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3.xml"/><Relationship Id="rId1" Type="http://schemas.openxmlformats.org/officeDocument/2006/relationships/slideLayout" Target="../slideLayouts/slideLayout1.xml"/><Relationship Id="rId6" Type="http://schemas.openxmlformats.org/officeDocument/2006/relationships/image" Target="../media/image84.jpeg"/><Relationship Id="rId5" Type="http://schemas.openxmlformats.org/officeDocument/2006/relationships/image" Target="../media/image87.png"/><Relationship Id="rId4" Type="http://schemas.openxmlformats.org/officeDocument/2006/relationships/audio" Target="../media/audio2.wav"/></Relationships>
</file>

<file path=ppt/slides/_rels/slide7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7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image" Target="../media/image88.png"/><Relationship Id="rId4" Type="http://schemas.openxmlformats.org/officeDocument/2006/relationships/audio" Target="../media/audio2.wav"/></Relationships>
</file>

<file path=ppt/slides/_rels/slide7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88.png"/><Relationship Id="rId2" Type="http://schemas.openxmlformats.org/officeDocument/2006/relationships/notesSlide" Target="../notesSlides/notesSlide76.xml"/><Relationship Id="rId1" Type="http://schemas.openxmlformats.org/officeDocument/2006/relationships/slideLayout" Target="../slideLayouts/slideLayout1.xml"/><Relationship Id="rId6" Type="http://schemas.openxmlformats.org/officeDocument/2006/relationships/audio" Target="../media/audio18.wav"/><Relationship Id="rId5" Type="http://schemas.openxmlformats.org/officeDocument/2006/relationships/audio" Target="../media/audio3.wav"/><Relationship Id="rId4" Type="http://schemas.openxmlformats.org/officeDocument/2006/relationships/audio" Target="../media/audio2.wav"/></Relationships>
</file>

<file path=ppt/slides/_rels/slide7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image" Target="../media/image88.png"/><Relationship Id="rId4" Type="http://schemas.openxmlformats.org/officeDocument/2006/relationships/audio" Target="../media/audio2.wav"/></Relationships>
</file>

<file path=ppt/slides/_rels/slide7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image" Target="../media/image89.jpeg"/><Relationship Id="rId4" Type="http://schemas.openxmlformats.org/officeDocument/2006/relationships/audio" Target="../media/audio2.wav"/></Relationships>
</file>

<file path=ppt/slides/_rels/slide7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image" Target="../media/image90.gif"/><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audio" Target="../media/audio2.wav"/></Relationships>
</file>

<file path=ppt/slides/_rels/slide8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91.png"/><Relationship Id="rId2" Type="http://schemas.openxmlformats.org/officeDocument/2006/relationships/notesSlide" Target="../notesSlides/notesSlide80.xml"/><Relationship Id="rId1" Type="http://schemas.openxmlformats.org/officeDocument/2006/relationships/slideLayout" Target="../slideLayouts/slideLayout1.xml"/><Relationship Id="rId6" Type="http://schemas.openxmlformats.org/officeDocument/2006/relationships/audio" Target="../media/audio3.wav"/><Relationship Id="rId5" Type="http://schemas.openxmlformats.org/officeDocument/2006/relationships/audio" Target="../media/audio18.wav"/><Relationship Id="rId4" Type="http://schemas.openxmlformats.org/officeDocument/2006/relationships/audio" Target="../media/audio2.wav"/></Relationships>
</file>

<file path=ppt/slides/_rels/slide8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image" Target="../media/image92.jpeg"/><Relationship Id="rId4" Type="http://schemas.openxmlformats.org/officeDocument/2006/relationships/audio" Target="../media/audio2.wav"/></Relationships>
</file>

<file path=ppt/slides/_rels/slide82.xml.rels><?xml version="1.0" encoding="UTF-8" standalone="yes"?>
<Relationships xmlns="http://schemas.openxmlformats.org/package/2006/relationships"><Relationship Id="rId8" Type="http://schemas.openxmlformats.org/officeDocument/2006/relationships/image" Target="../media/image94.jpeg"/><Relationship Id="rId3" Type="http://schemas.openxmlformats.org/officeDocument/2006/relationships/audio" Target="../media/audio1.wav"/><Relationship Id="rId7" Type="http://schemas.openxmlformats.org/officeDocument/2006/relationships/hyperlink" Target="http://www.techreleased.com/wp-content/uploads/2012/09/Panasonic-HIT-Photovoltaic-Cells-Demonstrate-High-PID-Resistance.jpg" TargetMode="External"/><Relationship Id="rId2" Type="http://schemas.openxmlformats.org/officeDocument/2006/relationships/notesSlide" Target="../notesSlides/notesSlide82.xml"/><Relationship Id="rId1" Type="http://schemas.openxmlformats.org/officeDocument/2006/relationships/slideLayout" Target="../slideLayouts/slideLayout1.xml"/><Relationship Id="rId6" Type="http://schemas.openxmlformats.org/officeDocument/2006/relationships/image" Target="../media/image93.png"/><Relationship Id="rId5" Type="http://schemas.openxmlformats.org/officeDocument/2006/relationships/audio" Target="../media/audio18.wav"/><Relationship Id="rId4" Type="http://schemas.openxmlformats.org/officeDocument/2006/relationships/audio" Target="../media/audio2.wav"/></Relationships>
</file>

<file path=ppt/slides/_rels/slide8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3.xml"/><Relationship Id="rId1" Type="http://schemas.openxmlformats.org/officeDocument/2006/relationships/slideLayout" Target="../slideLayouts/slideLayout1.xml"/><Relationship Id="rId6" Type="http://schemas.openxmlformats.org/officeDocument/2006/relationships/image" Target="../media/image94.jpeg"/><Relationship Id="rId5" Type="http://schemas.openxmlformats.org/officeDocument/2006/relationships/hyperlink" Target="http://www.techreleased.com/wp-content/uploads/2012/09/Panasonic-HIT-Photovoltaic-Cells-Demonstrate-High-PID-Resistance.jpg" TargetMode="External"/><Relationship Id="rId4" Type="http://schemas.openxmlformats.org/officeDocument/2006/relationships/audio" Target="../media/audio2.wav"/></Relationships>
</file>

<file path=ppt/slides/_rels/slide8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4.xml"/><Relationship Id="rId1" Type="http://schemas.openxmlformats.org/officeDocument/2006/relationships/slideLayout" Target="../slideLayouts/slideLayout1.xml"/><Relationship Id="rId6" Type="http://schemas.openxmlformats.org/officeDocument/2006/relationships/image" Target="../media/image94.jpeg"/><Relationship Id="rId5" Type="http://schemas.openxmlformats.org/officeDocument/2006/relationships/hyperlink" Target="http://www.techreleased.com/wp-content/uploads/2012/09/Panasonic-HIT-Photovoltaic-Cells-Demonstrate-High-PID-Resistance.jpg" TargetMode="External"/><Relationship Id="rId4" Type="http://schemas.openxmlformats.org/officeDocument/2006/relationships/audio" Target="../media/audio2.wav"/></Relationships>
</file>

<file path=ppt/slides/_rels/slide8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5.xml"/><Relationship Id="rId1" Type="http://schemas.openxmlformats.org/officeDocument/2006/relationships/slideLayout" Target="../slideLayouts/slideLayout1.xml"/><Relationship Id="rId6" Type="http://schemas.openxmlformats.org/officeDocument/2006/relationships/image" Target="../media/image94.jpeg"/><Relationship Id="rId5" Type="http://schemas.openxmlformats.org/officeDocument/2006/relationships/hyperlink" Target="http://www.techreleased.com/wp-content/uploads/2012/09/Panasonic-HIT-Photovoltaic-Cells-Demonstrate-High-PID-Resistance.jpg" TargetMode="External"/><Relationship Id="rId4" Type="http://schemas.openxmlformats.org/officeDocument/2006/relationships/audio" Target="../media/audio2.wav"/></Relationships>
</file>

<file path=ppt/slides/_rels/slide86.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audio" Target="../media/audio1.wav"/><Relationship Id="rId7" Type="http://schemas.openxmlformats.org/officeDocument/2006/relationships/image" Target="../media/image94.jpeg"/><Relationship Id="rId2" Type="http://schemas.openxmlformats.org/officeDocument/2006/relationships/notesSlide" Target="../notesSlides/notesSlide86.xml"/><Relationship Id="rId1" Type="http://schemas.openxmlformats.org/officeDocument/2006/relationships/slideLayout" Target="../slideLayouts/slideLayout1.xml"/><Relationship Id="rId6" Type="http://schemas.openxmlformats.org/officeDocument/2006/relationships/hyperlink" Target="http://www.techreleased.com/wp-content/uploads/2012/09/Panasonic-HIT-Photovoltaic-Cells-Demonstrate-High-PID-Resistance.jpg" TargetMode="External"/><Relationship Id="rId5" Type="http://schemas.openxmlformats.org/officeDocument/2006/relationships/audio" Target="../media/audio11.wav"/><Relationship Id="rId4" Type="http://schemas.openxmlformats.org/officeDocument/2006/relationships/audio" Target="../media/audio2.wav"/></Relationships>
</file>

<file path=ppt/slides/_rels/slide8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7.xml"/><Relationship Id="rId1" Type="http://schemas.openxmlformats.org/officeDocument/2006/relationships/slideLayout" Target="../slideLayouts/slideLayout1.xml"/><Relationship Id="rId6" Type="http://schemas.openxmlformats.org/officeDocument/2006/relationships/image" Target="../media/image96.png"/><Relationship Id="rId5" Type="http://schemas.openxmlformats.org/officeDocument/2006/relationships/audio" Target="../media/audio5.wav"/><Relationship Id="rId4" Type="http://schemas.openxmlformats.org/officeDocument/2006/relationships/audio" Target="../media/audio2.wav"/></Relationships>
</file>

<file path=ppt/slides/_rels/slide88.xml.rels><?xml version="1.0" encoding="UTF-8" standalone="yes"?>
<Relationships xmlns="http://schemas.openxmlformats.org/package/2006/relationships"><Relationship Id="rId8" Type="http://schemas.openxmlformats.org/officeDocument/2006/relationships/image" Target="../media/image92.jpeg"/><Relationship Id="rId3" Type="http://schemas.openxmlformats.org/officeDocument/2006/relationships/audio" Target="../media/audio1.wav"/><Relationship Id="rId7" Type="http://schemas.openxmlformats.org/officeDocument/2006/relationships/image" Target="../media/image97.png"/><Relationship Id="rId2" Type="http://schemas.openxmlformats.org/officeDocument/2006/relationships/notesSlide" Target="../notesSlides/notesSlide88.xml"/><Relationship Id="rId1" Type="http://schemas.openxmlformats.org/officeDocument/2006/relationships/slideLayout" Target="../slideLayouts/slideLayout1.xml"/><Relationship Id="rId6" Type="http://schemas.openxmlformats.org/officeDocument/2006/relationships/audio" Target="../media/audio3.wav"/><Relationship Id="rId5" Type="http://schemas.openxmlformats.org/officeDocument/2006/relationships/audio" Target="../media/audio5.wav"/><Relationship Id="rId4" Type="http://schemas.openxmlformats.org/officeDocument/2006/relationships/audio" Target="../media/audio2.wav"/></Relationships>
</file>

<file path=ppt/slides/_rels/slide8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9.xml"/><Relationship Id="rId1" Type="http://schemas.openxmlformats.org/officeDocument/2006/relationships/slideLayout" Target="../slideLayouts/slideLayout1.xml"/><Relationship Id="rId5" Type="http://schemas.openxmlformats.org/officeDocument/2006/relationships/audio" Target="../media/audio3.wav"/><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audio1.wav"/><Relationship Id="rId7"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5.png"/></Relationships>
</file>

<file path=ppt/slides/_rels/slide90.xml.rels><?xml version="1.0" encoding="UTF-8" standalone="yes"?>
<Relationships xmlns="http://schemas.openxmlformats.org/package/2006/relationships"><Relationship Id="rId8" Type="http://schemas.openxmlformats.org/officeDocument/2006/relationships/audio" Target="../media/audio15.wav"/><Relationship Id="rId3" Type="http://schemas.openxmlformats.org/officeDocument/2006/relationships/audio" Target="../media/audio1.wav"/><Relationship Id="rId7" Type="http://schemas.openxmlformats.org/officeDocument/2006/relationships/audio" Target="../media/audio13.wav"/><Relationship Id="rId2" Type="http://schemas.openxmlformats.org/officeDocument/2006/relationships/notesSlide" Target="../notesSlides/notesSlide90.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11.wav"/><Relationship Id="rId4" Type="http://schemas.openxmlformats.org/officeDocument/2006/relationships/audio" Target="../media/audio2.wav"/></Relationships>
</file>

<file path=ppt/slides/_rels/slide9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1.xml"/><Relationship Id="rId1" Type="http://schemas.openxmlformats.org/officeDocument/2006/relationships/slideLayout" Target="../slideLayouts/slideLayout1.xml"/><Relationship Id="rId6" Type="http://schemas.openxmlformats.org/officeDocument/2006/relationships/image" Target="../media/image98.png"/><Relationship Id="rId5" Type="http://schemas.openxmlformats.org/officeDocument/2006/relationships/audio" Target="../media/audio5.wav"/><Relationship Id="rId4" Type="http://schemas.openxmlformats.org/officeDocument/2006/relationships/audio" Target="../media/audio2.wav"/></Relationships>
</file>

<file path=ppt/slides/_rels/slide9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99.png"/><Relationship Id="rId2" Type="http://schemas.openxmlformats.org/officeDocument/2006/relationships/notesSlide" Target="../notesSlides/notesSlide92.xml"/><Relationship Id="rId1" Type="http://schemas.openxmlformats.org/officeDocument/2006/relationships/slideLayout" Target="../slideLayouts/slideLayout1.xml"/><Relationship Id="rId6" Type="http://schemas.openxmlformats.org/officeDocument/2006/relationships/audio" Target="../media/audio3.wav"/><Relationship Id="rId5" Type="http://schemas.openxmlformats.org/officeDocument/2006/relationships/audio" Target="../media/audio5.wav"/><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ChangeArrowheads="1"/>
          </p:cNvSpPr>
          <p:nvPr/>
        </p:nvSpPr>
        <p:spPr bwMode="auto">
          <a:xfrm>
            <a:off x="685800" y="1401763"/>
            <a:ext cx="7772400" cy="2697162"/>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rgbClr val="000000"/>
                </a:solidFill>
                <a:latin typeface="Arial" charset="0"/>
                <a:ea typeface="Calibri" pitchFamily="34" charset="0"/>
                <a:cs typeface="Arial" charset="0"/>
              </a:rPr>
              <a:t>Essential idea: </a:t>
            </a:r>
            <a:r>
              <a:rPr lang="en-US" sz="2400">
                <a:solidFill>
                  <a:srgbClr val="000000"/>
                </a:solidFill>
                <a:latin typeface="Arial" charset="0"/>
                <a:ea typeface="Calibri" pitchFamily="34" charset="0"/>
                <a:cs typeface="Arial" charset="0"/>
              </a:rPr>
              <a:t>The constant need for new energy sources implies decisions that may have a serious effect on the environment. The finite quantity of fossil fuels and their implication in global warming has led to the development of alternative sources of energy. This continues to be an area of rapidly changing technological innovation.</a:t>
            </a:r>
            <a:endParaRPr lang="en-US" sz="2400" b="1">
              <a:solidFill>
                <a:srgbClr val="000000"/>
              </a:solidFill>
              <a:latin typeface="Arial" charset="0"/>
              <a:ea typeface="Calibri" pitchFamily="34" charset="0"/>
              <a:cs typeface="Arial" charset="0"/>
            </a:endParaRPr>
          </a:p>
        </p:txBody>
      </p:sp>
      <p:sp>
        <p:nvSpPr>
          <p:cNvPr id="2051"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7698">
                                            <p:txEl>
                                              <p:pRg st="0" end="0"/>
                                            </p:txEl>
                                          </p:spTgt>
                                        </p:tgtEl>
                                        <p:attrNameLst>
                                          <p:attrName>style.visibility</p:attrName>
                                        </p:attrNameLst>
                                      </p:cBhvr>
                                      <p:to>
                                        <p:strVal val="visible"/>
                                      </p:to>
                                    </p:set>
                                    <p:anim calcmode="lin" valueType="num">
                                      <p:cBhvr additive="base">
                                        <p:cTn id="7" dur="500" fill="hold"/>
                                        <p:tgtEl>
                                          <p:spTgt spid="7976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76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9412" name="Rectangle 4"/>
          <p:cNvSpPr>
            <a:spLocks noChangeArrowheads="1"/>
          </p:cNvSpPr>
          <p:nvPr/>
        </p:nvSpPr>
        <p:spPr bwMode="auto">
          <a:xfrm>
            <a:off x="685800" y="1836738"/>
            <a:ext cx="7772400" cy="5021262"/>
          </a:xfrm>
          <a:prstGeom prst="rect">
            <a:avLst/>
          </a:prstGeom>
          <a:solidFill>
            <a:srgbClr val="CCFFCC"/>
          </a:solidFill>
          <a:ln w="9525">
            <a:noFill/>
            <a:miter lim="800000"/>
            <a:headEnd/>
            <a:tailEnd/>
          </a:ln>
        </p:spPr>
        <p:txBody>
          <a:bodyPr/>
          <a:lstStyle/>
          <a:p>
            <a:r>
              <a:rPr lang="en-US" sz="2400">
                <a:latin typeface="Arial" charset="0"/>
              </a:rPr>
              <a:t>PRACTICE: </a:t>
            </a:r>
          </a:p>
        </p:txBody>
      </p:sp>
      <p:pic>
        <p:nvPicPr>
          <p:cNvPr id="1169420" name="Picture 1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2150" y="2289175"/>
            <a:ext cx="7745413" cy="2990850"/>
          </a:xfrm>
          <a:prstGeom prst="rect">
            <a:avLst/>
          </a:prstGeom>
          <a:noFill/>
          <a:ln w="9525">
            <a:noFill/>
            <a:miter lim="800000"/>
            <a:headEnd/>
            <a:tailEnd/>
          </a:ln>
        </p:spPr>
      </p:pic>
      <p:sp>
        <p:nvSpPr>
          <p:cNvPr id="11268" name="Rectangle 2"/>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Primary energy sources</a:t>
            </a:r>
          </a:p>
        </p:txBody>
      </p:sp>
      <p:sp>
        <p:nvSpPr>
          <p:cNvPr id="11269"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1169414" name="Text Box 6"/>
          <p:cNvSpPr txBox="1">
            <a:spLocks noChangeArrowheads="1"/>
          </p:cNvSpPr>
          <p:nvPr/>
        </p:nvSpPr>
        <p:spPr bwMode="auto">
          <a:xfrm>
            <a:off x="762000" y="2728913"/>
            <a:ext cx="6392863" cy="457200"/>
          </a:xfrm>
          <a:prstGeom prst="rect">
            <a:avLst/>
          </a:prstGeom>
          <a:noFill/>
          <a:ln w="9525">
            <a:noFill/>
            <a:miter lim="800000"/>
            <a:headEnd/>
            <a:tailEnd/>
          </a:ln>
        </p:spPr>
        <p:txBody>
          <a:bodyPr wrap="none">
            <a:spAutoFit/>
          </a:bodyPr>
          <a:lstStyle/>
          <a:p>
            <a:r>
              <a:rPr lang="en-US" sz="2400">
                <a:solidFill>
                  <a:schemeClr val="hlink"/>
                </a:solidFill>
                <a:latin typeface="Arial" charset="0"/>
                <a:sym typeface="Symbol" pitchFamily="18" charset="2"/>
              </a:rPr>
              <a:t></a:t>
            </a:r>
            <a:r>
              <a:rPr lang="en-US" sz="2400">
                <a:solidFill>
                  <a:schemeClr val="hlink"/>
                </a:solidFill>
                <a:latin typeface="Arial" charset="0"/>
              </a:rPr>
              <a:t>Sun makes biomass through photosynthesis.</a:t>
            </a:r>
          </a:p>
        </p:txBody>
      </p:sp>
      <p:sp>
        <p:nvSpPr>
          <p:cNvPr id="1169415" name="Text Box 7"/>
          <p:cNvSpPr txBox="1">
            <a:spLocks noChangeArrowheads="1"/>
          </p:cNvSpPr>
          <p:nvPr/>
        </p:nvSpPr>
        <p:spPr bwMode="auto">
          <a:xfrm>
            <a:off x="776288" y="3341688"/>
            <a:ext cx="5487987" cy="457200"/>
          </a:xfrm>
          <a:prstGeom prst="rect">
            <a:avLst/>
          </a:prstGeom>
          <a:noFill/>
          <a:ln w="9525">
            <a:noFill/>
            <a:miter lim="800000"/>
            <a:headEnd/>
            <a:tailEnd/>
          </a:ln>
        </p:spPr>
        <p:txBody>
          <a:bodyPr wrap="none">
            <a:spAutoFit/>
          </a:bodyPr>
          <a:lstStyle/>
          <a:p>
            <a:r>
              <a:rPr lang="en-US">
                <a:solidFill>
                  <a:schemeClr val="hlink"/>
                </a:solidFill>
                <a:sym typeface="Symbol" pitchFamily="18" charset="2"/>
              </a:rPr>
              <a:t></a:t>
            </a:r>
            <a:r>
              <a:rPr lang="en-US" sz="2400">
                <a:solidFill>
                  <a:schemeClr val="hlink"/>
                </a:solidFill>
                <a:latin typeface="Arial" charset="0"/>
              </a:rPr>
              <a:t>Biomass gathers and grows over time.</a:t>
            </a:r>
          </a:p>
        </p:txBody>
      </p:sp>
      <p:sp>
        <p:nvSpPr>
          <p:cNvPr id="1169416" name="Text Box 8"/>
          <p:cNvSpPr txBox="1">
            <a:spLocks noChangeArrowheads="1"/>
          </p:cNvSpPr>
          <p:nvPr/>
        </p:nvSpPr>
        <p:spPr bwMode="auto">
          <a:xfrm>
            <a:off x="777875" y="4025900"/>
            <a:ext cx="6677025" cy="457200"/>
          </a:xfrm>
          <a:prstGeom prst="rect">
            <a:avLst/>
          </a:prstGeom>
          <a:noFill/>
          <a:ln w="9525">
            <a:noFill/>
            <a:miter lim="800000"/>
            <a:headEnd/>
            <a:tailEnd/>
          </a:ln>
        </p:spPr>
        <p:txBody>
          <a:bodyPr wrap="none">
            <a:spAutoFit/>
          </a:bodyPr>
          <a:lstStyle/>
          <a:p>
            <a:r>
              <a:rPr lang="en-US">
                <a:solidFill>
                  <a:schemeClr val="hlink"/>
                </a:solidFill>
                <a:sym typeface="Symbol" pitchFamily="18" charset="2"/>
              </a:rPr>
              <a:t></a:t>
            </a:r>
            <a:r>
              <a:rPr lang="en-US" sz="2400">
                <a:solidFill>
                  <a:schemeClr val="hlink"/>
                </a:solidFill>
                <a:latin typeface="Arial" charset="0"/>
              </a:rPr>
              <a:t>Biomass buried under great pressure and heat.</a:t>
            </a:r>
          </a:p>
        </p:txBody>
      </p:sp>
      <p:sp>
        <p:nvSpPr>
          <p:cNvPr id="1169417" name="Text Box 9"/>
          <p:cNvSpPr txBox="1">
            <a:spLocks noChangeArrowheads="1"/>
          </p:cNvSpPr>
          <p:nvPr/>
        </p:nvSpPr>
        <p:spPr bwMode="auto">
          <a:xfrm>
            <a:off x="766763" y="4668838"/>
            <a:ext cx="7608887" cy="457200"/>
          </a:xfrm>
          <a:prstGeom prst="rect">
            <a:avLst/>
          </a:prstGeom>
          <a:noFill/>
          <a:ln w="9525">
            <a:noFill/>
            <a:miter lim="800000"/>
            <a:headEnd/>
            <a:tailEnd/>
          </a:ln>
        </p:spPr>
        <p:txBody>
          <a:bodyPr wrap="none">
            <a:spAutoFit/>
          </a:bodyPr>
          <a:lstStyle/>
          <a:p>
            <a:r>
              <a:rPr lang="en-US">
                <a:solidFill>
                  <a:schemeClr val="hlink"/>
                </a:solidFill>
                <a:sym typeface="Symbol" pitchFamily="18" charset="2"/>
              </a:rPr>
              <a:t></a:t>
            </a:r>
            <a:r>
              <a:rPr lang="en-US" sz="2400">
                <a:solidFill>
                  <a:schemeClr val="hlink"/>
                </a:solidFill>
                <a:latin typeface="Arial" charset="0"/>
              </a:rPr>
              <a:t>Biomass becomes coal, oil and natural gas over eons.</a:t>
            </a:r>
          </a:p>
        </p:txBody>
      </p:sp>
      <p:sp>
        <p:nvSpPr>
          <p:cNvPr id="1169418" name="Text Box 10"/>
          <p:cNvSpPr txBox="1">
            <a:spLocks noChangeArrowheads="1"/>
          </p:cNvSpPr>
          <p:nvPr/>
        </p:nvSpPr>
        <p:spPr bwMode="auto">
          <a:xfrm>
            <a:off x="792163" y="5221288"/>
            <a:ext cx="5540375" cy="457200"/>
          </a:xfrm>
          <a:prstGeom prst="rect">
            <a:avLst/>
          </a:prstGeom>
          <a:noFill/>
          <a:ln w="9525">
            <a:noFill/>
            <a:miter lim="800000"/>
            <a:headEnd/>
            <a:tailEnd/>
          </a:ln>
        </p:spPr>
        <p:txBody>
          <a:bodyPr wrap="none">
            <a:spAutoFit/>
          </a:bodyPr>
          <a:lstStyle/>
          <a:p>
            <a:r>
              <a:rPr lang="en-US">
                <a:solidFill>
                  <a:schemeClr val="hlink"/>
                </a:solidFill>
                <a:sym typeface="Symbol" pitchFamily="18" charset="2"/>
              </a:rPr>
              <a:t></a:t>
            </a:r>
            <a:r>
              <a:rPr lang="en-US" sz="2400">
                <a:solidFill>
                  <a:schemeClr val="hlink"/>
                </a:solidFill>
                <a:latin typeface="Arial" charset="0"/>
              </a:rPr>
              <a:t>Coal, oil and natural gas are extracted.</a:t>
            </a:r>
          </a:p>
        </p:txBody>
      </p:sp>
      <p:sp>
        <p:nvSpPr>
          <p:cNvPr id="1169419" name="Text Box 11"/>
          <p:cNvSpPr txBox="1">
            <a:spLocks noChangeArrowheads="1"/>
          </p:cNvSpPr>
          <p:nvPr/>
        </p:nvSpPr>
        <p:spPr bwMode="auto">
          <a:xfrm>
            <a:off x="781050" y="5740400"/>
            <a:ext cx="6083300" cy="457200"/>
          </a:xfrm>
          <a:prstGeom prst="rect">
            <a:avLst/>
          </a:prstGeom>
          <a:noFill/>
          <a:ln w="9525">
            <a:noFill/>
            <a:miter lim="800000"/>
            <a:headEnd/>
            <a:tailEnd/>
          </a:ln>
        </p:spPr>
        <p:txBody>
          <a:bodyPr wrap="none">
            <a:spAutoFit/>
          </a:bodyPr>
          <a:lstStyle/>
          <a:p>
            <a:r>
              <a:rPr lang="en-US">
                <a:solidFill>
                  <a:schemeClr val="hlink"/>
                </a:solidFill>
                <a:sym typeface="Symbol" pitchFamily="18" charset="2"/>
              </a:rPr>
              <a:t></a:t>
            </a:r>
            <a:r>
              <a:rPr lang="en-US" sz="2400">
                <a:solidFill>
                  <a:schemeClr val="hlink"/>
                </a:solidFill>
                <a:latin typeface="Arial" charset="0"/>
              </a:rPr>
              <a:t>Coal, oil and natural gas are used as fuels.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69412">
                                            <p:txEl>
                                              <p:pRg st="0" end="0"/>
                                            </p:txEl>
                                          </p:spTgt>
                                        </p:tgtEl>
                                        <p:attrNameLst>
                                          <p:attrName>style.visibility</p:attrName>
                                        </p:attrNameLst>
                                      </p:cBhvr>
                                      <p:to>
                                        <p:strVal val="visible"/>
                                      </p:to>
                                    </p:set>
                                    <p:anim calcmode="lin" valueType="num">
                                      <p:cBhvr additive="base">
                                        <p:cTn id="7" dur="500" fill="hold"/>
                                        <p:tgtEl>
                                          <p:spTgt spid="11694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6941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69420"/>
                                        </p:tgtEl>
                                        <p:attrNameLst>
                                          <p:attrName>style.visibility</p:attrName>
                                        </p:attrNameLst>
                                      </p:cBhvr>
                                      <p:to>
                                        <p:strVal val="visible"/>
                                      </p:to>
                                    </p:set>
                                    <p:anim calcmode="lin" valueType="num">
                                      <p:cBhvr additive="base">
                                        <p:cTn id="13" dur="500" fill="hold"/>
                                        <p:tgtEl>
                                          <p:spTgt spid="1169420"/>
                                        </p:tgtEl>
                                        <p:attrNameLst>
                                          <p:attrName>ppt_x</p:attrName>
                                        </p:attrNameLst>
                                      </p:cBhvr>
                                      <p:tavLst>
                                        <p:tav tm="0">
                                          <p:val>
                                            <p:strVal val="#ppt_x"/>
                                          </p:val>
                                        </p:tav>
                                        <p:tav tm="100000">
                                          <p:val>
                                            <p:strVal val="#ppt_x"/>
                                          </p:val>
                                        </p:tav>
                                      </p:tavLst>
                                    </p:anim>
                                    <p:anim calcmode="lin" valueType="num">
                                      <p:cBhvr additive="base">
                                        <p:cTn id="14" dur="500" fill="hold"/>
                                        <p:tgtEl>
                                          <p:spTgt spid="116942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iterate type="lt">
                                    <p:tmPct val="10000"/>
                                  </p:iterate>
                                  <p:childTnLst>
                                    <p:set>
                                      <p:cBhvr>
                                        <p:cTn id="18" dur="1" fill="hold">
                                          <p:stCondLst>
                                            <p:cond delay="0"/>
                                          </p:stCondLst>
                                        </p:cTn>
                                        <p:tgtEl>
                                          <p:spTgt spid="1169414">
                                            <p:txEl>
                                              <p:pRg st="0" end="0"/>
                                            </p:txEl>
                                          </p:spTgt>
                                        </p:tgtEl>
                                        <p:attrNameLst>
                                          <p:attrName>style.visibility</p:attrName>
                                        </p:attrNameLst>
                                      </p:cBhvr>
                                      <p:to>
                                        <p:strVal val="visible"/>
                                      </p:to>
                                    </p:set>
                                    <p:anim calcmode="lin" valueType="num">
                                      <p:cBhvr additive="base">
                                        <p:cTn id="19" dur="500" fill="hold"/>
                                        <p:tgtEl>
                                          <p:spTgt spid="1169414">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6941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iterate type="lt">
                                    <p:tmPct val="10000"/>
                                  </p:iterate>
                                  <p:childTnLst>
                                    <p:set>
                                      <p:cBhvr>
                                        <p:cTn id="24" dur="1" fill="hold">
                                          <p:stCondLst>
                                            <p:cond delay="0"/>
                                          </p:stCondLst>
                                        </p:cTn>
                                        <p:tgtEl>
                                          <p:spTgt spid="1169415">
                                            <p:txEl>
                                              <p:pRg st="0" end="0"/>
                                            </p:txEl>
                                          </p:spTgt>
                                        </p:tgtEl>
                                        <p:attrNameLst>
                                          <p:attrName>style.visibility</p:attrName>
                                        </p:attrNameLst>
                                      </p:cBhvr>
                                      <p:to>
                                        <p:strVal val="visible"/>
                                      </p:to>
                                    </p:set>
                                    <p:anim calcmode="lin" valueType="num">
                                      <p:cBhvr additive="base">
                                        <p:cTn id="25" dur="500" fill="hold"/>
                                        <p:tgtEl>
                                          <p:spTgt spid="1169415">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6941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iterate type="lt">
                                    <p:tmPct val="10000"/>
                                  </p:iterate>
                                  <p:childTnLst>
                                    <p:set>
                                      <p:cBhvr>
                                        <p:cTn id="30" dur="1" fill="hold">
                                          <p:stCondLst>
                                            <p:cond delay="0"/>
                                          </p:stCondLst>
                                        </p:cTn>
                                        <p:tgtEl>
                                          <p:spTgt spid="1169416">
                                            <p:txEl>
                                              <p:pRg st="0" end="0"/>
                                            </p:txEl>
                                          </p:spTgt>
                                        </p:tgtEl>
                                        <p:attrNameLst>
                                          <p:attrName>style.visibility</p:attrName>
                                        </p:attrNameLst>
                                      </p:cBhvr>
                                      <p:to>
                                        <p:strVal val="visible"/>
                                      </p:to>
                                    </p:set>
                                    <p:anim calcmode="lin" valueType="num">
                                      <p:cBhvr additive="base">
                                        <p:cTn id="31" dur="500" fill="hold"/>
                                        <p:tgtEl>
                                          <p:spTgt spid="1169416">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16941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type.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iterate type="lt">
                                    <p:tmPct val="10000"/>
                                  </p:iterate>
                                  <p:childTnLst>
                                    <p:set>
                                      <p:cBhvr>
                                        <p:cTn id="36" dur="1" fill="hold">
                                          <p:stCondLst>
                                            <p:cond delay="0"/>
                                          </p:stCondLst>
                                        </p:cTn>
                                        <p:tgtEl>
                                          <p:spTgt spid="1169417">
                                            <p:txEl>
                                              <p:pRg st="0" end="0"/>
                                            </p:txEl>
                                          </p:spTgt>
                                        </p:tgtEl>
                                        <p:attrNameLst>
                                          <p:attrName>style.visibility</p:attrName>
                                        </p:attrNameLst>
                                      </p:cBhvr>
                                      <p:to>
                                        <p:strVal val="visible"/>
                                      </p:to>
                                    </p:set>
                                    <p:anim calcmode="lin" valueType="num">
                                      <p:cBhvr additive="base">
                                        <p:cTn id="37" dur="500" fill="hold"/>
                                        <p:tgtEl>
                                          <p:spTgt spid="1169417">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16941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type.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iterate type="lt">
                                    <p:tmPct val="10000"/>
                                  </p:iterate>
                                  <p:childTnLst>
                                    <p:set>
                                      <p:cBhvr>
                                        <p:cTn id="42" dur="1" fill="hold">
                                          <p:stCondLst>
                                            <p:cond delay="0"/>
                                          </p:stCondLst>
                                        </p:cTn>
                                        <p:tgtEl>
                                          <p:spTgt spid="1169418">
                                            <p:txEl>
                                              <p:pRg st="0" end="0"/>
                                            </p:txEl>
                                          </p:spTgt>
                                        </p:tgtEl>
                                        <p:attrNameLst>
                                          <p:attrName>style.visibility</p:attrName>
                                        </p:attrNameLst>
                                      </p:cBhvr>
                                      <p:to>
                                        <p:strVal val="visible"/>
                                      </p:to>
                                    </p:set>
                                    <p:anim calcmode="lin" valueType="num">
                                      <p:cBhvr additive="base">
                                        <p:cTn id="43" dur="500" fill="hold"/>
                                        <p:tgtEl>
                                          <p:spTgt spid="1169418">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16941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5" name="type.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iterate type="lt">
                                    <p:tmPct val="10000"/>
                                  </p:iterate>
                                  <p:childTnLst>
                                    <p:set>
                                      <p:cBhvr>
                                        <p:cTn id="48" dur="1" fill="hold">
                                          <p:stCondLst>
                                            <p:cond delay="0"/>
                                          </p:stCondLst>
                                        </p:cTn>
                                        <p:tgtEl>
                                          <p:spTgt spid="1169419">
                                            <p:txEl>
                                              <p:pRg st="0" end="0"/>
                                            </p:txEl>
                                          </p:spTgt>
                                        </p:tgtEl>
                                        <p:attrNameLst>
                                          <p:attrName>style.visibility</p:attrName>
                                        </p:attrNameLst>
                                      </p:cBhvr>
                                      <p:to>
                                        <p:strVal val="visible"/>
                                      </p:to>
                                    </p:set>
                                    <p:anim calcmode="lin" valueType="num">
                                      <p:cBhvr additive="base">
                                        <p:cTn id="49" dur="500" fill="hold"/>
                                        <p:tgtEl>
                                          <p:spTgt spid="1169419">
                                            <p:txEl>
                                              <p:pRg st="0" end="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16941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85800" y="1401763"/>
            <a:ext cx="7772400" cy="679450"/>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Primary energy sources</a:t>
            </a:r>
          </a:p>
        </p:txBody>
      </p:sp>
      <p:sp>
        <p:nvSpPr>
          <p:cNvPr id="12291"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1173508" name="Rectangle 4"/>
          <p:cNvSpPr>
            <a:spLocks noChangeArrowheads="1"/>
          </p:cNvSpPr>
          <p:nvPr/>
        </p:nvSpPr>
        <p:spPr bwMode="auto">
          <a:xfrm>
            <a:off x="685800" y="1857375"/>
            <a:ext cx="7772400" cy="5000625"/>
          </a:xfrm>
          <a:prstGeom prst="rect">
            <a:avLst/>
          </a:prstGeom>
          <a:solidFill>
            <a:srgbClr val="CCFFCC"/>
          </a:solidFill>
          <a:ln w="9525">
            <a:noFill/>
            <a:miter lim="800000"/>
            <a:headEnd/>
            <a:tailEnd/>
          </a:ln>
        </p:spPr>
        <p:txBody>
          <a:bodyPr/>
          <a:lstStyle/>
          <a:p>
            <a:r>
              <a:rPr lang="en-US" sz="2400">
                <a:latin typeface="Arial" charset="0"/>
              </a:rPr>
              <a:t>PRACTICE: Proved </a:t>
            </a:r>
            <a:r>
              <a:rPr lang="en-US" sz="2400" b="1">
                <a:latin typeface="Arial" charset="0"/>
              </a:rPr>
              <a:t>reserves</a:t>
            </a:r>
            <a:r>
              <a:rPr lang="en-US" sz="2400">
                <a:latin typeface="Arial" charset="0"/>
              </a:rPr>
              <a:t>                                           are resources that we are sure                                                 we can obtain. </a:t>
            </a:r>
            <a:r>
              <a:rPr lang="en-US" sz="2400" b="1">
                <a:latin typeface="Arial" charset="0"/>
              </a:rPr>
              <a:t>Production</a:t>
            </a:r>
            <a:r>
              <a:rPr lang="en-US" sz="2400">
                <a:latin typeface="Arial" charset="0"/>
              </a:rPr>
              <a:t>                                         means actual reserves that                                           have been obtained and                                               placed on the market. Use the                                         table to estimate how long oil                                      reserves might last.</a:t>
            </a:r>
          </a:p>
          <a:p>
            <a:pPr>
              <a:spcAft>
                <a:spcPct val="20000"/>
              </a:spcAft>
            </a:pPr>
            <a:r>
              <a:rPr lang="en-US" sz="2400">
                <a:latin typeface="Arial" charset="0"/>
              </a:rPr>
              <a:t>SOLUTION:  Expectancy = Reserves </a:t>
            </a:r>
            <a:r>
              <a:rPr lang="en-US" sz="2400" i="1">
                <a:latin typeface="Arial" charset="0"/>
              </a:rPr>
              <a:t>/</a:t>
            </a:r>
            <a:r>
              <a:rPr lang="en-US" sz="2400">
                <a:latin typeface="Arial" charset="0"/>
              </a:rPr>
              <a:t> Production</a:t>
            </a:r>
          </a:p>
          <a:p>
            <a:r>
              <a:rPr lang="en-US" sz="2400">
                <a:latin typeface="Arial" charset="0"/>
              </a:rPr>
              <a:t>                                         = 1200.7</a:t>
            </a:r>
            <a:r>
              <a:rPr lang="en-US" sz="2400">
                <a:latin typeface="Arial" charset="0"/>
                <a:sym typeface="Symbol" pitchFamily="18" charset="2"/>
              </a:rPr>
              <a:t>10</a:t>
            </a:r>
            <a:r>
              <a:rPr lang="en-US" sz="2400" baseline="30000">
                <a:latin typeface="Arial" charset="0"/>
                <a:sym typeface="Symbol" pitchFamily="18" charset="2"/>
              </a:rPr>
              <a:t>9 </a:t>
            </a:r>
            <a:r>
              <a:rPr lang="en-US" sz="2400" i="1">
                <a:latin typeface="Arial" charset="0"/>
                <a:sym typeface="Symbol" pitchFamily="18" charset="2"/>
              </a:rPr>
              <a:t>/</a:t>
            </a:r>
            <a:r>
              <a:rPr lang="en-US" sz="2400">
                <a:latin typeface="Arial" charset="0"/>
                <a:sym typeface="Symbol" pitchFamily="18" charset="2"/>
              </a:rPr>
              <a:t> 29.610</a:t>
            </a:r>
            <a:r>
              <a:rPr lang="en-US" sz="2400" baseline="30000">
                <a:latin typeface="Arial" charset="0"/>
                <a:sym typeface="Symbol" pitchFamily="18" charset="2"/>
              </a:rPr>
              <a:t>9</a:t>
            </a:r>
            <a:endParaRPr lang="en-US" sz="2400">
              <a:latin typeface="Arial" charset="0"/>
              <a:sym typeface="Symbol" pitchFamily="18" charset="2"/>
            </a:endParaRPr>
          </a:p>
          <a:p>
            <a:r>
              <a:rPr lang="en-US" sz="2400">
                <a:latin typeface="Arial" charset="0"/>
                <a:sym typeface="Symbol" pitchFamily="18" charset="2"/>
              </a:rPr>
              <a:t>                                         = 40.6 years.</a:t>
            </a:r>
          </a:p>
          <a:p>
            <a:r>
              <a:rPr lang="en-US" sz="2400">
                <a:latin typeface="Arial" charset="0"/>
                <a:sym typeface="Symbol" pitchFamily="18" charset="2"/>
              </a:rPr>
              <a:t>This is an estimate because both numbers are subject to yearly change.</a:t>
            </a:r>
          </a:p>
        </p:txBody>
      </p:sp>
      <p:pic>
        <p:nvPicPr>
          <p:cNvPr id="1173532" name="Picture 28"/>
          <p:cNvPicPr>
            <a:picLocks noChangeAspect="1" noChangeArrowheads="1"/>
          </p:cNvPicPr>
          <p:nvPr/>
        </p:nvPicPr>
        <p:blipFill>
          <a:blip r:embed="rId5" cstate="print"/>
          <a:srcRect/>
          <a:stretch>
            <a:fillRect/>
          </a:stretch>
        </p:blipFill>
        <p:spPr bwMode="auto">
          <a:xfrm>
            <a:off x="4978400" y="1911350"/>
            <a:ext cx="4038600" cy="28956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73508">
                                            <p:txEl>
                                              <p:pRg st="0" end="0"/>
                                            </p:txEl>
                                          </p:spTgt>
                                        </p:tgtEl>
                                        <p:attrNameLst>
                                          <p:attrName>style.visibility</p:attrName>
                                        </p:attrNameLst>
                                      </p:cBhvr>
                                      <p:to>
                                        <p:strVal val="visible"/>
                                      </p:to>
                                    </p:set>
                                    <p:anim calcmode="lin" valueType="num">
                                      <p:cBhvr additive="base">
                                        <p:cTn id="7" dur="500" fill="hold"/>
                                        <p:tgtEl>
                                          <p:spTgt spid="117350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7350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173532"/>
                                        </p:tgtEl>
                                        <p:attrNameLst>
                                          <p:attrName>style.visibility</p:attrName>
                                        </p:attrNameLst>
                                      </p:cBhvr>
                                      <p:to>
                                        <p:strVal val="visible"/>
                                      </p:to>
                                    </p:set>
                                    <p:anim calcmode="lin" valueType="num">
                                      <p:cBhvr>
                                        <p:cTn id="11" dur="500" fill="hold"/>
                                        <p:tgtEl>
                                          <p:spTgt spid="1173532"/>
                                        </p:tgtEl>
                                        <p:attrNameLst>
                                          <p:attrName>ppt_w</p:attrName>
                                        </p:attrNameLst>
                                      </p:cBhvr>
                                      <p:tavLst>
                                        <p:tav tm="0">
                                          <p:val>
                                            <p:fltVal val="0"/>
                                          </p:val>
                                        </p:tav>
                                        <p:tav tm="100000">
                                          <p:val>
                                            <p:strVal val="#ppt_w"/>
                                          </p:val>
                                        </p:tav>
                                      </p:tavLst>
                                    </p:anim>
                                    <p:anim calcmode="lin" valueType="num">
                                      <p:cBhvr>
                                        <p:cTn id="12" dur="500" fill="hold"/>
                                        <p:tgtEl>
                                          <p:spTgt spid="1173532"/>
                                        </p:tgtEl>
                                        <p:attrNameLst>
                                          <p:attrName>ppt_h</p:attrName>
                                        </p:attrNameLst>
                                      </p:cBhvr>
                                      <p:tavLst>
                                        <p:tav tm="0">
                                          <p:val>
                                            <p:fltVal val="0"/>
                                          </p:val>
                                        </p:tav>
                                        <p:tav tm="100000">
                                          <p:val>
                                            <p:strVal val="#ppt_h"/>
                                          </p:val>
                                        </p:tav>
                                      </p:tavLst>
                                    </p:anim>
                                    <p:animEffect transition="in" filter="fade">
                                      <p:cBhvr>
                                        <p:cTn id="13" dur="500"/>
                                        <p:tgtEl>
                                          <p:spTgt spid="117353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73508">
                                            <p:txEl>
                                              <p:pRg st="1" end="1"/>
                                            </p:txEl>
                                          </p:spTgt>
                                        </p:tgtEl>
                                        <p:attrNameLst>
                                          <p:attrName>style.visibility</p:attrName>
                                        </p:attrNameLst>
                                      </p:cBhvr>
                                      <p:to>
                                        <p:strVal val="visible"/>
                                      </p:to>
                                    </p:set>
                                    <p:anim calcmode="lin" valueType="num">
                                      <p:cBhvr additive="base">
                                        <p:cTn id="18" dur="500" fill="hold"/>
                                        <p:tgtEl>
                                          <p:spTgt spid="1173508">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17350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173508">
                                            <p:txEl>
                                              <p:pRg st="2" end="2"/>
                                            </p:txEl>
                                          </p:spTgt>
                                        </p:tgtEl>
                                        <p:attrNameLst>
                                          <p:attrName>style.visibility</p:attrName>
                                        </p:attrNameLst>
                                      </p:cBhvr>
                                      <p:to>
                                        <p:strVal val="visible"/>
                                      </p:to>
                                    </p:set>
                                    <p:anim calcmode="lin" valueType="num">
                                      <p:cBhvr additive="base">
                                        <p:cTn id="24" dur="500" fill="hold"/>
                                        <p:tgtEl>
                                          <p:spTgt spid="1173508">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7350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173508">
                                            <p:txEl>
                                              <p:pRg st="3" end="3"/>
                                            </p:txEl>
                                          </p:spTgt>
                                        </p:tgtEl>
                                        <p:attrNameLst>
                                          <p:attrName>style.visibility</p:attrName>
                                        </p:attrNameLst>
                                      </p:cBhvr>
                                      <p:to>
                                        <p:strVal val="visible"/>
                                      </p:to>
                                    </p:set>
                                    <p:anim calcmode="lin" valueType="num">
                                      <p:cBhvr additive="base">
                                        <p:cTn id="30" dur="500" fill="hold"/>
                                        <p:tgtEl>
                                          <p:spTgt spid="1173508">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17350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173508">
                                            <p:txEl>
                                              <p:pRg st="4" end="4"/>
                                            </p:txEl>
                                          </p:spTgt>
                                        </p:tgtEl>
                                        <p:attrNameLst>
                                          <p:attrName>style.visibility</p:attrName>
                                        </p:attrNameLst>
                                      </p:cBhvr>
                                      <p:to>
                                        <p:strVal val="visible"/>
                                      </p:to>
                                    </p:set>
                                    <p:anim calcmode="lin" valueType="num">
                                      <p:cBhvr additive="base">
                                        <p:cTn id="36" dur="500" fill="hold"/>
                                        <p:tgtEl>
                                          <p:spTgt spid="1173508">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17350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13315" name="Rectangle 3"/>
          <p:cNvSpPr>
            <a:spLocks noChangeArrowheads="1"/>
          </p:cNvSpPr>
          <p:nvPr/>
        </p:nvSpPr>
        <p:spPr bwMode="auto">
          <a:xfrm>
            <a:off x="685800" y="1401763"/>
            <a:ext cx="7772400" cy="6683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Primary energy sources</a:t>
            </a:r>
          </a:p>
        </p:txBody>
      </p:sp>
      <p:pic>
        <p:nvPicPr>
          <p:cNvPr id="1167364" name="Picture 4"/>
          <p:cNvPicPr>
            <a:picLocks noChangeAspect="1" noChangeArrowheads="1"/>
          </p:cNvPicPr>
          <p:nvPr/>
        </p:nvPicPr>
        <p:blipFill>
          <a:blip r:embed="rId4" cstate="print"/>
          <a:srcRect/>
          <a:stretch>
            <a:fillRect/>
          </a:stretch>
        </p:blipFill>
        <p:spPr bwMode="auto">
          <a:xfrm>
            <a:off x="358775" y="1909763"/>
            <a:ext cx="8505825" cy="43434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167364"/>
                                        </p:tgtEl>
                                        <p:attrNameLst>
                                          <p:attrName>style.visibility</p:attrName>
                                        </p:attrNameLst>
                                      </p:cBhvr>
                                      <p:to>
                                        <p:strVal val="visible"/>
                                      </p:to>
                                    </p:set>
                                    <p:animEffect transition="in" filter="diamond(in)">
                                      <p:cBhvr>
                                        <p:cTn id="7" dur="2000"/>
                                        <p:tgtEl>
                                          <p:spTgt spid="1167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1218" name="Rectangle 2"/>
          <p:cNvSpPr>
            <a:spLocks noChangeArrowheads="1"/>
          </p:cNvSpPr>
          <p:nvPr/>
        </p:nvSpPr>
        <p:spPr bwMode="auto">
          <a:xfrm>
            <a:off x="674688" y="3335338"/>
            <a:ext cx="7772400" cy="3522662"/>
          </a:xfrm>
          <a:prstGeom prst="rect">
            <a:avLst/>
          </a:prstGeom>
          <a:solidFill>
            <a:srgbClr val="FFFFCC"/>
          </a:solidFill>
          <a:ln w="9525">
            <a:noFill/>
            <a:miter lim="800000"/>
            <a:headEnd/>
            <a:tailEnd/>
          </a:ln>
        </p:spPr>
        <p:txBody>
          <a:bodyPr/>
          <a:lstStyle/>
          <a:p>
            <a:pPr>
              <a:spcBef>
                <a:spcPct val="20000"/>
              </a:spcBef>
            </a:pPr>
            <a:r>
              <a:rPr lang="en-US" sz="2400">
                <a:latin typeface="Arial" charset="0"/>
                <a:sym typeface="Symbol" pitchFamily="18" charset="2"/>
              </a:rPr>
              <a:t>EXAMPLE: Electricity is by far the most common of the secondary energy sources because of its convenience in both use and transport.</a:t>
            </a:r>
          </a:p>
          <a:p>
            <a:pPr>
              <a:spcBef>
                <a:spcPct val="20000"/>
              </a:spcBef>
            </a:pPr>
            <a:endParaRPr lang="en-US" sz="2400">
              <a:latin typeface="Arial" charset="0"/>
              <a:sym typeface="Symbol" pitchFamily="18" charset="2"/>
            </a:endParaRPr>
          </a:p>
          <a:p>
            <a:pPr>
              <a:spcBef>
                <a:spcPct val="20000"/>
              </a:spcBef>
            </a:pPr>
            <a:r>
              <a:rPr lang="en-US" sz="2400">
                <a:latin typeface="Arial" charset="0"/>
                <a:sym typeface="Symbol" pitchFamily="18" charset="2"/>
              </a:rPr>
              <a:t>EXAMPLE: Hydrogen is a                                         growing secondary energy                                           source, and is being                                                developed because its                                            consumption produces only water as a by-product. </a:t>
            </a:r>
          </a:p>
        </p:txBody>
      </p:sp>
      <p:sp>
        <p:nvSpPr>
          <p:cNvPr id="1161219" name="Rectangle 3"/>
          <p:cNvSpPr>
            <a:spLocks noChangeArrowheads="1"/>
          </p:cNvSpPr>
          <p:nvPr/>
        </p:nvSpPr>
        <p:spPr bwMode="auto">
          <a:xfrm>
            <a:off x="685800" y="1401763"/>
            <a:ext cx="7772400" cy="1971675"/>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Secondary energy sources</a:t>
            </a:r>
            <a:r>
              <a:rPr lang="en-US" sz="2400">
                <a:solidFill>
                  <a:schemeClr val="accent2"/>
                </a:solidFill>
                <a:latin typeface="Arial" charset="0"/>
                <a:ea typeface="Calibri" pitchFamily="34" charset="0"/>
                <a:cs typeface="Arial" charset="0"/>
              </a:rPr>
              <a:t> </a:t>
            </a:r>
            <a:r>
              <a:rPr lang="en-US">
                <a:solidFill>
                  <a:srgbClr val="000000"/>
                </a:solidFill>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A </a:t>
            </a:r>
            <a:r>
              <a:rPr lang="en-US" sz="2400" b="1">
                <a:solidFill>
                  <a:srgbClr val="000000"/>
                </a:solidFill>
                <a:latin typeface="Arial" charset="0"/>
                <a:ea typeface="Calibri" pitchFamily="34" charset="0"/>
                <a:cs typeface="Times New Roman" pitchFamily="18" charset="0"/>
              </a:rPr>
              <a:t>secondary energy source</a:t>
            </a:r>
            <a:r>
              <a:rPr lang="en-US" sz="2400">
                <a:solidFill>
                  <a:srgbClr val="000000"/>
                </a:solidFill>
                <a:latin typeface="Arial" charset="0"/>
                <a:ea typeface="Calibri" pitchFamily="34" charset="0"/>
                <a:cs typeface="Times New Roman" pitchFamily="18" charset="0"/>
              </a:rPr>
              <a:t> is an energy                  source, such as electricity or hydrogen,                         which has been transformed from a primary                  energy source before use by the consumer.	</a:t>
            </a:r>
          </a:p>
        </p:txBody>
      </p:sp>
      <p:sp>
        <p:nvSpPr>
          <p:cNvPr id="14340"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161223" name="Picture 7"/>
          <p:cNvPicPr>
            <a:picLocks noChangeAspect="1" noChangeArrowheads="1"/>
          </p:cNvPicPr>
          <p:nvPr/>
        </p:nvPicPr>
        <p:blipFill>
          <a:blip r:embed="rId5" cstate="print"/>
          <a:srcRect/>
          <a:stretch>
            <a:fillRect/>
          </a:stretch>
        </p:blipFill>
        <p:spPr bwMode="auto">
          <a:xfrm>
            <a:off x="6729413" y="1555750"/>
            <a:ext cx="2139950" cy="1547813"/>
          </a:xfrm>
          <a:prstGeom prst="rect">
            <a:avLst/>
          </a:prstGeom>
          <a:ln>
            <a:noFill/>
          </a:ln>
          <a:effectLst>
            <a:outerShdw blurRad="292100" dist="139700" dir="2700000" algn="tl" rotWithShape="0">
              <a:srgbClr val="333333">
                <a:alpha val="65000"/>
              </a:srgbClr>
            </a:outerShdw>
          </a:effectLst>
        </p:spPr>
      </p:pic>
      <p:pic>
        <p:nvPicPr>
          <p:cNvPr id="1161224" name="Picture 8"/>
          <p:cNvPicPr>
            <a:picLocks noChangeAspect="1" noChangeArrowheads="1"/>
          </p:cNvPicPr>
          <p:nvPr/>
        </p:nvPicPr>
        <p:blipFill>
          <a:blip r:embed="rId6" cstate="print"/>
          <a:srcRect/>
          <a:stretch>
            <a:fillRect/>
          </a:stretch>
        </p:blipFill>
        <p:spPr bwMode="auto">
          <a:xfrm>
            <a:off x="4592638" y="4159250"/>
            <a:ext cx="3940175" cy="22240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61219">
                                            <p:txEl>
                                              <p:pRg st="0" end="0"/>
                                            </p:txEl>
                                          </p:spTgt>
                                        </p:tgtEl>
                                        <p:attrNameLst>
                                          <p:attrName>style.visibility</p:attrName>
                                        </p:attrNameLst>
                                      </p:cBhvr>
                                      <p:to>
                                        <p:strVal val="visible"/>
                                      </p:to>
                                    </p:set>
                                    <p:anim calcmode="lin" valueType="num">
                                      <p:cBhvr additive="base">
                                        <p:cTn id="7" dur="500" fill="hold"/>
                                        <p:tgtEl>
                                          <p:spTgt spid="1161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6121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61219">
                                            <p:txEl>
                                              <p:pRg st="1" end="1"/>
                                            </p:txEl>
                                          </p:spTgt>
                                        </p:tgtEl>
                                        <p:attrNameLst>
                                          <p:attrName>style.visibility</p:attrName>
                                        </p:attrNameLst>
                                      </p:cBhvr>
                                      <p:to>
                                        <p:strVal val="visible"/>
                                      </p:to>
                                    </p:set>
                                    <p:anim calcmode="lin" valueType="num">
                                      <p:cBhvr additive="base">
                                        <p:cTn id="13" dur="500" fill="hold"/>
                                        <p:tgtEl>
                                          <p:spTgt spid="1161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6121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61218">
                                            <p:txEl>
                                              <p:pRg st="0" end="0"/>
                                            </p:txEl>
                                          </p:spTgt>
                                        </p:tgtEl>
                                        <p:attrNameLst>
                                          <p:attrName>style.visibility</p:attrName>
                                        </p:attrNameLst>
                                      </p:cBhvr>
                                      <p:to>
                                        <p:strVal val="visible"/>
                                      </p:to>
                                    </p:set>
                                    <p:anim calcmode="lin" valueType="num">
                                      <p:cBhvr additive="base">
                                        <p:cTn id="19" dur="500" fill="hold"/>
                                        <p:tgtEl>
                                          <p:spTgt spid="116121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612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53" presetClass="entr" presetSubtype="0" fill="hold" nodeType="withEffect">
                                  <p:stCondLst>
                                    <p:cond delay="0"/>
                                  </p:stCondLst>
                                  <p:childTnLst>
                                    <p:set>
                                      <p:cBhvr>
                                        <p:cTn id="22" dur="1" fill="hold">
                                          <p:stCondLst>
                                            <p:cond delay="0"/>
                                          </p:stCondLst>
                                        </p:cTn>
                                        <p:tgtEl>
                                          <p:spTgt spid="1161223"/>
                                        </p:tgtEl>
                                        <p:attrNameLst>
                                          <p:attrName>style.visibility</p:attrName>
                                        </p:attrNameLst>
                                      </p:cBhvr>
                                      <p:to>
                                        <p:strVal val="visible"/>
                                      </p:to>
                                    </p:set>
                                    <p:anim calcmode="lin" valueType="num">
                                      <p:cBhvr>
                                        <p:cTn id="23" dur="500" fill="hold"/>
                                        <p:tgtEl>
                                          <p:spTgt spid="1161223"/>
                                        </p:tgtEl>
                                        <p:attrNameLst>
                                          <p:attrName>ppt_w</p:attrName>
                                        </p:attrNameLst>
                                      </p:cBhvr>
                                      <p:tavLst>
                                        <p:tav tm="0">
                                          <p:val>
                                            <p:fltVal val="0"/>
                                          </p:val>
                                        </p:tav>
                                        <p:tav tm="100000">
                                          <p:val>
                                            <p:strVal val="#ppt_w"/>
                                          </p:val>
                                        </p:tav>
                                      </p:tavLst>
                                    </p:anim>
                                    <p:anim calcmode="lin" valueType="num">
                                      <p:cBhvr>
                                        <p:cTn id="24" dur="500" fill="hold"/>
                                        <p:tgtEl>
                                          <p:spTgt spid="1161223"/>
                                        </p:tgtEl>
                                        <p:attrNameLst>
                                          <p:attrName>ppt_h</p:attrName>
                                        </p:attrNameLst>
                                      </p:cBhvr>
                                      <p:tavLst>
                                        <p:tav tm="0">
                                          <p:val>
                                            <p:fltVal val="0"/>
                                          </p:val>
                                        </p:tav>
                                        <p:tav tm="100000">
                                          <p:val>
                                            <p:strVal val="#ppt_h"/>
                                          </p:val>
                                        </p:tav>
                                      </p:tavLst>
                                    </p:anim>
                                    <p:animEffect transition="in" filter="fade">
                                      <p:cBhvr>
                                        <p:cTn id="25" dur="500"/>
                                        <p:tgtEl>
                                          <p:spTgt spid="116122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161218">
                                            <p:txEl>
                                              <p:pRg st="2" end="2"/>
                                            </p:txEl>
                                          </p:spTgt>
                                        </p:tgtEl>
                                        <p:attrNameLst>
                                          <p:attrName>style.visibility</p:attrName>
                                        </p:attrNameLst>
                                      </p:cBhvr>
                                      <p:to>
                                        <p:strVal val="visible"/>
                                      </p:to>
                                    </p:set>
                                    <p:anim calcmode="lin" valueType="num">
                                      <p:cBhvr additive="base">
                                        <p:cTn id="30" dur="500" fill="hold"/>
                                        <p:tgtEl>
                                          <p:spTgt spid="1161218">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16121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par>
                                <p:cTn id="32" presetID="53" presetClass="entr" presetSubtype="0" fill="hold" nodeType="withEffect">
                                  <p:stCondLst>
                                    <p:cond delay="0"/>
                                  </p:stCondLst>
                                  <p:childTnLst>
                                    <p:set>
                                      <p:cBhvr>
                                        <p:cTn id="33" dur="1" fill="hold">
                                          <p:stCondLst>
                                            <p:cond delay="0"/>
                                          </p:stCondLst>
                                        </p:cTn>
                                        <p:tgtEl>
                                          <p:spTgt spid="1161224"/>
                                        </p:tgtEl>
                                        <p:attrNameLst>
                                          <p:attrName>style.visibility</p:attrName>
                                        </p:attrNameLst>
                                      </p:cBhvr>
                                      <p:to>
                                        <p:strVal val="visible"/>
                                      </p:to>
                                    </p:set>
                                    <p:anim calcmode="lin" valueType="num">
                                      <p:cBhvr>
                                        <p:cTn id="34" dur="500" fill="hold"/>
                                        <p:tgtEl>
                                          <p:spTgt spid="1161224"/>
                                        </p:tgtEl>
                                        <p:attrNameLst>
                                          <p:attrName>ppt_w</p:attrName>
                                        </p:attrNameLst>
                                      </p:cBhvr>
                                      <p:tavLst>
                                        <p:tav tm="0">
                                          <p:val>
                                            <p:fltVal val="0"/>
                                          </p:val>
                                        </p:tav>
                                        <p:tav tm="100000">
                                          <p:val>
                                            <p:strVal val="#ppt_w"/>
                                          </p:val>
                                        </p:tav>
                                      </p:tavLst>
                                    </p:anim>
                                    <p:anim calcmode="lin" valueType="num">
                                      <p:cBhvr>
                                        <p:cTn id="35" dur="500" fill="hold"/>
                                        <p:tgtEl>
                                          <p:spTgt spid="1161224"/>
                                        </p:tgtEl>
                                        <p:attrNameLst>
                                          <p:attrName>ppt_h</p:attrName>
                                        </p:attrNameLst>
                                      </p:cBhvr>
                                      <p:tavLst>
                                        <p:tav tm="0">
                                          <p:val>
                                            <p:fltVal val="0"/>
                                          </p:val>
                                        </p:tav>
                                        <p:tav tm="100000">
                                          <p:val>
                                            <p:strVal val="#ppt_h"/>
                                          </p:val>
                                        </p:tav>
                                      </p:tavLst>
                                    </p:anim>
                                    <p:animEffect transition="in" filter="fade">
                                      <p:cBhvr>
                                        <p:cTn id="36" dur="500"/>
                                        <p:tgtEl>
                                          <p:spTgt spid="1161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9173" name="Rectangle 5"/>
          <p:cNvSpPr>
            <a:spLocks noChangeArrowheads="1"/>
          </p:cNvSpPr>
          <p:nvPr/>
        </p:nvSpPr>
        <p:spPr bwMode="auto">
          <a:xfrm>
            <a:off x="674688" y="3435350"/>
            <a:ext cx="7772400" cy="3422650"/>
          </a:xfrm>
          <a:prstGeom prst="rect">
            <a:avLst/>
          </a:prstGeom>
          <a:solidFill>
            <a:srgbClr val="FFFFCC"/>
          </a:solidFill>
          <a:ln w="9525">
            <a:noFill/>
            <a:miter lim="800000"/>
            <a:headEnd/>
            <a:tailEnd/>
          </a:ln>
        </p:spPr>
        <p:txBody>
          <a:bodyPr/>
          <a:lstStyle/>
          <a:p>
            <a:pPr>
              <a:spcBef>
                <a:spcPct val="20000"/>
              </a:spcBef>
            </a:pPr>
            <a:r>
              <a:rPr lang="en-US" sz="2400">
                <a:latin typeface="Arial" charset="0"/>
                <a:sym typeface="Symbol" pitchFamily="18" charset="2"/>
              </a:rPr>
              <a:t>EXAMPLE: Fission of each uranium-235 produces 3.510</a:t>
            </a:r>
            <a:r>
              <a:rPr lang="en-US" sz="2400" baseline="30000">
                <a:latin typeface="Arial" charset="0"/>
                <a:sym typeface="Symbol" pitchFamily="18" charset="2"/>
              </a:rPr>
              <a:t>-11</a:t>
            </a:r>
            <a:r>
              <a:rPr lang="en-US" sz="2400">
                <a:latin typeface="Arial" charset="0"/>
                <a:sym typeface="Symbol" pitchFamily="18" charset="2"/>
              </a:rPr>
              <a:t> J of energy. The density of U-235 is 1.810</a:t>
            </a:r>
            <a:r>
              <a:rPr lang="en-US" sz="2400" baseline="30000">
                <a:latin typeface="Arial" charset="0"/>
                <a:sym typeface="Symbol" pitchFamily="18" charset="2"/>
              </a:rPr>
              <a:t>4</a:t>
            </a:r>
            <a:r>
              <a:rPr lang="en-US" sz="2400">
                <a:latin typeface="Arial" charset="0"/>
                <a:sym typeface="Symbol" pitchFamily="18" charset="2"/>
              </a:rPr>
              <a:t> kg m</a:t>
            </a:r>
            <a:r>
              <a:rPr lang="en-US" sz="2400" baseline="30000">
                <a:latin typeface="Arial" charset="0"/>
                <a:sym typeface="Symbol" pitchFamily="18" charset="2"/>
              </a:rPr>
              <a:t>-3</a:t>
            </a:r>
            <a:r>
              <a:rPr lang="en-US" sz="2400">
                <a:latin typeface="Arial" charset="0"/>
                <a:sym typeface="Symbol" pitchFamily="18" charset="2"/>
              </a:rPr>
              <a:t>. Calculate the </a:t>
            </a:r>
            <a:r>
              <a:rPr lang="en-US" sz="2400" i="1">
                <a:latin typeface="Arial" charset="0"/>
                <a:sym typeface="Symbol" pitchFamily="18" charset="2"/>
              </a:rPr>
              <a:t>E</a:t>
            </a:r>
            <a:r>
              <a:rPr lang="en-US" sz="2400" baseline="-25000">
                <a:latin typeface="Arial" charset="0"/>
                <a:sym typeface="Symbol" pitchFamily="18" charset="2"/>
              </a:rPr>
              <a:t>SP</a:t>
            </a:r>
            <a:r>
              <a:rPr lang="en-US" sz="2400">
                <a:latin typeface="Arial" charset="0"/>
                <a:sym typeface="Symbol" pitchFamily="18" charset="2"/>
              </a:rPr>
              <a:t> and the </a:t>
            </a:r>
            <a:r>
              <a:rPr lang="en-US" sz="2400" i="1">
                <a:latin typeface="Arial" charset="0"/>
                <a:sym typeface="Symbol" pitchFamily="18" charset="2"/>
              </a:rPr>
              <a:t>E</a:t>
            </a:r>
            <a:r>
              <a:rPr lang="en-US" sz="2400" baseline="-25000">
                <a:latin typeface="Arial" charset="0"/>
                <a:sym typeface="Symbol" pitchFamily="18" charset="2"/>
              </a:rPr>
              <a:t>D</a:t>
            </a:r>
            <a:r>
              <a:rPr lang="en-US" sz="2400">
                <a:latin typeface="Arial" charset="0"/>
                <a:sym typeface="Symbol" pitchFamily="18" charset="2"/>
              </a:rPr>
              <a:t> of U-235.</a:t>
            </a:r>
          </a:p>
          <a:p>
            <a:pPr>
              <a:spcBef>
                <a:spcPct val="20000"/>
              </a:spcBef>
            </a:pPr>
            <a:r>
              <a:rPr lang="en-US" sz="2400">
                <a:latin typeface="Arial" charset="0"/>
                <a:sym typeface="Symbol" pitchFamily="18" charset="2"/>
              </a:rPr>
              <a:t>SOLUTION:</a:t>
            </a:r>
          </a:p>
          <a:p>
            <a:pPr>
              <a:spcBef>
                <a:spcPct val="20000"/>
              </a:spcBef>
            </a:pPr>
            <a:r>
              <a:rPr lang="en-US" sz="2400">
                <a:latin typeface="Arial" charset="0"/>
                <a:sym typeface="Symbol" pitchFamily="18" charset="2"/>
              </a:rPr>
              <a:t>(a) </a:t>
            </a:r>
            <a:r>
              <a:rPr lang="en-US" sz="2400" i="1">
                <a:latin typeface="Arial" charset="0"/>
                <a:sym typeface="Symbol" pitchFamily="18" charset="2"/>
              </a:rPr>
              <a:t>m</a:t>
            </a:r>
            <a:r>
              <a:rPr lang="en-US" sz="2400">
                <a:latin typeface="Arial" charset="0"/>
                <a:sym typeface="Symbol" pitchFamily="18" charset="2"/>
              </a:rPr>
              <a:t> = (235 u)(1.66110</a:t>
            </a:r>
            <a:r>
              <a:rPr lang="en-US" sz="2400" baseline="30000">
                <a:latin typeface="Arial" charset="0"/>
                <a:sym typeface="Symbol" pitchFamily="18" charset="2"/>
              </a:rPr>
              <a:t>-27</a:t>
            </a:r>
            <a:r>
              <a:rPr lang="en-US" sz="2400">
                <a:latin typeface="Arial" charset="0"/>
                <a:sym typeface="Symbol" pitchFamily="18" charset="2"/>
              </a:rPr>
              <a:t> kg u</a:t>
            </a:r>
            <a:r>
              <a:rPr lang="en-US" sz="2400" baseline="30000">
                <a:latin typeface="Arial" charset="0"/>
                <a:sym typeface="Symbol" pitchFamily="18" charset="2"/>
              </a:rPr>
              <a:t>-1</a:t>
            </a:r>
            <a:r>
              <a:rPr lang="en-US" sz="2400">
                <a:latin typeface="Arial" charset="0"/>
                <a:sym typeface="Symbol" pitchFamily="18" charset="2"/>
              </a:rPr>
              <a:t>) = 3.9010</a:t>
            </a:r>
            <a:r>
              <a:rPr lang="en-US" sz="2400" baseline="30000">
                <a:latin typeface="Arial" charset="0"/>
                <a:sym typeface="Symbol" pitchFamily="18" charset="2"/>
              </a:rPr>
              <a:t>-25</a:t>
            </a:r>
            <a:r>
              <a:rPr lang="en-US" sz="2400">
                <a:latin typeface="Arial" charset="0"/>
                <a:sym typeface="Symbol" pitchFamily="18" charset="2"/>
              </a:rPr>
              <a:t> kg.</a:t>
            </a:r>
          </a:p>
          <a:p>
            <a:pPr>
              <a:spcBef>
                <a:spcPct val="20000"/>
              </a:spcBef>
            </a:pPr>
            <a:r>
              <a:rPr lang="en-US" sz="2400">
                <a:latin typeface="Arial" charset="0"/>
                <a:sym typeface="Symbol" pitchFamily="18" charset="2"/>
              </a:rPr>
              <a:t>     E</a:t>
            </a:r>
            <a:r>
              <a:rPr lang="en-US" sz="2400" baseline="-25000">
                <a:latin typeface="Arial" charset="0"/>
                <a:sym typeface="Symbol" pitchFamily="18" charset="2"/>
              </a:rPr>
              <a:t>SP</a:t>
            </a:r>
            <a:r>
              <a:rPr lang="en-US" sz="2400">
                <a:latin typeface="Arial" charset="0"/>
                <a:sym typeface="Symbol" pitchFamily="18" charset="2"/>
              </a:rPr>
              <a:t> = 3.510</a:t>
            </a:r>
            <a:r>
              <a:rPr lang="en-US" sz="2400" baseline="30000">
                <a:latin typeface="Arial" charset="0"/>
                <a:sym typeface="Symbol" pitchFamily="18" charset="2"/>
              </a:rPr>
              <a:t>-11</a:t>
            </a:r>
            <a:r>
              <a:rPr lang="en-US" sz="2400">
                <a:latin typeface="Arial" charset="0"/>
                <a:sym typeface="Symbol" pitchFamily="18" charset="2"/>
              </a:rPr>
              <a:t> J </a:t>
            </a:r>
            <a:r>
              <a:rPr lang="en-US" sz="2400" i="1">
                <a:latin typeface="Arial" charset="0"/>
                <a:sym typeface="Symbol" pitchFamily="18" charset="2"/>
              </a:rPr>
              <a:t>/</a:t>
            </a:r>
            <a:r>
              <a:rPr lang="en-US" sz="2400">
                <a:latin typeface="Arial" charset="0"/>
                <a:sym typeface="Symbol" pitchFamily="18" charset="2"/>
              </a:rPr>
              <a:t> 3.9010</a:t>
            </a:r>
            <a:r>
              <a:rPr lang="en-US" sz="2400" baseline="30000">
                <a:latin typeface="Arial" charset="0"/>
                <a:sym typeface="Symbol" pitchFamily="18" charset="2"/>
              </a:rPr>
              <a:t>-25</a:t>
            </a:r>
            <a:r>
              <a:rPr lang="en-US" sz="2400">
                <a:latin typeface="Arial" charset="0"/>
                <a:sym typeface="Symbol" pitchFamily="18" charset="2"/>
              </a:rPr>
              <a:t> kg = 9.010</a:t>
            </a:r>
            <a:r>
              <a:rPr lang="en-US" sz="2400" baseline="30000">
                <a:latin typeface="Arial" charset="0"/>
                <a:sym typeface="Symbol" pitchFamily="18" charset="2"/>
              </a:rPr>
              <a:t>13</a:t>
            </a:r>
            <a:r>
              <a:rPr lang="en-US" sz="2400">
                <a:latin typeface="Arial" charset="0"/>
                <a:sym typeface="Symbol" pitchFamily="18" charset="2"/>
              </a:rPr>
              <a:t> J kg</a:t>
            </a:r>
            <a:r>
              <a:rPr lang="en-US" sz="2400" baseline="30000">
                <a:latin typeface="Arial" charset="0"/>
                <a:sym typeface="Symbol" pitchFamily="18" charset="2"/>
              </a:rPr>
              <a:t>-1</a:t>
            </a:r>
            <a:r>
              <a:rPr lang="en-US" sz="2400">
                <a:latin typeface="Arial" charset="0"/>
                <a:sym typeface="Symbol" pitchFamily="18" charset="2"/>
              </a:rPr>
              <a:t>.</a:t>
            </a:r>
          </a:p>
          <a:p>
            <a:pPr>
              <a:spcBef>
                <a:spcPct val="20000"/>
              </a:spcBef>
            </a:pPr>
            <a:r>
              <a:rPr lang="en-US" sz="2400">
                <a:latin typeface="Arial" charset="0"/>
                <a:sym typeface="Symbol" pitchFamily="18" charset="2"/>
              </a:rPr>
              <a:t>(b) E</a:t>
            </a:r>
            <a:r>
              <a:rPr lang="en-US" sz="2400" baseline="-25000">
                <a:latin typeface="Arial" charset="0"/>
                <a:sym typeface="Symbol" pitchFamily="18" charset="2"/>
              </a:rPr>
              <a:t>D</a:t>
            </a:r>
            <a:r>
              <a:rPr lang="en-US" sz="2400">
                <a:latin typeface="Arial" charset="0"/>
                <a:sym typeface="Symbol" pitchFamily="18" charset="2"/>
              </a:rPr>
              <a:t> = (9.010</a:t>
            </a:r>
            <a:r>
              <a:rPr lang="en-US" sz="2400" baseline="30000">
                <a:latin typeface="Arial" charset="0"/>
                <a:sym typeface="Symbol" pitchFamily="18" charset="2"/>
              </a:rPr>
              <a:t>13</a:t>
            </a:r>
            <a:r>
              <a:rPr lang="en-US" sz="2400">
                <a:latin typeface="Arial" charset="0"/>
                <a:sym typeface="Symbol" pitchFamily="18" charset="2"/>
              </a:rPr>
              <a:t> J kg</a:t>
            </a:r>
            <a:r>
              <a:rPr lang="en-US" sz="2400" baseline="30000">
                <a:latin typeface="Arial" charset="0"/>
                <a:sym typeface="Symbol" pitchFamily="18" charset="2"/>
              </a:rPr>
              <a:t>-1</a:t>
            </a:r>
            <a:r>
              <a:rPr lang="en-US" sz="2400">
                <a:latin typeface="Arial" charset="0"/>
                <a:sym typeface="Symbol" pitchFamily="18" charset="2"/>
              </a:rPr>
              <a:t>)(1.810</a:t>
            </a:r>
            <a:r>
              <a:rPr lang="en-US" sz="2400" baseline="30000">
                <a:latin typeface="Arial" charset="0"/>
                <a:sym typeface="Symbol" pitchFamily="18" charset="2"/>
              </a:rPr>
              <a:t>4</a:t>
            </a:r>
            <a:r>
              <a:rPr lang="en-US" sz="2400">
                <a:latin typeface="Arial" charset="0"/>
                <a:sym typeface="Symbol" pitchFamily="18" charset="2"/>
              </a:rPr>
              <a:t> kg m</a:t>
            </a:r>
            <a:r>
              <a:rPr lang="en-US" sz="2400" baseline="30000">
                <a:latin typeface="Arial" charset="0"/>
                <a:sym typeface="Symbol" pitchFamily="18" charset="2"/>
              </a:rPr>
              <a:t>-3</a:t>
            </a:r>
            <a:r>
              <a:rPr lang="en-US" sz="2400">
                <a:latin typeface="Arial" charset="0"/>
                <a:sym typeface="Symbol" pitchFamily="18" charset="2"/>
              </a:rPr>
              <a:t>) </a:t>
            </a:r>
          </a:p>
          <a:p>
            <a:pPr>
              <a:spcBef>
                <a:spcPct val="20000"/>
              </a:spcBef>
            </a:pPr>
            <a:r>
              <a:rPr lang="en-US" sz="2400">
                <a:latin typeface="Arial" charset="0"/>
                <a:sym typeface="Symbol" pitchFamily="18" charset="2"/>
              </a:rPr>
              <a:t>                                                              = 1.610</a:t>
            </a:r>
            <a:r>
              <a:rPr lang="en-US" sz="2400" baseline="30000">
                <a:latin typeface="Arial" charset="0"/>
                <a:sym typeface="Symbol" pitchFamily="18" charset="2"/>
              </a:rPr>
              <a:t>18 </a:t>
            </a:r>
            <a:r>
              <a:rPr lang="en-US" sz="2400">
                <a:latin typeface="Arial" charset="0"/>
                <a:sym typeface="Symbol" pitchFamily="18" charset="2"/>
              </a:rPr>
              <a:t>J m</a:t>
            </a:r>
            <a:r>
              <a:rPr lang="en-US" sz="2400" baseline="30000">
                <a:latin typeface="Arial" charset="0"/>
                <a:sym typeface="Symbol" pitchFamily="18" charset="2"/>
              </a:rPr>
              <a:t>-3</a:t>
            </a:r>
            <a:r>
              <a:rPr lang="en-US" sz="2400">
                <a:latin typeface="Arial" charset="0"/>
                <a:sym typeface="Symbol" pitchFamily="18" charset="2"/>
              </a:rPr>
              <a:t>. </a:t>
            </a:r>
          </a:p>
        </p:txBody>
      </p:sp>
      <p:sp>
        <p:nvSpPr>
          <p:cNvPr id="1159171" name="Rectangle 3"/>
          <p:cNvSpPr>
            <a:spLocks noChangeArrowheads="1"/>
          </p:cNvSpPr>
          <p:nvPr/>
        </p:nvSpPr>
        <p:spPr bwMode="auto">
          <a:xfrm>
            <a:off x="685800" y="1401763"/>
            <a:ext cx="7772400" cy="2054225"/>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Specific energy and energy density of fuel sources</a:t>
            </a:r>
            <a:r>
              <a:rPr lang="en-US" sz="2400">
                <a:solidFill>
                  <a:schemeClr val="accent2"/>
                </a:solidFill>
                <a:latin typeface="Arial" charset="0"/>
                <a:ea typeface="Calibri" pitchFamily="34" charset="0"/>
                <a:cs typeface="Arial" charset="0"/>
              </a:rPr>
              <a:t> </a:t>
            </a:r>
            <a:r>
              <a:rPr lang="en-US">
                <a:solidFill>
                  <a:srgbClr val="000000"/>
                </a:solidFill>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b="1">
                <a:solidFill>
                  <a:srgbClr val="000000"/>
                </a:solidFill>
                <a:latin typeface="Arial" charset="0"/>
                <a:ea typeface="Calibri" pitchFamily="34" charset="0"/>
                <a:cs typeface="Times New Roman" pitchFamily="18" charset="0"/>
              </a:rPr>
              <a:t>Specific energy</a:t>
            </a:r>
            <a:r>
              <a:rPr lang="en-US" sz="2400">
                <a:solidFill>
                  <a:srgbClr val="000000"/>
                </a:solidFill>
                <a:latin typeface="Arial" charset="0"/>
                <a:ea typeface="Calibri" pitchFamily="34" charset="0"/>
                <a:cs typeface="Times New Roman" pitchFamily="18" charset="0"/>
              </a:rPr>
              <a:t> </a:t>
            </a:r>
            <a:r>
              <a:rPr lang="en-US" sz="2400" i="1">
                <a:solidFill>
                  <a:srgbClr val="000000"/>
                </a:solidFill>
                <a:latin typeface="Arial" charset="0"/>
                <a:ea typeface="Calibri" pitchFamily="34" charset="0"/>
                <a:cs typeface="Times New Roman" pitchFamily="18" charset="0"/>
              </a:rPr>
              <a:t>E</a:t>
            </a:r>
            <a:r>
              <a:rPr lang="en-US" sz="2400" baseline="-25000">
                <a:solidFill>
                  <a:srgbClr val="000000"/>
                </a:solidFill>
                <a:latin typeface="Arial" charset="0"/>
                <a:ea typeface="Calibri" pitchFamily="34" charset="0"/>
                <a:cs typeface="Times New Roman" pitchFamily="18" charset="0"/>
              </a:rPr>
              <a:t>SP</a:t>
            </a:r>
            <a:r>
              <a:rPr lang="en-US" sz="2400">
                <a:solidFill>
                  <a:srgbClr val="000000"/>
                </a:solidFill>
                <a:latin typeface="Arial" charset="0"/>
                <a:ea typeface="Calibri" pitchFamily="34" charset="0"/>
                <a:cs typeface="Times New Roman" pitchFamily="18" charset="0"/>
              </a:rPr>
              <a:t> is how much energy (J) you can get per unit mass (kg) from a fuel.  Its units are J kg</a:t>
            </a:r>
            <a:r>
              <a:rPr lang="en-US" sz="2400" baseline="30000">
                <a:solidFill>
                  <a:srgbClr val="000000"/>
                </a:solidFill>
                <a:latin typeface="Arial" charset="0"/>
                <a:ea typeface="Calibri" pitchFamily="34" charset="0"/>
                <a:cs typeface="Times New Roman" pitchFamily="18" charset="0"/>
              </a:rPr>
              <a:t>-1</a:t>
            </a:r>
            <a:r>
              <a:rPr lang="en-US" sz="2400">
                <a:solidFill>
                  <a:srgbClr val="000000"/>
                </a:solidFill>
                <a:latin typeface="Arial" charset="0"/>
                <a:ea typeface="Calibri" pitchFamily="34" charset="0"/>
                <a:cs typeface="Times New Roman" pitchFamily="18" charset="0"/>
              </a:rPr>
              <a:t>.</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b="1">
                <a:solidFill>
                  <a:srgbClr val="000000"/>
                </a:solidFill>
                <a:latin typeface="Arial" charset="0"/>
                <a:ea typeface="Calibri" pitchFamily="34" charset="0"/>
                <a:cs typeface="Times New Roman" pitchFamily="18" charset="0"/>
              </a:rPr>
              <a:t>Energy density </a:t>
            </a:r>
            <a:r>
              <a:rPr lang="en-US" sz="2400" i="1">
                <a:solidFill>
                  <a:srgbClr val="000000"/>
                </a:solidFill>
                <a:latin typeface="Arial" charset="0"/>
                <a:ea typeface="Calibri" pitchFamily="34" charset="0"/>
                <a:cs typeface="Times New Roman" pitchFamily="18" charset="0"/>
              </a:rPr>
              <a:t>E</a:t>
            </a:r>
            <a:r>
              <a:rPr lang="en-US" sz="2400" baseline="-25000">
                <a:solidFill>
                  <a:srgbClr val="000000"/>
                </a:solidFill>
                <a:latin typeface="Arial" charset="0"/>
                <a:ea typeface="Calibri" pitchFamily="34" charset="0"/>
                <a:cs typeface="Times New Roman" pitchFamily="18" charset="0"/>
              </a:rPr>
              <a:t>D</a:t>
            </a:r>
            <a:r>
              <a:rPr lang="en-US" sz="2400">
                <a:solidFill>
                  <a:srgbClr val="000000"/>
                </a:solidFill>
                <a:latin typeface="Arial" charset="0"/>
                <a:ea typeface="Calibri" pitchFamily="34" charset="0"/>
                <a:cs typeface="Times New Roman" pitchFamily="18" charset="0"/>
              </a:rPr>
              <a:t> is how much energy (J) you can get per unit volume (m</a:t>
            </a:r>
            <a:r>
              <a:rPr lang="en-US" sz="2400" baseline="30000">
                <a:solidFill>
                  <a:srgbClr val="000000"/>
                </a:solidFill>
                <a:latin typeface="Arial" charset="0"/>
                <a:ea typeface="Calibri" pitchFamily="34" charset="0"/>
                <a:cs typeface="Times New Roman" pitchFamily="18" charset="0"/>
              </a:rPr>
              <a:t>3</a:t>
            </a:r>
            <a:r>
              <a:rPr lang="en-US" sz="2400">
                <a:solidFill>
                  <a:srgbClr val="000000"/>
                </a:solidFill>
                <a:latin typeface="Arial" charset="0"/>
                <a:ea typeface="Calibri" pitchFamily="34" charset="0"/>
                <a:cs typeface="Times New Roman" pitchFamily="18" charset="0"/>
              </a:rPr>
              <a:t>). Its units are J m</a:t>
            </a:r>
            <a:r>
              <a:rPr lang="en-US" sz="2400" baseline="30000">
                <a:solidFill>
                  <a:srgbClr val="000000"/>
                </a:solidFill>
                <a:latin typeface="Arial" charset="0"/>
                <a:ea typeface="Calibri" pitchFamily="34" charset="0"/>
                <a:cs typeface="Times New Roman" pitchFamily="18" charset="0"/>
              </a:rPr>
              <a:t>-3</a:t>
            </a:r>
            <a:r>
              <a:rPr lang="en-US" sz="2400">
                <a:solidFill>
                  <a:srgbClr val="000000"/>
                </a:solidFill>
                <a:latin typeface="Arial" charset="0"/>
                <a:ea typeface="Calibri" pitchFamily="34" charset="0"/>
                <a:cs typeface="Times New Roman" pitchFamily="18" charset="0"/>
              </a:rPr>
              <a:t>.</a:t>
            </a:r>
          </a:p>
        </p:txBody>
      </p:sp>
      <p:sp>
        <p:nvSpPr>
          <p:cNvPr id="15364"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9171">
                                            <p:txEl>
                                              <p:pRg st="0" end="0"/>
                                            </p:txEl>
                                          </p:spTgt>
                                        </p:tgtEl>
                                        <p:attrNameLst>
                                          <p:attrName>style.visibility</p:attrName>
                                        </p:attrNameLst>
                                      </p:cBhvr>
                                      <p:to>
                                        <p:strVal val="visible"/>
                                      </p:to>
                                    </p:set>
                                    <p:anim calcmode="lin" valueType="num">
                                      <p:cBhvr additive="base">
                                        <p:cTn id="7" dur="500" fill="hold"/>
                                        <p:tgtEl>
                                          <p:spTgt spid="1159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917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59171">
                                            <p:txEl>
                                              <p:pRg st="1" end="1"/>
                                            </p:txEl>
                                          </p:spTgt>
                                        </p:tgtEl>
                                        <p:attrNameLst>
                                          <p:attrName>style.visibility</p:attrName>
                                        </p:attrNameLst>
                                      </p:cBhvr>
                                      <p:to>
                                        <p:strVal val="visible"/>
                                      </p:to>
                                    </p:set>
                                    <p:anim calcmode="lin" valueType="num">
                                      <p:cBhvr additive="base">
                                        <p:cTn id="13" dur="500" fill="hold"/>
                                        <p:tgtEl>
                                          <p:spTgt spid="1159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5917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59171">
                                            <p:txEl>
                                              <p:pRg st="2" end="2"/>
                                            </p:txEl>
                                          </p:spTgt>
                                        </p:tgtEl>
                                        <p:attrNameLst>
                                          <p:attrName>style.visibility</p:attrName>
                                        </p:attrNameLst>
                                      </p:cBhvr>
                                      <p:to>
                                        <p:strVal val="visible"/>
                                      </p:to>
                                    </p:set>
                                    <p:anim calcmode="lin" valueType="num">
                                      <p:cBhvr additive="base">
                                        <p:cTn id="19" dur="500" fill="hold"/>
                                        <p:tgtEl>
                                          <p:spTgt spid="1159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5917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59173">
                                            <p:txEl>
                                              <p:pRg st="0" end="0"/>
                                            </p:txEl>
                                          </p:spTgt>
                                        </p:tgtEl>
                                        <p:attrNameLst>
                                          <p:attrName>style.visibility</p:attrName>
                                        </p:attrNameLst>
                                      </p:cBhvr>
                                      <p:to>
                                        <p:strVal val="visible"/>
                                      </p:to>
                                    </p:set>
                                    <p:anim calcmode="lin" valueType="num">
                                      <p:cBhvr additive="base">
                                        <p:cTn id="25" dur="500" fill="hold"/>
                                        <p:tgtEl>
                                          <p:spTgt spid="115917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5917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59173">
                                            <p:txEl>
                                              <p:pRg st="1" end="1"/>
                                            </p:txEl>
                                          </p:spTgt>
                                        </p:tgtEl>
                                        <p:attrNameLst>
                                          <p:attrName>style.visibility</p:attrName>
                                        </p:attrNameLst>
                                      </p:cBhvr>
                                      <p:to>
                                        <p:strVal val="visible"/>
                                      </p:to>
                                    </p:set>
                                    <p:anim calcmode="lin" valueType="num">
                                      <p:cBhvr additive="base">
                                        <p:cTn id="31" dur="500" fill="hold"/>
                                        <p:tgtEl>
                                          <p:spTgt spid="115917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5917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59173">
                                            <p:txEl>
                                              <p:pRg st="2" end="2"/>
                                            </p:txEl>
                                          </p:spTgt>
                                        </p:tgtEl>
                                        <p:attrNameLst>
                                          <p:attrName>style.visibility</p:attrName>
                                        </p:attrNameLst>
                                      </p:cBhvr>
                                      <p:to>
                                        <p:strVal val="visible"/>
                                      </p:to>
                                    </p:set>
                                    <p:anim calcmode="lin" valueType="num">
                                      <p:cBhvr additive="base">
                                        <p:cTn id="37" dur="500" fill="hold"/>
                                        <p:tgtEl>
                                          <p:spTgt spid="115917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5917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59173">
                                            <p:txEl>
                                              <p:pRg st="3" end="3"/>
                                            </p:txEl>
                                          </p:spTgt>
                                        </p:tgtEl>
                                        <p:attrNameLst>
                                          <p:attrName>style.visibility</p:attrName>
                                        </p:attrNameLst>
                                      </p:cBhvr>
                                      <p:to>
                                        <p:strVal val="visible"/>
                                      </p:to>
                                    </p:set>
                                    <p:anim calcmode="lin" valueType="num">
                                      <p:cBhvr additive="base">
                                        <p:cTn id="43" dur="500" fill="hold"/>
                                        <p:tgtEl>
                                          <p:spTgt spid="1159173">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5917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59173">
                                            <p:txEl>
                                              <p:pRg st="4" end="4"/>
                                            </p:txEl>
                                          </p:spTgt>
                                        </p:tgtEl>
                                        <p:attrNameLst>
                                          <p:attrName>style.visibility</p:attrName>
                                        </p:attrNameLst>
                                      </p:cBhvr>
                                      <p:to>
                                        <p:strVal val="visible"/>
                                      </p:to>
                                    </p:set>
                                    <p:anim calcmode="lin" valueType="num">
                                      <p:cBhvr additive="base">
                                        <p:cTn id="49" dur="500" fill="hold"/>
                                        <p:tgtEl>
                                          <p:spTgt spid="1159173">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5917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59173">
                                            <p:txEl>
                                              <p:pRg st="5" end="5"/>
                                            </p:txEl>
                                          </p:spTgt>
                                        </p:tgtEl>
                                        <p:attrNameLst>
                                          <p:attrName>style.visibility</p:attrName>
                                        </p:attrNameLst>
                                      </p:cBhvr>
                                      <p:to>
                                        <p:strVal val="visible"/>
                                      </p:to>
                                    </p:set>
                                    <p:anim calcmode="lin" valueType="num">
                                      <p:cBhvr additive="base">
                                        <p:cTn id="55" dur="500" fill="hold"/>
                                        <p:tgtEl>
                                          <p:spTgt spid="1159173">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59173">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22"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Specific energy and energy density of fuel sources</a:t>
            </a:r>
            <a:endParaRPr lang="en-US" sz="2400">
              <a:solidFill>
                <a:schemeClr val="accent2"/>
              </a:solidFill>
              <a:latin typeface="Arial" charset="0"/>
              <a:ea typeface="Calibri" pitchFamily="34" charset="0"/>
              <a:cs typeface="Arial" charset="0"/>
            </a:endParaRPr>
          </a:p>
          <a:p>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Most of our energy comes from fuels. Here is the energy yield of various fuels:	</a:t>
            </a:r>
          </a:p>
        </p:txBody>
      </p:sp>
      <p:sp>
        <p:nvSpPr>
          <p:cNvPr id="16387"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1157124" name="Rectangle 4"/>
          <p:cNvSpPr>
            <a:spLocks noChangeArrowheads="1"/>
          </p:cNvSpPr>
          <p:nvPr/>
        </p:nvSpPr>
        <p:spPr bwMode="auto">
          <a:xfrm>
            <a:off x="996950" y="2665413"/>
            <a:ext cx="2312988" cy="347662"/>
          </a:xfrm>
          <a:prstGeom prst="rect">
            <a:avLst/>
          </a:prstGeom>
          <a:solidFill>
            <a:srgbClr val="0066FF"/>
          </a:solidFill>
          <a:ln w="9525">
            <a:solidFill>
              <a:schemeClr val="tx1"/>
            </a:solidFill>
            <a:miter lim="800000"/>
            <a:headEnd/>
            <a:tailEnd/>
          </a:ln>
        </p:spPr>
        <p:txBody>
          <a:bodyPr/>
          <a:lstStyle/>
          <a:p>
            <a:pPr algn="ctr">
              <a:lnSpc>
                <a:spcPct val="90000"/>
              </a:lnSpc>
              <a:spcBef>
                <a:spcPct val="20000"/>
              </a:spcBef>
            </a:pPr>
            <a:r>
              <a:rPr lang="en-US">
                <a:solidFill>
                  <a:schemeClr val="bg1"/>
                </a:solidFill>
                <a:latin typeface="Arial" charset="0"/>
              </a:rPr>
              <a:t>Fuel</a:t>
            </a:r>
            <a:endParaRPr lang="en-US">
              <a:solidFill>
                <a:schemeClr val="bg1"/>
              </a:solidFill>
              <a:latin typeface="Arial" charset="0"/>
              <a:sym typeface="Symbol" pitchFamily="18" charset="2"/>
            </a:endParaRPr>
          </a:p>
        </p:txBody>
      </p:sp>
      <p:sp>
        <p:nvSpPr>
          <p:cNvPr id="1157125" name="Rectangle 5"/>
          <p:cNvSpPr>
            <a:spLocks noChangeArrowheads="1"/>
          </p:cNvSpPr>
          <p:nvPr/>
        </p:nvSpPr>
        <p:spPr bwMode="auto">
          <a:xfrm>
            <a:off x="3309938" y="2665413"/>
            <a:ext cx="1604962" cy="347662"/>
          </a:xfrm>
          <a:prstGeom prst="rect">
            <a:avLst/>
          </a:prstGeom>
          <a:solidFill>
            <a:srgbClr val="0066FF"/>
          </a:solidFill>
          <a:ln w="9525">
            <a:solidFill>
              <a:schemeClr val="tx1"/>
            </a:solidFill>
            <a:miter lim="800000"/>
            <a:headEnd/>
            <a:tailEnd/>
          </a:ln>
        </p:spPr>
        <p:txBody>
          <a:bodyPr/>
          <a:lstStyle/>
          <a:p>
            <a:pPr algn="ctr">
              <a:lnSpc>
                <a:spcPct val="90000"/>
              </a:lnSpc>
              <a:spcBef>
                <a:spcPct val="20000"/>
              </a:spcBef>
            </a:pPr>
            <a:r>
              <a:rPr lang="en-US">
                <a:solidFill>
                  <a:schemeClr val="bg1"/>
                </a:solidFill>
                <a:latin typeface="Arial" charset="0"/>
              </a:rPr>
              <a:t>Fuel Type</a:t>
            </a:r>
            <a:endParaRPr lang="en-US">
              <a:solidFill>
                <a:schemeClr val="bg1"/>
              </a:solidFill>
              <a:latin typeface="Arial" charset="0"/>
              <a:sym typeface="Symbol" pitchFamily="18" charset="2"/>
            </a:endParaRPr>
          </a:p>
        </p:txBody>
      </p:sp>
      <p:sp>
        <p:nvSpPr>
          <p:cNvPr id="1157126" name="Rectangle 6"/>
          <p:cNvSpPr>
            <a:spLocks noChangeArrowheads="1"/>
          </p:cNvSpPr>
          <p:nvPr/>
        </p:nvSpPr>
        <p:spPr bwMode="auto">
          <a:xfrm>
            <a:off x="4914900" y="2665413"/>
            <a:ext cx="3257550" cy="347662"/>
          </a:xfrm>
          <a:prstGeom prst="rect">
            <a:avLst/>
          </a:prstGeom>
          <a:solidFill>
            <a:srgbClr val="0066FF"/>
          </a:solidFill>
          <a:ln w="9525">
            <a:solidFill>
              <a:schemeClr val="tx1"/>
            </a:solidFill>
            <a:miter lim="800000"/>
            <a:headEnd/>
            <a:tailEnd/>
          </a:ln>
        </p:spPr>
        <p:txBody>
          <a:bodyPr/>
          <a:lstStyle/>
          <a:p>
            <a:pPr algn="ctr">
              <a:lnSpc>
                <a:spcPct val="90000"/>
              </a:lnSpc>
              <a:spcBef>
                <a:spcPct val="20000"/>
              </a:spcBef>
            </a:pPr>
            <a:r>
              <a:rPr lang="en-US">
                <a:solidFill>
                  <a:schemeClr val="bg1"/>
                </a:solidFill>
                <a:latin typeface="Arial" charset="0"/>
              </a:rPr>
              <a:t>Specific energy (MJ </a:t>
            </a:r>
            <a:r>
              <a:rPr lang="en-US" i="1">
                <a:solidFill>
                  <a:schemeClr val="bg1"/>
                </a:solidFill>
                <a:latin typeface="Arial" charset="0"/>
              </a:rPr>
              <a:t>/</a:t>
            </a:r>
            <a:r>
              <a:rPr lang="en-US">
                <a:solidFill>
                  <a:schemeClr val="bg1"/>
                </a:solidFill>
                <a:latin typeface="Arial" charset="0"/>
              </a:rPr>
              <a:t> kg)</a:t>
            </a:r>
            <a:endParaRPr lang="en-US">
              <a:solidFill>
                <a:schemeClr val="bg1"/>
              </a:solidFill>
              <a:latin typeface="Arial" charset="0"/>
              <a:sym typeface="Symbol" pitchFamily="18" charset="2"/>
            </a:endParaRPr>
          </a:p>
        </p:txBody>
      </p:sp>
      <p:sp>
        <p:nvSpPr>
          <p:cNvPr id="1157127" name="Rectangle 7"/>
          <p:cNvSpPr>
            <a:spLocks noChangeArrowheads="1"/>
          </p:cNvSpPr>
          <p:nvPr/>
        </p:nvSpPr>
        <p:spPr bwMode="auto">
          <a:xfrm>
            <a:off x="996950" y="3013075"/>
            <a:ext cx="2312988" cy="347663"/>
          </a:xfrm>
          <a:prstGeom prst="rect">
            <a:avLst/>
          </a:prstGeom>
          <a:solidFill>
            <a:srgbClr val="DDDDDD"/>
          </a:solidFill>
          <a:ln w="9525">
            <a:solidFill>
              <a:schemeClr val="tx1"/>
            </a:solidFill>
            <a:miter lim="800000"/>
            <a:headEnd/>
            <a:tailEnd/>
          </a:ln>
        </p:spPr>
        <p:txBody>
          <a:bodyPr/>
          <a:lstStyle/>
          <a:p>
            <a:pPr algn="ctr">
              <a:lnSpc>
                <a:spcPct val="90000"/>
              </a:lnSpc>
              <a:spcBef>
                <a:spcPct val="20000"/>
              </a:spcBef>
            </a:pPr>
            <a:r>
              <a:rPr lang="en-US">
                <a:latin typeface="Arial" charset="0"/>
              </a:rPr>
              <a:t>Protons</a:t>
            </a:r>
            <a:endParaRPr lang="en-US">
              <a:latin typeface="Arial" charset="0"/>
              <a:sym typeface="Symbol" pitchFamily="18" charset="2"/>
            </a:endParaRPr>
          </a:p>
        </p:txBody>
      </p:sp>
      <p:sp>
        <p:nvSpPr>
          <p:cNvPr id="1157128" name="Rectangle 8"/>
          <p:cNvSpPr>
            <a:spLocks noChangeArrowheads="1"/>
          </p:cNvSpPr>
          <p:nvPr/>
        </p:nvSpPr>
        <p:spPr bwMode="auto">
          <a:xfrm>
            <a:off x="3309938" y="3013075"/>
            <a:ext cx="1604962" cy="347663"/>
          </a:xfrm>
          <a:prstGeom prst="rect">
            <a:avLst/>
          </a:prstGeom>
          <a:solidFill>
            <a:srgbClr val="DDDDDD"/>
          </a:solidFill>
          <a:ln w="9525">
            <a:solidFill>
              <a:schemeClr val="tx1"/>
            </a:solidFill>
            <a:miter lim="800000"/>
            <a:headEnd/>
            <a:tailEnd/>
          </a:ln>
        </p:spPr>
        <p:txBody>
          <a:bodyPr/>
          <a:lstStyle/>
          <a:p>
            <a:pPr algn="ctr">
              <a:lnSpc>
                <a:spcPct val="90000"/>
              </a:lnSpc>
              <a:spcBef>
                <a:spcPct val="20000"/>
              </a:spcBef>
            </a:pPr>
            <a:r>
              <a:rPr lang="en-US">
                <a:latin typeface="Arial" charset="0"/>
              </a:rPr>
              <a:t>Nuclear</a:t>
            </a:r>
            <a:endParaRPr lang="en-US">
              <a:latin typeface="Arial" charset="0"/>
              <a:sym typeface="Symbol" pitchFamily="18" charset="2"/>
            </a:endParaRPr>
          </a:p>
        </p:txBody>
      </p:sp>
      <p:sp>
        <p:nvSpPr>
          <p:cNvPr id="1157129" name="Rectangle 9"/>
          <p:cNvSpPr>
            <a:spLocks noChangeArrowheads="1"/>
          </p:cNvSpPr>
          <p:nvPr/>
        </p:nvSpPr>
        <p:spPr bwMode="auto">
          <a:xfrm>
            <a:off x="4914900" y="3013075"/>
            <a:ext cx="3257550" cy="347663"/>
          </a:xfrm>
          <a:prstGeom prst="rect">
            <a:avLst/>
          </a:prstGeom>
          <a:solidFill>
            <a:srgbClr val="DDDDDD"/>
          </a:solidFill>
          <a:ln w="9525">
            <a:solidFill>
              <a:schemeClr val="tx1"/>
            </a:solidFill>
            <a:miter lim="800000"/>
            <a:headEnd/>
            <a:tailEnd/>
          </a:ln>
        </p:spPr>
        <p:txBody>
          <a:bodyPr/>
          <a:lstStyle/>
          <a:p>
            <a:pPr algn="ctr">
              <a:lnSpc>
                <a:spcPct val="90000"/>
              </a:lnSpc>
              <a:spcBef>
                <a:spcPct val="20000"/>
              </a:spcBef>
            </a:pPr>
            <a:r>
              <a:rPr lang="en-US">
                <a:latin typeface="Arial" charset="0"/>
              </a:rPr>
              <a:t>300,000,000</a:t>
            </a:r>
            <a:endParaRPr lang="en-US">
              <a:latin typeface="Arial" charset="0"/>
              <a:sym typeface="Symbol" pitchFamily="18" charset="2"/>
            </a:endParaRPr>
          </a:p>
        </p:txBody>
      </p:sp>
      <p:sp>
        <p:nvSpPr>
          <p:cNvPr id="1157130" name="Rectangle 10"/>
          <p:cNvSpPr>
            <a:spLocks noChangeArrowheads="1"/>
          </p:cNvSpPr>
          <p:nvPr/>
        </p:nvSpPr>
        <p:spPr bwMode="auto">
          <a:xfrm>
            <a:off x="996950" y="3360738"/>
            <a:ext cx="2312988" cy="347662"/>
          </a:xfrm>
          <a:prstGeom prst="rect">
            <a:avLst/>
          </a:prstGeom>
          <a:solidFill>
            <a:srgbClr val="DDDDDD"/>
          </a:solidFill>
          <a:ln w="9525">
            <a:solidFill>
              <a:schemeClr val="tx1"/>
            </a:solidFill>
            <a:miter lim="800000"/>
            <a:headEnd/>
            <a:tailEnd/>
          </a:ln>
        </p:spPr>
        <p:txBody>
          <a:bodyPr/>
          <a:lstStyle/>
          <a:p>
            <a:pPr algn="ctr">
              <a:lnSpc>
                <a:spcPct val="90000"/>
              </a:lnSpc>
              <a:spcBef>
                <a:spcPct val="20000"/>
              </a:spcBef>
            </a:pPr>
            <a:r>
              <a:rPr lang="en-US">
                <a:latin typeface="Arial" charset="0"/>
              </a:rPr>
              <a:t>Uranium-235</a:t>
            </a:r>
            <a:endParaRPr lang="en-US">
              <a:latin typeface="Arial" charset="0"/>
              <a:sym typeface="Symbol" pitchFamily="18" charset="2"/>
            </a:endParaRPr>
          </a:p>
        </p:txBody>
      </p:sp>
      <p:sp>
        <p:nvSpPr>
          <p:cNvPr id="1157131" name="Rectangle 11"/>
          <p:cNvSpPr>
            <a:spLocks noChangeArrowheads="1"/>
          </p:cNvSpPr>
          <p:nvPr/>
        </p:nvSpPr>
        <p:spPr bwMode="auto">
          <a:xfrm>
            <a:off x="3309938" y="3360738"/>
            <a:ext cx="1604962" cy="347662"/>
          </a:xfrm>
          <a:prstGeom prst="rect">
            <a:avLst/>
          </a:prstGeom>
          <a:solidFill>
            <a:srgbClr val="DDDDDD"/>
          </a:solidFill>
          <a:ln w="9525">
            <a:solidFill>
              <a:schemeClr val="tx1"/>
            </a:solidFill>
            <a:miter lim="800000"/>
            <a:headEnd/>
            <a:tailEnd/>
          </a:ln>
        </p:spPr>
        <p:txBody>
          <a:bodyPr/>
          <a:lstStyle/>
          <a:p>
            <a:pPr algn="ctr">
              <a:lnSpc>
                <a:spcPct val="90000"/>
              </a:lnSpc>
              <a:spcBef>
                <a:spcPct val="20000"/>
              </a:spcBef>
            </a:pPr>
            <a:r>
              <a:rPr lang="en-US">
                <a:latin typeface="Arial" charset="0"/>
              </a:rPr>
              <a:t>Nuclear</a:t>
            </a:r>
            <a:endParaRPr lang="en-US">
              <a:latin typeface="Arial" charset="0"/>
              <a:sym typeface="Symbol" pitchFamily="18" charset="2"/>
            </a:endParaRPr>
          </a:p>
        </p:txBody>
      </p:sp>
      <p:sp>
        <p:nvSpPr>
          <p:cNvPr id="1157132" name="Rectangle 12"/>
          <p:cNvSpPr>
            <a:spLocks noChangeArrowheads="1"/>
          </p:cNvSpPr>
          <p:nvPr/>
        </p:nvSpPr>
        <p:spPr bwMode="auto">
          <a:xfrm>
            <a:off x="4914900" y="3360738"/>
            <a:ext cx="3257550" cy="347662"/>
          </a:xfrm>
          <a:prstGeom prst="rect">
            <a:avLst/>
          </a:prstGeom>
          <a:solidFill>
            <a:srgbClr val="DDDDDD"/>
          </a:solidFill>
          <a:ln w="9525">
            <a:solidFill>
              <a:schemeClr val="tx1"/>
            </a:solidFill>
            <a:miter lim="800000"/>
            <a:headEnd/>
            <a:tailEnd/>
          </a:ln>
        </p:spPr>
        <p:txBody>
          <a:bodyPr/>
          <a:lstStyle/>
          <a:p>
            <a:pPr algn="ctr">
              <a:lnSpc>
                <a:spcPct val="90000"/>
              </a:lnSpc>
              <a:spcBef>
                <a:spcPct val="20000"/>
              </a:spcBef>
            </a:pPr>
            <a:r>
              <a:rPr lang="en-US">
                <a:latin typeface="Arial" charset="0"/>
              </a:rPr>
              <a:t>90,000,000</a:t>
            </a:r>
            <a:endParaRPr lang="en-US">
              <a:latin typeface="Arial" charset="0"/>
              <a:sym typeface="Symbol" pitchFamily="18" charset="2"/>
            </a:endParaRPr>
          </a:p>
        </p:txBody>
      </p:sp>
      <p:sp>
        <p:nvSpPr>
          <p:cNvPr id="1157133" name="Rectangle 13"/>
          <p:cNvSpPr>
            <a:spLocks noChangeArrowheads="1"/>
          </p:cNvSpPr>
          <p:nvPr/>
        </p:nvSpPr>
        <p:spPr bwMode="auto">
          <a:xfrm>
            <a:off x="996950" y="3708400"/>
            <a:ext cx="2312988" cy="347663"/>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Petrol</a:t>
            </a:r>
            <a:endParaRPr lang="en-US">
              <a:latin typeface="Arial" charset="0"/>
              <a:sym typeface="Symbol" pitchFamily="18" charset="2"/>
            </a:endParaRPr>
          </a:p>
        </p:txBody>
      </p:sp>
      <p:sp>
        <p:nvSpPr>
          <p:cNvPr id="1157134" name="Rectangle 14"/>
          <p:cNvSpPr>
            <a:spLocks noChangeArrowheads="1"/>
          </p:cNvSpPr>
          <p:nvPr/>
        </p:nvSpPr>
        <p:spPr bwMode="auto">
          <a:xfrm>
            <a:off x="3309938" y="3708400"/>
            <a:ext cx="1604962" cy="347663"/>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Fossil</a:t>
            </a:r>
            <a:endParaRPr lang="en-US">
              <a:latin typeface="Arial" charset="0"/>
              <a:sym typeface="Symbol" pitchFamily="18" charset="2"/>
            </a:endParaRPr>
          </a:p>
        </p:txBody>
      </p:sp>
      <p:sp>
        <p:nvSpPr>
          <p:cNvPr id="1157135" name="Rectangle 15"/>
          <p:cNvSpPr>
            <a:spLocks noChangeArrowheads="1"/>
          </p:cNvSpPr>
          <p:nvPr/>
        </p:nvSpPr>
        <p:spPr bwMode="auto">
          <a:xfrm>
            <a:off x="4914900" y="3708400"/>
            <a:ext cx="3257550" cy="347663"/>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46.9</a:t>
            </a:r>
            <a:endParaRPr lang="en-US">
              <a:latin typeface="Arial" charset="0"/>
              <a:sym typeface="Symbol" pitchFamily="18" charset="2"/>
            </a:endParaRPr>
          </a:p>
        </p:txBody>
      </p:sp>
      <p:sp>
        <p:nvSpPr>
          <p:cNvPr id="1157136" name="Rectangle 16"/>
          <p:cNvSpPr>
            <a:spLocks noChangeArrowheads="1"/>
          </p:cNvSpPr>
          <p:nvPr/>
        </p:nvSpPr>
        <p:spPr bwMode="auto">
          <a:xfrm>
            <a:off x="996950" y="4056063"/>
            <a:ext cx="2312988" cy="347662"/>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Diesel</a:t>
            </a:r>
            <a:endParaRPr lang="en-US">
              <a:latin typeface="Arial" charset="0"/>
              <a:sym typeface="Symbol" pitchFamily="18" charset="2"/>
            </a:endParaRPr>
          </a:p>
        </p:txBody>
      </p:sp>
      <p:sp>
        <p:nvSpPr>
          <p:cNvPr id="1157137" name="Rectangle 17"/>
          <p:cNvSpPr>
            <a:spLocks noChangeArrowheads="1"/>
          </p:cNvSpPr>
          <p:nvPr/>
        </p:nvSpPr>
        <p:spPr bwMode="auto">
          <a:xfrm>
            <a:off x="3309938" y="4056063"/>
            <a:ext cx="1604962" cy="347662"/>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Fossil</a:t>
            </a:r>
            <a:endParaRPr lang="en-US">
              <a:latin typeface="Arial" charset="0"/>
              <a:sym typeface="Symbol" pitchFamily="18" charset="2"/>
            </a:endParaRPr>
          </a:p>
        </p:txBody>
      </p:sp>
      <p:sp>
        <p:nvSpPr>
          <p:cNvPr id="1157138" name="Rectangle 18"/>
          <p:cNvSpPr>
            <a:spLocks noChangeArrowheads="1"/>
          </p:cNvSpPr>
          <p:nvPr/>
        </p:nvSpPr>
        <p:spPr bwMode="auto">
          <a:xfrm>
            <a:off x="4914900" y="4056063"/>
            <a:ext cx="3257550" cy="347662"/>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45.8</a:t>
            </a:r>
            <a:endParaRPr lang="en-US">
              <a:latin typeface="Arial" charset="0"/>
              <a:sym typeface="Symbol" pitchFamily="18" charset="2"/>
            </a:endParaRPr>
          </a:p>
        </p:txBody>
      </p:sp>
      <p:sp>
        <p:nvSpPr>
          <p:cNvPr id="1157139" name="Rectangle 19"/>
          <p:cNvSpPr>
            <a:spLocks noChangeArrowheads="1"/>
          </p:cNvSpPr>
          <p:nvPr/>
        </p:nvSpPr>
        <p:spPr bwMode="auto">
          <a:xfrm>
            <a:off x="996950" y="4403725"/>
            <a:ext cx="2312988" cy="347663"/>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Biodiesel</a:t>
            </a:r>
            <a:endParaRPr lang="en-US">
              <a:latin typeface="Arial" charset="0"/>
              <a:sym typeface="Symbol" pitchFamily="18" charset="2"/>
            </a:endParaRPr>
          </a:p>
        </p:txBody>
      </p:sp>
      <p:sp>
        <p:nvSpPr>
          <p:cNvPr id="1157140" name="Rectangle 20"/>
          <p:cNvSpPr>
            <a:spLocks noChangeArrowheads="1"/>
          </p:cNvSpPr>
          <p:nvPr/>
        </p:nvSpPr>
        <p:spPr bwMode="auto">
          <a:xfrm>
            <a:off x="3309938" y="4403725"/>
            <a:ext cx="1604962" cy="347663"/>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Fossil</a:t>
            </a:r>
            <a:endParaRPr lang="en-US">
              <a:latin typeface="Arial" charset="0"/>
              <a:sym typeface="Symbol" pitchFamily="18" charset="2"/>
            </a:endParaRPr>
          </a:p>
        </p:txBody>
      </p:sp>
      <p:sp>
        <p:nvSpPr>
          <p:cNvPr id="1157141" name="Rectangle 21"/>
          <p:cNvSpPr>
            <a:spLocks noChangeArrowheads="1"/>
          </p:cNvSpPr>
          <p:nvPr/>
        </p:nvSpPr>
        <p:spPr bwMode="auto">
          <a:xfrm>
            <a:off x="4914900" y="4403725"/>
            <a:ext cx="3257550" cy="347663"/>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42.2</a:t>
            </a:r>
            <a:endParaRPr lang="en-US">
              <a:latin typeface="Arial" charset="0"/>
              <a:sym typeface="Symbol" pitchFamily="18" charset="2"/>
            </a:endParaRPr>
          </a:p>
        </p:txBody>
      </p:sp>
      <p:sp>
        <p:nvSpPr>
          <p:cNvPr id="1157142" name="Rectangle 22"/>
          <p:cNvSpPr>
            <a:spLocks noChangeArrowheads="1"/>
          </p:cNvSpPr>
          <p:nvPr/>
        </p:nvSpPr>
        <p:spPr bwMode="auto">
          <a:xfrm>
            <a:off x="996950" y="4751388"/>
            <a:ext cx="2312988" cy="347662"/>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Crude Oil</a:t>
            </a:r>
            <a:endParaRPr lang="en-US">
              <a:latin typeface="Arial" charset="0"/>
              <a:sym typeface="Symbol" pitchFamily="18" charset="2"/>
            </a:endParaRPr>
          </a:p>
        </p:txBody>
      </p:sp>
      <p:sp>
        <p:nvSpPr>
          <p:cNvPr id="1157143" name="Rectangle 23"/>
          <p:cNvSpPr>
            <a:spLocks noChangeArrowheads="1"/>
          </p:cNvSpPr>
          <p:nvPr/>
        </p:nvSpPr>
        <p:spPr bwMode="auto">
          <a:xfrm>
            <a:off x="3309938" y="4751388"/>
            <a:ext cx="1604962" cy="347662"/>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Fossil</a:t>
            </a:r>
            <a:endParaRPr lang="en-US">
              <a:latin typeface="Arial" charset="0"/>
              <a:sym typeface="Symbol" pitchFamily="18" charset="2"/>
            </a:endParaRPr>
          </a:p>
        </p:txBody>
      </p:sp>
      <p:sp>
        <p:nvSpPr>
          <p:cNvPr id="1157144" name="Rectangle 24"/>
          <p:cNvSpPr>
            <a:spLocks noChangeArrowheads="1"/>
          </p:cNvSpPr>
          <p:nvPr/>
        </p:nvSpPr>
        <p:spPr bwMode="auto">
          <a:xfrm>
            <a:off x="4914900" y="4751388"/>
            <a:ext cx="3257550" cy="347662"/>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41.9</a:t>
            </a:r>
            <a:endParaRPr lang="en-US">
              <a:latin typeface="Arial" charset="0"/>
              <a:sym typeface="Symbol" pitchFamily="18" charset="2"/>
            </a:endParaRPr>
          </a:p>
        </p:txBody>
      </p:sp>
      <p:sp>
        <p:nvSpPr>
          <p:cNvPr id="1157145" name="Rectangle 25"/>
          <p:cNvSpPr>
            <a:spLocks noChangeArrowheads="1"/>
          </p:cNvSpPr>
          <p:nvPr/>
        </p:nvSpPr>
        <p:spPr bwMode="auto">
          <a:xfrm>
            <a:off x="996950" y="5099050"/>
            <a:ext cx="2312988" cy="347663"/>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Coal</a:t>
            </a:r>
            <a:endParaRPr lang="en-US">
              <a:latin typeface="Arial" charset="0"/>
              <a:sym typeface="Symbol" pitchFamily="18" charset="2"/>
            </a:endParaRPr>
          </a:p>
        </p:txBody>
      </p:sp>
      <p:sp>
        <p:nvSpPr>
          <p:cNvPr id="1157146" name="Rectangle 26"/>
          <p:cNvSpPr>
            <a:spLocks noChangeArrowheads="1"/>
          </p:cNvSpPr>
          <p:nvPr/>
        </p:nvSpPr>
        <p:spPr bwMode="auto">
          <a:xfrm>
            <a:off x="3309938" y="5099050"/>
            <a:ext cx="1604962" cy="347663"/>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Fossil</a:t>
            </a:r>
            <a:endParaRPr lang="en-US">
              <a:latin typeface="Arial" charset="0"/>
              <a:sym typeface="Symbol" pitchFamily="18" charset="2"/>
            </a:endParaRPr>
          </a:p>
        </p:txBody>
      </p:sp>
      <p:sp>
        <p:nvSpPr>
          <p:cNvPr id="1157147" name="Rectangle 27"/>
          <p:cNvSpPr>
            <a:spLocks noChangeArrowheads="1"/>
          </p:cNvSpPr>
          <p:nvPr/>
        </p:nvSpPr>
        <p:spPr bwMode="auto">
          <a:xfrm>
            <a:off x="4914900" y="5099050"/>
            <a:ext cx="3257550" cy="347663"/>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32.5</a:t>
            </a:r>
            <a:endParaRPr lang="en-US">
              <a:latin typeface="Arial" charset="0"/>
              <a:sym typeface="Symbol" pitchFamily="18" charset="2"/>
            </a:endParaRPr>
          </a:p>
        </p:txBody>
      </p:sp>
      <p:sp>
        <p:nvSpPr>
          <p:cNvPr id="1157148" name="Rectangle 28"/>
          <p:cNvSpPr>
            <a:spLocks noChangeArrowheads="1"/>
          </p:cNvSpPr>
          <p:nvPr/>
        </p:nvSpPr>
        <p:spPr bwMode="auto">
          <a:xfrm>
            <a:off x="996950" y="5446713"/>
            <a:ext cx="2312988" cy="347662"/>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Sugar</a:t>
            </a:r>
            <a:endParaRPr lang="en-US">
              <a:latin typeface="Arial" charset="0"/>
              <a:sym typeface="Symbol" pitchFamily="18" charset="2"/>
            </a:endParaRPr>
          </a:p>
        </p:txBody>
      </p:sp>
      <p:sp>
        <p:nvSpPr>
          <p:cNvPr id="1157149" name="Rectangle 29"/>
          <p:cNvSpPr>
            <a:spLocks noChangeArrowheads="1"/>
          </p:cNvSpPr>
          <p:nvPr/>
        </p:nvSpPr>
        <p:spPr bwMode="auto">
          <a:xfrm>
            <a:off x="3309938" y="5446713"/>
            <a:ext cx="1604962" cy="347662"/>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Fossil</a:t>
            </a:r>
            <a:endParaRPr lang="en-US">
              <a:latin typeface="Arial" charset="0"/>
              <a:sym typeface="Symbol" pitchFamily="18" charset="2"/>
            </a:endParaRPr>
          </a:p>
        </p:txBody>
      </p:sp>
      <p:sp>
        <p:nvSpPr>
          <p:cNvPr id="1157150" name="Rectangle 30"/>
          <p:cNvSpPr>
            <a:spLocks noChangeArrowheads="1"/>
          </p:cNvSpPr>
          <p:nvPr/>
        </p:nvSpPr>
        <p:spPr bwMode="auto">
          <a:xfrm>
            <a:off x="4914900" y="5446713"/>
            <a:ext cx="3257550" cy="347662"/>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17.0</a:t>
            </a:r>
            <a:endParaRPr lang="en-US">
              <a:latin typeface="Arial" charset="0"/>
              <a:sym typeface="Symbol" pitchFamily="18" charset="2"/>
            </a:endParaRPr>
          </a:p>
        </p:txBody>
      </p:sp>
      <p:sp>
        <p:nvSpPr>
          <p:cNvPr id="1157151" name="Rectangle 31"/>
          <p:cNvSpPr>
            <a:spLocks noChangeArrowheads="1"/>
          </p:cNvSpPr>
          <p:nvPr/>
        </p:nvSpPr>
        <p:spPr bwMode="auto">
          <a:xfrm>
            <a:off x="996950" y="5794375"/>
            <a:ext cx="2312988" cy="347663"/>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Wood</a:t>
            </a:r>
            <a:endParaRPr lang="en-US">
              <a:latin typeface="Arial" charset="0"/>
              <a:sym typeface="Symbol" pitchFamily="18" charset="2"/>
            </a:endParaRPr>
          </a:p>
        </p:txBody>
      </p:sp>
      <p:sp>
        <p:nvSpPr>
          <p:cNvPr id="1157152" name="Rectangle 32"/>
          <p:cNvSpPr>
            <a:spLocks noChangeArrowheads="1"/>
          </p:cNvSpPr>
          <p:nvPr/>
        </p:nvSpPr>
        <p:spPr bwMode="auto">
          <a:xfrm>
            <a:off x="3309938" y="5794375"/>
            <a:ext cx="1604962" cy="347663"/>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Fossil</a:t>
            </a:r>
            <a:endParaRPr lang="en-US">
              <a:latin typeface="Arial" charset="0"/>
              <a:sym typeface="Symbol" pitchFamily="18" charset="2"/>
            </a:endParaRPr>
          </a:p>
        </p:txBody>
      </p:sp>
      <p:sp>
        <p:nvSpPr>
          <p:cNvPr id="1157153" name="Rectangle 33"/>
          <p:cNvSpPr>
            <a:spLocks noChangeArrowheads="1"/>
          </p:cNvSpPr>
          <p:nvPr/>
        </p:nvSpPr>
        <p:spPr bwMode="auto">
          <a:xfrm>
            <a:off x="4914900" y="5794375"/>
            <a:ext cx="3257550" cy="347663"/>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17.0</a:t>
            </a:r>
            <a:endParaRPr lang="en-US">
              <a:latin typeface="Arial" charset="0"/>
              <a:sym typeface="Symbol" pitchFamily="18" charset="2"/>
            </a:endParaRPr>
          </a:p>
        </p:txBody>
      </p:sp>
      <p:sp>
        <p:nvSpPr>
          <p:cNvPr id="1157154" name="Rectangle 34"/>
          <p:cNvSpPr>
            <a:spLocks noChangeArrowheads="1"/>
          </p:cNvSpPr>
          <p:nvPr/>
        </p:nvSpPr>
        <p:spPr bwMode="auto">
          <a:xfrm>
            <a:off x="996950" y="6142038"/>
            <a:ext cx="2312988" cy="347662"/>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Cow Dung</a:t>
            </a:r>
            <a:endParaRPr lang="en-US">
              <a:latin typeface="Arial" charset="0"/>
              <a:sym typeface="Symbol" pitchFamily="18" charset="2"/>
            </a:endParaRPr>
          </a:p>
        </p:txBody>
      </p:sp>
      <p:sp>
        <p:nvSpPr>
          <p:cNvPr id="1157155" name="Rectangle 35"/>
          <p:cNvSpPr>
            <a:spLocks noChangeArrowheads="1"/>
          </p:cNvSpPr>
          <p:nvPr/>
        </p:nvSpPr>
        <p:spPr bwMode="auto">
          <a:xfrm>
            <a:off x="3309938" y="6142038"/>
            <a:ext cx="1604962" cy="347662"/>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Fossil</a:t>
            </a:r>
            <a:endParaRPr lang="en-US">
              <a:latin typeface="Arial" charset="0"/>
              <a:sym typeface="Symbol" pitchFamily="18" charset="2"/>
            </a:endParaRPr>
          </a:p>
        </p:txBody>
      </p:sp>
      <p:sp>
        <p:nvSpPr>
          <p:cNvPr id="1157156" name="Rectangle 36"/>
          <p:cNvSpPr>
            <a:spLocks noChangeArrowheads="1"/>
          </p:cNvSpPr>
          <p:nvPr/>
        </p:nvSpPr>
        <p:spPr bwMode="auto">
          <a:xfrm>
            <a:off x="4914900" y="6142038"/>
            <a:ext cx="3257550" cy="347662"/>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15.5</a:t>
            </a:r>
            <a:endParaRPr lang="en-US">
              <a:latin typeface="Arial" charset="0"/>
              <a:sym typeface="Symbol" pitchFamily="18" charset="2"/>
            </a:endParaRPr>
          </a:p>
        </p:txBody>
      </p:sp>
      <p:sp>
        <p:nvSpPr>
          <p:cNvPr id="1157157" name="Rectangle 37"/>
          <p:cNvSpPr>
            <a:spLocks noChangeArrowheads="1"/>
          </p:cNvSpPr>
          <p:nvPr/>
        </p:nvSpPr>
        <p:spPr bwMode="auto">
          <a:xfrm>
            <a:off x="996950" y="6489700"/>
            <a:ext cx="2312988" cy="347663"/>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Household Waste</a:t>
            </a:r>
            <a:endParaRPr lang="en-US">
              <a:latin typeface="Arial" charset="0"/>
              <a:sym typeface="Symbol" pitchFamily="18" charset="2"/>
            </a:endParaRPr>
          </a:p>
        </p:txBody>
      </p:sp>
      <p:sp>
        <p:nvSpPr>
          <p:cNvPr id="1157158" name="Rectangle 38"/>
          <p:cNvSpPr>
            <a:spLocks noChangeArrowheads="1"/>
          </p:cNvSpPr>
          <p:nvPr/>
        </p:nvSpPr>
        <p:spPr bwMode="auto">
          <a:xfrm>
            <a:off x="3309938" y="6489700"/>
            <a:ext cx="1604962" cy="347663"/>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Fossil</a:t>
            </a:r>
            <a:endParaRPr lang="en-US">
              <a:latin typeface="Arial" charset="0"/>
              <a:sym typeface="Symbol" pitchFamily="18" charset="2"/>
            </a:endParaRPr>
          </a:p>
        </p:txBody>
      </p:sp>
      <p:sp>
        <p:nvSpPr>
          <p:cNvPr id="1157159" name="Rectangle 39"/>
          <p:cNvSpPr>
            <a:spLocks noChangeArrowheads="1"/>
          </p:cNvSpPr>
          <p:nvPr/>
        </p:nvSpPr>
        <p:spPr bwMode="auto">
          <a:xfrm>
            <a:off x="4914900" y="6489700"/>
            <a:ext cx="3257550" cy="347663"/>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10.0</a:t>
            </a:r>
            <a:endParaRPr lang="en-US">
              <a:latin typeface="Arial" charset="0"/>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7122">
                                            <p:txEl>
                                              <p:pRg st="1" end="1"/>
                                            </p:txEl>
                                          </p:spTgt>
                                        </p:tgtEl>
                                        <p:attrNameLst>
                                          <p:attrName>style.visibility</p:attrName>
                                        </p:attrNameLst>
                                      </p:cBhvr>
                                      <p:to>
                                        <p:strVal val="visible"/>
                                      </p:to>
                                    </p:set>
                                    <p:anim calcmode="lin" valueType="num">
                                      <p:cBhvr additive="base">
                                        <p:cTn id="7" dur="500" fill="hold"/>
                                        <p:tgtEl>
                                          <p:spTgt spid="115712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71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57124"/>
                                        </p:tgtEl>
                                        <p:attrNameLst>
                                          <p:attrName>style.visibility</p:attrName>
                                        </p:attrNameLst>
                                      </p:cBhvr>
                                      <p:to>
                                        <p:strVal val="visible"/>
                                      </p:to>
                                    </p:set>
                                    <p:animEffect transition="in" filter="fade">
                                      <p:cBhvr>
                                        <p:cTn id="13" dur="500"/>
                                        <p:tgtEl>
                                          <p:spTgt spid="1157124"/>
                                        </p:tgtEl>
                                      </p:cBhvr>
                                    </p:animEffect>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57125"/>
                                        </p:tgtEl>
                                        <p:attrNameLst>
                                          <p:attrName>style.visibility</p:attrName>
                                        </p:attrNameLst>
                                      </p:cBhvr>
                                      <p:to>
                                        <p:strVal val="visible"/>
                                      </p:to>
                                    </p:set>
                                    <p:animEffect transition="in" filter="fade">
                                      <p:cBhvr>
                                        <p:cTn id="18" dur="500"/>
                                        <p:tgtEl>
                                          <p:spTgt spid="1157125"/>
                                        </p:tgtEl>
                                      </p:cBhvr>
                                    </p:animEffect>
                                  </p:childTnLst>
                                  <p:subTnLst>
                                    <p:audio>
                                      <p:cMediaNode>
                                        <p:cTn display="0" masterRel="sameClick">
                                          <p:stCondLst>
                                            <p:cond evt="begin" delay="0">
                                              <p:tn val="16"/>
                                            </p:cond>
                                          </p:stCondLst>
                                          <p:endCondLst>
                                            <p:cond evt="onStopAudio" delay="0">
                                              <p:tgtEl>
                                                <p:sldTgt/>
                                              </p:tgtEl>
                                            </p:cond>
                                          </p:endCondLst>
                                        </p:cTn>
                                        <p:tgtEl>
                                          <p:sndTgt r:embed="rId5" name="type.wav"/>
                                        </p:tgtEl>
                                      </p:cMediaNode>
                                    </p:audio>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57126"/>
                                        </p:tgtEl>
                                        <p:attrNameLst>
                                          <p:attrName>style.visibility</p:attrName>
                                        </p:attrNameLst>
                                      </p:cBhvr>
                                      <p:to>
                                        <p:strVal val="visible"/>
                                      </p:to>
                                    </p:set>
                                    <p:animEffect transition="in" filter="fade">
                                      <p:cBhvr>
                                        <p:cTn id="23" dur="500"/>
                                        <p:tgtEl>
                                          <p:spTgt spid="1157126"/>
                                        </p:tgtEl>
                                      </p:cBhvr>
                                    </p:animEffect>
                                  </p:childTnLst>
                                  <p:subTnLst>
                                    <p:audio>
                                      <p:cMediaNode>
                                        <p:cTn display="0" masterRel="sameClick">
                                          <p:stCondLst>
                                            <p:cond evt="begin" delay="0">
                                              <p:tn val="21"/>
                                            </p:cond>
                                          </p:stCondLst>
                                          <p:endCondLst>
                                            <p:cond evt="onStopAudio" delay="0">
                                              <p:tgtEl>
                                                <p:sldTgt/>
                                              </p:tgtEl>
                                            </p:cond>
                                          </p:endCondLst>
                                        </p:cTn>
                                        <p:tgtEl>
                                          <p:sndTgt r:embed="rId5" name="type.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57127"/>
                                        </p:tgtEl>
                                        <p:attrNameLst>
                                          <p:attrName>style.visibility</p:attrName>
                                        </p:attrNameLst>
                                      </p:cBhvr>
                                      <p:to>
                                        <p:strVal val="visible"/>
                                      </p:to>
                                    </p:set>
                                    <p:animEffect transition="in" filter="fade">
                                      <p:cBhvr>
                                        <p:cTn id="28" dur="500"/>
                                        <p:tgtEl>
                                          <p:spTgt spid="1157127"/>
                                        </p:tgtEl>
                                      </p:cBhvr>
                                    </p:animEffect>
                                  </p:childTnLst>
                                  <p:subTnLst>
                                    <p:audio>
                                      <p:cMediaNode>
                                        <p:cTn display="0" masterRel="sameClick">
                                          <p:stCondLst>
                                            <p:cond evt="begin" delay="0">
                                              <p:tn val="26"/>
                                            </p:cond>
                                          </p:stCondLst>
                                          <p:endCondLst>
                                            <p:cond evt="onStopAudio" delay="0">
                                              <p:tgtEl>
                                                <p:sldTgt/>
                                              </p:tgtEl>
                                            </p:cond>
                                          </p:endCondLst>
                                        </p:cTn>
                                        <p:tgtEl>
                                          <p:sndTgt r:embed="rId5" name="type.wav"/>
                                        </p:tgtEl>
                                      </p:cMediaNode>
                                    </p:audio>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57128"/>
                                        </p:tgtEl>
                                        <p:attrNameLst>
                                          <p:attrName>style.visibility</p:attrName>
                                        </p:attrNameLst>
                                      </p:cBhvr>
                                      <p:to>
                                        <p:strVal val="visible"/>
                                      </p:to>
                                    </p:set>
                                    <p:animEffect transition="in" filter="fade">
                                      <p:cBhvr>
                                        <p:cTn id="33" dur="500"/>
                                        <p:tgtEl>
                                          <p:spTgt spid="1157128"/>
                                        </p:tgtEl>
                                      </p:cBhvr>
                                    </p:animEffect>
                                  </p:childTnLst>
                                  <p:subTnLst>
                                    <p:audio>
                                      <p:cMediaNode>
                                        <p:cTn display="0" masterRel="sameClick">
                                          <p:stCondLst>
                                            <p:cond evt="begin" delay="0">
                                              <p:tn val="31"/>
                                            </p:cond>
                                          </p:stCondLst>
                                          <p:endCondLst>
                                            <p:cond evt="onStopAudio" delay="0">
                                              <p:tgtEl>
                                                <p:sldTgt/>
                                              </p:tgtEl>
                                            </p:cond>
                                          </p:endCondLst>
                                        </p:cTn>
                                        <p:tgtEl>
                                          <p:sndTgt r:embed="rId5" name="type.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57129"/>
                                        </p:tgtEl>
                                        <p:attrNameLst>
                                          <p:attrName>style.visibility</p:attrName>
                                        </p:attrNameLst>
                                      </p:cBhvr>
                                      <p:to>
                                        <p:strVal val="visible"/>
                                      </p:to>
                                    </p:set>
                                    <p:animEffect transition="in" filter="fade">
                                      <p:cBhvr>
                                        <p:cTn id="38" dur="500"/>
                                        <p:tgtEl>
                                          <p:spTgt spid="1157129"/>
                                        </p:tgtEl>
                                      </p:cBhvr>
                                    </p:animEffect>
                                  </p:childTnLst>
                                  <p:subTnLst>
                                    <p:audio>
                                      <p:cMediaNode>
                                        <p:cTn display="0" masterRel="sameClick">
                                          <p:stCondLst>
                                            <p:cond evt="begin" delay="0">
                                              <p:tn val="36"/>
                                            </p:cond>
                                          </p:stCondLst>
                                          <p:endCondLst>
                                            <p:cond evt="onStopAudio" delay="0">
                                              <p:tgtEl>
                                                <p:sldTgt/>
                                              </p:tgtEl>
                                            </p:cond>
                                          </p:endCondLst>
                                        </p:cTn>
                                        <p:tgtEl>
                                          <p:sndTgt r:embed="rId5" name="type.wav"/>
                                        </p:tgtEl>
                                      </p:cMediaNode>
                                    </p:audio>
                                  </p:sub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57130"/>
                                        </p:tgtEl>
                                        <p:attrNameLst>
                                          <p:attrName>style.visibility</p:attrName>
                                        </p:attrNameLst>
                                      </p:cBhvr>
                                      <p:to>
                                        <p:strVal val="visible"/>
                                      </p:to>
                                    </p:set>
                                    <p:animEffect transition="in" filter="fade">
                                      <p:cBhvr>
                                        <p:cTn id="43" dur="500"/>
                                        <p:tgtEl>
                                          <p:spTgt spid="1157130"/>
                                        </p:tgtEl>
                                      </p:cBhvr>
                                    </p:animEffect>
                                  </p:childTnLst>
                                  <p:subTnLst>
                                    <p:audio>
                                      <p:cMediaNode>
                                        <p:cTn display="0" masterRel="sameClick">
                                          <p:stCondLst>
                                            <p:cond evt="begin" delay="0">
                                              <p:tn val="41"/>
                                            </p:cond>
                                          </p:stCondLst>
                                          <p:endCondLst>
                                            <p:cond evt="onStopAudio" delay="0">
                                              <p:tgtEl>
                                                <p:sldTgt/>
                                              </p:tgtEl>
                                            </p:cond>
                                          </p:endCondLst>
                                        </p:cTn>
                                        <p:tgtEl>
                                          <p:sndTgt r:embed="rId5" name="type.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157131"/>
                                        </p:tgtEl>
                                        <p:attrNameLst>
                                          <p:attrName>style.visibility</p:attrName>
                                        </p:attrNameLst>
                                      </p:cBhvr>
                                      <p:to>
                                        <p:strVal val="visible"/>
                                      </p:to>
                                    </p:set>
                                    <p:animEffect transition="in" filter="fade">
                                      <p:cBhvr>
                                        <p:cTn id="48" dur="500"/>
                                        <p:tgtEl>
                                          <p:spTgt spid="1157131"/>
                                        </p:tgtEl>
                                      </p:cBhvr>
                                    </p:animEffect>
                                  </p:childTnLst>
                                  <p:subTnLst>
                                    <p:audio>
                                      <p:cMediaNode>
                                        <p:cTn display="0" masterRel="sameClick">
                                          <p:stCondLst>
                                            <p:cond evt="begin" delay="0">
                                              <p:tn val="46"/>
                                            </p:cond>
                                          </p:stCondLst>
                                          <p:endCondLst>
                                            <p:cond evt="onStopAudio" delay="0">
                                              <p:tgtEl>
                                                <p:sldTgt/>
                                              </p:tgtEl>
                                            </p:cond>
                                          </p:endCondLst>
                                        </p:cTn>
                                        <p:tgtEl>
                                          <p:sndTgt r:embed="rId5" name="type.wav"/>
                                        </p:tgtEl>
                                      </p:cMediaNode>
                                    </p:audio>
                                  </p:sub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157132"/>
                                        </p:tgtEl>
                                        <p:attrNameLst>
                                          <p:attrName>style.visibility</p:attrName>
                                        </p:attrNameLst>
                                      </p:cBhvr>
                                      <p:to>
                                        <p:strVal val="visible"/>
                                      </p:to>
                                    </p:set>
                                    <p:animEffect transition="in" filter="fade">
                                      <p:cBhvr>
                                        <p:cTn id="53" dur="500"/>
                                        <p:tgtEl>
                                          <p:spTgt spid="1157132"/>
                                        </p:tgtEl>
                                      </p:cBhvr>
                                    </p:animEffect>
                                  </p:childTnLst>
                                  <p:subTnLst>
                                    <p:audio>
                                      <p:cMediaNode>
                                        <p:cTn display="0" masterRel="sameClick">
                                          <p:stCondLst>
                                            <p:cond evt="begin" delay="0">
                                              <p:tn val="51"/>
                                            </p:cond>
                                          </p:stCondLst>
                                          <p:endCondLst>
                                            <p:cond evt="onStopAudio" delay="0">
                                              <p:tgtEl>
                                                <p:sldTgt/>
                                              </p:tgtEl>
                                            </p:cond>
                                          </p:endCondLst>
                                        </p:cTn>
                                        <p:tgtEl>
                                          <p:sndTgt r:embed="rId5" name="type.wav"/>
                                        </p:tgtEl>
                                      </p:cMediaNode>
                                    </p:audio>
                                  </p:sub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157133"/>
                                        </p:tgtEl>
                                        <p:attrNameLst>
                                          <p:attrName>style.visibility</p:attrName>
                                        </p:attrNameLst>
                                      </p:cBhvr>
                                      <p:to>
                                        <p:strVal val="visible"/>
                                      </p:to>
                                    </p:set>
                                    <p:animEffect transition="in" filter="fade">
                                      <p:cBhvr>
                                        <p:cTn id="58" dur="500"/>
                                        <p:tgtEl>
                                          <p:spTgt spid="1157133"/>
                                        </p:tgtEl>
                                      </p:cBhvr>
                                    </p:animEffect>
                                  </p:childTnLst>
                                  <p:subTnLst>
                                    <p:audio>
                                      <p:cMediaNode>
                                        <p:cTn display="0" masterRel="sameClick">
                                          <p:stCondLst>
                                            <p:cond evt="begin" delay="0">
                                              <p:tn val="56"/>
                                            </p:cond>
                                          </p:stCondLst>
                                          <p:endCondLst>
                                            <p:cond evt="onStopAudio" delay="0">
                                              <p:tgtEl>
                                                <p:sldTgt/>
                                              </p:tgtEl>
                                            </p:cond>
                                          </p:endCondLst>
                                        </p:cTn>
                                        <p:tgtEl>
                                          <p:sndTgt r:embed="rId5" name="type.wav"/>
                                        </p:tgtEl>
                                      </p:cMediaNode>
                                    </p:audio>
                                  </p:sub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157134"/>
                                        </p:tgtEl>
                                        <p:attrNameLst>
                                          <p:attrName>style.visibility</p:attrName>
                                        </p:attrNameLst>
                                      </p:cBhvr>
                                      <p:to>
                                        <p:strVal val="visible"/>
                                      </p:to>
                                    </p:set>
                                    <p:animEffect transition="in" filter="fade">
                                      <p:cBhvr>
                                        <p:cTn id="63" dur="500"/>
                                        <p:tgtEl>
                                          <p:spTgt spid="1157134"/>
                                        </p:tgtEl>
                                      </p:cBhvr>
                                    </p:animEffect>
                                  </p:childTnLst>
                                  <p:subTnLst>
                                    <p:audio>
                                      <p:cMediaNode>
                                        <p:cTn display="0" masterRel="sameClick">
                                          <p:stCondLst>
                                            <p:cond evt="begin" delay="0">
                                              <p:tn val="61"/>
                                            </p:cond>
                                          </p:stCondLst>
                                          <p:endCondLst>
                                            <p:cond evt="onStopAudio" delay="0">
                                              <p:tgtEl>
                                                <p:sldTgt/>
                                              </p:tgtEl>
                                            </p:cond>
                                          </p:endCondLst>
                                        </p:cTn>
                                        <p:tgtEl>
                                          <p:sndTgt r:embed="rId5" name="type.wav"/>
                                        </p:tgtEl>
                                      </p:cMediaNode>
                                    </p:audio>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157135"/>
                                        </p:tgtEl>
                                        <p:attrNameLst>
                                          <p:attrName>style.visibility</p:attrName>
                                        </p:attrNameLst>
                                      </p:cBhvr>
                                      <p:to>
                                        <p:strVal val="visible"/>
                                      </p:to>
                                    </p:set>
                                    <p:animEffect transition="in" filter="fade">
                                      <p:cBhvr>
                                        <p:cTn id="68" dur="500"/>
                                        <p:tgtEl>
                                          <p:spTgt spid="1157135"/>
                                        </p:tgtEl>
                                      </p:cBhvr>
                                    </p:animEffect>
                                  </p:childTnLst>
                                  <p:subTnLst>
                                    <p:audio>
                                      <p:cMediaNode>
                                        <p:cTn display="0" masterRel="sameClick">
                                          <p:stCondLst>
                                            <p:cond evt="begin" delay="0">
                                              <p:tn val="66"/>
                                            </p:cond>
                                          </p:stCondLst>
                                          <p:endCondLst>
                                            <p:cond evt="onStopAudio" delay="0">
                                              <p:tgtEl>
                                                <p:sldTgt/>
                                              </p:tgtEl>
                                            </p:cond>
                                          </p:endCondLst>
                                        </p:cTn>
                                        <p:tgtEl>
                                          <p:sndTgt r:embed="rId5" name="type.wav"/>
                                        </p:tgtEl>
                                      </p:cMediaNode>
                                    </p:audio>
                                  </p:sub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157136"/>
                                        </p:tgtEl>
                                        <p:attrNameLst>
                                          <p:attrName>style.visibility</p:attrName>
                                        </p:attrNameLst>
                                      </p:cBhvr>
                                      <p:to>
                                        <p:strVal val="visible"/>
                                      </p:to>
                                    </p:set>
                                    <p:animEffect transition="in" filter="fade">
                                      <p:cBhvr>
                                        <p:cTn id="73" dur="500"/>
                                        <p:tgtEl>
                                          <p:spTgt spid="1157136"/>
                                        </p:tgtEl>
                                      </p:cBhvr>
                                    </p:animEffect>
                                  </p:childTnLst>
                                  <p:subTnLst>
                                    <p:audio>
                                      <p:cMediaNode>
                                        <p:cTn display="0" masterRel="sameClick">
                                          <p:stCondLst>
                                            <p:cond evt="begin" delay="0">
                                              <p:tn val="71"/>
                                            </p:cond>
                                          </p:stCondLst>
                                          <p:endCondLst>
                                            <p:cond evt="onStopAudio" delay="0">
                                              <p:tgtEl>
                                                <p:sldTgt/>
                                              </p:tgtEl>
                                            </p:cond>
                                          </p:endCondLst>
                                        </p:cTn>
                                        <p:tgtEl>
                                          <p:sndTgt r:embed="rId5" name="type.wav"/>
                                        </p:tgtEl>
                                      </p:cMediaNode>
                                    </p:audio>
                                  </p:sub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157137"/>
                                        </p:tgtEl>
                                        <p:attrNameLst>
                                          <p:attrName>style.visibility</p:attrName>
                                        </p:attrNameLst>
                                      </p:cBhvr>
                                      <p:to>
                                        <p:strVal val="visible"/>
                                      </p:to>
                                    </p:set>
                                    <p:animEffect transition="in" filter="fade">
                                      <p:cBhvr>
                                        <p:cTn id="78" dur="500"/>
                                        <p:tgtEl>
                                          <p:spTgt spid="1157137"/>
                                        </p:tgtEl>
                                      </p:cBhvr>
                                    </p:animEffect>
                                  </p:childTnLst>
                                  <p:subTnLst>
                                    <p:audio>
                                      <p:cMediaNode>
                                        <p:cTn display="0" masterRel="sameClick">
                                          <p:stCondLst>
                                            <p:cond evt="begin" delay="0">
                                              <p:tn val="76"/>
                                            </p:cond>
                                          </p:stCondLst>
                                          <p:endCondLst>
                                            <p:cond evt="onStopAudio" delay="0">
                                              <p:tgtEl>
                                                <p:sldTgt/>
                                              </p:tgtEl>
                                            </p:cond>
                                          </p:endCondLst>
                                        </p:cTn>
                                        <p:tgtEl>
                                          <p:sndTgt r:embed="rId5" name="type.wav"/>
                                        </p:tgtEl>
                                      </p:cMediaNode>
                                    </p:audio>
                                  </p:sub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157138"/>
                                        </p:tgtEl>
                                        <p:attrNameLst>
                                          <p:attrName>style.visibility</p:attrName>
                                        </p:attrNameLst>
                                      </p:cBhvr>
                                      <p:to>
                                        <p:strVal val="visible"/>
                                      </p:to>
                                    </p:set>
                                    <p:animEffect transition="in" filter="fade">
                                      <p:cBhvr>
                                        <p:cTn id="83" dur="500"/>
                                        <p:tgtEl>
                                          <p:spTgt spid="1157138"/>
                                        </p:tgtEl>
                                      </p:cBhvr>
                                    </p:animEffect>
                                  </p:childTnLst>
                                  <p:subTnLst>
                                    <p:audio>
                                      <p:cMediaNode>
                                        <p:cTn display="0" masterRel="sameClick">
                                          <p:stCondLst>
                                            <p:cond evt="begin" delay="0">
                                              <p:tn val="81"/>
                                            </p:cond>
                                          </p:stCondLst>
                                          <p:endCondLst>
                                            <p:cond evt="onStopAudio" delay="0">
                                              <p:tgtEl>
                                                <p:sldTgt/>
                                              </p:tgtEl>
                                            </p:cond>
                                          </p:endCondLst>
                                        </p:cTn>
                                        <p:tgtEl>
                                          <p:sndTgt r:embed="rId5" name="type.wav"/>
                                        </p:tgtEl>
                                      </p:cMediaNode>
                                    </p:audio>
                                  </p:sub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157139"/>
                                        </p:tgtEl>
                                        <p:attrNameLst>
                                          <p:attrName>style.visibility</p:attrName>
                                        </p:attrNameLst>
                                      </p:cBhvr>
                                      <p:to>
                                        <p:strVal val="visible"/>
                                      </p:to>
                                    </p:set>
                                    <p:animEffect transition="in" filter="fade">
                                      <p:cBhvr>
                                        <p:cTn id="88" dur="500"/>
                                        <p:tgtEl>
                                          <p:spTgt spid="1157139"/>
                                        </p:tgtEl>
                                      </p:cBhvr>
                                    </p:animEffect>
                                  </p:childTnLst>
                                  <p:subTnLst>
                                    <p:audio>
                                      <p:cMediaNode>
                                        <p:cTn display="0" masterRel="sameClick">
                                          <p:stCondLst>
                                            <p:cond evt="begin" delay="0">
                                              <p:tn val="86"/>
                                            </p:cond>
                                          </p:stCondLst>
                                          <p:endCondLst>
                                            <p:cond evt="onStopAudio" delay="0">
                                              <p:tgtEl>
                                                <p:sldTgt/>
                                              </p:tgtEl>
                                            </p:cond>
                                          </p:endCondLst>
                                        </p:cTn>
                                        <p:tgtEl>
                                          <p:sndTgt r:embed="rId5" name="type.wav"/>
                                        </p:tgtEl>
                                      </p:cMediaNode>
                                    </p:audio>
                                  </p:sub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157140"/>
                                        </p:tgtEl>
                                        <p:attrNameLst>
                                          <p:attrName>style.visibility</p:attrName>
                                        </p:attrNameLst>
                                      </p:cBhvr>
                                      <p:to>
                                        <p:strVal val="visible"/>
                                      </p:to>
                                    </p:set>
                                    <p:animEffect transition="in" filter="fade">
                                      <p:cBhvr>
                                        <p:cTn id="93" dur="500"/>
                                        <p:tgtEl>
                                          <p:spTgt spid="1157140"/>
                                        </p:tgtEl>
                                      </p:cBhvr>
                                    </p:animEffect>
                                  </p:childTnLst>
                                  <p:subTnLst>
                                    <p:audio>
                                      <p:cMediaNode>
                                        <p:cTn display="0" masterRel="sameClick">
                                          <p:stCondLst>
                                            <p:cond evt="begin" delay="0">
                                              <p:tn val="91"/>
                                            </p:cond>
                                          </p:stCondLst>
                                          <p:endCondLst>
                                            <p:cond evt="onStopAudio" delay="0">
                                              <p:tgtEl>
                                                <p:sldTgt/>
                                              </p:tgtEl>
                                            </p:cond>
                                          </p:endCondLst>
                                        </p:cTn>
                                        <p:tgtEl>
                                          <p:sndTgt r:embed="rId5" name="type.wav"/>
                                        </p:tgtEl>
                                      </p:cMediaNode>
                                    </p:audio>
                                  </p:sub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1157141"/>
                                        </p:tgtEl>
                                        <p:attrNameLst>
                                          <p:attrName>style.visibility</p:attrName>
                                        </p:attrNameLst>
                                      </p:cBhvr>
                                      <p:to>
                                        <p:strVal val="visible"/>
                                      </p:to>
                                    </p:set>
                                    <p:animEffect transition="in" filter="fade">
                                      <p:cBhvr>
                                        <p:cTn id="98" dur="500"/>
                                        <p:tgtEl>
                                          <p:spTgt spid="1157141"/>
                                        </p:tgtEl>
                                      </p:cBhvr>
                                    </p:animEffect>
                                  </p:childTnLst>
                                  <p:subTnLst>
                                    <p:audio>
                                      <p:cMediaNode>
                                        <p:cTn display="0" masterRel="sameClick">
                                          <p:stCondLst>
                                            <p:cond evt="begin" delay="0">
                                              <p:tn val="96"/>
                                            </p:cond>
                                          </p:stCondLst>
                                          <p:endCondLst>
                                            <p:cond evt="onStopAudio" delay="0">
                                              <p:tgtEl>
                                                <p:sldTgt/>
                                              </p:tgtEl>
                                            </p:cond>
                                          </p:endCondLst>
                                        </p:cTn>
                                        <p:tgtEl>
                                          <p:sndTgt r:embed="rId5" name="type.wav"/>
                                        </p:tgtEl>
                                      </p:cMediaNode>
                                    </p:audio>
                                  </p:sub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1157142"/>
                                        </p:tgtEl>
                                        <p:attrNameLst>
                                          <p:attrName>style.visibility</p:attrName>
                                        </p:attrNameLst>
                                      </p:cBhvr>
                                      <p:to>
                                        <p:strVal val="visible"/>
                                      </p:to>
                                    </p:set>
                                    <p:animEffect transition="in" filter="fade">
                                      <p:cBhvr>
                                        <p:cTn id="103" dur="500"/>
                                        <p:tgtEl>
                                          <p:spTgt spid="1157142"/>
                                        </p:tgtEl>
                                      </p:cBhvr>
                                    </p:animEffect>
                                  </p:childTnLst>
                                  <p:subTnLst>
                                    <p:audio>
                                      <p:cMediaNode>
                                        <p:cTn display="0" masterRel="sameClick">
                                          <p:stCondLst>
                                            <p:cond evt="begin" delay="0">
                                              <p:tn val="101"/>
                                            </p:cond>
                                          </p:stCondLst>
                                          <p:endCondLst>
                                            <p:cond evt="onStopAudio" delay="0">
                                              <p:tgtEl>
                                                <p:sldTgt/>
                                              </p:tgtEl>
                                            </p:cond>
                                          </p:endCondLst>
                                        </p:cTn>
                                        <p:tgtEl>
                                          <p:sndTgt r:embed="rId5" name="type.wav"/>
                                        </p:tgtEl>
                                      </p:cMediaNode>
                                    </p:audio>
                                  </p:sub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1157143"/>
                                        </p:tgtEl>
                                        <p:attrNameLst>
                                          <p:attrName>style.visibility</p:attrName>
                                        </p:attrNameLst>
                                      </p:cBhvr>
                                      <p:to>
                                        <p:strVal val="visible"/>
                                      </p:to>
                                    </p:set>
                                    <p:animEffect transition="in" filter="fade">
                                      <p:cBhvr>
                                        <p:cTn id="108" dur="500"/>
                                        <p:tgtEl>
                                          <p:spTgt spid="1157143"/>
                                        </p:tgtEl>
                                      </p:cBhvr>
                                    </p:animEffect>
                                  </p:childTnLst>
                                  <p:subTnLst>
                                    <p:audio>
                                      <p:cMediaNode>
                                        <p:cTn display="0" masterRel="sameClick">
                                          <p:stCondLst>
                                            <p:cond evt="begin" delay="0">
                                              <p:tn val="106"/>
                                            </p:cond>
                                          </p:stCondLst>
                                          <p:endCondLst>
                                            <p:cond evt="onStopAudio" delay="0">
                                              <p:tgtEl>
                                                <p:sldTgt/>
                                              </p:tgtEl>
                                            </p:cond>
                                          </p:endCondLst>
                                        </p:cTn>
                                        <p:tgtEl>
                                          <p:sndTgt r:embed="rId5" name="type.wav"/>
                                        </p:tgtEl>
                                      </p:cMediaNode>
                                    </p:audio>
                                  </p:sub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1157144"/>
                                        </p:tgtEl>
                                        <p:attrNameLst>
                                          <p:attrName>style.visibility</p:attrName>
                                        </p:attrNameLst>
                                      </p:cBhvr>
                                      <p:to>
                                        <p:strVal val="visible"/>
                                      </p:to>
                                    </p:set>
                                    <p:animEffect transition="in" filter="fade">
                                      <p:cBhvr>
                                        <p:cTn id="113" dur="500"/>
                                        <p:tgtEl>
                                          <p:spTgt spid="1157144"/>
                                        </p:tgtEl>
                                      </p:cBhvr>
                                    </p:animEffect>
                                  </p:childTnLst>
                                  <p:subTnLst>
                                    <p:audio>
                                      <p:cMediaNode>
                                        <p:cTn display="0" masterRel="sameClick">
                                          <p:stCondLst>
                                            <p:cond evt="begin" delay="0">
                                              <p:tn val="111"/>
                                            </p:cond>
                                          </p:stCondLst>
                                          <p:endCondLst>
                                            <p:cond evt="onStopAudio" delay="0">
                                              <p:tgtEl>
                                                <p:sldTgt/>
                                              </p:tgtEl>
                                            </p:cond>
                                          </p:endCondLst>
                                        </p:cTn>
                                        <p:tgtEl>
                                          <p:sndTgt r:embed="rId5" name="type.wav"/>
                                        </p:tgtEl>
                                      </p:cMediaNode>
                                    </p:audio>
                                  </p:sub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1157145"/>
                                        </p:tgtEl>
                                        <p:attrNameLst>
                                          <p:attrName>style.visibility</p:attrName>
                                        </p:attrNameLst>
                                      </p:cBhvr>
                                      <p:to>
                                        <p:strVal val="visible"/>
                                      </p:to>
                                    </p:set>
                                    <p:animEffect transition="in" filter="fade">
                                      <p:cBhvr>
                                        <p:cTn id="118" dur="500"/>
                                        <p:tgtEl>
                                          <p:spTgt spid="1157145"/>
                                        </p:tgtEl>
                                      </p:cBhvr>
                                    </p:animEffect>
                                  </p:childTnLst>
                                  <p:subTnLst>
                                    <p:audio>
                                      <p:cMediaNode>
                                        <p:cTn display="0" masterRel="sameClick">
                                          <p:stCondLst>
                                            <p:cond evt="begin" delay="0">
                                              <p:tn val="116"/>
                                            </p:cond>
                                          </p:stCondLst>
                                          <p:endCondLst>
                                            <p:cond evt="onStopAudio" delay="0">
                                              <p:tgtEl>
                                                <p:sldTgt/>
                                              </p:tgtEl>
                                            </p:cond>
                                          </p:endCondLst>
                                        </p:cTn>
                                        <p:tgtEl>
                                          <p:sndTgt r:embed="rId5" name="type.wav"/>
                                        </p:tgtEl>
                                      </p:cMediaNode>
                                    </p:audio>
                                  </p:sub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1157146"/>
                                        </p:tgtEl>
                                        <p:attrNameLst>
                                          <p:attrName>style.visibility</p:attrName>
                                        </p:attrNameLst>
                                      </p:cBhvr>
                                      <p:to>
                                        <p:strVal val="visible"/>
                                      </p:to>
                                    </p:set>
                                    <p:animEffect transition="in" filter="fade">
                                      <p:cBhvr>
                                        <p:cTn id="123" dur="500"/>
                                        <p:tgtEl>
                                          <p:spTgt spid="1157146"/>
                                        </p:tgtEl>
                                      </p:cBhvr>
                                    </p:animEffect>
                                  </p:childTnLst>
                                  <p:subTnLst>
                                    <p:audio>
                                      <p:cMediaNode>
                                        <p:cTn display="0" masterRel="sameClick">
                                          <p:stCondLst>
                                            <p:cond evt="begin" delay="0">
                                              <p:tn val="121"/>
                                            </p:cond>
                                          </p:stCondLst>
                                          <p:endCondLst>
                                            <p:cond evt="onStopAudio" delay="0">
                                              <p:tgtEl>
                                                <p:sldTgt/>
                                              </p:tgtEl>
                                            </p:cond>
                                          </p:endCondLst>
                                        </p:cTn>
                                        <p:tgtEl>
                                          <p:sndTgt r:embed="rId5" name="type.wav"/>
                                        </p:tgtEl>
                                      </p:cMediaNode>
                                    </p:audio>
                                  </p:sub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1157147"/>
                                        </p:tgtEl>
                                        <p:attrNameLst>
                                          <p:attrName>style.visibility</p:attrName>
                                        </p:attrNameLst>
                                      </p:cBhvr>
                                      <p:to>
                                        <p:strVal val="visible"/>
                                      </p:to>
                                    </p:set>
                                    <p:animEffect transition="in" filter="fade">
                                      <p:cBhvr>
                                        <p:cTn id="128" dur="500"/>
                                        <p:tgtEl>
                                          <p:spTgt spid="1157147"/>
                                        </p:tgtEl>
                                      </p:cBhvr>
                                    </p:animEffect>
                                  </p:childTnLst>
                                  <p:subTnLst>
                                    <p:audio>
                                      <p:cMediaNode>
                                        <p:cTn display="0" masterRel="sameClick">
                                          <p:stCondLst>
                                            <p:cond evt="begin" delay="0">
                                              <p:tn val="126"/>
                                            </p:cond>
                                          </p:stCondLst>
                                          <p:endCondLst>
                                            <p:cond evt="onStopAudio" delay="0">
                                              <p:tgtEl>
                                                <p:sldTgt/>
                                              </p:tgtEl>
                                            </p:cond>
                                          </p:endCondLst>
                                        </p:cTn>
                                        <p:tgtEl>
                                          <p:sndTgt r:embed="rId5" name="type.wav"/>
                                        </p:tgtEl>
                                      </p:cMediaNode>
                                    </p:audio>
                                  </p:sub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1157148"/>
                                        </p:tgtEl>
                                        <p:attrNameLst>
                                          <p:attrName>style.visibility</p:attrName>
                                        </p:attrNameLst>
                                      </p:cBhvr>
                                      <p:to>
                                        <p:strVal val="visible"/>
                                      </p:to>
                                    </p:set>
                                    <p:animEffect transition="in" filter="fade">
                                      <p:cBhvr>
                                        <p:cTn id="133" dur="500"/>
                                        <p:tgtEl>
                                          <p:spTgt spid="1157148"/>
                                        </p:tgtEl>
                                      </p:cBhvr>
                                    </p:animEffect>
                                  </p:childTnLst>
                                  <p:subTnLst>
                                    <p:audio>
                                      <p:cMediaNode>
                                        <p:cTn display="0" masterRel="sameClick">
                                          <p:stCondLst>
                                            <p:cond evt="begin" delay="0">
                                              <p:tn val="131"/>
                                            </p:cond>
                                          </p:stCondLst>
                                          <p:endCondLst>
                                            <p:cond evt="onStopAudio" delay="0">
                                              <p:tgtEl>
                                                <p:sldTgt/>
                                              </p:tgtEl>
                                            </p:cond>
                                          </p:endCondLst>
                                        </p:cTn>
                                        <p:tgtEl>
                                          <p:sndTgt r:embed="rId5" name="type.wav"/>
                                        </p:tgtEl>
                                      </p:cMediaNode>
                                    </p:audio>
                                  </p:sub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1157149"/>
                                        </p:tgtEl>
                                        <p:attrNameLst>
                                          <p:attrName>style.visibility</p:attrName>
                                        </p:attrNameLst>
                                      </p:cBhvr>
                                      <p:to>
                                        <p:strVal val="visible"/>
                                      </p:to>
                                    </p:set>
                                    <p:animEffect transition="in" filter="fade">
                                      <p:cBhvr>
                                        <p:cTn id="138" dur="500"/>
                                        <p:tgtEl>
                                          <p:spTgt spid="1157149"/>
                                        </p:tgtEl>
                                      </p:cBhvr>
                                    </p:animEffect>
                                  </p:childTnLst>
                                  <p:subTnLst>
                                    <p:audio>
                                      <p:cMediaNode>
                                        <p:cTn display="0" masterRel="sameClick">
                                          <p:stCondLst>
                                            <p:cond evt="begin" delay="0">
                                              <p:tn val="136"/>
                                            </p:cond>
                                          </p:stCondLst>
                                          <p:endCondLst>
                                            <p:cond evt="onStopAudio" delay="0">
                                              <p:tgtEl>
                                                <p:sldTgt/>
                                              </p:tgtEl>
                                            </p:cond>
                                          </p:endCondLst>
                                        </p:cTn>
                                        <p:tgtEl>
                                          <p:sndTgt r:embed="rId5" name="type.wav"/>
                                        </p:tgtEl>
                                      </p:cMediaNode>
                                    </p:audio>
                                  </p:sub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1157150"/>
                                        </p:tgtEl>
                                        <p:attrNameLst>
                                          <p:attrName>style.visibility</p:attrName>
                                        </p:attrNameLst>
                                      </p:cBhvr>
                                      <p:to>
                                        <p:strVal val="visible"/>
                                      </p:to>
                                    </p:set>
                                    <p:animEffect transition="in" filter="fade">
                                      <p:cBhvr>
                                        <p:cTn id="143" dur="500"/>
                                        <p:tgtEl>
                                          <p:spTgt spid="1157150"/>
                                        </p:tgtEl>
                                      </p:cBhvr>
                                    </p:animEffect>
                                  </p:childTnLst>
                                  <p:subTnLst>
                                    <p:audio>
                                      <p:cMediaNode>
                                        <p:cTn display="0" masterRel="sameClick">
                                          <p:stCondLst>
                                            <p:cond evt="begin" delay="0">
                                              <p:tn val="141"/>
                                            </p:cond>
                                          </p:stCondLst>
                                          <p:endCondLst>
                                            <p:cond evt="onStopAudio" delay="0">
                                              <p:tgtEl>
                                                <p:sldTgt/>
                                              </p:tgtEl>
                                            </p:cond>
                                          </p:endCondLst>
                                        </p:cTn>
                                        <p:tgtEl>
                                          <p:sndTgt r:embed="rId5" name="type.wav"/>
                                        </p:tgtEl>
                                      </p:cMediaNode>
                                    </p:audio>
                                  </p:sub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1157151"/>
                                        </p:tgtEl>
                                        <p:attrNameLst>
                                          <p:attrName>style.visibility</p:attrName>
                                        </p:attrNameLst>
                                      </p:cBhvr>
                                      <p:to>
                                        <p:strVal val="visible"/>
                                      </p:to>
                                    </p:set>
                                    <p:animEffect transition="in" filter="fade">
                                      <p:cBhvr>
                                        <p:cTn id="148" dur="500"/>
                                        <p:tgtEl>
                                          <p:spTgt spid="1157151"/>
                                        </p:tgtEl>
                                      </p:cBhvr>
                                    </p:animEffect>
                                  </p:childTnLst>
                                  <p:subTnLst>
                                    <p:audio>
                                      <p:cMediaNode>
                                        <p:cTn display="0" masterRel="sameClick">
                                          <p:stCondLst>
                                            <p:cond evt="begin" delay="0">
                                              <p:tn val="146"/>
                                            </p:cond>
                                          </p:stCondLst>
                                          <p:endCondLst>
                                            <p:cond evt="onStopAudio" delay="0">
                                              <p:tgtEl>
                                                <p:sldTgt/>
                                              </p:tgtEl>
                                            </p:cond>
                                          </p:endCondLst>
                                        </p:cTn>
                                        <p:tgtEl>
                                          <p:sndTgt r:embed="rId5" name="type.wav"/>
                                        </p:tgtEl>
                                      </p:cMediaNode>
                                    </p:audio>
                                  </p:sub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1157152"/>
                                        </p:tgtEl>
                                        <p:attrNameLst>
                                          <p:attrName>style.visibility</p:attrName>
                                        </p:attrNameLst>
                                      </p:cBhvr>
                                      <p:to>
                                        <p:strVal val="visible"/>
                                      </p:to>
                                    </p:set>
                                    <p:animEffect transition="in" filter="fade">
                                      <p:cBhvr>
                                        <p:cTn id="153" dur="500"/>
                                        <p:tgtEl>
                                          <p:spTgt spid="1157152"/>
                                        </p:tgtEl>
                                      </p:cBhvr>
                                    </p:animEffect>
                                  </p:childTnLst>
                                  <p:subTnLst>
                                    <p:audio>
                                      <p:cMediaNode>
                                        <p:cTn display="0" masterRel="sameClick">
                                          <p:stCondLst>
                                            <p:cond evt="begin" delay="0">
                                              <p:tn val="151"/>
                                            </p:cond>
                                          </p:stCondLst>
                                          <p:endCondLst>
                                            <p:cond evt="onStopAudio" delay="0">
                                              <p:tgtEl>
                                                <p:sldTgt/>
                                              </p:tgtEl>
                                            </p:cond>
                                          </p:endCondLst>
                                        </p:cTn>
                                        <p:tgtEl>
                                          <p:sndTgt r:embed="rId5" name="type.wav"/>
                                        </p:tgtEl>
                                      </p:cMediaNode>
                                    </p:audio>
                                  </p:sub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grpId="0" nodeType="clickEffect">
                                  <p:stCondLst>
                                    <p:cond delay="0"/>
                                  </p:stCondLst>
                                  <p:childTnLst>
                                    <p:set>
                                      <p:cBhvr>
                                        <p:cTn id="157" dur="1" fill="hold">
                                          <p:stCondLst>
                                            <p:cond delay="0"/>
                                          </p:stCondLst>
                                        </p:cTn>
                                        <p:tgtEl>
                                          <p:spTgt spid="1157153"/>
                                        </p:tgtEl>
                                        <p:attrNameLst>
                                          <p:attrName>style.visibility</p:attrName>
                                        </p:attrNameLst>
                                      </p:cBhvr>
                                      <p:to>
                                        <p:strVal val="visible"/>
                                      </p:to>
                                    </p:set>
                                    <p:animEffect transition="in" filter="fade">
                                      <p:cBhvr>
                                        <p:cTn id="158" dur="500"/>
                                        <p:tgtEl>
                                          <p:spTgt spid="1157153"/>
                                        </p:tgtEl>
                                      </p:cBhvr>
                                    </p:animEffect>
                                  </p:childTnLst>
                                  <p:subTnLst>
                                    <p:audio>
                                      <p:cMediaNode>
                                        <p:cTn display="0" masterRel="sameClick">
                                          <p:stCondLst>
                                            <p:cond evt="begin" delay="0">
                                              <p:tn val="156"/>
                                            </p:cond>
                                          </p:stCondLst>
                                          <p:endCondLst>
                                            <p:cond evt="onStopAudio" delay="0">
                                              <p:tgtEl>
                                                <p:sldTgt/>
                                              </p:tgtEl>
                                            </p:cond>
                                          </p:endCondLst>
                                        </p:cTn>
                                        <p:tgtEl>
                                          <p:sndTgt r:embed="rId5" name="type.wav"/>
                                        </p:tgtEl>
                                      </p:cMediaNode>
                                    </p:audio>
                                  </p:sub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grpId="0" nodeType="clickEffect">
                                  <p:stCondLst>
                                    <p:cond delay="0"/>
                                  </p:stCondLst>
                                  <p:childTnLst>
                                    <p:set>
                                      <p:cBhvr>
                                        <p:cTn id="162" dur="1" fill="hold">
                                          <p:stCondLst>
                                            <p:cond delay="0"/>
                                          </p:stCondLst>
                                        </p:cTn>
                                        <p:tgtEl>
                                          <p:spTgt spid="1157154"/>
                                        </p:tgtEl>
                                        <p:attrNameLst>
                                          <p:attrName>style.visibility</p:attrName>
                                        </p:attrNameLst>
                                      </p:cBhvr>
                                      <p:to>
                                        <p:strVal val="visible"/>
                                      </p:to>
                                    </p:set>
                                    <p:animEffect transition="in" filter="fade">
                                      <p:cBhvr>
                                        <p:cTn id="163" dur="500"/>
                                        <p:tgtEl>
                                          <p:spTgt spid="1157154"/>
                                        </p:tgtEl>
                                      </p:cBhvr>
                                    </p:animEffect>
                                  </p:childTnLst>
                                  <p:subTnLst>
                                    <p:audio>
                                      <p:cMediaNode>
                                        <p:cTn display="0" masterRel="sameClick">
                                          <p:stCondLst>
                                            <p:cond evt="begin" delay="0">
                                              <p:tn val="161"/>
                                            </p:cond>
                                          </p:stCondLst>
                                          <p:endCondLst>
                                            <p:cond evt="onStopAudio" delay="0">
                                              <p:tgtEl>
                                                <p:sldTgt/>
                                              </p:tgtEl>
                                            </p:cond>
                                          </p:endCondLst>
                                        </p:cTn>
                                        <p:tgtEl>
                                          <p:sndTgt r:embed="rId5" name="type.wav"/>
                                        </p:tgtEl>
                                      </p:cMediaNode>
                                    </p:audio>
                                  </p:sub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grpId="0" nodeType="clickEffect">
                                  <p:stCondLst>
                                    <p:cond delay="0"/>
                                  </p:stCondLst>
                                  <p:childTnLst>
                                    <p:set>
                                      <p:cBhvr>
                                        <p:cTn id="167" dur="1" fill="hold">
                                          <p:stCondLst>
                                            <p:cond delay="0"/>
                                          </p:stCondLst>
                                        </p:cTn>
                                        <p:tgtEl>
                                          <p:spTgt spid="1157155"/>
                                        </p:tgtEl>
                                        <p:attrNameLst>
                                          <p:attrName>style.visibility</p:attrName>
                                        </p:attrNameLst>
                                      </p:cBhvr>
                                      <p:to>
                                        <p:strVal val="visible"/>
                                      </p:to>
                                    </p:set>
                                    <p:animEffect transition="in" filter="fade">
                                      <p:cBhvr>
                                        <p:cTn id="168" dur="500"/>
                                        <p:tgtEl>
                                          <p:spTgt spid="1157155"/>
                                        </p:tgtEl>
                                      </p:cBhvr>
                                    </p:animEffect>
                                  </p:childTnLst>
                                  <p:subTnLst>
                                    <p:audio>
                                      <p:cMediaNode>
                                        <p:cTn display="0" masterRel="sameClick">
                                          <p:stCondLst>
                                            <p:cond evt="begin" delay="0">
                                              <p:tn val="166"/>
                                            </p:cond>
                                          </p:stCondLst>
                                          <p:endCondLst>
                                            <p:cond evt="onStopAudio" delay="0">
                                              <p:tgtEl>
                                                <p:sldTgt/>
                                              </p:tgtEl>
                                            </p:cond>
                                          </p:endCondLst>
                                        </p:cTn>
                                        <p:tgtEl>
                                          <p:sndTgt r:embed="rId5" name="type.wav"/>
                                        </p:tgtEl>
                                      </p:cMediaNode>
                                    </p:audio>
                                  </p:sub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grpId="0" nodeType="clickEffect">
                                  <p:stCondLst>
                                    <p:cond delay="0"/>
                                  </p:stCondLst>
                                  <p:childTnLst>
                                    <p:set>
                                      <p:cBhvr>
                                        <p:cTn id="172" dur="1" fill="hold">
                                          <p:stCondLst>
                                            <p:cond delay="0"/>
                                          </p:stCondLst>
                                        </p:cTn>
                                        <p:tgtEl>
                                          <p:spTgt spid="1157156"/>
                                        </p:tgtEl>
                                        <p:attrNameLst>
                                          <p:attrName>style.visibility</p:attrName>
                                        </p:attrNameLst>
                                      </p:cBhvr>
                                      <p:to>
                                        <p:strVal val="visible"/>
                                      </p:to>
                                    </p:set>
                                    <p:animEffect transition="in" filter="fade">
                                      <p:cBhvr>
                                        <p:cTn id="173" dur="500"/>
                                        <p:tgtEl>
                                          <p:spTgt spid="1157156"/>
                                        </p:tgtEl>
                                      </p:cBhvr>
                                    </p:animEffect>
                                  </p:childTnLst>
                                  <p:subTnLst>
                                    <p:audio>
                                      <p:cMediaNode>
                                        <p:cTn display="0" masterRel="sameClick">
                                          <p:stCondLst>
                                            <p:cond evt="begin" delay="0">
                                              <p:tn val="171"/>
                                            </p:cond>
                                          </p:stCondLst>
                                          <p:endCondLst>
                                            <p:cond evt="onStopAudio" delay="0">
                                              <p:tgtEl>
                                                <p:sldTgt/>
                                              </p:tgtEl>
                                            </p:cond>
                                          </p:endCondLst>
                                        </p:cTn>
                                        <p:tgtEl>
                                          <p:sndTgt r:embed="rId5" name="type.wav"/>
                                        </p:tgtEl>
                                      </p:cMediaNode>
                                    </p:audio>
                                  </p:subTnLst>
                                </p:cTn>
                              </p:par>
                            </p:childTnLst>
                          </p:cTn>
                        </p:par>
                      </p:childTnLst>
                    </p:cTn>
                  </p:par>
                  <p:par>
                    <p:cTn id="174" fill="hold">
                      <p:stCondLst>
                        <p:cond delay="indefinite"/>
                      </p:stCondLst>
                      <p:childTnLst>
                        <p:par>
                          <p:cTn id="175" fill="hold">
                            <p:stCondLst>
                              <p:cond delay="0"/>
                            </p:stCondLst>
                            <p:childTnLst>
                              <p:par>
                                <p:cTn id="176" presetID="10" presetClass="entr" presetSubtype="0" fill="hold" grpId="0" nodeType="clickEffect">
                                  <p:stCondLst>
                                    <p:cond delay="0"/>
                                  </p:stCondLst>
                                  <p:childTnLst>
                                    <p:set>
                                      <p:cBhvr>
                                        <p:cTn id="177" dur="1" fill="hold">
                                          <p:stCondLst>
                                            <p:cond delay="0"/>
                                          </p:stCondLst>
                                        </p:cTn>
                                        <p:tgtEl>
                                          <p:spTgt spid="1157157"/>
                                        </p:tgtEl>
                                        <p:attrNameLst>
                                          <p:attrName>style.visibility</p:attrName>
                                        </p:attrNameLst>
                                      </p:cBhvr>
                                      <p:to>
                                        <p:strVal val="visible"/>
                                      </p:to>
                                    </p:set>
                                    <p:animEffect transition="in" filter="fade">
                                      <p:cBhvr>
                                        <p:cTn id="178" dur="500"/>
                                        <p:tgtEl>
                                          <p:spTgt spid="1157157"/>
                                        </p:tgtEl>
                                      </p:cBhvr>
                                    </p:animEffect>
                                  </p:childTnLst>
                                  <p:subTnLst>
                                    <p:audio>
                                      <p:cMediaNode>
                                        <p:cTn display="0" masterRel="sameClick">
                                          <p:stCondLst>
                                            <p:cond evt="begin" delay="0">
                                              <p:tn val="176"/>
                                            </p:cond>
                                          </p:stCondLst>
                                          <p:endCondLst>
                                            <p:cond evt="onStopAudio" delay="0">
                                              <p:tgtEl>
                                                <p:sldTgt/>
                                              </p:tgtEl>
                                            </p:cond>
                                          </p:endCondLst>
                                        </p:cTn>
                                        <p:tgtEl>
                                          <p:sndTgt r:embed="rId5" name="type.wav"/>
                                        </p:tgtEl>
                                      </p:cMediaNode>
                                    </p:audio>
                                  </p:subTnLst>
                                </p:cTn>
                              </p:par>
                            </p:childTnLst>
                          </p:cTn>
                        </p:par>
                      </p:childTnLst>
                    </p:cTn>
                  </p:par>
                  <p:par>
                    <p:cTn id="179" fill="hold">
                      <p:stCondLst>
                        <p:cond delay="indefinite"/>
                      </p:stCondLst>
                      <p:childTnLst>
                        <p:par>
                          <p:cTn id="180" fill="hold">
                            <p:stCondLst>
                              <p:cond delay="0"/>
                            </p:stCondLst>
                            <p:childTnLst>
                              <p:par>
                                <p:cTn id="181" presetID="10" presetClass="entr" presetSubtype="0" fill="hold" grpId="0" nodeType="clickEffect">
                                  <p:stCondLst>
                                    <p:cond delay="0"/>
                                  </p:stCondLst>
                                  <p:childTnLst>
                                    <p:set>
                                      <p:cBhvr>
                                        <p:cTn id="182" dur="1" fill="hold">
                                          <p:stCondLst>
                                            <p:cond delay="0"/>
                                          </p:stCondLst>
                                        </p:cTn>
                                        <p:tgtEl>
                                          <p:spTgt spid="1157158"/>
                                        </p:tgtEl>
                                        <p:attrNameLst>
                                          <p:attrName>style.visibility</p:attrName>
                                        </p:attrNameLst>
                                      </p:cBhvr>
                                      <p:to>
                                        <p:strVal val="visible"/>
                                      </p:to>
                                    </p:set>
                                    <p:animEffect transition="in" filter="fade">
                                      <p:cBhvr>
                                        <p:cTn id="183" dur="500"/>
                                        <p:tgtEl>
                                          <p:spTgt spid="1157158"/>
                                        </p:tgtEl>
                                      </p:cBhvr>
                                    </p:animEffect>
                                  </p:childTnLst>
                                  <p:subTnLst>
                                    <p:audio>
                                      <p:cMediaNode>
                                        <p:cTn display="0" masterRel="sameClick">
                                          <p:stCondLst>
                                            <p:cond evt="begin" delay="0">
                                              <p:tn val="181"/>
                                            </p:cond>
                                          </p:stCondLst>
                                          <p:endCondLst>
                                            <p:cond evt="onStopAudio" delay="0">
                                              <p:tgtEl>
                                                <p:sldTgt/>
                                              </p:tgtEl>
                                            </p:cond>
                                          </p:endCondLst>
                                        </p:cTn>
                                        <p:tgtEl>
                                          <p:sndTgt r:embed="rId5" name="type.wav"/>
                                        </p:tgtEl>
                                      </p:cMediaNode>
                                    </p:audio>
                                  </p:subTnLst>
                                </p:cTn>
                              </p:par>
                            </p:childTnLst>
                          </p:cTn>
                        </p:par>
                      </p:childTnLst>
                    </p:cTn>
                  </p:par>
                  <p:par>
                    <p:cTn id="184" fill="hold">
                      <p:stCondLst>
                        <p:cond delay="indefinite"/>
                      </p:stCondLst>
                      <p:childTnLst>
                        <p:par>
                          <p:cTn id="185" fill="hold">
                            <p:stCondLst>
                              <p:cond delay="0"/>
                            </p:stCondLst>
                            <p:childTnLst>
                              <p:par>
                                <p:cTn id="186" presetID="10" presetClass="entr" presetSubtype="0" fill="hold" grpId="0" nodeType="clickEffect">
                                  <p:stCondLst>
                                    <p:cond delay="0"/>
                                  </p:stCondLst>
                                  <p:childTnLst>
                                    <p:set>
                                      <p:cBhvr>
                                        <p:cTn id="187" dur="1" fill="hold">
                                          <p:stCondLst>
                                            <p:cond delay="0"/>
                                          </p:stCondLst>
                                        </p:cTn>
                                        <p:tgtEl>
                                          <p:spTgt spid="1157159"/>
                                        </p:tgtEl>
                                        <p:attrNameLst>
                                          <p:attrName>style.visibility</p:attrName>
                                        </p:attrNameLst>
                                      </p:cBhvr>
                                      <p:to>
                                        <p:strVal val="visible"/>
                                      </p:to>
                                    </p:set>
                                    <p:animEffect transition="in" filter="fade">
                                      <p:cBhvr>
                                        <p:cTn id="188" dur="500"/>
                                        <p:tgtEl>
                                          <p:spTgt spid="1157159"/>
                                        </p:tgtEl>
                                      </p:cBhvr>
                                    </p:animEffect>
                                  </p:childTnLst>
                                  <p:subTnLst>
                                    <p:audio>
                                      <p:cMediaNode>
                                        <p:cTn display="0" masterRel="sameClick">
                                          <p:stCondLst>
                                            <p:cond evt="begin" delay="0">
                                              <p:tn val="186"/>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24" grpId="0" animBg="1"/>
      <p:bldP spid="1157125" grpId="0" animBg="1"/>
      <p:bldP spid="1157126" grpId="0" animBg="1"/>
      <p:bldP spid="1157127" grpId="0" animBg="1"/>
      <p:bldP spid="1157128" grpId="0" animBg="1"/>
      <p:bldP spid="1157129" grpId="0" animBg="1"/>
      <p:bldP spid="1157130" grpId="0" animBg="1"/>
      <p:bldP spid="1157131" grpId="0" animBg="1"/>
      <p:bldP spid="1157132" grpId="0" animBg="1"/>
      <p:bldP spid="1157133" grpId="0" animBg="1"/>
      <p:bldP spid="1157134" grpId="0" animBg="1"/>
      <p:bldP spid="1157135" grpId="0" animBg="1"/>
      <p:bldP spid="1157136" grpId="0" animBg="1"/>
      <p:bldP spid="1157137" grpId="0" animBg="1"/>
      <p:bldP spid="1157138" grpId="0" animBg="1"/>
      <p:bldP spid="1157139" grpId="0" animBg="1"/>
      <p:bldP spid="1157140" grpId="0" animBg="1"/>
      <p:bldP spid="1157141" grpId="0" animBg="1"/>
      <p:bldP spid="1157142" grpId="0" animBg="1"/>
      <p:bldP spid="1157143" grpId="0" animBg="1"/>
      <p:bldP spid="1157144" grpId="0" animBg="1"/>
      <p:bldP spid="1157145" grpId="0" animBg="1"/>
      <p:bldP spid="1157146" grpId="0" animBg="1"/>
      <p:bldP spid="1157147" grpId="0" animBg="1"/>
      <p:bldP spid="1157148" grpId="0" animBg="1"/>
      <p:bldP spid="1157149" grpId="0" animBg="1"/>
      <p:bldP spid="1157150" grpId="0" animBg="1"/>
      <p:bldP spid="1157151" grpId="0" animBg="1"/>
      <p:bldP spid="1157152" grpId="0" animBg="1"/>
      <p:bldP spid="1157153" grpId="0" animBg="1"/>
      <p:bldP spid="1157154" grpId="0" animBg="1"/>
      <p:bldP spid="1157155" grpId="0" animBg="1"/>
      <p:bldP spid="1157156" grpId="0" animBg="1"/>
      <p:bldP spid="1157157" grpId="0" animBg="1"/>
      <p:bldP spid="1157158" grpId="0" animBg="1"/>
      <p:bldP spid="115715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3266"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Renewable and non-renewable energy sources</a:t>
            </a:r>
            <a:r>
              <a:rPr lang="en-US" sz="2400">
                <a:solidFill>
                  <a:srgbClr val="000000"/>
                </a:solidFill>
                <a:latin typeface="Arial" charset="0"/>
                <a:ea typeface="Calibri" pitchFamily="34" charset="0"/>
                <a:cs typeface="Arial" charset="0"/>
              </a:rPr>
              <a:t> </a:t>
            </a:r>
            <a:r>
              <a:rPr lang="en-US">
                <a:solidFill>
                  <a:srgbClr val="000000"/>
                </a:solidFill>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b="1">
                <a:solidFill>
                  <a:srgbClr val="000000"/>
                </a:solidFill>
                <a:latin typeface="Arial" charset="0"/>
                <a:ea typeface="Calibri" pitchFamily="34" charset="0"/>
                <a:cs typeface="Times New Roman" pitchFamily="18" charset="0"/>
              </a:rPr>
              <a:t>Renewable resources</a:t>
            </a:r>
            <a:r>
              <a:rPr lang="en-US" sz="2400">
                <a:solidFill>
                  <a:srgbClr val="000000"/>
                </a:solidFill>
                <a:latin typeface="Arial" charset="0"/>
                <a:ea typeface="Calibri" pitchFamily="34" charset="0"/>
                <a:cs typeface="Times New Roman" pitchFamily="18" charset="0"/>
              </a:rPr>
              <a:t>         can be replaced in a reasonable amount of time (or are not depleted).</a:t>
            </a:r>
          </a:p>
          <a:p>
            <a:pPr>
              <a:spcBef>
                <a:spcPct val="20000"/>
              </a:spcBef>
            </a:pPr>
            <a:endParaRPr lang="en-US" sz="2400">
              <a:solidFill>
                <a:srgbClr val="000000"/>
              </a:solidFill>
              <a:latin typeface="Arial" charset="0"/>
              <a:ea typeface="Calibri" pitchFamily="34" charset="0"/>
              <a:cs typeface="Times New Roman" pitchFamily="18" charset="0"/>
              <a:sym typeface="Symbol" pitchFamily="18" charset="2"/>
            </a:endParaRPr>
          </a:p>
          <a:p>
            <a:pPr>
              <a:spcBef>
                <a:spcPct val="20000"/>
              </a:spcBef>
            </a:pPr>
            <a:endParaRPr lang="en-US" sz="2400">
              <a:solidFill>
                <a:srgbClr val="000000"/>
              </a:solidFill>
              <a:latin typeface="Arial" charset="0"/>
              <a:ea typeface="Calibri" pitchFamily="34" charset="0"/>
              <a:cs typeface="Times New Roman" pitchFamily="18" charset="0"/>
              <a:sym typeface="Symbol" pitchFamily="18" charset="2"/>
            </a:endParaRPr>
          </a:p>
          <a:p>
            <a:pPr>
              <a:spcBef>
                <a:spcPct val="20000"/>
              </a:spcBef>
            </a:pPr>
            <a:endParaRPr lang="en-US" sz="2400">
              <a:solidFill>
                <a:srgbClr val="000000"/>
              </a:solidFill>
              <a:latin typeface="Arial" charset="0"/>
              <a:ea typeface="Calibri" pitchFamily="34" charset="0"/>
              <a:cs typeface="Times New Roman" pitchFamily="18" charset="0"/>
              <a:sym typeface="Symbol" pitchFamily="18" charset="2"/>
            </a:endParaRPr>
          </a:p>
          <a:p>
            <a:pPr>
              <a:spcBef>
                <a:spcPct val="20000"/>
              </a:spcBef>
            </a:pPr>
            <a:endParaRPr lang="en-US" sz="2400">
              <a:solidFill>
                <a:srgbClr val="000000"/>
              </a:solidFill>
              <a:latin typeface="Arial" charset="0"/>
              <a:ea typeface="Calibri" pitchFamily="34" charset="0"/>
              <a:cs typeface="Times New Roman" pitchFamily="18" charset="0"/>
              <a:sym typeface="Symbol" pitchFamily="18" charset="2"/>
            </a:endParaRPr>
          </a:p>
          <a:p>
            <a:pPr>
              <a:spcBef>
                <a:spcPct val="20000"/>
              </a:spcBef>
            </a:pPr>
            <a:endParaRPr lang="en-US" sz="2400">
              <a:solidFill>
                <a:srgbClr val="000000"/>
              </a:solidFill>
              <a:latin typeface="Arial" charset="0"/>
              <a:ea typeface="Calibri" pitchFamily="34" charset="0"/>
              <a:cs typeface="Times New Roman" pitchFamily="18" charset="0"/>
              <a:sym typeface="Symbol" pitchFamily="18" charset="2"/>
            </a:endParaRPr>
          </a:p>
          <a:p>
            <a:pPr>
              <a:spcBef>
                <a:spcPct val="20000"/>
              </a:spcBef>
            </a:pPr>
            <a:endParaRPr lang="en-US" sz="2400">
              <a:solidFill>
                <a:srgbClr val="000000"/>
              </a:solidFill>
              <a:latin typeface="Arial" charset="0"/>
              <a:ea typeface="Calibri" pitchFamily="34" charset="0"/>
              <a:cs typeface="Times New Roman" pitchFamily="18" charset="0"/>
              <a:sym typeface="Symbol" pitchFamily="18" charset="2"/>
            </a:endParaRPr>
          </a:p>
          <a:p>
            <a:pPr>
              <a:spcBef>
                <a:spcPct val="20000"/>
              </a:spcBef>
            </a:pPr>
            <a:endParaRPr lang="en-US" sz="2400">
              <a:solidFill>
                <a:srgbClr val="000000"/>
              </a:solidFill>
              <a:latin typeface="Arial" charset="0"/>
              <a:ea typeface="Calibri" pitchFamily="34" charset="0"/>
              <a:cs typeface="Times New Roman" pitchFamily="18" charset="0"/>
              <a:sym typeface="Symbol" pitchFamily="18" charset="2"/>
            </a:endParaRPr>
          </a:p>
        </p:txBody>
      </p:sp>
      <p:pic>
        <p:nvPicPr>
          <p:cNvPr id="1163333" name="Picture 69"/>
          <p:cNvPicPr>
            <a:picLocks noChangeAspect="1" noChangeArrowheads="1"/>
          </p:cNvPicPr>
          <p:nvPr/>
        </p:nvPicPr>
        <p:blipFill>
          <a:blip r:embed="rId5" cstate="print"/>
          <a:srcRect/>
          <a:stretch>
            <a:fillRect/>
          </a:stretch>
        </p:blipFill>
        <p:spPr bwMode="auto">
          <a:xfrm>
            <a:off x="1143000" y="2679700"/>
            <a:ext cx="6858000" cy="4057650"/>
          </a:xfrm>
          <a:prstGeom prst="rect">
            <a:avLst/>
          </a:prstGeom>
          <a:ln>
            <a:noFill/>
          </a:ln>
          <a:effectLst>
            <a:outerShdw blurRad="292100" dist="139700" dir="2700000" algn="tl" rotWithShape="0">
              <a:srgbClr val="333333">
                <a:alpha val="65000"/>
              </a:srgbClr>
            </a:outerShdw>
          </a:effectLst>
        </p:spPr>
      </p:pic>
      <p:sp>
        <p:nvSpPr>
          <p:cNvPr id="17412"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163291" name="Picture 27" descr="Solid%20waste"/>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164013" y="1797050"/>
            <a:ext cx="539750" cy="501650"/>
          </a:xfrm>
          <a:prstGeom prst="rect">
            <a:avLst/>
          </a:prstGeom>
          <a:noFill/>
          <a:ln w="9525">
            <a:noFill/>
            <a:miter lim="800000"/>
            <a:headEnd/>
            <a:tailEnd/>
          </a:ln>
        </p:spPr>
      </p:pic>
      <p:grpSp>
        <p:nvGrpSpPr>
          <p:cNvPr id="2" name="Group 28"/>
          <p:cNvGrpSpPr>
            <a:grpSpLocks/>
          </p:cNvGrpSpPr>
          <p:nvPr/>
        </p:nvGrpSpPr>
        <p:grpSpPr bwMode="auto">
          <a:xfrm>
            <a:off x="1344613" y="3365500"/>
            <a:ext cx="325437" cy="325438"/>
            <a:chOff x="5365" y="674"/>
            <a:chExt cx="258" cy="258"/>
          </a:xfrm>
        </p:grpSpPr>
        <p:pic>
          <p:nvPicPr>
            <p:cNvPr id="17448" name="Picture 29" descr="Solid%20waste"/>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381" y="709"/>
              <a:ext cx="226" cy="210"/>
            </a:xfrm>
            <a:prstGeom prst="rect">
              <a:avLst/>
            </a:prstGeom>
            <a:noFill/>
            <a:ln w="9525">
              <a:noFill/>
              <a:miter lim="800000"/>
              <a:headEnd/>
              <a:tailEnd/>
            </a:ln>
          </p:spPr>
        </p:pic>
        <p:sp>
          <p:nvSpPr>
            <p:cNvPr id="17449" name="Oval 30"/>
            <p:cNvSpPr>
              <a:spLocks noChangeArrowheads="1"/>
            </p:cNvSpPr>
            <p:nvPr/>
          </p:nvSpPr>
          <p:spPr bwMode="auto">
            <a:xfrm>
              <a:off x="5365" y="674"/>
              <a:ext cx="258" cy="258"/>
            </a:xfrm>
            <a:prstGeom prst="ellipse">
              <a:avLst/>
            </a:prstGeom>
            <a:noFill/>
            <a:ln w="28575">
              <a:solidFill>
                <a:srgbClr val="FF0000"/>
              </a:solidFill>
              <a:round/>
              <a:headEnd/>
              <a:tailEnd/>
            </a:ln>
          </p:spPr>
          <p:txBody>
            <a:bodyPr wrap="none" anchor="ctr"/>
            <a:lstStyle/>
            <a:p>
              <a:endParaRPr lang="en-US"/>
            </a:p>
          </p:txBody>
        </p:sp>
        <p:sp>
          <p:nvSpPr>
            <p:cNvPr id="17450" name="Line 31"/>
            <p:cNvSpPr>
              <a:spLocks noChangeShapeType="1"/>
            </p:cNvSpPr>
            <p:nvPr/>
          </p:nvSpPr>
          <p:spPr bwMode="auto">
            <a:xfrm flipH="1">
              <a:off x="5414" y="714"/>
              <a:ext cx="173" cy="173"/>
            </a:xfrm>
            <a:prstGeom prst="line">
              <a:avLst/>
            </a:prstGeom>
            <a:noFill/>
            <a:ln w="28575">
              <a:solidFill>
                <a:srgbClr val="FF0000"/>
              </a:solidFill>
              <a:round/>
              <a:headEnd/>
              <a:tailEnd/>
            </a:ln>
          </p:spPr>
          <p:txBody>
            <a:bodyPr/>
            <a:lstStyle/>
            <a:p>
              <a:endParaRPr lang="en-US"/>
            </a:p>
          </p:txBody>
        </p:sp>
      </p:grpSp>
      <p:pic>
        <p:nvPicPr>
          <p:cNvPr id="1163296" name="Picture 32" descr="Solid%20waste"/>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668838" y="3695700"/>
            <a:ext cx="349250" cy="323850"/>
          </a:xfrm>
          <a:prstGeom prst="rect">
            <a:avLst/>
          </a:prstGeom>
          <a:noFill/>
          <a:ln w="9525">
            <a:noFill/>
            <a:miter lim="800000"/>
            <a:headEnd/>
            <a:tailEnd/>
          </a:ln>
        </p:spPr>
      </p:pic>
      <p:pic>
        <p:nvPicPr>
          <p:cNvPr id="1163297" name="Picture 33" descr="Solid%20waste"/>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654550" y="3368675"/>
            <a:ext cx="349250" cy="323850"/>
          </a:xfrm>
          <a:prstGeom prst="rect">
            <a:avLst/>
          </a:prstGeom>
          <a:noFill/>
          <a:ln w="9525">
            <a:noFill/>
            <a:miter lim="800000"/>
            <a:headEnd/>
            <a:tailEnd/>
          </a:ln>
        </p:spPr>
      </p:pic>
      <p:pic>
        <p:nvPicPr>
          <p:cNvPr id="1163298" name="Picture 34" descr="Solid%20waste"/>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673600" y="4019550"/>
            <a:ext cx="349250" cy="323850"/>
          </a:xfrm>
          <a:prstGeom prst="rect">
            <a:avLst/>
          </a:prstGeom>
          <a:noFill/>
          <a:ln w="9525">
            <a:noFill/>
            <a:miter lim="800000"/>
            <a:headEnd/>
            <a:tailEnd/>
          </a:ln>
        </p:spPr>
      </p:pic>
      <p:pic>
        <p:nvPicPr>
          <p:cNvPr id="1163299" name="Picture 35" descr="Solid%20waste"/>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687888" y="4343400"/>
            <a:ext cx="349250" cy="323850"/>
          </a:xfrm>
          <a:prstGeom prst="rect">
            <a:avLst/>
          </a:prstGeom>
          <a:noFill/>
          <a:ln w="9525">
            <a:noFill/>
            <a:miter lim="800000"/>
            <a:headEnd/>
            <a:tailEnd/>
          </a:ln>
        </p:spPr>
      </p:pic>
      <p:pic>
        <p:nvPicPr>
          <p:cNvPr id="1163300" name="Picture 36" descr="Solid%20waste"/>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683125" y="4657725"/>
            <a:ext cx="349250" cy="323850"/>
          </a:xfrm>
          <a:prstGeom prst="rect">
            <a:avLst/>
          </a:prstGeom>
          <a:noFill/>
          <a:ln w="9525">
            <a:noFill/>
            <a:miter lim="800000"/>
            <a:headEnd/>
            <a:tailEnd/>
          </a:ln>
        </p:spPr>
      </p:pic>
      <p:grpSp>
        <p:nvGrpSpPr>
          <p:cNvPr id="3" name="Group 37"/>
          <p:cNvGrpSpPr>
            <a:grpSpLocks/>
          </p:cNvGrpSpPr>
          <p:nvPr/>
        </p:nvGrpSpPr>
        <p:grpSpPr bwMode="auto">
          <a:xfrm>
            <a:off x="1344613" y="3702050"/>
            <a:ext cx="325437" cy="325438"/>
            <a:chOff x="5365" y="674"/>
            <a:chExt cx="258" cy="258"/>
          </a:xfrm>
        </p:grpSpPr>
        <p:pic>
          <p:nvPicPr>
            <p:cNvPr id="17445" name="Picture 38" descr="Solid%20waste"/>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381" y="709"/>
              <a:ext cx="226" cy="210"/>
            </a:xfrm>
            <a:prstGeom prst="rect">
              <a:avLst/>
            </a:prstGeom>
            <a:noFill/>
            <a:ln w="9525">
              <a:noFill/>
              <a:miter lim="800000"/>
              <a:headEnd/>
              <a:tailEnd/>
            </a:ln>
          </p:spPr>
        </p:pic>
        <p:sp>
          <p:nvSpPr>
            <p:cNvPr id="17446" name="Oval 39"/>
            <p:cNvSpPr>
              <a:spLocks noChangeArrowheads="1"/>
            </p:cNvSpPr>
            <p:nvPr/>
          </p:nvSpPr>
          <p:spPr bwMode="auto">
            <a:xfrm>
              <a:off x="5365" y="674"/>
              <a:ext cx="258" cy="258"/>
            </a:xfrm>
            <a:prstGeom prst="ellipse">
              <a:avLst/>
            </a:prstGeom>
            <a:noFill/>
            <a:ln w="28575">
              <a:solidFill>
                <a:srgbClr val="FF0000"/>
              </a:solidFill>
              <a:round/>
              <a:headEnd/>
              <a:tailEnd/>
            </a:ln>
          </p:spPr>
          <p:txBody>
            <a:bodyPr wrap="none" anchor="ctr"/>
            <a:lstStyle/>
            <a:p>
              <a:endParaRPr lang="en-US"/>
            </a:p>
          </p:txBody>
        </p:sp>
        <p:sp>
          <p:nvSpPr>
            <p:cNvPr id="17447" name="Line 40"/>
            <p:cNvSpPr>
              <a:spLocks noChangeShapeType="1"/>
            </p:cNvSpPr>
            <p:nvPr/>
          </p:nvSpPr>
          <p:spPr bwMode="auto">
            <a:xfrm flipH="1">
              <a:off x="5414" y="714"/>
              <a:ext cx="173" cy="173"/>
            </a:xfrm>
            <a:prstGeom prst="line">
              <a:avLst/>
            </a:prstGeom>
            <a:noFill/>
            <a:ln w="28575">
              <a:solidFill>
                <a:srgbClr val="FF0000"/>
              </a:solidFill>
              <a:round/>
              <a:headEnd/>
              <a:tailEnd/>
            </a:ln>
          </p:spPr>
          <p:txBody>
            <a:bodyPr/>
            <a:lstStyle/>
            <a:p>
              <a:endParaRPr lang="en-US"/>
            </a:p>
          </p:txBody>
        </p:sp>
      </p:grpSp>
      <p:grpSp>
        <p:nvGrpSpPr>
          <p:cNvPr id="4" name="Group 41"/>
          <p:cNvGrpSpPr>
            <a:grpSpLocks/>
          </p:cNvGrpSpPr>
          <p:nvPr/>
        </p:nvGrpSpPr>
        <p:grpSpPr bwMode="auto">
          <a:xfrm>
            <a:off x="1344613" y="4022725"/>
            <a:ext cx="325437" cy="325438"/>
            <a:chOff x="5365" y="674"/>
            <a:chExt cx="258" cy="258"/>
          </a:xfrm>
        </p:grpSpPr>
        <p:pic>
          <p:nvPicPr>
            <p:cNvPr id="17442" name="Picture 42" descr="Solid%20waste"/>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381" y="709"/>
              <a:ext cx="226" cy="210"/>
            </a:xfrm>
            <a:prstGeom prst="rect">
              <a:avLst/>
            </a:prstGeom>
            <a:noFill/>
            <a:ln w="9525">
              <a:noFill/>
              <a:miter lim="800000"/>
              <a:headEnd/>
              <a:tailEnd/>
            </a:ln>
          </p:spPr>
        </p:pic>
        <p:sp>
          <p:nvSpPr>
            <p:cNvPr id="17443" name="Oval 43"/>
            <p:cNvSpPr>
              <a:spLocks noChangeArrowheads="1"/>
            </p:cNvSpPr>
            <p:nvPr/>
          </p:nvSpPr>
          <p:spPr bwMode="auto">
            <a:xfrm>
              <a:off x="5365" y="674"/>
              <a:ext cx="258" cy="258"/>
            </a:xfrm>
            <a:prstGeom prst="ellipse">
              <a:avLst/>
            </a:prstGeom>
            <a:noFill/>
            <a:ln w="28575">
              <a:solidFill>
                <a:srgbClr val="FF0000"/>
              </a:solidFill>
              <a:round/>
              <a:headEnd/>
              <a:tailEnd/>
            </a:ln>
          </p:spPr>
          <p:txBody>
            <a:bodyPr wrap="none" anchor="ctr"/>
            <a:lstStyle/>
            <a:p>
              <a:endParaRPr lang="en-US"/>
            </a:p>
          </p:txBody>
        </p:sp>
        <p:sp>
          <p:nvSpPr>
            <p:cNvPr id="17444" name="Line 44"/>
            <p:cNvSpPr>
              <a:spLocks noChangeShapeType="1"/>
            </p:cNvSpPr>
            <p:nvPr/>
          </p:nvSpPr>
          <p:spPr bwMode="auto">
            <a:xfrm flipH="1">
              <a:off x="5414" y="714"/>
              <a:ext cx="173" cy="173"/>
            </a:xfrm>
            <a:prstGeom prst="line">
              <a:avLst/>
            </a:prstGeom>
            <a:noFill/>
            <a:ln w="28575">
              <a:solidFill>
                <a:srgbClr val="FF0000"/>
              </a:solidFill>
              <a:round/>
              <a:headEnd/>
              <a:tailEnd/>
            </a:ln>
          </p:spPr>
          <p:txBody>
            <a:bodyPr/>
            <a:lstStyle/>
            <a:p>
              <a:endParaRPr lang="en-US"/>
            </a:p>
          </p:txBody>
        </p:sp>
      </p:grpSp>
      <p:pic>
        <p:nvPicPr>
          <p:cNvPr id="1163313" name="Picture 49" descr="Solid%20waste"/>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336675" y="4633913"/>
            <a:ext cx="349250" cy="323850"/>
          </a:xfrm>
          <a:prstGeom prst="rect">
            <a:avLst/>
          </a:prstGeom>
          <a:noFill/>
          <a:ln w="9525">
            <a:noFill/>
            <a:miter lim="800000"/>
            <a:headEnd/>
            <a:tailEnd/>
          </a:ln>
        </p:spPr>
      </p:pic>
      <p:grpSp>
        <p:nvGrpSpPr>
          <p:cNvPr id="5" name="Group 50"/>
          <p:cNvGrpSpPr>
            <a:grpSpLocks/>
          </p:cNvGrpSpPr>
          <p:nvPr/>
        </p:nvGrpSpPr>
        <p:grpSpPr bwMode="auto">
          <a:xfrm>
            <a:off x="1363663" y="5680075"/>
            <a:ext cx="325437" cy="325438"/>
            <a:chOff x="5365" y="674"/>
            <a:chExt cx="258" cy="258"/>
          </a:xfrm>
        </p:grpSpPr>
        <p:pic>
          <p:nvPicPr>
            <p:cNvPr id="17439" name="Picture 51" descr="Solid%20waste"/>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381" y="709"/>
              <a:ext cx="226" cy="210"/>
            </a:xfrm>
            <a:prstGeom prst="rect">
              <a:avLst/>
            </a:prstGeom>
            <a:noFill/>
            <a:ln w="9525">
              <a:noFill/>
              <a:miter lim="800000"/>
              <a:headEnd/>
              <a:tailEnd/>
            </a:ln>
          </p:spPr>
        </p:pic>
        <p:sp>
          <p:nvSpPr>
            <p:cNvPr id="17440" name="Oval 52"/>
            <p:cNvSpPr>
              <a:spLocks noChangeArrowheads="1"/>
            </p:cNvSpPr>
            <p:nvPr/>
          </p:nvSpPr>
          <p:spPr bwMode="auto">
            <a:xfrm>
              <a:off x="5365" y="674"/>
              <a:ext cx="258" cy="258"/>
            </a:xfrm>
            <a:prstGeom prst="ellipse">
              <a:avLst/>
            </a:prstGeom>
            <a:noFill/>
            <a:ln w="28575">
              <a:solidFill>
                <a:srgbClr val="FF0000"/>
              </a:solidFill>
              <a:round/>
              <a:headEnd/>
              <a:tailEnd/>
            </a:ln>
          </p:spPr>
          <p:txBody>
            <a:bodyPr wrap="none" anchor="ctr"/>
            <a:lstStyle/>
            <a:p>
              <a:endParaRPr lang="en-US"/>
            </a:p>
          </p:txBody>
        </p:sp>
        <p:sp>
          <p:nvSpPr>
            <p:cNvPr id="17441" name="Line 53"/>
            <p:cNvSpPr>
              <a:spLocks noChangeShapeType="1"/>
            </p:cNvSpPr>
            <p:nvPr/>
          </p:nvSpPr>
          <p:spPr bwMode="auto">
            <a:xfrm flipH="1">
              <a:off x="5414" y="714"/>
              <a:ext cx="173" cy="173"/>
            </a:xfrm>
            <a:prstGeom prst="line">
              <a:avLst/>
            </a:prstGeom>
            <a:noFill/>
            <a:ln w="28575">
              <a:solidFill>
                <a:srgbClr val="FF0000"/>
              </a:solidFill>
              <a:round/>
              <a:headEnd/>
              <a:tailEnd/>
            </a:ln>
          </p:spPr>
          <p:txBody>
            <a:bodyPr/>
            <a:lstStyle/>
            <a:p>
              <a:endParaRPr lang="en-US"/>
            </a:p>
          </p:txBody>
        </p:sp>
      </p:grpSp>
      <p:grpSp>
        <p:nvGrpSpPr>
          <p:cNvPr id="6" name="Group 54"/>
          <p:cNvGrpSpPr>
            <a:grpSpLocks/>
          </p:cNvGrpSpPr>
          <p:nvPr/>
        </p:nvGrpSpPr>
        <p:grpSpPr bwMode="auto">
          <a:xfrm>
            <a:off x="1363663" y="6016625"/>
            <a:ext cx="325437" cy="325438"/>
            <a:chOff x="5365" y="674"/>
            <a:chExt cx="258" cy="258"/>
          </a:xfrm>
        </p:grpSpPr>
        <p:pic>
          <p:nvPicPr>
            <p:cNvPr id="17436" name="Picture 55" descr="Solid%20waste"/>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381" y="709"/>
              <a:ext cx="226" cy="210"/>
            </a:xfrm>
            <a:prstGeom prst="rect">
              <a:avLst/>
            </a:prstGeom>
            <a:noFill/>
            <a:ln w="9525">
              <a:noFill/>
              <a:miter lim="800000"/>
              <a:headEnd/>
              <a:tailEnd/>
            </a:ln>
          </p:spPr>
        </p:pic>
        <p:sp>
          <p:nvSpPr>
            <p:cNvPr id="17437" name="Oval 56"/>
            <p:cNvSpPr>
              <a:spLocks noChangeArrowheads="1"/>
            </p:cNvSpPr>
            <p:nvPr/>
          </p:nvSpPr>
          <p:spPr bwMode="auto">
            <a:xfrm>
              <a:off x="5365" y="674"/>
              <a:ext cx="258" cy="258"/>
            </a:xfrm>
            <a:prstGeom prst="ellipse">
              <a:avLst/>
            </a:prstGeom>
            <a:noFill/>
            <a:ln w="28575">
              <a:solidFill>
                <a:srgbClr val="FF0000"/>
              </a:solidFill>
              <a:round/>
              <a:headEnd/>
              <a:tailEnd/>
            </a:ln>
          </p:spPr>
          <p:txBody>
            <a:bodyPr wrap="none" anchor="ctr"/>
            <a:lstStyle/>
            <a:p>
              <a:endParaRPr lang="en-US"/>
            </a:p>
          </p:txBody>
        </p:sp>
        <p:sp>
          <p:nvSpPr>
            <p:cNvPr id="17438" name="Line 57"/>
            <p:cNvSpPr>
              <a:spLocks noChangeShapeType="1"/>
            </p:cNvSpPr>
            <p:nvPr/>
          </p:nvSpPr>
          <p:spPr bwMode="auto">
            <a:xfrm flipH="1">
              <a:off x="5414" y="714"/>
              <a:ext cx="173" cy="173"/>
            </a:xfrm>
            <a:prstGeom prst="line">
              <a:avLst/>
            </a:prstGeom>
            <a:noFill/>
            <a:ln w="28575">
              <a:solidFill>
                <a:srgbClr val="FF0000"/>
              </a:solidFill>
              <a:round/>
              <a:headEnd/>
              <a:tailEnd/>
            </a:ln>
          </p:spPr>
          <p:txBody>
            <a:bodyPr/>
            <a:lstStyle/>
            <a:p>
              <a:endParaRPr lang="en-US"/>
            </a:p>
          </p:txBody>
        </p:sp>
      </p:grpSp>
      <p:grpSp>
        <p:nvGrpSpPr>
          <p:cNvPr id="7" name="Group 58"/>
          <p:cNvGrpSpPr>
            <a:grpSpLocks/>
          </p:cNvGrpSpPr>
          <p:nvPr/>
        </p:nvGrpSpPr>
        <p:grpSpPr bwMode="auto">
          <a:xfrm>
            <a:off x="1363663" y="6337300"/>
            <a:ext cx="325437" cy="325438"/>
            <a:chOff x="5365" y="674"/>
            <a:chExt cx="258" cy="258"/>
          </a:xfrm>
        </p:grpSpPr>
        <p:pic>
          <p:nvPicPr>
            <p:cNvPr id="17433" name="Picture 59" descr="Solid%20waste"/>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381" y="709"/>
              <a:ext cx="226" cy="210"/>
            </a:xfrm>
            <a:prstGeom prst="rect">
              <a:avLst/>
            </a:prstGeom>
            <a:noFill/>
            <a:ln w="9525">
              <a:noFill/>
              <a:miter lim="800000"/>
              <a:headEnd/>
              <a:tailEnd/>
            </a:ln>
          </p:spPr>
        </p:pic>
        <p:sp>
          <p:nvSpPr>
            <p:cNvPr id="17434" name="Oval 60"/>
            <p:cNvSpPr>
              <a:spLocks noChangeArrowheads="1"/>
            </p:cNvSpPr>
            <p:nvPr/>
          </p:nvSpPr>
          <p:spPr bwMode="auto">
            <a:xfrm>
              <a:off x="5365" y="674"/>
              <a:ext cx="258" cy="258"/>
            </a:xfrm>
            <a:prstGeom prst="ellipse">
              <a:avLst/>
            </a:prstGeom>
            <a:noFill/>
            <a:ln w="28575">
              <a:solidFill>
                <a:srgbClr val="FF0000"/>
              </a:solidFill>
              <a:round/>
              <a:headEnd/>
              <a:tailEnd/>
            </a:ln>
          </p:spPr>
          <p:txBody>
            <a:bodyPr wrap="none" anchor="ctr"/>
            <a:lstStyle/>
            <a:p>
              <a:endParaRPr lang="en-US"/>
            </a:p>
          </p:txBody>
        </p:sp>
        <p:sp>
          <p:nvSpPr>
            <p:cNvPr id="17435" name="Line 61"/>
            <p:cNvSpPr>
              <a:spLocks noChangeShapeType="1"/>
            </p:cNvSpPr>
            <p:nvPr/>
          </p:nvSpPr>
          <p:spPr bwMode="auto">
            <a:xfrm flipH="1">
              <a:off x="5414" y="714"/>
              <a:ext cx="173" cy="173"/>
            </a:xfrm>
            <a:prstGeom prst="line">
              <a:avLst/>
            </a:prstGeom>
            <a:noFill/>
            <a:ln w="28575">
              <a:solidFill>
                <a:srgbClr val="FF0000"/>
              </a:solidFill>
              <a:round/>
              <a:headEnd/>
              <a:tailEnd/>
            </a:ln>
          </p:spPr>
          <p:txBody>
            <a:bodyPr/>
            <a:lstStyle/>
            <a:p>
              <a:endParaRPr lang="en-US"/>
            </a:p>
          </p:txBody>
        </p:sp>
      </p:grpSp>
      <p:pic>
        <p:nvPicPr>
          <p:cNvPr id="1163326" name="Picture 62" descr="Solid%20waste"/>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664075" y="6037263"/>
            <a:ext cx="349250" cy="323850"/>
          </a:xfrm>
          <a:prstGeom prst="rect">
            <a:avLst/>
          </a:prstGeom>
          <a:noFill/>
          <a:ln w="9525">
            <a:noFill/>
            <a:miter lim="800000"/>
            <a:headEnd/>
            <a:tailEnd/>
          </a:ln>
        </p:spPr>
      </p:pic>
      <p:pic>
        <p:nvPicPr>
          <p:cNvPr id="1163327" name="Picture 63" descr="Solid%20waste"/>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649788" y="5710238"/>
            <a:ext cx="349250" cy="323850"/>
          </a:xfrm>
          <a:prstGeom prst="rect">
            <a:avLst/>
          </a:prstGeom>
          <a:noFill/>
          <a:ln w="9525">
            <a:noFill/>
            <a:miter lim="800000"/>
            <a:headEnd/>
            <a:tailEnd/>
          </a:ln>
        </p:spPr>
      </p:pic>
      <p:grpSp>
        <p:nvGrpSpPr>
          <p:cNvPr id="8" name="Group 64"/>
          <p:cNvGrpSpPr>
            <a:grpSpLocks/>
          </p:cNvGrpSpPr>
          <p:nvPr/>
        </p:nvGrpSpPr>
        <p:grpSpPr bwMode="auto">
          <a:xfrm>
            <a:off x="4683125" y="6351588"/>
            <a:ext cx="325438" cy="325437"/>
            <a:chOff x="5365" y="674"/>
            <a:chExt cx="258" cy="258"/>
          </a:xfrm>
        </p:grpSpPr>
        <p:pic>
          <p:nvPicPr>
            <p:cNvPr id="17430" name="Picture 65" descr="Solid%20waste"/>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381" y="709"/>
              <a:ext cx="226" cy="210"/>
            </a:xfrm>
            <a:prstGeom prst="rect">
              <a:avLst/>
            </a:prstGeom>
            <a:noFill/>
            <a:ln w="9525">
              <a:noFill/>
              <a:miter lim="800000"/>
              <a:headEnd/>
              <a:tailEnd/>
            </a:ln>
          </p:spPr>
        </p:pic>
        <p:sp>
          <p:nvSpPr>
            <p:cNvPr id="17431" name="Oval 66"/>
            <p:cNvSpPr>
              <a:spLocks noChangeArrowheads="1"/>
            </p:cNvSpPr>
            <p:nvPr/>
          </p:nvSpPr>
          <p:spPr bwMode="auto">
            <a:xfrm>
              <a:off x="5365" y="674"/>
              <a:ext cx="258" cy="258"/>
            </a:xfrm>
            <a:prstGeom prst="ellipse">
              <a:avLst/>
            </a:prstGeom>
            <a:noFill/>
            <a:ln w="28575">
              <a:solidFill>
                <a:srgbClr val="FF0000"/>
              </a:solidFill>
              <a:round/>
              <a:headEnd/>
              <a:tailEnd/>
            </a:ln>
          </p:spPr>
          <p:txBody>
            <a:bodyPr wrap="none" anchor="ctr"/>
            <a:lstStyle/>
            <a:p>
              <a:endParaRPr lang="en-US"/>
            </a:p>
          </p:txBody>
        </p:sp>
        <p:sp>
          <p:nvSpPr>
            <p:cNvPr id="17432" name="Line 67"/>
            <p:cNvSpPr>
              <a:spLocks noChangeShapeType="1"/>
            </p:cNvSpPr>
            <p:nvPr/>
          </p:nvSpPr>
          <p:spPr bwMode="auto">
            <a:xfrm flipH="1">
              <a:off x="5414" y="714"/>
              <a:ext cx="173" cy="173"/>
            </a:xfrm>
            <a:prstGeom prst="line">
              <a:avLst/>
            </a:prstGeom>
            <a:noFill/>
            <a:ln w="28575">
              <a:solidFill>
                <a:srgbClr val="FF0000"/>
              </a:solidFill>
              <a:round/>
              <a:headEnd/>
              <a:tailEnd/>
            </a:ln>
          </p:spPr>
          <p:txBody>
            <a:bodyPr/>
            <a:lstStyle/>
            <a:p>
              <a:endParaRPr lang="en-US"/>
            </a:p>
          </p:txBody>
        </p:sp>
      </p:grpSp>
      <p:pic>
        <p:nvPicPr>
          <p:cNvPr id="1163332" name="Picture 68" descr="Solid%20waste"/>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339850" y="4338638"/>
            <a:ext cx="349250" cy="32385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63266">
                                            <p:txEl>
                                              <p:pRg st="0" end="0"/>
                                            </p:txEl>
                                          </p:spTgt>
                                        </p:tgtEl>
                                        <p:attrNameLst>
                                          <p:attrName>style.visibility</p:attrName>
                                        </p:attrNameLst>
                                      </p:cBhvr>
                                      <p:to>
                                        <p:strVal val="visible"/>
                                      </p:to>
                                    </p:set>
                                    <p:anim calcmode="lin" valueType="num">
                                      <p:cBhvr additive="base">
                                        <p:cTn id="7" dur="500" fill="hold"/>
                                        <p:tgtEl>
                                          <p:spTgt spid="11632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6326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63266">
                                            <p:txEl>
                                              <p:pRg st="1" end="1"/>
                                            </p:txEl>
                                          </p:spTgt>
                                        </p:tgtEl>
                                        <p:attrNameLst>
                                          <p:attrName>style.visibility</p:attrName>
                                        </p:attrNameLst>
                                      </p:cBhvr>
                                      <p:to>
                                        <p:strVal val="visible"/>
                                      </p:to>
                                    </p:set>
                                    <p:anim calcmode="lin" valueType="num">
                                      <p:cBhvr additive="base">
                                        <p:cTn id="13" dur="500" fill="hold"/>
                                        <p:tgtEl>
                                          <p:spTgt spid="116326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632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2" presetClass="entr" presetSubtype="4" fill="hold" nodeType="withEffect">
                                  <p:stCondLst>
                                    <p:cond delay="0"/>
                                  </p:stCondLst>
                                  <p:childTnLst>
                                    <p:set>
                                      <p:cBhvr>
                                        <p:cTn id="16" dur="1" fill="hold">
                                          <p:stCondLst>
                                            <p:cond delay="0"/>
                                          </p:stCondLst>
                                        </p:cTn>
                                        <p:tgtEl>
                                          <p:spTgt spid="1163291"/>
                                        </p:tgtEl>
                                        <p:attrNameLst>
                                          <p:attrName>style.visibility</p:attrName>
                                        </p:attrNameLst>
                                      </p:cBhvr>
                                      <p:to>
                                        <p:strVal val="visible"/>
                                      </p:to>
                                    </p:set>
                                    <p:anim calcmode="lin" valueType="num">
                                      <p:cBhvr additive="base">
                                        <p:cTn id="17" dur="500" fill="hold"/>
                                        <p:tgtEl>
                                          <p:spTgt spid="1163291"/>
                                        </p:tgtEl>
                                        <p:attrNameLst>
                                          <p:attrName>ppt_x</p:attrName>
                                        </p:attrNameLst>
                                      </p:cBhvr>
                                      <p:tavLst>
                                        <p:tav tm="0">
                                          <p:val>
                                            <p:strVal val="#ppt_x"/>
                                          </p:val>
                                        </p:tav>
                                        <p:tav tm="100000">
                                          <p:val>
                                            <p:strVal val="#ppt_x"/>
                                          </p:val>
                                        </p:tav>
                                      </p:tavLst>
                                    </p:anim>
                                    <p:anim calcmode="lin" valueType="num">
                                      <p:cBhvr additive="base">
                                        <p:cTn id="18" dur="500" fill="hold"/>
                                        <p:tgtEl>
                                          <p:spTgt spid="1163291"/>
                                        </p:tgtEl>
                                        <p:attrNameLst>
                                          <p:attrName>ppt_y</p:attrName>
                                        </p:attrNameLst>
                                      </p:cBhvr>
                                      <p:tavLst>
                                        <p:tav tm="0">
                                          <p:val>
                                            <p:strVal val="1+#ppt_h/2"/>
                                          </p:val>
                                        </p:tav>
                                        <p:tav tm="100000">
                                          <p:val>
                                            <p:strVal val="#ppt_y"/>
                                          </p:val>
                                        </p:tav>
                                      </p:tavLst>
                                    </p:anim>
                                  </p:childTnLst>
                                </p:cTn>
                              </p:par>
                              <p:par>
                                <p:cTn id="19" presetID="53" presetClass="entr" presetSubtype="0" fill="hold" nodeType="withEffect">
                                  <p:stCondLst>
                                    <p:cond delay="0"/>
                                  </p:stCondLst>
                                  <p:childTnLst>
                                    <p:set>
                                      <p:cBhvr>
                                        <p:cTn id="20" dur="1" fill="hold">
                                          <p:stCondLst>
                                            <p:cond delay="0"/>
                                          </p:stCondLst>
                                        </p:cTn>
                                        <p:tgtEl>
                                          <p:spTgt spid="1163333"/>
                                        </p:tgtEl>
                                        <p:attrNameLst>
                                          <p:attrName>style.visibility</p:attrName>
                                        </p:attrNameLst>
                                      </p:cBhvr>
                                      <p:to>
                                        <p:strVal val="visible"/>
                                      </p:to>
                                    </p:set>
                                    <p:anim calcmode="lin" valueType="num">
                                      <p:cBhvr>
                                        <p:cTn id="21" dur="500" fill="hold"/>
                                        <p:tgtEl>
                                          <p:spTgt spid="1163333"/>
                                        </p:tgtEl>
                                        <p:attrNameLst>
                                          <p:attrName>ppt_w</p:attrName>
                                        </p:attrNameLst>
                                      </p:cBhvr>
                                      <p:tavLst>
                                        <p:tav tm="0">
                                          <p:val>
                                            <p:fltVal val="0"/>
                                          </p:val>
                                        </p:tav>
                                        <p:tav tm="100000">
                                          <p:val>
                                            <p:strVal val="#ppt_w"/>
                                          </p:val>
                                        </p:tav>
                                      </p:tavLst>
                                    </p:anim>
                                    <p:anim calcmode="lin" valueType="num">
                                      <p:cBhvr>
                                        <p:cTn id="22" dur="500" fill="hold"/>
                                        <p:tgtEl>
                                          <p:spTgt spid="1163333"/>
                                        </p:tgtEl>
                                        <p:attrNameLst>
                                          <p:attrName>ppt_h</p:attrName>
                                        </p:attrNameLst>
                                      </p:cBhvr>
                                      <p:tavLst>
                                        <p:tav tm="0">
                                          <p:val>
                                            <p:fltVal val="0"/>
                                          </p:val>
                                        </p:tav>
                                        <p:tav tm="100000">
                                          <p:val>
                                            <p:strVal val="#ppt_h"/>
                                          </p:val>
                                        </p:tav>
                                      </p:tavLst>
                                    </p:anim>
                                    <p:animEffect transition="in" filter="fade">
                                      <p:cBhvr>
                                        <p:cTn id="23" dur="500"/>
                                        <p:tgtEl>
                                          <p:spTgt spid="1163333"/>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diamond(in)">
                                      <p:cBhvr>
                                        <p:cTn id="28" dur="1000"/>
                                        <p:tgtEl>
                                          <p:spTgt spid="2"/>
                                        </p:tgtEl>
                                      </p:cBhvr>
                                    </p:animEffect>
                                  </p:childTnLst>
                                  <p:subTnLst>
                                    <p:audio>
                                      <p:cMediaNode>
                                        <p:cTn display="0" masterRel="sameClick">
                                          <p:stCondLst>
                                            <p:cond evt="begin" delay="0">
                                              <p:tn val="26"/>
                                            </p:cond>
                                          </p:stCondLst>
                                          <p:endCondLst>
                                            <p:cond evt="onStopAudio" delay="0">
                                              <p:tgtEl>
                                                <p:sldTgt/>
                                              </p:tgtEl>
                                            </p:cond>
                                          </p:endCondLst>
                                        </p:cTn>
                                        <p:tgtEl>
                                          <p:sndTgt r:embed="rId3" name="camera.wav"/>
                                        </p:tgtEl>
                                      </p:cMediaNode>
                                    </p:audio>
                                  </p:sub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diamond(in)">
                                      <p:cBhvr>
                                        <p:cTn id="33" dur="1000"/>
                                        <p:tgtEl>
                                          <p:spTgt spid="3"/>
                                        </p:tgtEl>
                                      </p:cBhvr>
                                    </p:animEffect>
                                  </p:childTnLst>
                                  <p:subTnLst>
                                    <p:audio>
                                      <p:cMediaNode>
                                        <p:cTn display="0" masterRel="sameClick">
                                          <p:stCondLst>
                                            <p:cond evt="begin" delay="0">
                                              <p:tn val="31"/>
                                            </p:cond>
                                          </p:stCondLst>
                                          <p:endCondLst>
                                            <p:cond evt="onStopAudio" delay="0">
                                              <p:tgtEl>
                                                <p:sldTgt/>
                                              </p:tgtEl>
                                            </p:cond>
                                          </p:endCondLst>
                                        </p:cTn>
                                        <p:tgtEl>
                                          <p:sndTgt r:embed="rId3" name="camera.wav"/>
                                        </p:tgtEl>
                                      </p:cMediaNode>
                                    </p:audio>
                                  </p:subTnLst>
                                </p:cTn>
                              </p:par>
                            </p:childTnLst>
                          </p:cTn>
                        </p:par>
                      </p:childTnLst>
                    </p:cTn>
                  </p:par>
                  <p:par>
                    <p:cTn id="34" fill="hold">
                      <p:stCondLst>
                        <p:cond delay="indefinite"/>
                      </p:stCondLst>
                      <p:childTnLst>
                        <p:par>
                          <p:cTn id="35" fill="hold">
                            <p:stCondLst>
                              <p:cond delay="0"/>
                            </p:stCondLst>
                            <p:childTnLst>
                              <p:par>
                                <p:cTn id="36" presetID="8" presetClass="entr" presetSubtype="16"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diamond(in)">
                                      <p:cBhvr>
                                        <p:cTn id="38" dur="1000"/>
                                        <p:tgtEl>
                                          <p:spTgt spid="4"/>
                                        </p:tgtEl>
                                      </p:cBhvr>
                                    </p:animEffect>
                                  </p:childTnLst>
                                  <p:subTnLst>
                                    <p:audio>
                                      <p:cMediaNode>
                                        <p:cTn display="0" masterRel="sameClick">
                                          <p:stCondLst>
                                            <p:cond evt="begin" delay="0">
                                              <p:tn val="36"/>
                                            </p:cond>
                                          </p:stCondLst>
                                          <p:endCondLst>
                                            <p:cond evt="onStopAudio" delay="0">
                                              <p:tgtEl>
                                                <p:sldTgt/>
                                              </p:tgtEl>
                                            </p:cond>
                                          </p:endCondLst>
                                        </p:cTn>
                                        <p:tgtEl>
                                          <p:sndTgt r:embed="rId3" name="camera.wav"/>
                                        </p:tgtEl>
                                      </p:cMediaNode>
                                    </p:audio>
                                  </p:subTnLst>
                                </p:cTn>
                              </p:par>
                            </p:childTnLst>
                          </p:cTn>
                        </p:par>
                      </p:childTnLst>
                    </p:cTn>
                  </p:par>
                  <p:par>
                    <p:cTn id="39" fill="hold">
                      <p:stCondLst>
                        <p:cond delay="indefinite"/>
                      </p:stCondLst>
                      <p:childTnLst>
                        <p:par>
                          <p:cTn id="40" fill="hold">
                            <p:stCondLst>
                              <p:cond delay="0"/>
                            </p:stCondLst>
                            <p:childTnLst>
                              <p:par>
                                <p:cTn id="41" presetID="8" presetClass="entr" presetSubtype="16" fill="hold" nodeType="clickEffect">
                                  <p:stCondLst>
                                    <p:cond delay="0"/>
                                  </p:stCondLst>
                                  <p:childTnLst>
                                    <p:set>
                                      <p:cBhvr>
                                        <p:cTn id="42" dur="1" fill="hold">
                                          <p:stCondLst>
                                            <p:cond delay="0"/>
                                          </p:stCondLst>
                                        </p:cTn>
                                        <p:tgtEl>
                                          <p:spTgt spid="1163332"/>
                                        </p:tgtEl>
                                        <p:attrNameLst>
                                          <p:attrName>style.visibility</p:attrName>
                                        </p:attrNameLst>
                                      </p:cBhvr>
                                      <p:to>
                                        <p:strVal val="visible"/>
                                      </p:to>
                                    </p:set>
                                    <p:animEffect transition="in" filter="diamond(in)">
                                      <p:cBhvr>
                                        <p:cTn id="43" dur="1000"/>
                                        <p:tgtEl>
                                          <p:spTgt spid="1163332"/>
                                        </p:tgtEl>
                                      </p:cBhvr>
                                    </p:animEffect>
                                  </p:childTnLst>
                                  <p:subTnLst>
                                    <p:audio>
                                      <p:cMediaNode>
                                        <p:cTn display="0" masterRel="sameClick">
                                          <p:stCondLst>
                                            <p:cond evt="begin" delay="0">
                                              <p:tn val="41"/>
                                            </p:cond>
                                          </p:stCondLst>
                                          <p:endCondLst>
                                            <p:cond evt="onStopAudio" delay="0">
                                              <p:tgtEl>
                                                <p:sldTgt/>
                                              </p:tgtEl>
                                            </p:cond>
                                          </p:endCondLst>
                                        </p:cTn>
                                        <p:tgtEl>
                                          <p:sndTgt r:embed="rId3" name="camera.wav"/>
                                        </p:tgtEl>
                                      </p:cMediaNode>
                                    </p:audio>
                                  </p:subTnLst>
                                </p:cTn>
                              </p:par>
                            </p:childTnLst>
                          </p:cTn>
                        </p:par>
                      </p:childTnLst>
                    </p:cTn>
                  </p:par>
                  <p:par>
                    <p:cTn id="44" fill="hold">
                      <p:stCondLst>
                        <p:cond delay="indefinite"/>
                      </p:stCondLst>
                      <p:childTnLst>
                        <p:par>
                          <p:cTn id="45" fill="hold">
                            <p:stCondLst>
                              <p:cond delay="0"/>
                            </p:stCondLst>
                            <p:childTnLst>
                              <p:par>
                                <p:cTn id="46" presetID="8" presetClass="entr" presetSubtype="16" fill="hold" nodeType="clickEffect">
                                  <p:stCondLst>
                                    <p:cond delay="0"/>
                                  </p:stCondLst>
                                  <p:childTnLst>
                                    <p:set>
                                      <p:cBhvr>
                                        <p:cTn id="47" dur="1" fill="hold">
                                          <p:stCondLst>
                                            <p:cond delay="0"/>
                                          </p:stCondLst>
                                        </p:cTn>
                                        <p:tgtEl>
                                          <p:spTgt spid="1163313"/>
                                        </p:tgtEl>
                                        <p:attrNameLst>
                                          <p:attrName>style.visibility</p:attrName>
                                        </p:attrNameLst>
                                      </p:cBhvr>
                                      <p:to>
                                        <p:strVal val="visible"/>
                                      </p:to>
                                    </p:set>
                                    <p:animEffect transition="in" filter="diamond(in)">
                                      <p:cBhvr>
                                        <p:cTn id="48" dur="1000"/>
                                        <p:tgtEl>
                                          <p:spTgt spid="1163313"/>
                                        </p:tgtEl>
                                      </p:cBhvr>
                                    </p:animEffect>
                                  </p:childTnLst>
                                  <p:subTnLst>
                                    <p:audio>
                                      <p:cMediaNode>
                                        <p:cTn display="0" masterRel="sameClick">
                                          <p:stCondLst>
                                            <p:cond evt="begin" delay="0">
                                              <p:tn val="46"/>
                                            </p:cond>
                                          </p:stCondLst>
                                          <p:endCondLst>
                                            <p:cond evt="onStopAudio" delay="0">
                                              <p:tgtEl>
                                                <p:sldTgt/>
                                              </p:tgtEl>
                                            </p:cond>
                                          </p:endCondLst>
                                        </p:cTn>
                                        <p:tgtEl>
                                          <p:sndTgt r:embed="rId3" name="camera.wav"/>
                                        </p:tgtEl>
                                      </p:cMediaNode>
                                    </p:audio>
                                  </p:subTnLst>
                                </p:cTn>
                              </p:par>
                            </p:childTnLst>
                          </p:cTn>
                        </p:par>
                      </p:childTnLst>
                    </p:cTn>
                  </p:par>
                  <p:par>
                    <p:cTn id="49" fill="hold">
                      <p:stCondLst>
                        <p:cond delay="indefinite"/>
                      </p:stCondLst>
                      <p:childTnLst>
                        <p:par>
                          <p:cTn id="50" fill="hold">
                            <p:stCondLst>
                              <p:cond delay="0"/>
                            </p:stCondLst>
                            <p:childTnLst>
                              <p:par>
                                <p:cTn id="51" presetID="8" presetClass="entr" presetSubtype="16" fill="hold" nodeType="clickEffect">
                                  <p:stCondLst>
                                    <p:cond delay="0"/>
                                  </p:stCondLst>
                                  <p:childTnLst>
                                    <p:set>
                                      <p:cBhvr>
                                        <p:cTn id="52" dur="1" fill="hold">
                                          <p:stCondLst>
                                            <p:cond delay="0"/>
                                          </p:stCondLst>
                                        </p:cTn>
                                        <p:tgtEl>
                                          <p:spTgt spid="1163297"/>
                                        </p:tgtEl>
                                        <p:attrNameLst>
                                          <p:attrName>style.visibility</p:attrName>
                                        </p:attrNameLst>
                                      </p:cBhvr>
                                      <p:to>
                                        <p:strVal val="visible"/>
                                      </p:to>
                                    </p:set>
                                    <p:animEffect transition="in" filter="diamond(in)">
                                      <p:cBhvr>
                                        <p:cTn id="53" dur="1000"/>
                                        <p:tgtEl>
                                          <p:spTgt spid="1163297"/>
                                        </p:tgtEl>
                                      </p:cBhvr>
                                    </p:animEffect>
                                  </p:childTnLst>
                                  <p:subTnLst>
                                    <p:audio>
                                      <p:cMediaNode>
                                        <p:cTn display="0" masterRel="sameClick">
                                          <p:stCondLst>
                                            <p:cond evt="begin" delay="0">
                                              <p:tn val="51"/>
                                            </p:cond>
                                          </p:stCondLst>
                                          <p:endCondLst>
                                            <p:cond evt="onStopAudio" delay="0">
                                              <p:tgtEl>
                                                <p:sldTgt/>
                                              </p:tgtEl>
                                            </p:cond>
                                          </p:endCondLst>
                                        </p:cTn>
                                        <p:tgtEl>
                                          <p:sndTgt r:embed="rId3" name="camera.wav"/>
                                        </p:tgtEl>
                                      </p:cMediaNode>
                                    </p:audio>
                                  </p:subTnLst>
                                </p:cTn>
                              </p:par>
                            </p:childTnLst>
                          </p:cTn>
                        </p:par>
                      </p:childTnLst>
                    </p:cTn>
                  </p:par>
                  <p:par>
                    <p:cTn id="54" fill="hold">
                      <p:stCondLst>
                        <p:cond delay="indefinite"/>
                      </p:stCondLst>
                      <p:childTnLst>
                        <p:par>
                          <p:cTn id="55" fill="hold">
                            <p:stCondLst>
                              <p:cond delay="0"/>
                            </p:stCondLst>
                            <p:childTnLst>
                              <p:par>
                                <p:cTn id="56" presetID="8" presetClass="entr" presetSubtype="16" fill="hold" nodeType="clickEffect">
                                  <p:stCondLst>
                                    <p:cond delay="0"/>
                                  </p:stCondLst>
                                  <p:childTnLst>
                                    <p:set>
                                      <p:cBhvr>
                                        <p:cTn id="57" dur="1" fill="hold">
                                          <p:stCondLst>
                                            <p:cond delay="0"/>
                                          </p:stCondLst>
                                        </p:cTn>
                                        <p:tgtEl>
                                          <p:spTgt spid="1163296"/>
                                        </p:tgtEl>
                                        <p:attrNameLst>
                                          <p:attrName>style.visibility</p:attrName>
                                        </p:attrNameLst>
                                      </p:cBhvr>
                                      <p:to>
                                        <p:strVal val="visible"/>
                                      </p:to>
                                    </p:set>
                                    <p:animEffect transition="in" filter="diamond(in)">
                                      <p:cBhvr>
                                        <p:cTn id="58" dur="1000"/>
                                        <p:tgtEl>
                                          <p:spTgt spid="1163296"/>
                                        </p:tgtEl>
                                      </p:cBhvr>
                                    </p:animEffect>
                                  </p:childTnLst>
                                  <p:subTnLst>
                                    <p:audio>
                                      <p:cMediaNode>
                                        <p:cTn display="0" masterRel="sameClick">
                                          <p:stCondLst>
                                            <p:cond evt="begin" delay="0">
                                              <p:tn val="56"/>
                                            </p:cond>
                                          </p:stCondLst>
                                          <p:endCondLst>
                                            <p:cond evt="onStopAudio" delay="0">
                                              <p:tgtEl>
                                                <p:sldTgt/>
                                              </p:tgtEl>
                                            </p:cond>
                                          </p:endCondLst>
                                        </p:cTn>
                                        <p:tgtEl>
                                          <p:sndTgt r:embed="rId3" name="camera.wav"/>
                                        </p:tgtEl>
                                      </p:cMediaNode>
                                    </p:audio>
                                  </p:subTnLst>
                                </p:cTn>
                              </p:par>
                            </p:childTnLst>
                          </p:cTn>
                        </p:par>
                      </p:childTnLst>
                    </p:cTn>
                  </p:par>
                  <p:par>
                    <p:cTn id="59" fill="hold">
                      <p:stCondLst>
                        <p:cond delay="indefinite"/>
                      </p:stCondLst>
                      <p:childTnLst>
                        <p:par>
                          <p:cTn id="60" fill="hold">
                            <p:stCondLst>
                              <p:cond delay="0"/>
                            </p:stCondLst>
                            <p:childTnLst>
                              <p:par>
                                <p:cTn id="61" presetID="8" presetClass="entr" presetSubtype="16" fill="hold" nodeType="clickEffect">
                                  <p:stCondLst>
                                    <p:cond delay="0"/>
                                  </p:stCondLst>
                                  <p:childTnLst>
                                    <p:set>
                                      <p:cBhvr>
                                        <p:cTn id="62" dur="1" fill="hold">
                                          <p:stCondLst>
                                            <p:cond delay="0"/>
                                          </p:stCondLst>
                                        </p:cTn>
                                        <p:tgtEl>
                                          <p:spTgt spid="1163298"/>
                                        </p:tgtEl>
                                        <p:attrNameLst>
                                          <p:attrName>style.visibility</p:attrName>
                                        </p:attrNameLst>
                                      </p:cBhvr>
                                      <p:to>
                                        <p:strVal val="visible"/>
                                      </p:to>
                                    </p:set>
                                    <p:animEffect transition="in" filter="diamond(in)">
                                      <p:cBhvr>
                                        <p:cTn id="63" dur="1000"/>
                                        <p:tgtEl>
                                          <p:spTgt spid="1163298"/>
                                        </p:tgtEl>
                                      </p:cBhvr>
                                    </p:animEffect>
                                  </p:childTnLst>
                                  <p:subTnLst>
                                    <p:audio>
                                      <p:cMediaNode>
                                        <p:cTn display="0" masterRel="sameClick">
                                          <p:stCondLst>
                                            <p:cond evt="begin" delay="0">
                                              <p:tn val="61"/>
                                            </p:cond>
                                          </p:stCondLst>
                                          <p:endCondLst>
                                            <p:cond evt="onStopAudio" delay="0">
                                              <p:tgtEl>
                                                <p:sldTgt/>
                                              </p:tgtEl>
                                            </p:cond>
                                          </p:endCondLst>
                                        </p:cTn>
                                        <p:tgtEl>
                                          <p:sndTgt r:embed="rId3" name="camera.wav"/>
                                        </p:tgtEl>
                                      </p:cMediaNode>
                                    </p:audio>
                                  </p:subTnLst>
                                </p:cTn>
                              </p:par>
                            </p:childTnLst>
                          </p:cTn>
                        </p:par>
                      </p:childTnLst>
                    </p:cTn>
                  </p:par>
                  <p:par>
                    <p:cTn id="64" fill="hold">
                      <p:stCondLst>
                        <p:cond delay="indefinite"/>
                      </p:stCondLst>
                      <p:childTnLst>
                        <p:par>
                          <p:cTn id="65" fill="hold">
                            <p:stCondLst>
                              <p:cond delay="0"/>
                            </p:stCondLst>
                            <p:childTnLst>
                              <p:par>
                                <p:cTn id="66" presetID="8" presetClass="entr" presetSubtype="16" fill="hold" nodeType="clickEffect">
                                  <p:stCondLst>
                                    <p:cond delay="0"/>
                                  </p:stCondLst>
                                  <p:childTnLst>
                                    <p:set>
                                      <p:cBhvr>
                                        <p:cTn id="67" dur="1" fill="hold">
                                          <p:stCondLst>
                                            <p:cond delay="0"/>
                                          </p:stCondLst>
                                        </p:cTn>
                                        <p:tgtEl>
                                          <p:spTgt spid="1163299"/>
                                        </p:tgtEl>
                                        <p:attrNameLst>
                                          <p:attrName>style.visibility</p:attrName>
                                        </p:attrNameLst>
                                      </p:cBhvr>
                                      <p:to>
                                        <p:strVal val="visible"/>
                                      </p:to>
                                    </p:set>
                                    <p:animEffect transition="in" filter="diamond(in)">
                                      <p:cBhvr>
                                        <p:cTn id="68" dur="1000"/>
                                        <p:tgtEl>
                                          <p:spTgt spid="1163299"/>
                                        </p:tgtEl>
                                      </p:cBhvr>
                                    </p:animEffect>
                                  </p:childTnLst>
                                  <p:subTnLst>
                                    <p:audio>
                                      <p:cMediaNode>
                                        <p:cTn display="0" masterRel="sameClick">
                                          <p:stCondLst>
                                            <p:cond evt="begin" delay="0">
                                              <p:tn val="66"/>
                                            </p:cond>
                                          </p:stCondLst>
                                          <p:endCondLst>
                                            <p:cond evt="onStopAudio" delay="0">
                                              <p:tgtEl>
                                                <p:sldTgt/>
                                              </p:tgtEl>
                                            </p:cond>
                                          </p:endCondLst>
                                        </p:cTn>
                                        <p:tgtEl>
                                          <p:sndTgt r:embed="rId3" name="camera.wav"/>
                                        </p:tgtEl>
                                      </p:cMediaNode>
                                    </p:audio>
                                  </p:subTnLst>
                                </p:cTn>
                              </p:par>
                            </p:childTnLst>
                          </p:cTn>
                        </p:par>
                      </p:childTnLst>
                    </p:cTn>
                  </p:par>
                  <p:par>
                    <p:cTn id="69" fill="hold">
                      <p:stCondLst>
                        <p:cond delay="indefinite"/>
                      </p:stCondLst>
                      <p:childTnLst>
                        <p:par>
                          <p:cTn id="70" fill="hold">
                            <p:stCondLst>
                              <p:cond delay="0"/>
                            </p:stCondLst>
                            <p:childTnLst>
                              <p:par>
                                <p:cTn id="71" presetID="8" presetClass="entr" presetSubtype="16" fill="hold" nodeType="clickEffect">
                                  <p:stCondLst>
                                    <p:cond delay="0"/>
                                  </p:stCondLst>
                                  <p:childTnLst>
                                    <p:set>
                                      <p:cBhvr>
                                        <p:cTn id="72" dur="1" fill="hold">
                                          <p:stCondLst>
                                            <p:cond delay="0"/>
                                          </p:stCondLst>
                                        </p:cTn>
                                        <p:tgtEl>
                                          <p:spTgt spid="1163300"/>
                                        </p:tgtEl>
                                        <p:attrNameLst>
                                          <p:attrName>style.visibility</p:attrName>
                                        </p:attrNameLst>
                                      </p:cBhvr>
                                      <p:to>
                                        <p:strVal val="visible"/>
                                      </p:to>
                                    </p:set>
                                    <p:animEffect transition="in" filter="diamond(in)">
                                      <p:cBhvr>
                                        <p:cTn id="73" dur="1000"/>
                                        <p:tgtEl>
                                          <p:spTgt spid="1163300"/>
                                        </p:tgtEl>
                                      </p:cBhvr>
                                    </p:animEffect>
                                  </p:childTnLst>
                                  <p:subTnLst>
                                    <p:audio>
                                      <p:cMediaNode>
                                        <p:cTn display="0" masterRel="sameClick">
                                          <p:stCondLst>
                                            <p:cond evt="begin" delay="0">
                                              <p:tn val="71"/>
                                            </p:cond>
                                          </p:stCondLst>
                                          <p:endCondLst>
                                            <p:cond evt="onStopAudio" delay="0">
                                              <p:tgtEl>
                                                <p:sldTgt/>
                                              </p:tgtEl>
                                            </p:cond>
                                          </p:endCondLst>
                                        </p:cTn>
                                        <p:tgtEl>
                                          <p:sndTgt r:embed="rId3" name="camera.wav"/>
                                        </p:tgtEl>
                                      </p:cMediaNode>
                                    </p:audio>
                                  </p:subTnLst>
                                </p:cTn>
                              </p:par>
                            </p:childTnLst>
                          </p:cTn>
                        </p:par>
                      </p:childTnLst>
                    </p:cTn>
                  </p:par>
                  <p:par>
                    <p:cTn id="74" fill="hold">
                      <p:stCondLst>
                        <p:cond delay="indefinite"/>
                      </p:stCondLst>
                      <p:childTnLst>
                        <p:par>
                          <p:cTn id="75" fill="hold">
                            <p:stCondLst>
                              <p:cond delay="0"/>
                            </p:stCondLst>
                            <p:childTnLst>
                              <p:par>
                                <p:cTn id="76" presetID="8" presetClass="entr" presetSubtype="16" fill="hold" nodeType="click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diamond(in)">
                                      <p:cBhvr>
                                        <p:cTn id="78" dur="1000"/>
                                        <p:tgtEl>
                                          <p:spTgt spid="5"/>
                                        </p:tgtEl>
                                      </p:cBhvr>
                                    </p:animEffect>
                                  </p:childTnLst>
                                  <p:subTnLst>
                                    <p:audio>
                                      <p:cMediaNode>
                                        <p:cTn display="0" masterRel="sameClick">
                                          <p:stCondLst>
                                            <p:cond evt="begin" delay="0">
                                              <p:tn val="76"/>
                                            </p:cond>
                                          </p:stCondLst>
                                          <p:endCondLst>
                                            <p:cond evt="onStopAudio" delay="0">
                                              <p:tgtEl>
                                                <p:sldTgt/>
                                              </p:tgtEl>
                                            </p:cond>
                                          </p:endCondLst>
                                        </p:cTn>
                                        <p:tgtEl>
                                          <p:sndTgt r:embed="rId3" name="camera.wav"/>
                                        </p:tgtEl>
                                      </p:cMediaNode>
                                    </p:audio>
                                  </p:subTnLst>
                                </p:cTn>
                              </p:par>
                            </p:childTnLst>
                          </p:cTn>
                        </p:par>
                      </p:childTnLst>
                    </p:cTn>
                  </p:par>
                  <p:par>
                    <p:cTn id="79" fill="hold">
                      <p:stCondLst>
                        <p:cond delay="indefinite"/>
                      </p:stCondLst>
                      <p:childTnLst>
                        <p:par>
                          <p:cTn id="80" fill="hold">
                            <p:stCondLst>
                              <p:cond delay="0"/>
                            </p:stCondLst>
                            <p:childTnLst>
                              <p:par>
                                <p:cTn id="81" presetID="8" presetClass="entr" presetSubtype="16" fill="hold" nodeType="clickEffect">
                                  <p:stCondLst>
                                    <p:cond delay="0"/>
                                  </p:stCondLst>
                                  <p:childTnLst>
                                    <p:set>
                                      <p:cBhvr>
                                        <p:cTn id="82" dur="1" fill="hold">
                                          <p:stCondLst>
                                            <p:cond delay="0"/>
                                          </p:stCondLst>
                                        </p:cTn>
                                        <p:tgtEl>
                                          <p:spTgt spid="6"/>
                                        </p:tgtEl>
                                        <p:attrNameLst>
                                          <p:attrName>style.visibility</p:attrName>
                                        </p:attrNameLst>
                                      </p:cBhvr>
                                      <p:to>
                                        <p:strVal val="visible"/>
                                      </p:to>
                                    </p:set>
                                    <p:animEffect transition="in" filter="diamond(in)">
                                      <p:cBhvr>
                                        <p:cTn id="83" dur="1000"/>
                                        <p:tgtEl>
                                          <p:spTgt spid="6"/>
                                        </p:tgtEl>
                                      </p:cBhvr>
                                    </p:animEffect>
                                  </p:childTnLst>
                                  <p:subTnLst>
                                    <p:audio>
                                      <p:cMediaNode>
                                        <p:cTn display="0" masterRel="sameClick">
                                          <p:stCondLst>
                                            <p:cond evt="begin" delay="0">
                                              <p:tn val="81"/>
                                            </p:cond>
                                          </p:stCondLst>
                                          <p:endCondLst>
                                            <p:cond evt="onStopAudio" delay="0">
                                              <p:tgtEl>
                                                <p:sldTgt/>
                                              </p:tgtEl>
                                            </p:cond>
                                          </p:endCondLst>
                                        </p:cTn>
                                        <p:tgtEl>
                                          <p:sndTgt r:embed="rId3" name="camera.wav"/>
                                        </p:tgtEl>
                                      </p:cMediaNode>
                                    </p:audio>
                                  </p:subTnLst>
                                </p:cTn>
                              </p:par>
                            </p:childTnLst>
                          </p:cTn>
                        </p:par>
                      </p:childTnLst>
                    </p:cTn>
                  </p:par>
                  <p:par>
                    <p:cTn id="84" fill="hold">
                      <p:stCondLst>
                        <p:cond delay="indefinite"/>
                      </p:stCondLst>
                      <p:childTnLst>
                        <p:par>
                          <p:cTn id="85" fill="hold">
                            <p:stCondLst>
                              <p:cond delay="0"/>
                            </p:stCondLst>
                            <p:childTnLst>
                              <p:par>
                                <p:cTn id="86" presetID="8" presetClass="entr" presetSubtype="16" fill="hold" nodeType="click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diamond(in)">
                                      <p:cBhvr>
                                        <p:cTn id="88" dur="1000"/>
                                        <p:tgtEl>
                                          <p:spTgt spid="7"/>
                                        </p:tgtEl>
                                      </p:cBhvr>
                                    </p:animEffect>
                                  </p:childTnLst>
                                  <p:subTnLst>
                                    <p:audio>
                                      <p:cMediaNode>
                                        <p:cTn display="0" masterRel="sameClick">
                                          <p:stCondLst>
                                            <p:cond evt="begin" delay="0">
                                              <p:tn val="86"/>
                                            </p:cond>
                                          </p:stCondLst>
                                          <p:endCondLst>
                                            <p:cond evt="onStopAudio" delay="0">
                                              <p:tgtEl>
                                                <p:sldTgt/>
                                              </p:tgtEl>
                                            </p:cond>
                                          </p:endCondLst>
                                        </p:cTn>
                                        <p:tgtEl>
                                          <p:sndTgt r:embed="rId3" name="camera.wav"/>
                                        </p:tgtEl>
                                      </p:cMediaNode>
                                    </p:audio>
                                  </p:subTnLst>
                                </p:cTn>
                              </p:par>
                            </p:childTnLst>
                          </p:cTn>
                        </p:par>
                      </p:childTnLst>
                    </p:cTn>
                  </p:par>
                  <p:par>
                    <p:cTn id="89" fill="hold">
                      <p:stCondLst>
                        <p:cond delay="indefinite"/>
                      </p:stCondLst>
                      <p:childTnLst>
                        <p:par>
                          <p:cTn id="90" fill="hold">
                            <p:stCondLst>
                              <p:cond delay="0"/>
                            </p:stCondLst>
                            <p:childTnLst>
                              <p:par>
                                <p:cTn id="91" presetID="8" presetClass="entr" presetSubtype="16" fill="hold" nodeType="clickEffect">
                                  <p:stCondLst>
                                    <p:cond delay="0"/>
                                  </p:stCondLst>
                                  <p:childTnLst>
                                    <p:set>
                                      <p:cBhvr>
                                        <p:cTn id="92" dur="1" fill="hold">
                                          <p:stCondLst>
                                            <p:cond delay="0"/>
                                          </p:stCondLst>
                                        </p:cTn>
                                        <p:tgtEl>
                                          <p:spTgt spid="1163327"/>
                                        </p:tgtEl>
                                        <p:attrNameLst>
                                          <p:attrName>style.visibility</p:attrName>
                                        </p:attrNameLst>
                                      </p:cBhvr>
                                      <p:to>
                                        <p:strVal val="visible"/>
                                      </p:to>
                                    </p:set>
                                    <p:animEffect transition="in" filter="diamond(in)">
                                      <p:cBhvr>
                                        <p:cTn id="93" dur="1000"/>
                                        <p:tgtEl>
                                          <p:spTgt spid="1163327"/>
                                        </p:tgtEl>
                                      </p:cBhvr>
                                    </p:animEffect>
                                  </p:childTnLst>
                                  <p:subTnLst>
                                    <p:audio>
                                      <p:cMediaNode>
                                        <p:cTn display="0" masterRel="sameClick">
                                          <p:stCondLst>
                                            <p:cond evt="begin" delay="0">
                                              <p:tn val="91"/>
                                            </p:cond>
                                          </p:stCondLst>
                                          <p:endCondLst>
                                            <p:cond evt="onStopAudio" delay="0">
                                              <p:tgtEl>
                                                <p:sldTgt/>
                                              </p:tgtEl>
                                            </p:cond>
                                          </p:endCondLst>
                                        </p:cTn>
                                        <p:tgtEl>
                                          <p:sndTgt r:embed="rId3" name="camera.wav"/>
                                        </p:tgtEl>
                                      </p:cMediaNode>
                                    </p:audio>
                                  </p:subTnLst>
                                </p:cTn>
                              </p:par>
                            </p:childTnLst>
                          </p:cTn>
                        </p:par>
                      </p:childTnLst>
                    </p:cTn>
                  </p:par>
                  <p:par>
                    <p:cTn id="94" fill="hold">
                      <p:stCondLst>
                        <p:cond delay="indefinite"/>
                      </p:stCondLst>
                      <p:childTnLst>
                        <p:par>
                          <p:cTn id="95" fill="hold">
                            <p:stCondLst>
                              <p:cond delay="0"/>
                            </p:stCondLst>
                            <p:childTnLst>
                              <p:par>
                                <p:cTn id="96" presetID="8" presetClass="entr" presetSubtype="16" fill="hold" nodeType="clickEffect">
                                  <p:stCondLst>
                                    <p:cond delay="0"/>
                                  </p:stCondLst>
                                  <p:childTnLst>
                                    <p:set>
                                      <p:cBhvr>
                                        <p:cTn id="97" dur="1" fill="hold">
                                          <p:stCondLst>
                                            <p:cond delay="0"/>
                                          </p:stCondLst>
                                        </p:cTn>
                                        <p:tgtEl>
                                          <p:spTgt spid="1163326"/>
                                        </p:tgtEl>
                                        <p:attrNameLst>
                                          <p:attrName>style.visibility</p:attrName>
                                        </p:attrNameLst>
                                      </p:cBhvr>
                                      <p:to>
                                        <p:strVal val="visible"/>
                                      </p:to>
                                    </p:set>
                                    <p:animEffect transition="in" filter="diamond(in)">
                                      <p:cBhvr>
                                        <p:cTn id="98" dur="1000"/>
                                        <p:tgtEl>
                                          <p:spTgt spid="1163326"/>
                                        </p:tgtEl>
                                      </p:cBhvr>
                                    </p:animEffect>
                                  </p:childTnLst>
                                  <p:subTnLst>
                                    <p:audio>
                                      <p:cMediaNode>
                                        <p:cTn display="0" masterRel="sameClick">
                                          <p:stCondLst>
                                            <p:cond evt="begin" delay="0">
                                              <p:tn val="96"/>
                                            </p:cond>
                                          </p:stCondLst>
                                          <p:endCondLst>
                                            <p:cond evt="onStopAudio" delay="0">
                                              <p:tgtEl>
                                                <p:sldTgt/>
                                              </p:tgtEl>
                                            </p:cond>
                                          </p:endCondLst>
                                        </p:cTn>
                                        <p:tgtEl>
                                          <p:sndTgt r:embed="rId3" name="camera.wav"/>
                                        </p:tgtEl>
                                      </p:cMediaNode>
                                    </p:audio>
                                  </p:subTnLst>
                                </p:cTn>
                              </p:par>
                            </p:childTnLst>
                          </p:cTn>
                        </p:par>
                      </p:childTnLst>
                    </p:cTn>
                  </p:par>
                  <p:par>
                    <p:cTn id="99" fill="hold">
                      <p:stCondLst>
                        <p:cond delay="indefinite"/>
                      </p:stCondLst>
                      <p:childTnLst>
                        <p:par>
                          <p:cTn id="100" fill="hold">
                            <p:stCondLst>
                              <p:cond delay="0"/>
                            </p:stCondLst>
                            <p:childTnLst>
                              <p:par>
                                <p:cTn id="101" presetID="8" presetClass="entr" presetSubtype="16" fill="hold" nodeType="clickEffect">
                                  <p:stCondLst>
                                    <p:cond delay="0"/>
                                  </p:stCondLst>
                                  <p:childTnLst>
                                    <p:set>
                                      <p:cBhvr>
                                        <p:cTn id="102" dur="1" fill="hold">
                                          <p:stCondLst>
                                            <p:cond delay="0"/>
                                          </p:stCondLst>
                                        </p:cTn>
                                        <p:tgtEl>
                                          <p:spTgt spid="8"/>
                                        </p:tgtEl>
                                        <p:attrNameLst>
                                          <p:attrName>style.visibility</p:attrName>
                                        </p:attrNameLst>
                                      </p:cBhvr>
                                      <p:to>
                                        <p:strVal val="visible"/>
                                      </p:to>
                                    </p:set>
                                    <p:animEffect transition="in" filter="diamond(in)">
                                      <p:cBhvr>
                                        <p:cTn id="103" dur="1000"/>
                                        <p:tgtEl>
                                          <p:spTgt spid="8"/>
                                        </p:tgtEl>
                                      </p:cBhvr>
                                    </p:animEffect>
                                  </p:childTnLst>
                                  <p:subTnLst>
                                    <p:audio>
                                      <p:cMediaNode>
                                        <p:cTn display="0" masterRel="sameClick">
                                          <p:stCondLst>
                                            <p:cond evt="begin" delay="0">
                                              <p:tn val="101"/>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1458"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Renewable and non-renewable energy sources</a:t>
            </a:r>
            <a:endParaRPr lang="en-US">
              <a:solidFill>
                <a:srgbClr val="000000"/>
              </a:solidFill>
              <a:ea typeface="Calibri" pitchFamily="34" charset="0"/>
              <a:cs typeface="Times New Roman" pitchFamily="18" charset="0"/>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Renewable energy is better than non-renewable because it will not run out.</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Oil and gas are better than coal because they burn more efficiently and produce less CO</a:t>
            </a:r>
            <a:r>
              <a:rPr lang="en-US" sz="2400" baseline="-25000">
                <a:solidFill>
                  <a:srgbClr val="000000"/>
                </a:solidFill>
                <a:latin typeface="Arial" charset="0"/>
                <a:ea typeface="Calibri" pitchFamily="34" charset="0"/>
                <a:cs typeface="Times New Roman" pitchFamily="18" charset="0"/>
              </a:rPr>
              <a:t>2</a:t>
            </a:r>
            <a:r>
              <a:rPr lang="en-US" sz="2400">
                <a:solidFill>
                  <a:srgbClr val="000000"/>
                </a:solidFill>
                <a:latin typeface="Arial" charset="0"/>
                <a:ea typeface="Calibri" pitchFamily="34" charset="0"/>
                <a:cs typeface="Times New Roman" pitchFamily="18" charset="0"/>
              </a:rPr>
              <a:t>.</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Coal is cheaper and more plentiful than gas and oil.</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Nuclear power does not produce CO</a:t>
            </a:r>
            <a:r>
              <a:rPr lang="en-US" sz="2400" baseline="-25000">
                <a:solidFill>
                  <a:srgbClr val="000000"/>
                </a:solidFill>
                <a:latin typeface="Arial" charset="0"/>
                <a:ea typeface="Calibri" pitchFamily="34" charset="0"/>
                <a:cs typeface="Times New Roman" pitchFamily="18" charset="0"/>
              </a:rPr>
              <a:t>2</a:t>
            </a:r>
            <a:r>
              <a:rPr lang="en-US" sz="2400">
                <a:solidFill>
                  <a:srgbClr val="000000"/>
                </a:solidFill>
                <a:latin typeface="Arial" charset="0"/>
                <a:ea typeface="Calibri" pitchFamily="34" charset="0"/>
                <a:cs typeface="Times New Roman" pitchFamily="18" charset="0"/>
              </a:rPr>
              <a:t>.</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Hydroelectric systems are useful to have in a grid   because they can be used to store extra energy.</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Burning biomass alleviates landfills.</a:t>
            </a:r>
            <a:endParaRPr lang="en-US" sz="2400">
              <a:solidFill>
                <a:srgbClr val="000000"/>
              </a:solidFill>
              <a:latin typeface="Arial" charset="0"/>
              <a:ea typeface="Calibri" pitchFamily="34" charset="0"/>
              <a:cs typeface="Times New Roman" pitchFamily="18" charset="0"/>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Nuclear waste lasts for thousands of years.</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Wind turbines and photovoltaic cells depend on the weather conditions and have small output.</a:t>
            </a:r>
          </a:p>
        </p:txBody>
      </p:sp>
      <p:sp>
        <p:nvSpPr>
          <p:cNvPr id="18435"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171460" name="Picture 4" descr="Smiley_Face_Emoticon4"/>
          <p:cNvPicPr>
            <a:picLocks noChangeAspect="1" noChangeArrowheads="1"/>
          </p:cNvPicPr>
          <p:nvPr/>
        </p:nvPicPr>
        <p:blipFill>
          <a:blip r:embed="rId5" cstate="print">
            <a:clrChange>
              <a:clrFrom>
                <a:srgbClr val="FDFDFD"/>
              </a:clrFrom>
              <a:clrTo>
                <a:srgbClr val="FDFDFD">
                  <a:alpha val="0"/>
                </a:srgbClr>
              </a:clrTo>
            </a:clrChange>
          </a:blip>
          <a:srcRect/>
          <a:stretch>
            <a:fillRect/>
          </a:stretch>
        </p:blipFill>
        <p:spPr bwMode="auto">
          <a:xfrm>
            <a:off x="7899400" y="1811338"/>
            <a:ext cx="609600" cy="609600"/>
          </a:xfrm>
          <a:prstGeom prst="rect">
            <a:avLst/>
          </a:prstGeom>
          <a:noFill/>
          <a:ln w="9525">
            <a:noFill/>
            <a:miter lim="800000"/>
            <a:headEnd/>
            <a:tailEnd/>
          </a:ln>
        </p:spPr>
      </p:pic>
      <p:pic>
        <p:nvPicPr>
          <p:cNvPr id="1171461" name="Picture 5" descr="smiley-face-sad"/>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966075" y="5546725"/>
            <a:ext cx="500063" cy="547688"/>
          </a:xfrm>
          <a:prstGeom prst="rect">
            <a:avLst/>
          </a:prstGeom>
          <a:noFill/>
          <a:ln w="9525">
            <a:noFill/>
            <a:miter lim="800000"/>
            <a:headEnd/>
            <a:tailEnd/>
          </a:ln>
        </p:spPr>
      </p:pic>
      <p:pic>
        <p:nvPicPr>
          <p:cNvPr id="1171462" name="Picture 6" descr="Smiley_Face_Emoticon4"/>
          <p:cNvPicPr>
            <a:picLocks noChangeAspect="1" noChangeArrowheads="1"/>
          </p:cNvPicPr>
          <p:nvPr/>
        </p:nvPicPr>
        <p:blipFill>
          <a:blip r:embed="rId5" cstate="print">
            <a:clrChange>
              <a:clrFrom>
                <a:srgbClr val="FDFDFD"/>
              </a:clrFrom>
              <a:clrTo>
                <a:srgbClr val="FDFDFD">
                  <a:alpha val="0"/>
                </a:srgbClr>
              </a:clrTo>
            </a:clrChange>
          </a:blip>
          <a:srcRect/>
          <a:stretch>
            <a:fillRect/>
          </a:stretch>
        </p:blipFill>
        <p:spPr bwMode="auto">
          <a:xfrm>
            <a:off x="7889875" y="2608263"/>
            <a:ext cx="609600" cy="609600"/>
          </a:xfrm>
          <a:prstGeom prst="rect">
            <a:avLst/>
          </a:prstGeom>
          <a:noFill/>
          <a:ln w="9525">
            <a:noFill/>
            <a:miter lim="800000"/>
            <a:headEnd/>
            <a:tailEnd/>
          </a:ln>
        </p:spPr>
      </p:pic>
      <p:pic>
        <p:nvPicPr>
          <p:cNvPr id="1171463" name="Picture 7" descr="Smiley_Face_Emoticon4"/>
          <p:cNvPicPr>
            <a:picLocks noChangeAspect="1" noChangeArrowheads="1"/>
          </p:cNvPicPr>
          <p:nvPr/>
        </p:nvPicPr>
        <p:blipFill>
          <a:blip r:embed="rId5" cstate="print">
            <a:clrChange>
              <a:clrFrom>
                <a:srgbClr val="FDFDFD"/>
              </a:clrFrom>
              <a:clrTo>
                <a:srgbClr val="FDFDFD">
                  <a:alpha val="0"/>
                </a:srgbClr>
              </a:clrTo>
            </a:clrChange>
          </a:blip>
          <a:srcRect/>
          <a:stretch>
            <a:fillRect/>
          </a:stretch>
        </p:blipFill>
        <p:spPr bwMode="auto">
          <a:xfrm>
            <a:off x="7889875" y="3400425"/>
            <a:ext cx="609600" cy="609600"/>
          </a:xfrm>
          <a:prstGeom prst="rect">
            <a:avLst/>
          </a:prstGeom>
          <a:noFill/>
          <a:ln w="9525">
            <a:noFill/>
            <a:miter lim="800000"/>
            <a:headEnd/>
            <a:tailEnd/>
          </a:ln>
        </p:spPr>
      </p:pic>
      <p:pic>
        <p:nvPicPr>
          <p:cNvPr id="1171464" name="Picture 8" descr="Smiley_Face_Emoticon4"/>
          <p:cNvPicPr>
            <a:picLocks noChangeAspect="1" noChangeArrowheads="1"/>
          </p:cNvPicPr>
          <p:nvPr/>
        </p:nvPicPr>
        <p:blipFill>
          <a:blip r:embed="rId5" cstate="print">
            <a:clrChange>
              <a:clrFrom>
                <a:srgbClr val="FDFDFD"/>
              </a:clrFrom>
              <a:clrTo>
                <a:srgbClr val="FDFDFD">
                  <a:alpha val="0"/>
                </a:srgbClr>
              </a:clrTo>
            </a:clrChange>
          </a:blip>
          <a:srcRect/>
          <a:stretch>
            <a:fillRect/>
          </a:stretch>
        </p:blipFill>
        <p:spPr bwMode="auto">
          <a:xfrm>
            <a:off x="7893050" y="3860800"/>
            <a:ext cx="609600" cy="609600"/>
          </a:xfrm>
          <a:prstGeom prst="rect">
            <a:avLst/>
          </a:prstGeom>
          <a:noFill/>
          <a:ln w="9525">
            <a:noFill/>
            <a:miter lim="800000"/>
            <a:headEnd/>
            <a:tailEnd/>
          </a:ln>
        </p:spPr>
      </p:pic>
      <p:pic>
        <p:nvPicPr>
          <p:cNvPr id="1171465" name="Picture 9" descr="smiley-face-sad"/>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980363" y="6013450"/>
            <a:ext cx="500062" cy="547688"/>
          </a:xfrm>
          <a:prstGeom prst="rect">
            <a:avLst/>
          </a:prstGeom>
          <a:noFill/>
          <a:ln w="9525">
            <a:noFill/>
            <a:miter lim="800000"/>
            <a:headEnd/>
            <a:tailEnd/>
          </a:ln>
        </p:spPr>
      </p:pic>
      <p:pic>
        <p:nvPicPr>
          <p:cNvPr id="1171466" name="Picture 10" descr="Smiley_Face_Emoticon4"/>
          <p:cNvPicPr>
            <a:picLocks noChangeAspect="1" noChangeArrowheads="1"/>
          </p:cNvPicPr>
          <p:nvPr/>
        </p:nvPicPr>
        <p:blipFill>
          <a:blip r:embed="rId5" cstate="print">
            <a:clrChange>
              <a:clrFrom>
                <a:srgbClr val="FDFDFD"/>
              </a:clrFrom>
              <a:clrTo>
                <a:srgbClr val="FDFDFD">
                  <a:alpha val="0"/>
                </a:srgbClr>
              </a:clrTo>
            </a:clrChange>
          </a:blip>
          <a:srcRect/>
          <a:stretch>
            <a:fillRect/>
          </a:stretch>
        </p:blipFill>
        <p:spPr bwMode="auto">
          <a:xfrm>
            <a:off x="7894638" y="4316413"/>
            <a:ext cx="609600" cy="609600"/>
          </a:xfrm>
          <a:prstGeom prst="rect">
            <a:avLst/>
          </a:prstGeom>
          <a:noFill/>
          <a:ln w="9525">
            <a:noFill/>
            <a:miter lim="800000"/>
            <a:headEnd/>
            <a:tailEnd/>
          </a:ln>
        </p:spPr>
      </p:pic>
      <p:pic>
        <p:nvPicPr>
          <p:cNvPr id="1171467" name="Picture 11" descr="Smiley_Face_Emoticon4"/>
          <p:cNvPicPr>
            <a:picLocks noChangeAspect="1" noChangeArrowheads="1"/>
          </p:cNvPicPr>
          <p:nvPr/>
        </p:nvPicPr>
        <p:blipFill>
          <a:blip r:embed="rId5" cstate="print">
            <a:clrChange>
              <a:clrFrom>
                <a:srgbClr val="FDFDFD"/>
              </a:clrFrom>
              <a:clrTo>
                <a:srgbClr val="FDFDFD">
                  <a:alpha val="0"/>
                </a:srgbClr>
              </a:clrTo>
            </a:clrChange>
          </a:blip>
          <a:srcRect/>
          <a:stretch>
            <a:fillRect/>
          </a:stretch>
        </p:blipFill>
        <p:spPr bwMode="auto">
          <a:xfrm>
            <a:off x="7908925" y="4965700"/>
            <a:ext cx="609600" cy="60960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71458">
                                            <p:txEl>
                                              <p:pRg st="1" end="1"/>
                                            </p:txEl>
                                          </p:spTgt>
                                        </p:tgtEl>
                                        <p:attrNameLst>
                                          <p:attrName>style.visibility</p:attrName>
                                        </p:attrNameLst>
                                      </p:cBhvr>
                                      <p:to>
                                        <p:strVal val="visible"/>
                                      </p:to>
                                    </p:set>
                                    <p:anim calcmode="lin" valueType="num">
                                      <p:cBhvr additive="base">
                                        <p:cTn id="7" dur="500" fill="hold"/>
                                        <p:tgtEl>
                                          <p:spTgt spid="117145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714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71458">
                                            <p:txEl>
                                              <p:pRg st="2" end="2"/>
                                            </p:txEl>
                                          </p:spTgt>
                                        </p:tgtEl>
                                        <p:attrNameLst>
                                          <p:attrName>style.visibility</p:attrName>
                                        </p:attrNameLst>
                                      </p:cBhvr>
                                      <p:to>
                                        <p:strVal val="visible"/>
                                      </p:to>
                                    </p:set>
                                    <p:anim calcmode="lin" valueType="num">
                                      <p:cBhvr additive="base">
                                        <p:cTn id="13" dur="500" fill="hold"/>
                                        <p:tgtEl>
                                          <p:spTgt spid="117145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7145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71458">
                                            <p:txEl>
                                              <p:pRg st="3" end="3"/>
                                            </p:txEl>
                                          </p:spTgt>
                                        </p:tgtEl>
                                        <p:attrNameLst>
                                          <p:attrName>style.visibility</p:attrName>
                                        </p:attrNameLst>
                                      </p:cBhvr>
                                      <p:to>
                                        <p:strVal val="visible"/>
                                      </p:to>
                                    </p:set>
                                    <p:anim calcmode="lin" valueType="num">
                                      <p:cBhvr additive="base">
                                        <p:cTn id="19" dur="500" fill="hold"/>
                                        <p:tgtEl>
                                          <p:spTgt spid="117145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7145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71458">
                                            <p:txEl>
                                              <p:pRg st="4" end="4"/>
                                            </p:txEl>
                                          </p:spTgt>
                                        </p:tgtEl>
                                        <p:attrNameLst>
                                          <p:attrName>style.visibility</p:attrName>
                                        </p:attrNameLst>
                                      </p:cBhvr>
                                      <p:to>
                                        <p:strVal val="visible"/>
                                      </p:to>
                                    </p:set>
                                    <p:anim calcmode="lin" valueType="num">
                                      <p:cBhvr additive="base">
                                        <p:cTn id="25" dur="500" fill="hold"/>
                                        <p:tgtEl>
                                          <p:spTgt spid="117145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7145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71458">
                                            <p:txEl>
                                              <p:pRg st="5" end="5"/>
                                            </p:txEl>
                                          </p:spTgt>
                                        </p:tgtEl>
                                        <p:attrNameLst>
                                          <p:attrName>style.visibility</p:attrName>
                                        </p:attrNameLst>
                                      </p:cBhvr>
                                      <p:to>
                                        <p:strVal val="visible"/>
                                      </p:to>
                                    </p:set>
                                    <p:anim calcmode="lin" valueType="num">
                                      <p:cBhvr additive="base">
                                        <p:cTn id="31" dur="500" fill="hold"/>
                                        <p:tgtEl>
                                          <p:spTgt spid="117145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7145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71458">
                                            <p:txEl>
                                              <p:pRg st="6" end="6"/>
                                            </p:txEl>
                                          </p:spTgt>
                                        </p:tgtEl>
                                        <p:attrNameLst>
                                          <p:attrName>style.visibility</p:attrName>
                                        </p:attrNameLst>
                                      </p:cBhvr>
                                      <p:to>
                                        <p:strVal val="visible"/>
                                      </p:to>
                                    </p:set>
                                    <p:anim calcmode="lin" valueType="num">
                                      <p:cBhvr additive="base">
                                        <p:cTn id="37" dur="500" fill="hold"/>
                                        <p:tgtEl>
                                          <p:spTgt spid="1171458">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7145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71458">
                                            <p:txEl>
                                              <p:pRg st="7" end="7"/>
                                            </p:txEl>
                                          </p:spTgt>
                                        </p:tgtEl>
                                        <p:attrNameLst>
                                          <p:attrName>style.visibility</p:attrName>
                                        </p:attrNameLst>
                                      </p:cBhvr>
                                      <p:to>
                                        <p:strVal val="visible"/>
                                      </p:to>
                                    </p:set>
                                    <p:anim calcmode="lin" valueType="num">
                                      <p:cBhvr additive="base">
                                        <p:cTn id="43" dur="500" fill="hold"/>
                                        <p:tgtEl>
                                          <p:spTgt spid="1171458">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7145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71458">
                                            <p:txEl>
                                              <p:pRg st="8" end="8"/>
                                            </p:txEl>
                                          </p:spTgt>
                                        </p:tgtEl>
                                        <p:attrNameLst>
                                          <p:attrName>style.visibility</p:attrName>
                                        </p:attrNameLst>
                                      </p:cBhvr>
                                      <p:to>
                                        <p:strVal val="visible"/>
                                      </p:to>
                                    </p:set>
                                    <p:anim calcmode="lin" valueType="num">
                                      <p:cBhvr additive="base">
                                        <p:cTn id="49" dur="500" fill="hold"/>
                                        <p:tgtEl>
                                          <p:spTgt spid="1171458">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71458">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1" presetClass="entr" presetSubtype="4" fill="hold" nodeType="clickEffect">
                                  <p:stCondLst>
                                    <p:cond delay="0"/>
                                  </p:stCondLst>
                                  <p:childTnLst>
                                    <p:set>
                                      <p:cBhvr>
                                        <p:cTn id="54" dur="1" fill="hold">
                                          <p:stCondLst>
                                            <p:cond delay="0"/>
                                          </p:stCondLst>
                                        </p:cTn>
                                        <p:tgtEl>
                                          <p:spTgt spid="1171460"/>
                                        </p:tgtEl>
                                        <p:attrNameLst>
                                          <p:attrName>style.visibility</p:attrName>
                                        </p:attrNameLst>
                                      </p:cBhvr>
                                      <p:to>
                                        <p:strVal val="visible"/>
                                      </p:to>
                                    </p:set>
                                    <p:animEffect transition="in" filter="wheel(4)">
                                      <p:cBhvr>
                                        <p:cTn id="55" dur="500"/>
                                        <p:tgtEl>
                                          <p:spTgt spid="1171460"/>
                                        </p:tgtEl>
                                      </p:cBhvr>
                                    </p:animEffect>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6" fill="hold">
                      <p:stCondLst>
                        <p:cond delay="indefinite"/>
                      </p:stCondLst>
                      <p:childTnLst>
                        <p:par>
                          <p:cTn id="57" fill="hold">
                            <p:stCondLst>
                              <p:cond delay="0"/>
                            </p:stCondLst>
                            <p:childTnLst>
                              <p:par>
                                <p:cTn id="58" presetID="21" presetClass="entr" presetSubtype="4" fill="hold" nodeType="clickEffect">
                                  <p:stCondLst>
                                    <p:cond delay="0"/>
                                  </p:stCondLst>
                                  <p:childTnLst>
                                    <p:set>
                                      <p:cBhvr>
                                        <p:cTn id="59" dur="1" fill="hold">
                                          <p:stCondLst>
                                            <p:cond delay="0"/>
                                          </p:stCondLst>
                                        </p:cTn>
                                        <p:tgtEl>
                                          <p:spTgt spid="1171462"/>
                                        </p:tgtEl>
                                        <p:attrNameLst>
                                          <p:attrName>style.visibility</p:attrName>
                                        </p:attrNameLst>
                                      </p:cBhvr>
                                      <p:to>
                                        <p:strVal val="visible"/>
                                      </p:to>
                                    </p:set>
                                    <p:animEffect transition="in" filter="wheel(4)">
                                      <p:cBhvr>
                                        <p:cTn id="60" dur="500"/>
                                        <p:tgtEl>
                                          <p:spTgt spid="1171462"/>
                                        </p:tgtEl>
                                      </p:cBhvr>
                                    </p:animEffect>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1" fill="hold">
                      <p:stCondLst>
                        <p:cond delay="indefinite"/>
                      </p:stCondLst>
                      <p:childTnLst>
                        <p:par>
                          <p:cTn id="62" fill="hold">
                            <p:stCondLst>
                              <p:cond delay="0"/>
                            </p:stCondLst>
                            <p:childTnLst>
                              <p:par>
                                <p:cTn id="63" presetID="21" presetClass="entr" presetSubtype="4" fill="hold" nodeType="clickEffect">
                                  <p:stCondLst>
                                    <p:cond delay="0"/>
                                  </p:stCondLst>
                                  <p:childTnLst>
                                    <p:set>
                                      <p:cBhvr>
                                        <p:cTn id="64" dur="1" fill="hold">
                                          <p:stCondLst>
                                            <p:cond delay="0"/>
                                          </p:stCondLst>
                                        </p:cTn>
                                        <p:tgtEl>
                                          <p:spTgt spid="1171463"/>
                                        </p:tgtEl>
                                        <p:attrNameLst>
                                          <p:attrName>style.visibility</p:attrName>
                                        </p:attrNameLst>
                                      </p:cBhvr>
                                      <p:to>
                                        <p:strVal val="visible"/>
                                      </p:to>
                                    </p:set>
                                    <p:animEffect transition="in" filter="wheel(4)">
                                      <p:cBhvr>
                                        <p:cTn id="65" dur="500"/>
                                        <p:tgtEl>
                                          <p:spTgt spid="1171463"/>
                                        </p:tgtEl>
                                      </p:cBhvr>
                                    </p:animEffect>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par>
                    <p:cTn id="66" fill="hold">
                      <p:stCondLst>
                        <p:cond delay="indefinite"/>
                      </p:stCondLst>
                      <p:childTnLst>
                        <p:par>
                          <p:cTn id="67" fill="hold">
                            <p:stCondLst>
                              <p:cond delay="0"/>
                            </p:stCondLst>
                            <p:childTnLst>
                              <p:par>
                                <p:cTn id="68" presetID="21" presetClass="entr" presetSubtype="4" fill="hold" nodeType="clickEffect">
                                  <p:stCondLst>
                                    <p:cond delay="0"/>
                                  </p:stCondLst>
                                  <p:childTnLst>
                                    <p:set>
                                      <p:cBhvr>
                                        <p:cTn id="69" dur="1" fill="hold">
                                          <p:stCondLst>
                                            <p:cond delay="0"/>
                                          </p:stCondLst>
                                        </p:cTn>
                                        <p:tgtEl>
                                          <p:spTgt spid="1171464"/>
                                        </p:tgtEl>
                                        <p:attrNameLst>
                                          <p:attrName>style.visibility</p:attrName>
                                        </p:attrNameLst>
                                      </p:cBhvr>
                                      <p:to>
                                        <p:strVal val="visible"/>
                                      </p:to>
                                    </p:set>
                                    <p:animEffect transition="in" filter="wheel(4)">
                                      <p:cBhvr>
                                        <p:cTn id="70" dur="500"/>
                                        <p:tgtEl>
                                          <p:spTgt spid="1171464"/>
                                        </p:tgtEl>
                                      </p:cBhvr>
                                    </p:animEffect>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childTnLst>
                          </p:cTn>
                        </p:par>
                      </p:childTnLst>
                    </p:cTn>
                  </p:par>
                  <p:par>
                    <p:cTn id="71" fill="hold">
                      <p:stCondLst>
                        <p:cond delay="indefinite"/>
                      </p:stCondLst>
                      <p:childTnLst>
                        <p:par>
                          <p:cTn id="72" fill="hold">
                            <p:stCondLst>
                              <p:cond delay="0"/>
                            </p:stCondLst>
                            <p:childTnLst>
                              <p:par>
                                <p:cTn id="73" presetID="21" presetClass="entr" presetSubtype="4" fill="hold" nodeType="clickEffect">
                                  <p:stCondLst>
                                    <p:cond delay="0"/>
                                  </p:stCondLst>
                                  <p:childTnLst>
                                    <p:set>
                                      <p:cBhvr>
                                        <p:cTn id="74" dur="1" fill="hold">
                                          <p:stCondLst>
                                            <p:cond delay="0"/>
                                          </p:stCondLst>
                                        </p:cTn>
                                        <p:tgtEl>
                                          <p:spTgt spid="1171466"/>
                                        </p:tgtEl>
                                        <p:attrNameLst>
                                          <p:attrName>style.visibility</p:attrName>
                                        </p:attrNameLst>
                                      </p:cBhvr>
                                      <p:to>
                                        <p:strVal val="visible"/>
                                      </p:to>
                                    </p:set>
                                    <p:animEffect transition="in" filter="wheel(4)">
                                      <p:cBhvr>
                                        <p:cTn id="75" dur="500"/>
                                        <p:tgtEl>
                                          <p:spTgt spid="1171466"/>
                                        </p:tgtEl>
                                      </p:cBhvr>
                                    </p:animEffect>
                                  </p:childTnLst>
                                  <p:subTnLst>
                                    <p:audio>
                                      <p:cMediaNode>
                                        <p:cTn display="0" masterRel="sameClick">
                                          <p:stCondLst>
                                            <p:cond evt="begin" delay="0">
                                              <p:tn val="73"/>
                                            </p:cond>
                                          </p:stCondLst>
                                          <p:endCondLst>
                                            <p:cond evt="onStopAudio" delay="0">
                                              <p:tgtEl>
                                                <p:sldTgt/>
                                              </p:tgtEl>
                                            </p:cond>
                                          </p:endCondLst>
                                        </p:cTn>
                                        <p:tgtEl>
                                          <p:sndTgt r:embed="rId4" name="arrow.wav"/>
                                        </p:tgtEl>
                                      </p:cMediaNode>
                                    </p:audio>
                                  </p:subTnLst>
                                </p:cTn>
                              </p:par>
                            </p:childTnLst>
                          </p:cTn>
                        </p:par>
                      </p:childTnLst>
                    </p:cTn>
                  </p:par>
                  <p:par>
                    <p:cTn id="76" fill="hold">
                      <p:stCondLst>
                        <p:cond delay="indefinite"/>
                      </p:stCondLst>
                      <p:childTnLst>
                        <p:par>
                          <p:cTn id="77" fill="hold">
                            <p:stCondLst>
                              <p:cond delay="0"/>
                            </p:stCondLst>
                            <p:childTnLst>
                              <p:par>
                                <p:cTn id="78" presetID="21" presetClass="entr" presetSubtype="4" fill="hold" nodeType="clickEffect">
                                  <p:stCondLst>
                                    <p:cond delay="0"/>
                                  </p:stCondLst>
                                  <p:childTnLst>
                                    <p:set>
                                      <p:cBhvr>
                                        <p:cTn id="79" dur="1" fill="hold">
                                          <p:stCondLst>
                                            <p:cond delay="0"/>
                                          </p:stCondLst>
                                        </p:cTn>
                                        <p:tgtEl>
                                          <p:spTgt spid="1171467"/>
                                        </p:tgtEl>
                                        <p:attrNameLst>
                                          <p:attrName>style.visibility</p:attrName>
                                        </p:attrNameLst>
                                      </p:cBhvr>
                                      <p:to>
                                        <p:strVal val="visible"/>
                                      </p:to>
                                    </p:set>
                                    <p:animEffect transition="in" filter="wheel(4)">
                                      <p:cBhvr>
                                        <p:cTn id="80" dur="500"/>
                                        <p:tgtEl>
                                          <p:spTgt spid="1171467"/>
                                        </p:tgtEl>
                                      </p:cBhvr>
                                    </p:animEffect>
                                  </p:childTnLst>
                                  <p:subTnLst>
                                    <p:audio>
                                      <p:cMediaNode>
                                        <p:cTn display="0" masterRel="sameClick">
                                          <p:stCondLst>
                                            <p:cond evt="begin" delay="0">
                                              <p:tn val="78"/>
                                            </p:cond>
                                          </p:stCondLst>
                                          <p:endCondLst>
                                            <p:cond evt="onStopAudio" delay="0">
                                              <p:tgtEl>
                                                <p:sldTgt/>
                                              </p:tgtEl>
                                            </p:cond>
                                          </p:endCondLst>
                                        </p:cTn>
                                        <p:tgtEl>
                                          <p:sndTgt r:embed="rId4" name="arrow.wav"/>
                                        </p:tgtEl>
                                      </p:cMediaNode>
                                    </p:audio>
                                  </p:subTnLst>
                                </p:cTn>
                              </p:par>
                            </p:childTnLst>
                          </p:cTn>
                        </p:par>
                      </p:childTnLst>
                    </p:cTn>
                  </p:par>
                  <p:par>
                    <p:cTn id="81" fill="hold">
                      <p:stCondLst>
                        <p:cond delay="indefinite"/>
                      </p:stCondLst>
                      <p:childTnLst>
                        <p:par>
                          <p:cTn id="82" fill="hold">
                            <p:stCondLst>
                              <p:cond delay="0"/>
                            </p:stCondLst>
                            <p:childTnLst>
                              <p:par>
                                <p:cTn id="83" presetID="21" presetClass="entr" presetSubtype="4" fill="hold" nodeType="clickEffect">
                                  <p:stCondLst>
                                    <p:cond delay="0"/>
                                  </p:stCondLst>
                                  <p:childTnLst>
                                    <p:set>
                                      <p:cBhvr>
                                        <p:cTn id="84" dur="1" fill="hold">
                                          <p:stCondLst>
                                            <p:cond delay="0"/>
                                          </p:stCondLst>
                                        </p:cTn>
                                        <p:tgtEl>
                                          <p:spTgt spid="1171461"/>
                                        </p:tgtEl>
                                        <p:attrNameLst>
                                          <p:attrName>style.visibility</p:attrName>
                                        </p:attrNameLst>
                                      </p:cBhvr>
                                      <p:to>
                                        <p:strVal val="visible"/>
                                      </p:to>
                                    </p:set>
                                    <p:animEffect transition="in" filter="wheel(4)">
                                      <p:cBhvr>
                                        <p:cTn id="85" dur="500"/>
                                        <p:tgtEl>
                                          <p:spTgt spid="1171461"/>
                                        </p:tgtEl>
                                      </p:cBhvr>
                                    </p:animEffect>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par>
                    <p:cTn id="86" fill="hold">
                      <p:stCondLst>
                        <p:cond delay="indefinite"/>
                      </p:stCondLst>
                      <p:childTnLst>
                        <p:par>
                          <p:cTn id="87" fill="hold">
                            <p:stCondLst>
                              <p:cond delay="0"/>
                            </p:stCondLst>
                            <p:childTnLst>
                              <p:par>
                                <p:cTn id="88" presetID="21" presetClass="entr" presetSubtype="4" fill="hold" nodeType="clickEffect">
                                  <p:stCondLst>
                                    <p:cond delay="0"/>
                                  </p:stCondLst>
                                  <p:childTnLst>
                                    <p:set>
                                      <p:cBhvr>
                                        <p:cTn id="89" dur="1" fill="hold">
                                          <p:stCondLst>
                                            <p:cond delay="0"/>
                                          </p:stCondLst>
                                        </p:cTn>
                                        <p:tgtEl>
                                          <p:spTgt spid="1171465"/>
                                        </p:tgtEl>
                                        <p:attrNameLst>
                                          <p:attrName>style.visibility</p:attrName>
                                        </p:attrNameLst>
                                      </p:cBhvr>
                                      <p:to>
                                        <p:strVal val="visible"/>
                                      </p:to>
                                    </p:set>
                                    <p:animEffect transition="in" filter="wheel(4)">
                                      <p:cBhvr>
                                        <p:cTn id="90" dur="500"/>
                                        <p:tgtEl>
                                          <p:spTgt spid="1171465"/>
                                        </p:tgtEl>
                                      </p:cBhvr>
                                    </p:animEffect>
                                  </p:childTnLst>
                                  <p:subTnLst>
                                    <p:audio>
                                      <p:cMediaNode>
                                        <p:cTn display="0" masterRel="sameClick">
                                          <p:stCondLst>
                                            <p:cond evt="begin" delay="0">
                                              <p:tn val="8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7252" name="Rectangle 4"/>
          <p:cNvSpPr>
            <a:spLocks noChangeArrowheads="1"/>
          </p:cNvSpPr>
          <p:nvPr/>
        </p:nvSpPr>
        <p:spPr bwMode="auto">
          <a:xfrm>
            <a:off x="674688" y="1809750"/>
            <a:ext cx="7772400" cy="5048250"/>
          </a:xfrm>
          <a:prstGeom prst="rect">
            <a:avLst/>
          </a:prstGeom>
          <a:solidFill>
            <a:srgbClr val="FFFFCC"/>
          </a:solidFill>
          <a:ln w="9525">
            <a:noFill/>
            <a:miter lim="800000"/>
            <a:headEnd/>
            <a:tailEnd/>
          </a:ln>
        </p:spPr>
        <p:txBody>
          <a:bodyPr/>
          <a:lstStyle/>
          <a:p>
            <a:pPr>
              <a:spcBef>
                <a:spcPct val="20000"/>
              </a:spcBef>
            </a:pPr>
            <a:r>
              <a:rPr lang="en-US" sz="2400">
                <a:latin typeface="Arial" charset="0"/>
                <a:sym typeface="Symbol" pitchFamily="18" charset="2"/>
              </a:rPr>
              <a:t>EXAMPLE:  Coal has a specific                                      energy of 32.5 MJ</a:t>
            </a:r>
            <a:r>
              <a:rPr lang="en-US" sz="2400" i="1">
                <a:latin typeface="Arial" charset="0"/>
                <a:sym typeface="Symbol" pitchFamily="18" charset="2"/>
              </a:rPr>
              <a:t>/ </a:t>
            </a:r>
            <a:r>
              <a:rPr lang="en-US" sz="2400">
                <a:latin typeface="Arial" charset="0"/>
                <a:sym typeface="Symbol" pitchFamily="18" charset="2"/>
              </a:rPr>
              <a:t>kg. If a city has                                       a coal-fired power plant that needs                                     to produce 30.0 MW of power, with                                   an efficiency of 25%, how many                               kilograms of coal are needed daily?</a:t>
            </a:r>
          </a:p>
          <a:p>
            <a:pPr>
              <a:spcBef>
                <a:spcPct val="20000"/>
              </a:spcBef>
            </a:pPr>
            <a:r>
              <a:rPr lang="en-US" sz="2400">
                <a:latin typeface="Arial" charset="0"/>
                <a:sym typeface="Symbol" pitchFamily="18" charset="2"/>
              </a:rPr>
              <a:t>SOLUTION:</a:t>
            </a:r>
          </a:p>
          <a:p>
            <a:pPr>
              <a:spcBef>
                <a:spcPct val="20000"/>
              </a:spcBef>
            </a:pPr>
            <a:r>
              <a:rPr lang="en-US" sz="2400">
                <a:latin typeface="Arial" charset="0"/>
                <a:sym typeface="Symbol" pitchFamily="18" charset="2"/>
              </a:rPr>
              <a:t>         </a:t>
            </a:r>
          </a:p>
          <a:p>
            <a:pPr>
              <a:spcBef>
                <a:spcPct val="20000"/>
              </a:spcBef>
            </a:pPr>
            <a:r>
              <a:rPr lang="en-US" sz="2400">
                <a:latin typeface="Arial" charset="0"/>
                <a:sym typeface="Symbol" pitchFamily="18" charset="2"/>
              </a:rPr>
              <a:t>        0.25 = 30.0 MW </a:t>
            </a:r>
            <a:r>
              <a:rPr lang="en-US" sz="2400" i="1">
                <a:latin typeface="Arial" charset="0"/>
                <a:sym typeface="Symbol" pitchFamily="18" charset="2"/>
              </a:rPr>
              <a:t>/</a:t>
            </a:r>
            <a:r>
              <a:rPr lang="en-US" sz="2400">
                <a:latin typeface="Arial" charset="0"/>
                <a:sym typeface="Symbol" pitchFamily="18" charset="2"/>
              </a:rPr>
              <a:t> </a:t>
            </a:r>
            <a:r>
              <a:rPr lang="en-US" sz="2400" i="1">
                <a:latin typeface="Arial" charset="0"/>
                <a:sym typeface="Symbol" pitchFamily="18" charset="2"/>
              </a:rPr>
              <a:t>input   </a:t>
            </a:r>
            <a:r>
              <a:rPr lang="en-US" sz="2400">
                <a:latin typeface="Arial" charset="0"/>
                <a:sym typeface="Symbol" pitchFamily="18" charset="2"/>
              </a:rPr>
              <a:t>   </a:t>
            </a:r>
            <a:r>
              <a:rPr lang="en-US" sz="2400" i="1">
                <a:latin typeface="Arial" charset="0"/>
                <a:sym typeface="Symbol" pitchFamily="18" charset="2"/>
              </a:rPr>
              <a:t>input</a:t>
            </a:r>
            <a:r>
              <a:rPr lang="en-US" sz="2400">
                <a:latin typeface="Arial" charset="0"/>
                <a:sym typeface="Symbol" pitchFamily="18" charset="2"/>
              </a:rPr>
              <a:t> = 120 MW</a:t>
            </a:r>
          </a:p>
          <a:p>
            <a:pPr>
              <a:spcBef>
                <a:spcPct val="20000"/>
              </a:spcBef>
            </a:pPr>
            <a:r>
              <a:rPr lang="en-US" sz="2400">
                <a:latin typeface="Arial" charset="0"/>
                <a:sym typeface="Symbol" pitchFamily="18" charset="2"/>
              </a:rPr>
              <a:t>But 1 day = 243600 s = 86400 s so that</a:t>
            </a:r>
          </a:p>
          <a:p>
            <a:pPr>
              <a:spcBef>
                <a:spcPct val="20000"/>
              </a:spcBef>
            </a:pPr>
            <a:r>
              <a:rPr lang="en-US" sz="2400" i="1">
                <a:latin typeface="Arial" charset="0"/>
                <a:sym typeface="Symbol" pitchFamily="18" charset="2"/>
              </a:rPr>
              <a:t>   input</a:t>
            </a:r>
            <a:r>
              <a:rPr lang="en-US" sz="2400">
                <a:latin typeface="Arial" charset="0"/>
                <a:sym typeface="Symbol" pitchFamily="18" charset="2"/>
              </a:rPr>
              <a:t> = (120 MJs</a:t>
            </a:r>
            <a:r>
              <a:rPr lang="en-US" sz="2400" baseline="30000">
                <a:latin typeface="Arial" charset="0"/>
                <a:sym typeface="Symbol" pitchFamily="18" charset="2"/>
              </a:rPr>
              <a:t>-1</a:t>
            </a:r>
            <a:r>
              <a:rPr lang="en-US" sz="2400">
                <a:latin typeface="Arial" charset="0"/>
                <a:sym typeface="Symbol" pitchFamily="18" charset="2"/>
              </a:rPr>
              <a:t>)(86400 s) = 10368000 MJ.</a:t>
            </a:r>
          </a:p>
          <a:p>
            <a:pPr>
              <a:spcBef>
                <a:spcPct val="20000"/>
              </a:spcBef>
            </a:pPr>
            <a:r>
              <a:rPr lang="en-US" sz="2400" i="1">
                <a:latin typeface="Arial" charset="0"/>
                <a:sym typeface="Symbol" pitchFamily="18" charset="2"/>
              </a:rPr>
              <a:t>   input</a:t>
            </a:r>
            <a:r>
              <a:rPr lang="en-US" sz="2400">
                <a:latin typeface="Arial" charset="0"/>
                <a:sym typeface="Symbol" pitchFamily="18" charset="2"/>
              </a:rPr>
              <a:t> = (10368000 MJ)(1 kg / 32.5 MJ) = 320000 kg.</a:t>
            </a:r>
          </a:p>
        </p:txBody>
      </p:sp>
      <p:sp>
        <p:nvSpPr>
          <p:cNvPr id="1077250" name="Rectangle 2"/>
          <p:cNvSpPr>
            <a:spLocks noChangeArrowheads="1"/>
          </p:cNvSpPr>
          <p:nvPr/>
        </p:nvSpPr>
        <p:spPr bwMode="auto">
          <a:xfrm>
            <a:off x="685800" y="1401763"/>
            <a:ext cx="7772400" cy="466725"/>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Solving specific energy and energy density problems</a:t>
            </a:r>
            <a:r>
              <a:rPr lang="en-US" sz="2400">
                <a:solidFill>
                  <a:schemeClr val="accent2"/>
                </a:solidFill>
                <a:latin typeface="Arial" charset="0"/>
                <a:ea typeface="Calibri" pitchFamily="34" charset="0"/>
                <a:cs typeface="Arial" charset="0"/>
              </a:rPr>
              <a:t> </a:t>
            </a:r>
            <a:r>
              <a:rPr lang="en-US">
                <a:solidFill>
                  <a:srgbClr val="000000"/>
                </a:solidFill>
                <a:ea typeface="Calibri" pitchFamily="34" charset="0"/>
                <a:cs typeface="Times New Roman" pitchFamily="18" charset="0"/>
              </a:rPr>
              <a:t>	</a:t>
            </a:r>
          </a:p>
        </p:txBody>
      </p:sp>
      <p:sp>
        <p:nvSpPr>
          <p:cNvPr id="19460"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077253" name="Picture 5"/>
          <p:cNvPicPr>
            <a:picLocks noChangeAspect="1" noChangeArrowheads="1"/>
          </p:cNvPicPr>
          <p:nvPr/>
        </p:nvPicPr>
        <p:blipFill>
          <a:blip r:embed="rId5" cstate="print"/>
          <a:srcRect/>
          <a:stretch>
            <a:fillRect/>
          </a:stretch>
        </p:blipFill>
        <p:spPr bwMode="auto">
          <a:xfrm>
            <a:off x="5638800" y="1852613"/>
            <a:ext cx="3362325" cy="2211387"/>
          </a:xfrm>
          <a:prstGeom prst="rect">
            <a:avLst/>
          </a:prstGeom>
          <a:ln>
            <a:noFill/>
          </a:ln>
          <a:effectLst>
            <a:outerShdw blurRad="292100" dist="139700" dir="2700000" algn="tl" rotWithShape="0">
              <a:srgbClr val="333333">
                <a:alpha val="65000"/>
              </a:srgbClr>
            </a:outerShdw>
          </a:effectLst>
        </p:spPr>
      </p:pic>
      <p:grpSp>
        <p:nvGrpSpPr>
          <p:cNvPr id="2" name="Group 6"/>
          <p:cNvGrpSpPr>
            <a:grpSpLocks/>
          </p:cNvGrpSpPr>
          <p:nvPr/>
        </p:nvGrpSpPr>
        <p:grpSpPr bwMode="auto">
          <a:xfrm>
            <a:off x="809625" y="4487863"/>
            <a:ext cx="7464425" cy="474662"/>
            <a:chOff x="510" y="3194"/>
            <a:chExt cx="4702" cy="299"/>
          </a:xfrm>
        </p:grpSpPr>
        <p:sp>
          <p:nvSpPr>
            <p:cNvPr id="19463" name="Rectangle 7"/>
            <p:cNvSpPr>
              <a:spLocks noChangeArrowheads="1"/>
            </p:cNvSpPr>
            <p:nvPr/>
          </p:nvSpPr>
          <p:spPr bwMode="auto">
            <a:xfrm>
              <a:off x="592" y="3194"/>
              <a:ext cx="3115" cy="202"/>
            </a:xfrm>
            <a:prstGeom prst="rect">
              <a:avLst/>
            </a:prstGeom>
            <a:noFill/>
            <a:ln w="9525">
              <a:noFill/>
              <a:miter lim="800000"/>
              <a:headEnd/>
              <a:tailEnd/>
            </a:ln>
          </p:spPr>
          <p:txBody>
            <a:bodyPr/>
            <a:lstStyle/>
            <a:p>
              <a:pPr>
                <a:lnSpc>
                  <a:spcPct val="90000"/>
                </a:lnSpc>
                <a:spcBef>
                  <a:spcPct val="20000"/>
                </a:spcBef>
              </a:pPr>
              <a:r>
                <a:rPr lang="en-US" sz="2400" i="1">
                  <a:solidFill>
                    <a:schemeClr val="accent2"/>
                  </a:solidFill>
                  <a:latin typeface="Arial" charset="0"/>
                  <a:cs typeface="Times New Roman" pitchFamily="18" charset="0"/>
                  <a:sym typeface="Symbol" pitchFamily="18" charset="2"/>
                </a:rPr>
                <a:t>efficiency</a:t>
              </a:r>
              <a:r>
                <a:rPr lang="en-US" sz="2400">
                  <a:solidFill>
                    <a:schemeClr val="accent2"/>
                  </a:solidFill>
                  <a:latin typeface="Arial" charset="0"/>
                  <a:cs typeface="Times New Roman" pitchFamily="18" charset="0"/>
                  <a:sym typeface="Symbol" pitchFamily="18" charset="2"/>
                </a:rPr>
                <a:t> = </a:t>
              </a:r>
              <a:r>
                <a:rPr lang="en-US" sz="2400" i="1">
                  <a:solidFill>
                    <a:schemeClr val="accent2"/>
                  </a:solidFill>
                  <a:latin typeface="Arial" charset="0"/>
                  <a:cs typeface="Times New Roman" pitchFamily="18" charset="0"/>
                  <a:sym typeface="Symbol" pitchFamily="18" charset="2"/>
                </a:rPr>
                <a:t>output</a:t>
              </a:r>
              <a:r>
                <a:rPr lang="en-US" sz="2400">
                  <a:solidFill>
                    <a:schemeClr val="accent2"/>
                  </a:solidFill>
                  <a:latin typeface="Arial" charset="0"/>
                  <a:cs typeface="Times New Roman" pitchFamily="18" charset="0"/>
                  <a:sym typeface="Symbol" pitchFamily="18" charset="2"/>
                </a:rPr>
                <a:t> </a:t>
              </a:r>
              <a:r>
                <a:rPr lang="en-US" sz="2400" i="1">
                  <a:solidFill>
                    <a:schemeClr val="accent2"/>
                  </a:solidFill>
                  <a:latin typeface="Arial" charset="0"/>
                  <a:cs typeface="Times New Roman" pitchFamily="18" charset="0"/>
                  <a:sym typeface="Symbol" pitchFamily="18" charset="2"/>
                </a:rPr>
                <a:t>/ input</a:t>
              </a:r>
              <a:endParaRPr lang="en-US" sz="2400" i="1">
                <a:solidFill>
                  <a:schemeClr val="accent2"/>
                </a:solidFill>
                <a:latin typeface="Arial" charset="0"/>
                <a:sym typeface="Symbol" pitchFamily="18" charset="2"/>
              </a:endParaRPr>
            </a:p>
          </p:txBody>
        </p:sp>
        <p:sp>
          <p:nvSpPr>
            <p:cNvPr id="19464" name="Text Box 8"/>
            <p:cNvSpPr txBox="1">
              <a:spLocks noChangeArrowheads="1"/>
            </p:cNvSpPr>
            <p:nvPr/>
          </p:nvSpPr>
          <p:spPr bwMode="auto">
            <a:xfrm>
              <a:off x="4263" y="3205"/>
              <a:ext cx="949" cy="288"/>
            </a:xfrm>
            <a:prstGeom prst="rect">
              <a:avLst/>
            </a:prstGeom>
            <a:solidFill>
              <a:srgbClr val="FF0000"/>
            </a:solidFill>
            <a:ln w="9525">
              <a:noFill/>
              <a:miter lim="800000"/>
              <a:headEnd/>
              <a:tailEnd/>
            </a:ln>
          </p:spPr>
          <p:txBody>
            <a:bodyPr>
              <a:spAutoFit/>
            </a:bodyPr>
            <a:lstStyle/>
            <a:p>
              <a:pPr algn="ctr">
                <a:spcBef>
                  <a:spcPct val="50000"/>
                </a:spcBef>
              </a:pPr>
              <a:r>
                <a:rPr lang="en-US" sz="2400">
                  <a:solidFill>
                    <a:schemeClr val="bg1"/>
                  </a:solidFill>
                  <a:latin typeface="Arial" charset="0"/>
                </a:rPr>
                <a:t>efficiency</a:t>
              </a:r>
            </a:p>
          </p:txBody>
        </p:sp>
        <p:sp>
          <p:nvSpPr>
            <p:cNvPr id="19465" name="Rectangle 9"/>
            <p:cNvSpPr>
              <a:spLocks noChangeArrowheads="1"/>
            </p:cNvSpPr>
            <p:nvPr/>
          </p:nvSpPr>
          <p:spPr bwMode="auto">
            <a:xfrm>
              <a:off x="510" y="3207"/>
              <a:ext cx="4701" cy="285"/>
            </a:xfrm>
            <a:prstGeom prst="rect">
              <a:avLst/>
            </a:prstGeom>
            <a:noFill/>
            <a:ln w="12700">
              <a:solidFill>
                <a:schemeClr val="tx1"/>
              </a:solidFill>
              <a:miter lim="800000"/>
              <a:headEnd/>
              <a:tailEnd/>
            </a:ln>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77250">
                                            <p:txEl>
                                              <p:pRg st="0" end="0"/>
                                            </p:txEl>
                                          </p:spTgt>
                                        </p:tgtEl>
                                        <p:attrNameLst>
                                          <p:attrName>style.visibility</p:attrName>
                                        </p:attrNameLst>
                                      </p:cBhvr>
                                      <p:to>
                                        <p:strVal val="visible"/>
                                      </p:to>
                                    </p:set>
                                    <p:anim calcmode="lin" valueType="num">
                                      <p:cBhvr additive="base">
                                        <p:cTn id="7" dur="500" fill="hold"/>
                                        <p:tgtEl>
                                          <p:spTgt spid="10772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7725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77252">
                                            <p:txEl>
                                              <p:pRg st="0" end="0"/>
                                            </p:txEl>
                                          </p:spTgt>
                                        </p:tgtEl>
                                        <p:attrNameLst>
                                          <p:attrName>style.visibility</p:attrName>
                                        </p:attrNameLst>
                                      </p:cBhvr>
                                      <p:to>
                                        <p:strVal val="visible"/>
                                      </p:to>
                                    </p:set>
                                    <p:anim calcmode="lin" valueType="num">
                                      <p:cBhvr additive="base">
                                        <p:cTn id="13" dur="500" fill="hold"/>
                                        <p:tgtEl>
                                          <p:spTgt spid="107725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7725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077253"/>
                                        </p:tgtEl>
                                        <p:attrNameLst>
                                          <p:attrName>style.visibility</p:attrName>
                                        </p:attrNameLst>
                                      </p:cBhvr>
                                      <p:to>
                                        <p:strVal val="visible"/>
                                      </p:to>
                                    </p:set>
                                    <p:anim calcmode="lin" valueType="num">
                                      <p:cBhvr>
                                        <p:cTn id="17" dur="500" fill="hold"/>
                                        <p:tgtEl>
                                          <p:spTgt spid="1077253"/>
                                        </p:tgtEl>
                                        <p:attrNameLst>
                                          <p:attrName>ppt_w</p:attrName>
                                        </p:attrNameLst>
                                      </p:cBhvr>
                                      <p:tavLst>
                                        <p:tav tm="0">
                                          <p:val>
                                            <p:fltVal val="0"/>
                                          </p:val>
                                        </p:tav>
                                        <p:tav tm="100000">
                                          <p:val>
                                            <p:strVal val="#ppt_w"/>
                                          </p:val>
                                        </p:tav>
                                      </p:tavLst>
                                    </p:anim>
                                    <p:anim calcmode="lin" valueType="num">
                                      <p:cBhvr>
                                        <p:cTn id="18" dur="500" fill="hold"/>
                                        <p:tgtEl>
                                          <p:spTgt spid="1077253"/>
                                        </p:tgtEl>
                                        <p:attrNameLst>
                                          <p:attrName>ppt_h</p:attrName>
                                        </p:attrNameLst>
                                      </p:cBhvr>
                                      <p:tavLst>
                                        <p:tav tm="0">
                                          <p:val>
                                            <p:fltVal val="0"/>
                                          </p:val>
                                        </p:tav>
                                        <p:tav tm="100000">
                                          <p:val>
                                            <p:strVal val="#ppt_h"/>
                                          </p:val>
                                        </p:tav>
                                      </p:tavLst>
                                    </p:anim>
                                    <p:animEffect transition="in" filter="fade">
                                      <p:cBhvr>
                                        <p:cTn id="19" dur="500"/>
                                        <p:tgtEl>
                                          <p:spTgt spid="107725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77252">
                                            <p:txEl>
                                              <p:pRg st="1" end="1"/>
                                            </p:txEl>
                                          </p:spTgt>
                                        </p:tgtEl>
                                        <p:attrNameLst>
                                          <p:attrName>style.visibility</p:attrName>
                                        </p:attrNameLst>
                                      </p:cBhvr>
                                      <p:to>
                                        <p:strVal val="visible"/>
                                      </p:to>
                                    </p:set>
                                    <p:anim calcmode="lin" valueType="num">
                                      <p:cBhvr additive="base">
                                        <p:cTn id="24" dur="500" fill="hold"/>
                                        <p:tgtEl>
                                          <p:spTgt spid="1077252">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7725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53"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77252">
                                            <p:txEl>
                                              <p:pRg st="3" end="3"/>
                                            </p:txEl>
                                          </p:spTgt>
                                        </p:tgtEl>
                                        <p:attrNameLst>
                                          <p:attrName>style.visibility</p:attrName>
                                        </p:attrNameLst>
                                      </p:cBhvr>
                                      <p:to>
                                        <p:strVal val="visible"/>
                                      </p:to>
                                    </p:set>
                                    <p:anim calcmode="lin" valueType="num">
                                      <p:cBhvr additive="base">
                                        <p:cTn id="37" dur="500" fill="hold"/>
                                        <p:tgtEl>
                                          <p:spTgt spid="1077252">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7725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77252">
                                            <p:txEl>
                                              <p:pRg st="4" end="4"/>
                                            </p:txEl>
                                          </p:spTgt>
                                        </p:tgtEl>
                                        <p:attrNameLst>
                                          <p:attrName>style.visibility</p:attrName>
                                        </p:attrNameLst>
                                      </p:cBhvr>
                                      <p:to>
                                        <p:strVal val="visible"/>
                                      </p:to>
                                    </p:set>
                                    <p:anim calcmode="lin" valueType="num">
                                      <p:cBhvr additive="base">
                                        <p:cTn id="43" dur="500" fill="hold"/>
                                        <p:tgtEl>
                                          <p:spTgt spid="1077252">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7725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77252">
                                            <p:txEl>
                                              <p:pRg st="5" end="5"/>
                                            </p:txEl>
                                          </p:spTgt>
                                        </p:tgtEl>
                                        <p:attrNameLst>
                                          <p:attrName>style.visibility</p:attrName>
                                        </p:attrNameLst>
                                      </p:cBhvr>
                                      <p:to>
                                        <p:strVal val="visible"/>
                                      </p:to>
                                    </p:set>
                                    <p:anim calcmode="lin" valueType="num">
                                      <p:cBhvr additive="base">
                                        <p:cTn id="49" dur="500" fill="hold"/>
                                        <p:tgtEl>
                                          <p:spTgt spid="1077252">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7725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77252">
                                            <p:txEl>
                                              <p:pRg st="6" end="6"/>
                                            </p:txEl>
                                          </p:spTgt>
                                        </p:tgtEl>
                                        <p:attrNameLst>
                                          <p:attrName>style.visibility</p:attrName>
                                        </p:attrNameLst>
                                      </p:cBhvr>
                                      <p:to>
                                        <p:strVal val="visible"/>
                                      </p:to>
                                    </p:set>
                                    <p:anim calcmode="lin" valueType="num">
                                      <p:cBhvr additive="base">
                                        <p:cTn id="55" dur="500" fill="hold"/>
                                        <p:tgtEl>
                                          <p:spTgt spid="1077252">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7725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9300" name="Rectangle 4"/>
          <p:cNvSpPr>
            <a:spLocks noChangeArrowheads="1"/>
          </p:cNvSpPr>
          <p:nvPr/>
        </p:nvSpPr>
        <p:spPr bwMode="auto">
          <a:xfrm>
            <a:off x="685800" y="1833563"/>
            <a:ext cx="7772400" cy="5024437"/>
          </a:xfrm>
          <a:prstGeom prst="rect">
            <a:avLst/>
          </a:prstGeom>
          <a:solidFill>
            <a:srgbClr val="CCFFCC"/>
          </a:solidFill>
          <a:ln w="9525">
            <a:noFill/>
            <a:miter lim="800000"/>
            <a:headEnd/>
            <a:tailEnd/>
          </a:ln>
        </p:spPr>
        <p:txBody>
          <a:bodyPr/>
          <a:lstStyle/>
          <a:p>
            <a:r>
              <a:rPr lang="en-US" sz="2400">
                <a:latin typeface="Arial" charset="0"/>
              </a:rPr>
              <a:t>PRACTICE: </a:t>
            </a:r>
          </a:p>
          <a:p>
            <a:r>
              <a:rPr lang="en-US" sz="2400">
                <a:latin typeface="Arial" charset="0"/>
              </a:rPr>
              <a:t>If coal is transported in rail cars                                    having a capacity of 1.5 metric                                        tons, how many cars per day                                          must supply the power plant of                                          the previous example?</a:t>
            </a:r>
          </a:p>
          <a:p>
            <a:r>
              <a:rPr lang="en-US" sz="2400">
                <a:latin typeface="Arial" charset="0"/>
              </a:rPr>
              <a:t>SOLUTION:</a:t>
            </a:r>
          </a:p>
          <a:p>
            <a:r>
              <a:rPr lang="en-US" sz="2400">
                <a:latin typeface="Arial" charset="0"/>
                <a:sym typeface="Symbol" pitchFamily="18" charset="2"/>
              </a:rPr>
              <a:t></a:t>
            </a:r>
            <a:r>
              <a:rPr lang="en-US" sz="2400">
                <a:latin typeface="Arial" charset="0"/>
              </a:rPr>
              <a:t>From the previous example we                       calculated that we need                                               </a:t>
            </a:r>
            <a:r>
              <a:rPr lang="en-US" sz="2400">
                <a:latin typeface="Arial" charset="0"/>
                <a:sym typeface="Symbol" pitchFamily="18" charset="2"/>
              </a:rPr>
              <a:t>320000 kg of coal per day.</a:t>
            </a:r>
          </a:p>
          <a:p>
            <a:r>
              <a:rPr lang="en-US" sz="2400">
                <a:latin typeface="Arial" charset="0"/>
                <a:sym typeface="Symbol" pitchFamily="18" charset="2"/>
              </a:rPr>
              <a:t>Since a metric ton is 1000 kg, we have</a:t>
            </a:r>
          </a:p>
          <a:p>
            <a:r>
              <a:rPr lang="en-US" sz="2400">
                <a:latin typeface="Arial" charset="0"/>
                <a:sym typeface="Symbol" pitchFamily="18" charset="2"/>
              </a:rPr>
              <a:t>               (320000 kg ) </a:t>
            </a:r>
            <a:r>
              <a:rPr lang="en-US" sz="2400" i="1">
                <a:latin typeface="Arial" charset="0"/>
                <a:sym typeface="Symbol" pitchFamily="18" charset="2"/>
              </a:rPr>
              <a:t>/ </a:t>
            </a:r>
            <a:r>
              <a:rPr lang="en-US" sz="2400">
                <a:latin typeface="Arial" charset="0"/>
                <a:sym typeface="Symbol" pitchFamily="18" charset="2"/>
              </a:rPr>
              <a:t>(1.5  1000 kg </a:t>
            </a:r>
            <a:r>
              <a:rPr lang="en-US" sz="2400" i="1">
                <a:latin typeface="Arial" charset="0"/>
                <a:sym typeface="Symbol" pitchFamily="18" charset="2"/>
              </a:rPr>
              <a:t>/</a:t>
            </a:r>
            <a:r>
              <a:rPr lang="en-US" sz="2400">
                <a:latin typeface="Arial" charset="0"/>
                <a:sym typeface="Symbol" pitchFamily="18" charset="2"/>
              </a:rPr>
              <a:t> car) </a:t>
            </a:r>
          </a:p>
          <a:p>
            <a:r>
              <a:rPr lang="en-US" sz="2400">
                <a:latin typeface="Arial" charset="0"/>
                <a:sym typeface="Symbol" pitchFamily="18" charset="2"/>
              </a:rPr>
              <a:t> or 213 cars d</a:t>
            </a:r>
            <a:r>
              <a:rPr lang="en-US" sz="2400" baseline="30000">
                <a:latin typeface="Arial" charset="0"/>
                <a:sym typeface="Symbol" pitchFamily="18" charset="2"/>
              </a:rPr>
              <a:t>-1</a:t>
            </a:r>
            <a:r>
              <a:rPr lang="en-US" sz="2400">
                <a:latin typeface="Arial" charset="0"/>
                <a:sym typeface="Symbol" pitchFamily="18" charset="2"/>
              </a:rPr>
              <a:t>!</a:t>
            </a:r>
          </a:p>
        </p:txBody>
      </p:sp>
      <p:sp>
        <p:nvSpPr>
          <p:cNvPr id="20483" name="Rectangle 2"/>
          <p:cNvSpPr>
            <a:spLocks noChangeArrowheads="1"/>
          </p:cNvSpPr>
          <p:nvPr/>
        </p:nvSpPr>
        <p:spPr bwMode="auto">
          <a:xfrm>
            <a:off x="685800" y="1401763"/>
            <a:ext cx="7772400" cy="476250"/>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specific energy and energy density problems</a:t>
            </a:r>
          </a:p>
        </p:txBody>
      </p:sp>
      <p:sp>
        <p:nvSpPr>
          <p:cNvPr id="20484"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079301" name="Picture 5" descr="coal_train_73"/>
          <p:cNvPicPr>
            <a:picLocks noChangeAspect="1" noChangeArrowheads="1"/>
          </p:cNvPicPr>
          <p:nvPr/>
        </p:nvPicPr>
        <p:blipFill>
          <a:blip r:embed="rId6" cstate="print"/>
          <a:srcRect/>
          <a:stretch>
            <a:fillRect/>
          </a:stretch>
        </p:blipFill>
        <p:spPr bwMode="auto">
          <a:xfrm>
            <a:off x="5237163" y="1889125"/>
            <a:ext cx="3114675" cy="31654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79300">
                                            <p:txEl>
                                              <p:pRg st="0" end="0"/>
                                            </p:txEl>
                                          </p:spTgt>
                                        </p:tgtEl>
                                        <p:attrNameLst>
                                          <p:attrName>style.visibility</p:attrName>
                                        </p:attrNameLst>
                                      </p:cBhvr>
                                      <p:to>
                                        <p:strVal val="visible"/>
                                      </p:to>
                                    </p:set>
                                    <p:anim calcmode="lin" valueType="num">
                                      <p:cBhvr additive="base">
                                        <p:cTn id="7" dur="500" fill="hold"/>
                                        <p:tgtEl>
                                          <p:spTgt spid="10793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7930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79300">
                                            <p:txEl>
                                              <p:pRg st="1" end="1"/>
                                            </p:txEl>
                                          </p:spTgt>
                                        </p:tgtEl>
                                        <p:attrNameLst>
                                          <p:attrName>style.visibility</p:attrName>
                                        </p:attrNameLst>
                                      </p:cBhvr>
                                      <p:to>
                                        <p:strVal val="visible"/>
                                      </p:to>
                                    </p:set>
                                    <p:anim calcmode="lin" valueType="num">
                                      <p:cBhvr additive="base">
                                        <p:cTn id="13" dur="500" fill="hold"/>
                                        <p:tgtEl>
                                          <p:spTgt spid="107930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7930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079301"/>
                                        </p:tgtEl>
                                        <p:attrNameLst>
                                          <p:attrName>style.visibility</p:attrName>
                                        </p:attrNameLst>
                                      </p:cBhvr>
                                      <p:to>
                                        <p:strVal val="visible"/>
                                      </p:to>
                                    </p:set>
                                    <p:anim calcmode="lin" valueType="num">
                                      <p:cBhvr>
                                        <p:cTn id="17" dur="500" fill="hold"/>
                                        <p:tgtEl>
                                          <p:spTgt spid="1079301"/>
                                        </p:tgtEl>
                                        <p:attrNameLst>
                                          <p:attrName>ppt_w</p:attrName>
                                        </p:attrNameLst>
                                      </p:cBhvr>
                                      <p:tavLst>
                                        <p:tav tm="0">
                                          <p:val>
                                            <p:fltVal val="0"/>
                                          </p:val>
                                        </p:tav>
                                        <p:tav tm="100000">
                                          <p:val>
                                            <p:strVal val="#ppt_w"/>
                                          </p:val>
                                        </p:tav>
                                      </p:tavLst>
                                    </p:anim>
                                    <p:anim calcmode="lin" valueType="num">
                                      <p:cBhvr>
                                        <p:cTn id="18" dur="500" fill="hold"/>
                                        <p:tgtEl>
                                          <p:spTgt spid="1079301"/>
                                        </p:tgtEl>
                                        <p:attrNameLst>
                                          <p:attrName>ppt_h</p:attrName>
                                        </p:attrNameLst>
                                      </p:cBhvr>
                                      <p:tavLst>
                                        <p:tav tm="0">
                                          <p:val>
                                            <p:fltVal val="0"/>
                                          </p:val>
                                        </p:tav>
                                        <p:tav tm="100000">
                                          <p:val>
                                            <p:strVal val="#ppt_h"/>
                                          </p:val>
                                        </p:tav>
                                      </p:tavLst>
                                    </p:anim>
                                    <p:animEffect transition="in" filter="fade">
                                      <p:cBhvr>
                                        <p:cTn id="19" dur="500"/>
                                        <p:tgtEl>
                                          <p:spTgt spid="1079301"/>
                                        </p:tgtEl>
                                      </p:cBhvr>
                                    </p:animEffect>
                                  </p:childTnLst>
                                  <p:subTnLst>
                                    <p:audio>
                                      <p:cMediaNode>
                                        <p:cTn display="0" masterRel="sameClick">
                                          <p:stCondLst>
                                            <p:cond evt="begin" delay="0">
                                              <p:tn val="15"/>
                                            </p:cond>
                                          </p:stCondLst>
                                          <p:endCondLst>
                                            <p:cond evt="onStopAudio" delay="0">
                                              <p:tgtEl>
                                                <p:sldTgt/>
                                              </p:tgtEl>
                                            </p:cond>
                                          </p:endCondLst>
                                        </p:cTn>
                                        <p:tgtEl>
                                          <p:sndTgt r:embed="rId5" name="Train track.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79300">
                                            <p:txEl>
                                              <p:pRg st="2" end="2"/>
                                            </p:txEl>
                                          </p:spTgt>
                                        </p:tgtEl>
                                        <p:attrNameLst>
                                          <p:attrName>style.visibility</p:attrName>
                                        </p:attrNameLst>
                                      </p:cBhvr>
                                      <p:to>
                                        <p:strVal val="visible"/>
                                      </p:to>
                                    </p:set>
                                    <p:anim calcmode="lin" valueType="num">
                                      <p:cBhvr additive="base">
                                        <p:cTn id="24" dur="500" fill="hold"/>
                                        <p:tgtEl>
                                          <p:spTgt spid="1079300">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7930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79300">
                                            <p:txEl>
                                              <p:pRg st="3" end="3"/>
                                            </p:txEl>
                                          </p:spTgt>
                                        </p:tgtEl>
                                        <p:attrNameLst>
                                          <p:attrName>style.visibility</p:attrName>
                                        </p:attrNameLst>
                                      </p:cBhvr>
                                      <p:to>
                                        <p:strVal val="visible"/>
                                      </p:to>
                                    </p:set>
                                    <p:anim calcmode="lin" valueType="num">
                                      <p:cBhvr additive="base">
                                        <p:cTn id="30" dur="500" fill="hold"/>
                                        <p:tgtEl>
                                          <p:spTgt spid="1079300">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07930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079300">
                                            <p:txEl>
                                              <p:pRg st="4" end="4"/>
                                            </p:txEl>
                                          </p:spTgt>
                                        </p:tgtEl>
                                        <p:attrNameLst>
                                          <p:attrName>style.visibility</p:attrName>
                                        </p:attrNameLst>
                                      </p:cBhvr>
                                      <p:to>
                                        <p:strVal val="visible"/>
                                      </p:to>
                                    </p:set>
                                    <p:anim calcmode="lin" valueType="num">
                                      <p:cBhvr additive="base">
                                        <p:cTn id="36" dur="500" fill="hold"/>
                                        <p:tgtEl>
                                          <p:spTgt spid="1079300">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07930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079300">
                                            <p:txEl>
                                              <p:pRg st="5" end="5"/>
                                            </p:txEl>
                                          </p:spTgt>
                                        </p:tgtEl>
                                        <p:attrNameLst>
                                          <p:attrName>style.visibility</p:attrName>
                                        </p:attrNameLst>
                                      </p:cBhvr>
                                      <p:to>
                                        <p:strVal val="visible"/>
                                      </p:to>
                                    </p:set>
                                    <p:anim calcmode="lin" valueType="num">
                                      <p:cBhvr additive="base">
                                        <p:cTn id="42" dur="500" fill="hold"/>
                                        <p:tgtEl>
                                          <p:spTgt spid="1079300">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7930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079300">
                                            <p:txEl>
                                              <p:pRg st="6" end="6"/>
                                            </p:txEl>
                                          </p:spTgt>
                                        </p:tgtEl>
                                        <p:attrNameLst>
                                          <p:attrName>style.visibility</p:attrName>
                                        </p:attrNameLst>
                                      </p:cBhvr>
                                      <p:to>
                                        <p:strVal val="visible"/>
                                      </p:to>
                                    </p:set>
                                    <p:anim calcmode="lin" valueType="num">
                                      <p:cBhvr additive="base">
                                        <p:cTn id="48" dur="500" fill="hold"/>
                                        <p:tgtEl>
                                          <p:spTgt spid="1079300">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7930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42" name="Rectangle 2"/>
          <p:cNvSpPr>
            <a:spLocks noChangeArrowheads="1"/>
          </p:cNvSpPr>
          <p:nvPr/>
        </p:nvSpPr>
        <p:spPr bwMode="auto">
          <a:xfrm>
            <a:off x="685800" y="1401763"/>
            <a:ext cx="7772400" cy="4516437"/>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rgbClr val="000000"/>
                </a:solidFill>
                <a:latin typeface="Arial" charset="0"/>
                <a:ea typeface="Calibri" pitchFamily="34" charset="0"/>
                <a:cs typeface="Arial" charset="0"/>
              </a:rPr>
              <a:t>Nature of science: </a:t>
            </a:r>
            <a:r>
              <a:rPr lang="en-US" sz="2400">
                <a:solidFill>
                  <a:srgbClr val="000000"/>
                </a:solidFill>
                <a:latin typeface="Arial" charset="0"/>
                <a:ea typeface="Calibri" pitchFamily="34" charset="0"/>
                <a:cs typeface="Arial" charset="0"/>
              </a:rPr>
              <a:t> Risks and problem-solving: Since early times mankind understood the vital role of harnessing energy and large-scale production of electricity has impacted all levels of society. Processes where energy is transformed require holistic approaches that involve many areas of knowledge. Research and development of alternative energy sources has lacked support in some countries for economic and political reasons. Scientists, however, have continued to collaborate and share new technologies that can reduce our dependence on non-renewable energy sources.</a:t>
            </a:r>
            <a:endParaRPr lang="en-US" sz="2400" b="1">
              <a:solidFill>
                <a:srgbClr val="000000"/>
              </a:solidFill>
              <a:latin typeface="Arial" charset="0"/>
              <a:ea typeface="Calibri" pitchFamily="34" charset="0"/>
              <a:cs typeface="Arial" charset="0"/>
            </a:endParaRPr>
          </a:p>
        </p:txBody>
      </p:sp>
      <p:sp>
        <p:nvSpPr>
          <p:cNvPr id="3075"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4242">
                                            <p:txEl>
                                              <p:pRg st="0" end="0"/>
                                            </p:txEl>
                                          </p:spTgt>
                                        </p:tgtEl>
                                        <p:attrNameLst>
                                          <p:attrName>style.visibility</p:attrName>
                                        </p:attrNameLst>
                                      </p:cBhvr>
                                      <p:to>
                                        <p:strVal val="visible"/>
                                      </p:to>
                                    </p:set>
                                    <p:anim calcmode="lin" valueType="num">
                                      <p:cBhvr additive="base">
                                        <p:cTn id="7" dur="500" fill="hold"/>
                                        <p:tgtEl>
                                          <p:spTgt spid="10342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424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396" name="Rectangle 4"/>
          <p:cNvSpPr>
            <a:spLocks noChangeArrowheads="1"/>
          </p:cNvSpPr>
          <p:nvPr/>
        </p:nvSpPr>
        <p:spPr bwMode="auto">
          <a:xfrm>
            <a:off x="685800" y="1838325"/>
            <a:ext cx="7772400" cy="5019675"/>
          </a:xfrm>
          <a:prstGeom prst="rect">
            <a:avLst/>
          </a:prstGeom>
          <a:solidFill>
            <a:srgbClr val="CCFFCC"/>
          </a:solidFill>
          <a:ln w="9525">
            <a:noFill/>
            <a:miter lim="800000"/>
            <a:headEnd/>
            <a:tailEnd/>
          </a:ln>
        </p:spPr>
        <p:txBody>
          <a:bodyPr/>
          <a:lstStyle/>
          <a:p>
            <a:r>
              <a:rPr lang="en-US" sz="2400">
                <a:latin typeface="Arial" charset="0"/>
              </a:rPr>
              <a:t>PRACTICE: </a:t>
            </a:r>
          </a:p>
          <a:p>
            <a:r>
              <a:rPr lang="en-US" sz="2400">
                <a:latin typeface="Arial" charset="0"/>
              </a:rPr>
              <a:t>If a nuclear power plant powered                                       by uranium-235 has the same                                       output and the same efficiency                                          as the coal-fired plant of the                                         previous example, how many                                               kilograms of nuclear fuel will it burn per day? Per year?</a:t>
            </a:r>
          </a:p>
          <a:p>
            <a:r>
              <a:rPr lang="en-US" sz="2400">
                <a:latin typeface="Arial" charset="0"/>
              </a:rPr>
              <a:t>SOLUTION:</a:t>
            </a:r>
          </a:p>
          <a:p>
            <a:r>
              <a:rPr lang="en-US" sz="2400">
                <a:latin typeface="Arial" charset="0"/>
                <a:sym typeface="Symbol" pitchFamily="18" charset="2"/>
              </a:rPr>
              <a:t></a:t>
            </a:r>
            <a:r>
              <a:rPr lang="en-US" sz="2400">
                <a:latin typeface="Arial" charset="0"/>
              </a:rPr>
              <a:t>From the previous example we calculated that we need </a:t>
            </a:r>
            <a:r>
              <a:rPr lang="en-US" sz="2400">
                <a:latin typeface="Arial" charset="0"/>
                <a:sym typeface="Symbol" pitchFamily="18" charset="2"/>
              </a:rPr>
              <a:t>10368000 MJ</a:t>
            </a:r>
            <a:r>
              <a:rPr lang="en-US" sz="2400">
                <a:latin typeface="Arial" charset="0"/>
              </a:rPr>
              <a:t> </a:t>
            </a:r>
            <a:r>
              <a:rPr lang="en-US" sz="2400">
                <a:latin typeface="Arial" charset="0"/>
                <a:sym typeface="Symbol" pitchFamily="18" charset="2"/>
              </a:rPr>
              <a:t>of energy per day.</a:t>
            </a:r>
          </a:p>
          <a:p>
            <a:r>
              <a:rPr lang="en-US" sz="2400">
                <a:latin typeface="Arial" charset="0"/>
                <a:sym typeface="Symbol" pitchFamily="18" charset="2"/>
              </a:rPr>
              <a:t>Thus</a:t>
            </a:r>
          </a:p>
          <a:p>
            <a:r>
              <a:rPr lang="en-US" sz="2400">
                <a:latin typeface="Arial" charset="0"/>
                <a:sym typeface="Symbol" pitchFamily="18" charset="2"/>
              </a:rPr>
              <a:t>   (10368000 MJ) </a:t>
            </a:r>
            <a:r>
              <a:rPr lang="en-US" sz="2400" i="1">
                <a:latin typeface="Arial" charset="0"/>
                <a:sym typeface="Symbol" pitchFamily="18" charset="2"/>
              </a:rPr>
              <a:t>/</a:t>
            </a:r>
            <a:r>
              <a:rPr lang="en-US" sz="2400">
                <a:latin typeface="Arial" charset="0"/>
                <a:sym typeface="Symbol" pitchFamily="18" charset="2"/>
              </a:rPr>
              <a:t> (1 kg </a:t>
            </a:r>
            <a:r>
              <a:rPr lang="en-US" sz="2400" i="1">
                <a:latin typeface="Arial" charset="0"/>
                <a:sym typeface="Symbol" pitchFamily="18" charset="2"/>
              </a:rPr>
              <a:t>/</a:t>
            </a:r>
            <a:r>
              <a:rPr lang="en-US" sz="2400">
                <a:latin typeface="Arial" charset="0"/>
                <a:sym typeface="Symbol" pitchFamily="18" charset="2"/>
              </a:rPr>
              <a:t> 90000000 MJ) </a:t>
            </a:r>
          </a:p>
          <a:p>
            <a:r>
              <a:rPr lang="en-US" sz="2400">
                <a:latin typeface="Arial" charset="0"/>
                <a:sym typeface="Symbol" pitchFamily="18" charset="2"/>
              </a:rPr>
              <a:t> or 0.1152 kg d</a:t>
            </a:r>
            <a:r>
              <a:rPr lang="en-US" sz="2400" baseline="30000">
                <a:latin typeface="Arial" charset="0"/>
                <a:sym typeface="Symbol" pitchFamily="18" charset="2"/>
              </a:rPr>
              <a:t>-1</a:t>
            </a:r>
            <a:r>
              <a:rPr lang="en-US" sz="2400">
                <a:latin typeface="Arial" charset="0"/>
                <a:sym typeface="Symbol" pitchFamily="18" charset="2"/>
              </a:rPr>
              <a:t>! This is 42 kg y</a:t>
            </a:r>
            <a:r>
              <a:rPr lang="en-US" sz="2400" baseline="30000">
                <a:latin typeface="Arial" charset="0"/>
                <a:sym typeface="Symbol" pitchFamily="18" charset="2"/>
              </a:rPr>
              <a:t>-1</a:t>
            </a:r>
            <a:r>
              <a:rPr lang="en-US" sz="2400">
                <a:latin typeface="Arial" charset="0"/>
                <a:sym typeface="Symbol" pitchFamily="18" charset="2"/>
              </a:rPr>
              <a:t>.</a:t>
            </a:r>
          </a:p>
        </p:txBody>
      </p:sp>
      <p:sp>
        <p:nvSpPr>
          <p:cNvPr id="21507" name="Rectangle 2"/>
          <p:cNvSpPr>
            <a:spLocks noChangeArrowheads="1"/>
          </p:cNvSpPr>
          <p:nvPr/>
        </p:nvSpPr>
        <p:spPr bwMode="auto">
          <a:xfrm>
            <a:off x="685800" y="1401763"/>
            <a:ext cx="7772400" cy="47148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Solving specific energy and energy density problems</a:t>
            </a:r>
            <a:r>
              <a:rPr lang="en-US">
                <a:solidFill>
                  <a:srgbClr val="000000"/>
                </a:solidFill>
                <a:ea typeface="Calibri" pitchFamily="34" charset="0"/>
                <a:cs typeface="Times New Roman" pitchFamily="18" charset="0"/>
              </a:rPr>
              <a:t> 	</a:t>
            </a:r>
          </a:p>
        </p:txBody>
      </p:sp>
      <p:sp>
        <p:nvSpPr>
          <p:cNvPr id="21508"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083397" name="Picture 5" descr="Snpp-1-"/>
          <p:cNvPicPr>
            <a:picLocks noChangeAspect="1" noChangeArrowheads="1"/>
          </p:cNvPicPr>
          <p:nvPr/>
        </p:nvPicPr>
        <p:blipFill>
          <a:blip r:embed="rId7" cstate="print"/>
          <a:srcRect/>
          <a:stretch>
            <a:fillRect/>
          </a:stretch>
        </p:blipFill>
        <p:spPr bwMode="auto">
          <a:xfrm>
            <a:off x="5335588" y="1811338"/>
            <a:ext cx="2992437" cy="2232025"/>
          </a:xfrm>
          <a:prstGeom prst="rect">
            <a:avLst/>
          </a:prstGeom>
          <a:ln>
            <a:noFill/>
          </a:ln>
          <a:effectLst>
            <a:outerShdw blurRad="292100" dist="139700" dir="2700000" algn="tl" rotWithShape="0">
              <a:srgbClr val="333333">
                <a:alpha val="65000"/>
              </a:srgbClr>
            </a:outerShdw>
          </a:effectLst>
        </p:spPr>
      </p:pic>
      <p:pic>
        <p:nvPicPr>
          <p:cNvPr id="1083398" name="Picture 6" descr="nuclear-waste1"/>
          <p:cNvPicPr>
            <a:picLocks noChangeAspect="1" noChangeArrowheads="1"/>
          </p:cNvPicPr>
          <p:nvPr/>
        </p:nvPicPr>
        <p:blipFill>
          <a:blip r:embed="rId8" cstate="print"/>
          <a:srcRect l="5444" t="5667" r="8833" b="9500"/>
          <a:stretch>
            <a:fillRect/>
          </a:stretch>
        </p:blipFill>
        <p:spPr bwMode="auto">
          <a:xfrm>
            <a:off x="6386513" y="5202238"/>
            <a:ext cx="2190750" cy="144621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83396">
                                            <p:txEl>
                                              <p:pRg st="0" end="0"/>
                                            </p:txEl>
                                          </p:spTgt>
                                        </p:tgtEl>
                                        <p:attrNameLst>
                                          <p:attrName>style.visibility</p:attrName>
                                        </p:attrNameLst>
                                      </p:cBhvr>
                                      <p:to>
                                        <p:strVal val="visible"/>
                                      </p:to>
                                    </p:set>
                                    <p:anim calcmode="lin" valueType="num">
                                      <p:cBhvr additive="base">
                                        <p:cTn id="7" dur="500" fill="hold"/>
                                        <p:tgtEl>
                                          <p:spTgt spid="108339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8339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83396">
                                            <p:txEl>
                                              <p:pRg st="1" end="1"/>
                                            </p:txEl>
                                          </p:spTgt>
                                        </p:tgtEl>
                                        <p:attrNameLst>
                                          <p:attrName>style.visibility</p:attrName>
                                        </p:attrNameLst>
                                      </p:cBhvr>
                                      <p:to>
                                        <p:strVal val="visible"/>
                                      </p:to>
                                    </p:set>
                                    <p:anim calcmode="lin" valueType="num">
                                      <p:cBhvr additive="base">
                                        <p:cTn id="13" dur="500" fill="hold"/>
                                        <p:tgtEl>
                                          <p:spTgt spid="108339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8339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083397"/>
                                        </p:tgtEl>
                                        <p:attrNameLst>
                                          <p:attrName>style.visibility</p:attrName>
                                        </p:attrNameLst>
                                      </p:cBhvr>
                                      <p:to>
                                        <p:strVal val="visible"/>
                                      </p:to>
                                    </p:set>
                                    <p:anim calcmode="lin" valueType="num">
                                      <p:cBhvr>
                                        <p:cTn id="17" dur="500" fill="hold"/>
                                        <p:tgtEl>
                                          <p:spTgt spid="1083397"/>
                                        </p:tgtEl>
                                        <p:attrNameLst>
                                          <p:attrName>ppt_w</p:attrName>
                                        </p:attrNameLst>
                                      </p:cBhvr>
                                      <p:tavLst>
                                        <p:tav tm="0">
                                          <p:val>
                                            <p:fltVal val="0"/>
                                          </p:val>
                                        </p:tav>
                                        <p:tav tm="100000">
                                          <p:val>
                                            <p:strVal val="#ppt_w"/>
                                          </p:val>
                                        </p:tav>
                                      </p:tavLst>
                                    </p:anim>
                                    <p:anim calcmode="lin" valueType="num">
                                      <p:cBhvr>
                                        <p:cTn id="18" dur="500" fill="hold"/>
                                        <p:tgtEl>
                                          <p:spTgt spid="1083397"/>
                                        </p:tgtEl>
                                        <p:attrNameLst>
                                          <p:attrName>ppt_h</p:attrName>
                                        </p:attrNameLst>
                                      </p:cBhvr>
                                      <p:tavLst>
                                        <p:tav tm="0">
                                          <p:val>
                                            <p:fltVal val="0"/>
                                          </p:val>
                                        </p:tav>
                                        <p:tav tm="100000">
                                          <p:val>
                                            <p:strVal val="#ppt_h"/>
                                          </p:val>
                                        </p:tav>
                                      </p:tavLst>
                                    </p:anim>
                                    <p:animEffect transition="in" filter="fade">
                                      <p:cBhvr>
                                        <p:cTn id="19" dur="500"/>
                                        <p:tgtEl>
                                          <p:spTgt spid="1083397"/>
                                        </p:tgtEl>
                                      </p:cBhvr>
                                    </p:animEffect>
                                  </p:childTnLst>
                                  <p:subTnLst>
                                    <p:audio>
                                      <p:cMediaNode>
                                        <p:cTn display="0" masterRel="sameClick">
                                          <p:stCondLst>
                                            <p:cond evt="begin" delay="0">
                                              <p:tn val="15"/>
                                            </p:cond>
                                          </p:stCondLst>
                                          <p:endCondLst>
                                            <p:cond evt="onStopAudio" delay="0">
                                              <p:tgtEl>
                                                <p:sldTgt/>
                                              </p:tgtEl>
                                            </p:cond>
                                          </p:endCondLst>
                                        </p:cTn>
                                        <p:tgtEl>
                                          <p:sndTgt r:embed="rId5" name="Simpsons-IGotNoTimeForYourGames.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83396">
                                            <p:txEl>
                                              <p:pRg st="2" end="2"/>
                                            </p:txEl>
                                          </p:spTgt>
                                        </p:tgtEl>
                                        <p:attrNameLst>
                                          <p:attrName>style.visibility</p:attrName>
                                        </p:attrNameLst>
                                      </p:cBhvr>
                                      <p:to>
                                        <p:strVal val="visible"/>
                                      </p:to>
                                    </p:set>
                                    <p:anim calcmode="lin" valueType="num">
                                      <p:cBhvr additive="base">
                                        <p:cTn id="24" dur="500" fill="hold"/>
                                        <p:tgtEl>
                                          <p:spTgt spid="1083396">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8339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83396">
                                            <p:txEl>
                                              <p:pRg st="3" end="3"/>
                                            </p:txEl>
                                          </p:spTgt>
                                        </p:tgtEl>
                                        <p:attrNameLst>
                                          <p:attrName>style.visibility</p:attrName>
                                        </p:attrNameLst>
                                      </p:cBhvr>
                                      <p:to>
                                        <p:strVal val="visible"/>
                                      </p:to>
                                    </p:set>
                                    <p:anim calcmode="lin" valueType="num">
                                      <p:cBhvr additive="base">
                                        <p:cTn id="30" dur="500" fill="hold"/>
                                        <p:tgtEl>
                                          <p:spTgt spid="1083396">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08339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083396">
                                            <p:txEl>
                                              <p:pRg st="4" end="4"/>
                                            </p:txEl>
                                          </p:spTgt>
                                        </p:tgtEl>
                                        <p:attrNameLst>
                                          <p:attrName>style.visibility</p:attrName>
                                        </p:attrNameLst>
                                      </p:cBhvr>
                                      <p:to>
                                        <p:strVal val="visible"/>
                                      </p:to>
                                    </p:set>
                                    <p:anim calcmode="lin" valueType="num">
                                      <p:cBhvr additive="base">
                                        <p:cTn id="36" dur="500" fill="hold"/>
                                        <p:tgtEl>
                                          <p:spTgt spid="1083396">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08339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083396">
                                            <p:txEl>
                                              <p:pRg st="5" end="5"/>
                                            </p:txEl>
                                          </p:spTgt>
                                        </p:tgtEl>
                                        <p:attrNameLst>
                                          <p:attrName>style.visibility</p:attrName>
                                        </p:attrNameLst>
                                      </p:cBhvr>
                                      <p:to>
                                        <p:strVal val="visible"/>
                                      </p:to>
                                    </p:set>
                                    <p:anim calcmode="lin" valueType="num">
                                      <p:cBhvr additive="base">
                                        <p:cTn id="42" dur="500" fill="hold"/>
                                        <p:tgtEl>
                                          <p:spTgt spid="1083396">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8339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083396">
                                            <p:txEl>
                                              <p:pRg st="6" end="6"/>
                                            </p:txEl>
                                          </p:spTgt>
                                        </p:tgtEl>
                                        <p:attrNameLst>
                                          <p:attrName>style.visibility</p:attrName>
                                        </p:attrNameLst>
                                      </p:cBhvr>
                                      <p:to>
                                        <p:strVal val="visible"/>
                                      </p:to>
                                    </p:set>
                                    <p:anim calcmode="lin" valueType="num">
                                      <p:cBhvr additive="base">
                                        <p:cTn id="48" dur="500" fill="hold"/>
                                        <p:tgtEl>
                                          <p:spTgt spid="1083396">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8339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083398"/>
                                        </p:tgtEl>
                                        <p:attrNameLst>
                                          <p:attrName>style.visibility</p:attrName>
                                        </p:attrNameLst>
                                      </p:cBhvr>
                                      <p:to>
                                        <p:strVal val="visible"/>
                                      </p:to>
                                    </p:set>
                                    <p:animEffect transition="in" filter="fade">
                                      <p:cBhvr>
                                        <p:cTn id="54" dur="2000"/>
                                        <p:tgtEl>
                                          <p:spTgt spid="1083398"/>
                                        </p:tgtEl>
                                      </p:cBhvr>
                                    </p:animEffect>
                                  </p:childTnLst>
                                  <p:subTnLst>
                                    <p:audio>
                                      <p:cMediaNode>
                                        <p:cTn display="0" masterRel="sameClick">
                                          <p:stCondLst>
                                            <p:cond evt="begin" delay="0">
                                              <p:tn val="52"/>
                                            </p:cond>
                                          </p:stCondLst>
                                          <p:endCondLst>
                                            <p:cond evt="onStopAudio" delay="0">
                                              <p:tgtEl>
                                                <p:sldTgt/>
                                              </p:tgtEl>
                                            </p:cond>
                                          </p:endCondLst>
                                        </p:cTn>
                                        <p:tgtEl>
                                          <p:sndTgt r:embed="rId6" name="Apollo13-HoustonWeHaveAProble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44" name="Rectangle 4"/>
          <p:cNvSpPr>
            <a:spLocks noChangeArrowheads="1"/>
          </p:cNvSpPr>
          <p:nvPr/>
        </p:nvSpPr>
        <p:spPr bwMode="auto">
          <a:xfrm>
            <a:off x="685800" y="1839913"/>
            <a:ext cx="7772400" cy="5018087"/>
          </a:xfrm>
          <a:prstGeom prst="rect">
            <a:avLst/>
          </a:prstGeom>
          <a:solidFill>
            <a:srgbClr val="CCFFCC"/>
          </a:solidFill>
          <a:ln w="9525">
            <a:noFill/>
            <a:miter lim="800000"/>
            <a:headEnd/>
            <a:tailEnd/>
          </a:ln>
        </p:spPr>
        <p:txBody>
          <a:bodyPr/>
          <a:lstStyle/>
          <a:p>
            <a:r>
              <a:rPr lang="en-US" sz="2400">
                <a:latin typeface="Arial" charset="0"/>
              </a:rPr>
              <a:t>PRACTICE: </a:t>
            </a:r>
          </a:p>
          <a:p>
            <a:r>
              <a:rPr lang="en-US" sz="2400">
                <a:latin typeface="Arial" charset="0"/>
              </a:rPr>
              <a:t>Explain why it is advantageous to                                  have a submarine which is nuclear                             powered, as opposed to diesel.</a:t>
            </a:r>
          </a:p>
          <a:p>
            <a:r>
              <a:rPr lang="en-US" sz="2400">
                <a:latin typeface="Arial" charset="0"/>
              </a:rPr>
              <a:t>SOLUTION:</a:t>
            </a:r>
          </a:p>
          <a:p>
            <a:r>
              <a:rPr lang="en-US" sz="2400">
                <a:latin typeface="Arial" charset="0"/>
                <a:sym typeface="Symbol" pitchFamily="18" charset="2"/>
              </a:rPr>
              <a:t></a:t>
            </a:r>
            <a:r>
              <a:rPr lang="en-US" sz="2400">
                <a:latin typeface="Arial" charset="0"/>
              </a:rPr>
              <a:t>There are two main reasons:</a:t>
            </a:r>
          </a:p>
          <a:p>
            <a:r>
              <a:rPr lang="en-US" sz="2400">
                <a:latin typeface="Arial" charset="0"/>
              </a:rPr>
              <a:t>(1) Nuclear reactors don’t use                                    oxygen, so the sub can stay under                                 water for months at a time.</a:t>
            </a:r>
          </a:p>
          <a:p>
            <a:r>
              <a:rPr lang="en-US" sz="2400">
                <a:latin typeface="Arial" charset="0"/>
                <a:sym typeface="Symbol" pitchFamily="18" charset="2"/>
              </a:rPr>
              <a:t>(2) Nuclear fuel is extremely compact                                for the amount of energy it contains.                                Thus the sub can cruise far before                                 refill.</a:t>
            </a:r>
          </a:p>
        </p:txBody>
      </p:sp>
      <p:sp>
        <p:nvSpPr>
          <p:cNvPr id="22531" name="Rectangle 2"/>
          <p:cNvSpPr>
            <a:spLocks noChangeArrowheads="1"/>
          </p:cNvSpPr>
          <p:nvPr/>
        </p:nvSpPr>
        <p:spPr bwMode="auto">
          <a:xfrm>
            <a:off x="685800" y="1401763"/>
            <a:ext cx="7772400" cy="481012"/>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Solving specific energy and energy density problems</a:t>
            </a:r>
          </a:p>
        </p:txBody>
      </p:sp>
      <p:sp>
        <p:nvSpPr>
          <p:cNvPr id="22532"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085445" name="Picture 5" descr="200802270008_01"/>
          <p:cNvPicPr>
            <a:picLocks noChangeAspect="1" noChangeArrowheads="1"/>
          </p:cNvPicPr>
          <p:nvPr/>
        </p:nvPicPr>
        <p:blipFill>
          <a:blip r:embed="rId5" cstate="print"/>
          <a:srcRect/>
          <a:stretch>
            <a:fillRect/>
          </a:stretch>
        </p:blipFill>
        <p:spPr bwMode="auto">
          <a:xfrm>
            <a:off x="5859463" y="4175125"/>
            <a:ext cx="3155950" cy="2266950"/>
          </a:xfrm>
          <a:prstGeom prst="rect">
            <a:avLst/>
          </a:prstGeom>
          <a:ln>
            <a:noFill/>
          </a:ln>
          <a:effectLst>
            <a:outerShdw blurRad="292100" dist="139700" dir="2700000" algn="tl" rotWithShape="0">
              <a:srgbClr val="333333">
                <a:alpha val="65000"/>
              </a:srgbClr>
            </a:outerShdw>
          </a:effectLst>
        </p:spPr>
      </p:pic>
      <p:pic>
        <p:nvPicPr>
          <p:cNvPr id="1085446" name="Picture 6" descr="8-ssn-astute-submarine"/>
          <p:cNvPicPr>
            <a:picLocks noChangeAspect="1" noChangeArrowheads="1"/>
          </p:cNvPicPr>
          <p:nvPr/>
        </p:nvPicPr>
        <p:blipFill>
          <a:blip r:embed="rId6" cstate="print"/>
          <a:srcRect/>
          <a:stretch>
            <a:fillRect/>
          </a:stretch>
        </p:blipFill>
        <p:spPr bwMode="auto">
          <a:xfrm>
            <a:off x="5862638" y="1841500"/>
            <a:ext cx="3152775" cy="222726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85444">
                                            <p:txEl>
                                              <p:pRg st="0" end="0"/>
                                            </p:txEl>
                                          </p:spTgt>
                                        </p:tgtEl>
                                        <p:attrNameLst>
                                          <p:attrName>style.visibility</p:attrName>
                                        </p:attrNameLst>
                                      </p:cBhvr>
                                      <p:to>
                                        <p:strVal val="visible"/>
                                      </p:to>
                                    </p:set>
                                    <p:anim calcmode="lin" valueType="num">
                                      <p:cBhvr additive="base">
                                        <p:cTn id="7" dur="500" fill="hold"/>
                                        <p:tgtEl>
                                          <p:spTgt spid="108544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8544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85444">
                                            <p:txEl>
                                              <p:pRg st="1" end="1"/>
                                            </p:txEl>
                                          </p:spTgt>
                                        </p:tgtEl>
                                        <p:attrNameLst>
                                          <p:attrName>style.visibility</p:attrName>
                                        </p:attrNameLst>
                                      </p:cBhvr>
                                      <p:to>
                                        <p:strVal val="visible"/>
                                      </p:to>
                                    </p:set>
                                    <p:anim calcmode="lin" valueType="num">
                                      <p:cBhvr additive="base">
                                        <p:cTn id="13" dur="500" fill="hold"/>
                                        <p:tgtEl>
                                          <p:spTgt spid="108544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8544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085446"/>
                                        </p:tgtEl>
                                        <p:attrNameLst>
                                          <p:attrName>style.visibility</p:attrName>
                                        </p:attrNameLst>
                                      </p:cBhvr>
                                      <p:to>
                                        <p:strVal val="visible"/>
                                      </p:to>
                                    </p:set>
                                    <p:anim calcmode="lin" valueType="num">
                                      <p:cBhvr>
                                        <p:cTn id="17" dur="500" fill="hold"/>
                                        <p:tgtEl>
                                          <p:spTgt spid="1085446"/>
                                        </p:tgtEl>
                                        <p:attrNameLst>
                                          <p:attrName>ppt_w</p:attrName>
                                        </p:attrNameLst>
                                      </p:cBhvr>
                                      <p:tavLst>
                                        <p:tav tm="0">
                                          <p:val>
                                            <p:fltVal val="0"/>
                                          </p:val>
                                        </p:tav>
                                        <p:tav tm="100000">
                                          <p:val>
                                            <p:strVal val="#ppt_w"/>
                                          </p:val>
                                        </p:tav>
                                      </p:tavLst>
                                    </p:anim>
                                    <p:anim calcmode="lin" valueType="num">
                                      <p:cBhvr>
                                        <p:cTn id="18" dur="500" fill="hold"/>
                                        <p:tgtEl>
                                          <p:spTgt spid="1085446"/>
                                        </p:tgtEl>
                                        <p:attrNameLst>
                                          <p:attrName>ppt_h</p:attrName>
                                        </p:attrNameLst>
                                      </p:cBhvr>
                                      <p:tavLst>
                                        <p:tav tm="0">
                                          <p:val>
                                            <p:fltVal val="0"/>
                                          </p:val>
                                        </p:tav>
                                        <p:tav tm="100000">
                                          <p:val>
                                            <p:strVal val="#ppt_h"/>
                                          </p:val>
                                        </p:tav>
                                      </p:tavLst>
                                    </p:anim>
                                    <p:animEffect transition="in" filter="fade">
                                      <p:cBhvr>
                                        <p:cTn id="19" dur="500"/>
                                        <p:tgtEl>
                                          <p:spTgt spid="1085446"/>
                                        </p:tgtEl>
                                      </p:cBhvr>
                                    </p:animEffect>
                                  </p:childTnLst>
                                </p:cTn>
                              </p:par>
                            </p:childTnLst>
                          </p:cTn>
                        </p:par>
                        <p:par>
                          <p:cTn id="20" fill="hold">
                            <p:stCondLst>
                              <p:cond delay="500"/>
                            </p:stCondLst>
                            <p:childTnLst>
                              <p:par>
                                <p:cTn id="21" presetID="53" presetClass="entr" presetSubtype="0" fill="hold" nodeType="afterEffect">
                                  <p:stCondLst>
                                    <p:cond delay="0"/>
                                  </p:stCondLst>
                                  <p:childTnLst>
                                    <p:set>
                                      <p:cBhvr>
                                        <p:cTn id="22" dur="1" fill="hold">
                                          <p:stCondLst>
                                            <p:cond delay="0"/>
                                          </p:stCondLst>
                                        </p:cTn>
                                        <p:tgtEl>
                                          <p:spTgt spid="1085445"/>
                                        </p:tgtEl>
                                        <p:attrNameLst>
                                          <p:attrName>style.visibility</p:attrName>
                                        </p:attrNameLst>
                                      </p:cBhvr>
                                      <p:to>
                                        <p:strVal val="visible"/>
                                      </p:to>
                                    </p:set>
                                    <p:anim calcmode="lin" valueType="num">
                                      <p:cBhvr>
                                        <p:cTn id="23" dur="500" fill="hold"/>
                                        <p:tgtEl>
                                          <p:spTgt spid="1085445"/>
                                        </p:tgtEl>
                                        <p:attrNameLst>
                                          <p:attrName>ppt_w</p:attrName>
                                        </p:attrNameLst>
                                      </p:cBhvr>
                                      <p:tavLst>
                                        <p:tav tm="0">
                                          <p:val>
                                            <p:fltVal val="0"/>
                                          </p:val>
                                        </p:tav>
                                        <p:tav tm="100000">
                                          <p:val>
                                            <p:strVal val="#ppt_w"/>
                                          </p:val>
                                        </p:tav>
                                      </p:tavLst>
                                    </p:anim>
                                    <p:anim calcmode="lin" valueType="num">
                                      <p:cBhvr>
                                        <p:cTn id="24" dur="500" fill="hold"/>
                                        <p:tgtEl>
                                          <p:spTgt spid="1085445"/>
                                        </p:tgtEl>
                                        <p:attrNameLst>
                                          <p:attrName>ppt_h</p:attrName>
                                        </p:attrNameLst>
                                      </p:cBhvr>
                                      <p:tavLst>
                                        <p:tav tm="0">
                                          <p:val>
                                            <p:fltVal val="0"/>
                                          </p:val>
                                        </p:tav>
                                        <p:tav tm="100000">
                                          <p:val>
                                            <p:strVal val="#ppt_h"/>
                                          </p:val>
                                        </p:tav>
                                      </p:tavLst>
                                    </p:anim>
                                    <p:animEffect transition="in" filter="fade">
                                      <p:cBhvr>
                                        <p:cTn id="25" dur="500"/>
                                        <p:tgtEl>
                                          <p:spTgt spid="1085445"/>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85444">
                                            <p:txEl>
                                              <p:pRg st="2" end="2"/>
                                            </p:txEl>
                                          </p:spTgt>
                                        </p:tgtEl>
                                        <p:attrNameLst>
                                          <p:attrName>style.visibility</p:attrName>
                                        </p:attrNameLst>
                                      </p:cBhvr>
                                      <p:to>
                                        <p:strVal val="visible"/>
                                      </p:to>
                                    </p:set>
                                    <p:anim calcmode="lin" valueType="num">
                                      <p:cBhvr additive="base">
                                        <p:cTn id="30" dur="500" fill="hold"/>
                                        <p:tgtEl>
                                          <p:spTgt spid="108544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08544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085444">
                                            <p:txEl>
                                              <p:pRg st="3" end="3"/>
                                            </p:txEl>
                                          </p:spTgt>
                                        </p:tgtEl>
                                        <p:attrNameLst>
                                          <p:attrName>style.visibility</p:attrName>
                                        </p:attrNameLst>
                                      </p:cBhvr>
                                      <p:to>
                                        <p:strVal val="visible"/>
                                      </p:to>
                                    </p:set>
                                    <p:anim calcmode="lin" valueType="num">
                                      <p:cBhvr additive="base">
                                        <p:cTn id="36" dur="500" fill="hold"/>
                                        <p:tgtEl>
                                          <p:spTgt spid="1085444">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08544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085444">
                                            <p:txEl>
                                              <p:pRg st="4" end="4"/>
                                            </p:txEl>
                                          </p:spTgt>
                                        </p:tgtEl>
                                        <p:attrNameLst>
                                          <p:attrName>style.visibility</p:attrName>
                                        </p:attrNameLst>
                                      </p:cBhvr>
                                      <p:to>
                                        <p:strVal val="visible"/>
                                      </p:to>
                                    </p:set>
                                    <p:anim calcmode="lin" valueType="num">
                                      <p:cBhvr additive="base">
                                        <p:cTn id="42" dur="500" fill="hold"/>
                                        <p:tgtEl>
                                          <p:spTgt spid="1085444">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8544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085444">
                                            <p:txEl>
                                              <p:pRg st="5" end="5"/>
                                            </p:txEl>
                                          </p:spTgt>
                                        </p:tgtEl>
                                        <p:attrNameLst>
                                          <p:attrName>style.visibility</p:attrName>
                                        </p:attrNameLst>
                                      </p:cBhvr>
                                      <p:to>
                                        <p:strVal val="visible"/>
                                      </p:to>
                                    </p:set>
                                    <p:anim calcmode="lin" valueType="num">
                                      <p:cBhvr additive="base">
                                        <p:cTn id="48" dur="500" fill="hold"/>
                                        <p:tgtEl>
                                          <p:spTgt spid="1085444">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8544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82"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Sankey diagrams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Continuous conversion of energy into work requires a cyclical process and the transfer of energy from the system.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If you've ever camped out you've probably                  used a campfire in these two obvious ways:	</a:t>
            </a:r>
          </a:p>
          <a:p>
            <a:pPr>
              <a:spcBef>
                <a:spcPct val="20000"/>
              </a:spcBef>
            </a:pPr>
            <a:r>
              <a:rPr lang="en-US" sz="2400">
                <a:solidFill>
                  <a:srgbClr val="000000"/>
                </a:solidFill>
                <a:latin typeface="Arial" charset="0"/>
                <a:ea typeface="Calibri" pitchFamily="34" charset="0"/>
                <a:cs typeface="Times New Roman" pitchFamily="18" charset="0"/>
              </a:rPr>
              <a:t>- for cooking, and for warmth.</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In both cases: </a:t>
            </a:r>
          </a:p>
          <a:p>
            <a:pPr>
              <a:spcBef>
                <a:spcPct val="20000"/>
              </a:spcBef>
            </a:pPr>
            <a:r>
              <a:rPr lang="en-US" sz="2400">
                <a:solidFill>
                  <a:srgbClr val="000000"/>
                </a:solidFill>
                <a:latin typeface="Arial" charset="0"/>
                <a:ea typeface="Calibri" pitchFamily="34" charset="0"/>
                <a:cs typeface="Times New Roman" pitchFamily="18" charset="0"/>
              </a:rPr>
              <a:t> (1) It is the heat released during combustion                           	(a chemical reaction) that is used.</a:t>
            </a:r>
          </a:p>
          <a:p>
            <a:pPr>
              <a:spcBef>
                <a:spcPct val="20000"/>
              </a:spcBef>
            </a:pPr>
            <a:r>
              <a:rPr lang="en-US" sz="2400">
                <a:solidFill>
                  <a:srgbClr val="000000"/>
                </a:solidFill>
                <a:latin typeface="Arial" charset="0"/>
                <a:ea typeface="Calibri" pitchFamily="34" charset="0"/>
                <a:cs typeface="Times New Roman" pitchFamily="18" charset="0"/>
              </a:rPr>
              <a:t> (2) The heat is used directly.</a:t>
            </a:r>
          </a:p>
          <a:p>
            <a:pPr>
              <a:spcBef>
                <a:spcPct val="20000"/>
              </a:spcBef>
            </a:pPr>
            <a:r>
              <a:rPr lang="en-US" sz="2400">
                <a:solidFill>
                  <a:srgbClr val="000000"/>
                </a:solidFill>
                <a:latin typeface="Arial" charset="0"/>
                <a:ea typeface="Calibri" pitchFamily="34" charset="0"/>
                <a:cs typeface="Times New Roman" pitchFamily="18" charset="0"/>
              </a:rPr>
              <a:t> (3) Some </a:t>
            </a:r>
            <a:r>
              <a:rPr lang="en-US" sz="2400" b="1">
                <a:solidFill>
                  <a:srgbClr val="FF0000"/>
                </a:solidFill>
                <a:latin typeface="Arial" charset="0"/>
                <a:ea typeface="Calibri" pitchFamily="34" charset="0"/>
                <a:cs typeface="Times New Roman" pitchFamily="18" charset="0"/>
              </a:rPr>
              <a:t>heat is lost</a:t>
            </a:r>
            <a:r>
              <a:rPr lang="en-US" sz="2400">
                <a:solidFill>
                  <a:srgbClr val="000000"/>
                </a:solidFill>
                <a:latin typeface="Arial" charset="0"/>
                <a:ea typeface="Calibri" pitchFamily="34" charset="0"/>
                <a:cs typeface="Times New Roman" pitchFamily="18" charset="0"/>
              </a:rPr>
              <a:t> to the                                  	environment or wasted. 	</a:t>
            </a:r>
          </a:p>
        </p:txBody>
      </p:sp>
      <p:sp>
        <p:nvSpPr>
          <p:cNvPr id="23555"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993284" name="Picture 4"/>
          <p:cNvPicPr>
            <a:picLocks noChangeAspect="1" noChangeArrowheads="1"/>
          </p:cNvPicPr>
          <p:nvPr/>
        </p:nvPicPr>
        <p:blipFill>
          <a:blip r:embed="rId6" cstate="print"/>
          <a:srcRect/>
          <a:stretch>
            <a:fillRect/>
          </a:stretch>
        </p:blipFill>
        <p:spPr bwMode="auto">
          <a:xfrm>
            <a:off x="5654675" y="2111375"/>
            <a:ext cx="3489325" cy="4746625"/>
          </a:xfrm>
          <a:prstGeom prst="rect">
            <a:avLst/>
          </a:prstGeom>
          <a:noFill/>
          <a:ln w="9525">
            <a:noFill/>
            <a:miter lim="800000"/>
            <a:headEnd/>
            <a:tailEnd/>
          </a:ln>
        </p:spPr>
      </p:pic>
      <p:sp>
        <p:nvSpPr>
          <p:cNvPr id="993285" name="Freeform 5"/>
          <p:cNvSpPr>
            <a:spLocks/>
          </p:cNvSpPr>
          <p:nvPr/>
        </p:nvSpPr>
        <p:spPr bwMode="auto">
          <a:xfrm>
            <a:off x="4022725" y="2292350"/>
            <a:ext cx="3722688" cy="334963"/>
          </a:xfrm>
          <a:custGeom>
            <a:avLst/>
            <a:gdLst>
              <a:gd name="T0" fmla="*/ 0 w 1083"/>
              <a:gd name="T1" fmla="*/ 0 h 182"/>
              <a:gd name="T2" fmla="*/ 1083 w 1083"/>
              <a:gd name="T3" fmla="*/ 0 h 182"/>
              <a:gd name="T4" fmla="*/ 1083 w 1083"/>
              <a:gd name="T5" fmla="*/ 182 h 182"/>
              <a:gd name="T6" fmla="*/ 7 w 1083"/>
              <a:gd name="T7" fmla="*/ 182 h 182"/>
              <a:gd name="T8" fmla="*/ 0 w 1083"/>
              <a:gd name="T9" fmla="*/ 0 h 182"/>
              <a:gd name="T10" fmla="*/ 0 60000 65536"/>
              <a:gd name="T11" fmla="*/ 0 60000 65536"/>
              <a:gd name="T12" fmla="*/ 0 60000 65536"/>
              <a:gd name="T13" fmla="*/ 0 60000 65536"/>
              <a:gd name="T14" fmla="*/ 0 60000 65536"/>
              <a:gd name="T15" fmla="*/ 0 w 1083"/>
              <a:gd name="T16" fmla="*/ 0 h 182"/>
              <a:gd name="T17" fmla="*/ 1083 w 1083"/>
              <a:gd name="T18" fmla="*/ 182 h 182"/>
            </a:gdLst>
            <a:ahLst/>
            <a:cxnLst>
              <a:cxn ang="T10">
                <a:pos x="T0" y="T1"/>
              </a:cxn>
              <a:cxn ang="T11">
                <a:pos x="T2" y="T3"/>
              </a:cxn>
              <a:cxn ang="T12">
                <a:pos x="T4" y="T5"/>
              </a:cxn>
              <a:cxn ang="T13">
                <a:pos x="T6" y="T7"/>
              </a:cxn>
              <a:cxn ang="T14">
                <a:pos x="T8" y="T9"/>
              </a:cxn>
            </a:cxnLst>
            <a:rect l="T15" t="T16" r="T17" b="T18"/>
            <a:pathLst>
              <a:path w="1083" h="182">
                <a:moveTo>
                  <a:pt x="0" y="0"/>
                </a:moveTo>
                <a:lnTo>
                  <a:pt x="1083" y="0"/>
                </a:lnTo>
                <a:lnTo>
                  <a:pt x="1083" y="182"/>
                </a:lnTo>
                <a:lnTo>
                  <a:pt x="7" y="182"/>
                </a:lnTo>
                <a:lnTo>
                  <a:pt x="0" y="0"/>
                </a:lnTo>
                <a:close/>
              </a:path>
            </a:pathLst>
          </a:custGeom>
          <a:solidFill>
            <a:srgbClr val="FF0000">
              <a:alpha val="34901"/>
            </a:srgbClr>
          </a:solidFill>
          <a:ln w="9525">
            <a:noFill/>
            <a:round/>
            <a:headEnd/>
            <a:tailEnd/>
          </a:ln>
        </p:spPr>
        <p:txBody>
          <a:bodyPr/>
          <a:lstStyle/>
          <a:p>
            <a:endParaRPr lang="en-US"/>
          </a:p>
        </p:txBody>
      </p:sp>
      <p:sp>
        <p:nvSpPr>
          <p:cNvPr id="993286" name="Freeform 6"/>
          <p:cNvSpPr>
            <a:spLocks/>
          </p:cNvSpPr>
          <p:nvPr/>
        </p:nvSpPr>
        <p:spPr bwMode="auto">
          <a:xfrm>
            <a:off x="719138" y="2662238"/>
            <a:ext cx="1130300" cy="334962"/>
          </a:xfrm>
          <a:custGeom>
            <a:avLst/>
            <a:gdLst>
              <a:gd name="T0" fmla="*/ 0 w 1083"/>
              <a:gd name="T1" fmla="*/ 0 h 182"/>
              <a:gd name="T2" fmla="*/ 1083 w 1083"/>
              <a:gd name="T3" fmla="*/ 0 h 182"/>
              <a:gd name="T4" fmla="*/ 1083 w 1083"/>
              <a:gd name="T5" fmla="*/ 182 h 182"/>
              <a:gd name="T6" fmla="*/ 7 w 1083"/>
              <a:gd name="T7" fmla="*/ 182 h 182"/>
              <a:gd name="T8" fmla="*/ 0 w 1083"/>
              <a:gd name="T9" fmla="*/ 0 h 182"/>
              <a:gd name="T10" fmla="*/ 0 60000 65536"/>
              <a:gd name="T11" fmla="*/ 0 60000 65536"/>
              <a:gd name="T12" fmla="*/ 0 60000 65536"/>
              <a:gd name="T13" fmla="*/ 0 60000 65536"/>
              <a:gd name="T14" fmla="*/ 0 60000 65536"/>
              <a:gd name="T15" fmla="*/ 0 w 1083"/>
              <a:gd name="T16" fmla="*/ 0 h 182"/>
              <a:gd name="T17" fmla="*/ 1083 w 1083"/>
              <a:gd name="T18" fmla="*/ 182 h 182"/>
            </a:gdLst>
            <a:ahLst/>
            <a:cxnLst>
              <a:cxn ang="T10">
                <a:pos x="T0" y="T1"/>
              </a:cxn>
              <a:cxn ang="T11">
                <a:pos x="T2" y="T3"/>
              </a:cxn>
              <a:cxn ang="T12">
                <a:pos x="T4" y="T5"/>
              </a:cxn>
              <a:cxn ang="T13">
                <a:pos x="T6" y="T7"/>
              </a:cxn>
              <a:cxn ang="T14">
                <a:pos x="T8" y="T9"/>
              </a:cxn>
            </a:cxnLst>
            <a:rect l="T15" t="T16" r="T17" b="T18"/>
            <a:pathLst>
              <a:path w="1083" h="182">
                <a:moveTo>
                  <a:pt x="0" y="0"/>
                </a:moveTo>
                <a:lnTo>
                  <a:pt x="1083" y="0"/>
                </a:lnTo>
                <a:lnTo>
                  <a:pt x="1083" y="182"/>
                </a:lnTo>
                <a:lnTo>
                  <a:pt x="7" y="182"/>
                </a:lnTo>
                <a:lnTo>
                  <a:pt x="0" y="0"/>
                </a:lnTo>
                <a:close/>
              </a:path>
            </a:pathLst>
          </a:custGeom>
          <a:solidFill>
            <a:srgbClr val="FF0000">
              <a:alpha val="34901"/>
            </a:srgbClr>
          </a:solidFill>
          <a:ln w="9525">
            <a:no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93282">
                                            <p:txEl>
                                              <p:pRg st="0" end="0"/>
                                            </p:txEl>
                                          </p:spTgt>
                                        </p:tgtEl>
                                        <p:attrNameLst>
                                          <p:attrName>style.visibility</p:attrName>
                                        </p:attrNameLst>
                                      </p:cBhvr>
                                      <p:to>
                                        <p:strVal val="visible"/>
                                      </p:to>
                                    </p:set>
                                    <p:anim calcmode="lin" valueType="num">
                                      <p:cBhvr additive="base">
                                        <p:cTn id="7" dur="500" fill="hold"/>
                                        <p:tgtEl>
                                          <p:spTgt spid="9932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9328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93282">
                                            <p:txEl>
                                              <p:pRg st="1" end="1"/>
                                            </p:txEl>
                                          </p:spTgt>
                                        </p:tgtEl>
                                        <p:attrNameLst>
                                          <p:attrName>style.visibility</p:attrName>
                                        </p:attrNameLst>
                                      </p:cBhvr>
                                      <p:to>
                                        <p:strVal val="visible"/>
                                      </p:to>
                                    </p:set>
                                    <p:anim calcmode="lin" valueType="num">
                                      <p:cBhvr additive="base">
                                        <p:cTn id="13" dur="500" fill="hold"/>
                                        <p:tgtEl>
                                          <p:spTgt spid="99328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932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993284"/>
                                        </p:tgtEl>
                                        <p:attrNameLst>
                                          <p:attrName>style.visibility</p:attrName>
                                        </p:attrNameLst>
                                      </p:cBhvr>
                                      <p:to>
                                        <p:strVal val="visible"/>
                                      </p:to>
                                    </p:set>
                                    <p:animEffect transition="in" filter="fade">
                                      <p:cBhvr>
                                        <p:cTn id="17" dur="2000"/>
                                        <p:tgtEl>
                                          <p:spTgt spid="99328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93282">
                                            <p:txEl>
                                              <p:pRg st="2" end="2"/>
                                            </p:txEl>
                                          </p:spTgt>
                                        </p:tgtEl>
                                        <p:attrNameLst>
                                          <p:attrName>style.visibility</p:attrName>
                                        </p:attrNameLst>
                                      </p:cBhvr>
                                      <p:to>
                                        <p:strVal val="visible"/>
                                      </p:to>
                                    </p:set>
                                    <p:anim calcmode="lin" valueType="num">
                                      <p:cBhvr additive="base">
                                        <p:cTn id="22" dur="500" fill="hold"/>
                                        <p:tgtEl>
                                          <p:spTgt spid="993282">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9328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993282">
                                            <p:txEl>
                                              <p:pRg st="3" end="3"/>
                                            </p:txEl>
                                          </p:spTgt>
                                        </p:tgtEl>
                                        <p:attrNameLst>
                                          <p:attrName>style.visibility</p:attrName>
                                        </p:attrNameLst>
                                      </p:cBhvr>
                                      <p:to>
                                        <p:strVal val="visible"/>
                                      </p:to>
                                    </p:set>
                                    <p:anim calcmode="lin" valueType="num">
                                      <p:cBhvr additive="base">
                                        <p:cTn id="28" dur="500" fill="hold"/>
                                        <p:tgtEl>
                                          <p:spTgt spid="993282">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99328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993282">
                                            <p:txEl>
                                              <p:pRg st="4" end="4"/>
                                            </p:txEl>
                                          </p:spTgt>
                                        </p:tgtEl>
                                        <p:attrNameLst>
                                          <p:attrName>style.visibility</p:attrName>
                                        </p:attrNameLst>
                                      </p:cBhvr>
                                      <p:to>
                                        <p:strVal val="visible"/>
                                      </p:to>
                                    </p:set>
                                    <p:anim calcmode="lin" valueType="num">
                                      <p:cBhvr additive="base">
                                        <p:cTn id="34" dur="500" fill="hold"/>
                                        <p:tgtEl>
                                          <p:spTgt spid="993282">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9328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93282">
                                            <p:txEl>
                                              <p:pRg st="5" end="5"/>
                                            </p:txEl>
                                          </p:spTgt>
                                        </p:tgtEl>
                                        <p:attrNameLst>
                                          <p:attrName>style.visibility</p:attrName>
                                        </p:attrNameLst>
                                      </p:cBhvr>
                                      <p:to>
                                        <p:strVal val="visible"/>
                                      </p:to>
                                    </p:set>
                                    <p:anim calcmode="lin" valueType="num">
                                      <p:cBhvr additive="base">
                                        <p:cTn id="40" dur="500" fill="hold"/>
                                        <p:tgtEl>
                                          <p:spTgt spid="993282">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9328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993282">
                                            <p:txEl>
                                              <p:pRg st="6" end="6"/>
                                            </p:txEl>
                                          </p:spTgt>
                                        </p:tgtEl>
                                        <p:attrNameLst>
                                          <p:attrName>style.visibility</p:attrName>
                                        </p:attrNameLst>
                                      </p:cBhvr>
                                      <p:to>
                                        <p:strVal val="visible"/>
                                      </p:to>
                                    </p:set>
                                    <p:anim calcmode="lin" valueType="num">
                                      <p:cBhvr additive="base">
                                        <p:cTn id="46" dur="500" fill="hold"/>
                                        <p:tgtEl>
                                          <p:spTgt spid="993282">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99328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993282">
                                            <p:txEl>
                                              <p:pRg st="7" end="7"/>
                                            </p:txEl>
                                          </p:spTgt>
                                        </p:tgtEl>
                                        <p:attrNameLst>
                                          <p:attrName>style.visibility</p:attrName>
                                        </p:attrNameLst>
                                      </p:cBhvr>
                                      <p:to>
                                        <p:strVal val="visible"/>
                                      </p:to>
                                    </p:set>
                                    <p:anim calcmode="lin" valueType="num">
                                      <p:cBhvr additive="base">
                                        <p:cTn id="52" dur="500" fill="hold"/>
                                        <p:tgtEl>
                                          <p:spTgt spid="993282">
                                            <p:txEl>
                                              <p:pRg st="7" end="7"/>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99328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993285"/>
                                        </p:tgtEl>
                                        <p:attrNameLst>
                                          <p:attrName>style.visibility</p:attrName>
                                        </p:attrNameLst>
                                      </p:cBhvr>
                                      <p:to>
                                        <p:strVal val="visible"/>
                                      </p:to>
                                    </p:set>
                                    <p:animEffect transition="in" filter="wipe(left)">
                                      <p:cBhvr>
                                        <p:cTn id="58" dur="500"/>
                                        <p:tgtEl>
                                          <p:spTgt spid="993285"/>
                                        </p:tgtEl>
                                      </p:cBhvr>
                                    </p:animEffect>
                                  </p:childTnLst>
                                  <p:subTnLst>
                                    <p:audio>
                                      <p:cMediaNode>
                                        <p:cTn display="0" masterRel="sameClick">
                                          <p:stCondLst>
                                            <p:cond evt="begin" delay="0">
                                              <p:tn val="56"/>
                                            </p:cond>
                                          </p:stCondLst>
                                          <p:endCondLst>
                                            <p:cond evt="onStopAudio" delay="0">
                                              <p:tgtEl>
                                                <p:sldTgt/>
                                              </p:tgtEl>
                                            </p:cond>
                                          </p:endCondLst>
                                        </p:cTn>
                                        <p:tgtEl>
                                          <p:sndTgt r:embed="rId5" name="chimes.wav"/>
                                        </p:tgtEl>
                                      </p:cMediaNode>
                                    </p:audio>
                                  </p:sub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993286"/>
                                        </p:tgtEl>
                                        <p:attrNameLst>
                                          <p:attrName>style.visibility</p:attrName>
                                        </p:attrNameLst>
                                      </p:cBhvr>
                                      <p:to>
                                        <p:strVal val="visible"/>
                                      </p:to>
                                    </p:set>
                                    <p:animEffect transition="in" filter="wipe(left)">
                                      <p:cBhvr>
                                        <p:cTn id="62" dur="500"/>
                                        <p:tgtEl>
                                          <p:spTgt spid="993286"/>
                                        </p:tgtEl>
                                      </p:cBhvr>
                                    </p:animEffect>
                                  </p:childTnLst>
                                  <p:subTnLst>
                                    <p:audio>
                                      <p:cMediaNode>
                                        <p:cTn display="0" masterRel="sameClick">
                                          <p:stCondLst>
                                            <p:cond evt="begin" delay="0">
                                              <p:tn val="60"/>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285" grpId="0" animBg="1"/>
      <p:bldP spid="9932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0"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Sankey diagrams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Continuous conversion of energy into work requires a cyclical process and the transfer of energy from the system.</a:t>
            </a:r>
            <a:r>
              <a:rPr lang="en-US">
                <a:solidFill>
                  <a:srgbClr val="000000"/>
                </a:solidFill>
                <a:ea typeface="Calibri" pitchFamily="34" charset="0"/>
                <a:cs typeface="Times New Roman" pitchFamily="18" charset="0"/>
                <a:sym typeface="Symbol" pitchFamily="18" charset="2"/>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If you want to convert the heat to useful work,            some sort of </a:t>
            </a:r>
            <a:r>
              <a:rPr lang="en-US" sz="2400" b="1">
                <a:solidFill>
                  <a:srgbClr val="000000"/>
                </a:solidFill>
                <a:latin typeface="Arial" charset="0"/>
                <a:ea typeface="Calibri" pitchFamily="34" charset="0"/>
                <a:cs typeface="Times New Roman" pitchFamily="18" charset="0"/>
              </a:rPr>
              <a:t>engine</a:t>
            </a:r>
            <a:r>
              <a:rPr lang="en-US" sz="2400">
                <a:solidFill>
                  <a:srgbClr val="000000"/>
                </a:solidFill>
                <a:latin typeface="Arial" charset="0"/>
                <a:ea typeface="Calibri" pitchFamily="34" charset="0"/>
                <a:cs typeface="Times New Roman" pitchFamily="18" charset="0"/>
              </a:rPr>
              <a:t> must be designed.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For example, the potential energy of a hot air            balloon can be changed with heat…</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And to make an electricity-producing engine…</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Once the water is used up, the balloon must                 </a:t>
            </a:r>
            <a:r>
              <a:rPr lang="en-US" sz="2400" b="1">
                <a:solidFill>
                  <a:srgbClr val="FF0000"/>
                </a:solidFill>
                <a:latin typeface="Arial" charset="0"/>
                <a:ea typeface="Calibri" pitchFamily="34" charset="0"/>
                <a:cs typeface="Times New Roman" pitchFamily="18" charset="0"/>
              </a:rPr>
              <a:t>cool down</a:t>
            </a:r>
            <a:r>
              <a:rPr lang="en-US" sz="2400">
                <a:solidFill>
                  <a:srgbClr val="000000"/>
                </a:solidFill>
                <a:latin typeface="Arial" charset="0"/>
                <a:ea typeface="Calibri" pitchFamily="34" charset="0"/>
                <a:cs typeface="Times New Roman" pitchFamily="18" charset="0"/>
              </a:rPr>
              <a:t>, descend, and refill its water supply.</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Then it can repeat the motion in a </a:t>
            </a:r>
            <a:r>
              <a:rPr lang="en-US" sz="2400" b="1">
                <a:solidFill>
                  <a:srgbClr val="008000"/>
                </a:solidFill>
                <a:latin typeface="Arial" charset="0"/>
                <a:ea typeface="Calibri" pitchFamily="34" charset="0"/>
                <a:cs typeface="Times New Roman" pitchFamily="18" charset="0"/>
              </a:rPr>
              <a:t>cyclical        process</a:t>
            </a:r>
            <a:r>
              <a:rPr lang="en-US" sz="2400">
                <a:solidFill>
                  <a:srgbClr val="000000"/>
                </a:solidFill>
                <a:latin typeface="Arial" charset="0"/>
                <a:ea typeface="Calibri" pitchFamily="34" charset="0"/>
                <a:cs typeface="Times New Roman" pitchFamily="18" charset="0"/>
              </a:rPr>
              <a:t> that will keep producing electricity.</a:t>
            </a:r>
          </a:p>
        </p:txBody>
      </p:sp>
      <p:grpSp>
        <p:nvGrpSpPr>
          <p:cNvPr id="2" name="Group 5"/>
          <p:cNvGrpSpPr>
            <a:grpSpLocks/>
          </p:cNvGrpSpPr>
          <p:nvPr/>
        </p:nvGrpSpPr>
        <p:grpSpPr bwMode="auto">
          <a:xfrm>
            <a:off x="7251700" y="4586288"/>
            <a:ext cx="2454275" cy="2454275"/>
            <a:chOff x="1058" y="1271"/>
            <a:chExt cx="1546" cy="1546"/>
          </a:xfrm>
        </p:grpSpPr>
        <p:pic>
          <p:nvPicPr>
            <p:cNvPr id="24594" name="Picture 6" descr="j0433902[1]"/>
            <p:cNvPicPr>
              <a:picLocks noChangeAspect="1" noChangeArrowheads="1"/>
            </p:cNvPicPr>
            <p:nvPr/>
          </p:nvPicPr>
          <p:blipFill>
            <a:blip r:embed="rId6" cstate="print"/>
            <a:srcRect/>
            <a:stretch>
              <a:fillRect/>
            </a:stretch>
          </p:blipFill>
          <p:spPr bwMode="auto">
            <a:xfrm>
              <a:off x="1058" y="1271"/>
              <a:ext cx="1546" cy="1546"/>
            </a:xfrm>
            <a:prstGeom prst="rect">
              <a:avLst/>
            </a:prstGeom>
            <a:noFill/>
            <a:ln w="9525">
              <a:noFill/>
              <a:miter lim="800000"/>
              <a:headEnd/>
              <a:tailEnd/>
            </a:ln>
          </p:spPr>
        </p:pic>
        <p:pic>
          <p:nvPicPr>
            <p:cNvPr id="24595" name="Picture 7"/>
            <p:cNvPicPr>
              <a:picLocks noChangeAspect="1" noChangeArrowheads="1"/>
            </p:cNvPicPr>
            <p:nvPr/>
          </p:nvPicPr>
          <p:blipFill>
            <a:blip r:embed="rId7" cstate="print"/>
            <a:srcRect/>
            <a:stretch>
              <a:fillRect/>
            </a:stretch>
          </p:blipFill>
          <p:spPr bwMode="auto">
            <a:xfrm>
              <a:off x="1750" y="2441"/>
              <a:ext cx="136" cy="185"/>
            </a:xfrm>
            <a:prstGeom prst="rect">
              <a:avLst/>
            </a:prstGeom>
            <a:noFill/>
            <a:ln w="9525">
              <a:noFill/>
              <a:miter lim="800000"/>
              <a:headEnd/>
              <a:tailEnd/>
            </a:ln>
          </p:spPr>
        </p:pic>
      </p:grpSp>
      <p:sp>
        <p:nvSpPr>
          <p:cNvPr id="24580"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995336" name="Picture 8"/>
          <p:cNvPicPr>
            <a:picLocks noChangeAspect="1" noChangeArrowheads="1"/>
          </p:cNvPicPr>
          <p:nvPr/>
        </p:nvPicPr>
        <p:blipFill>
          <a:blip r:embed="rId8" cstate="print"/>
          <a:srcRect/>
          <a:stretch>
            <a:fillRect/>
          </a:stretch>
        </p:blipFill>
        <p:spPr bwMode="auto">
          <a:xfrm>
            <a:off x="7589838" y="5068888"/>
            <a:ext cx="1260475" cy="1555750"/>
          </a:xfrm>
          <a:prstGeom prst="rect">
            <a:avLst/>
          </a:prstGeom>
          <a:noFill/>
          <a:ln w="9525">
            <a:noFill/>
            <a:miter lim="800000"/>
            <a:headEnd/>
            <a:tailEnd/>
          </a:ln>
        </p:spPr>
      </p:pic>
      <p:grpSp>
        <p:nvGrpSpPr>
          <p:cNvPr id="3" name="Group 9"/>
          <p:cNvGrpSpPr>
            <a:grpSpLocks/>
          </p:cNvGrpSpPr>
          <p:nvPr/>
        </p:nvGrpSpPr>
        <p:grpSpPr bwMode="auto">
          <a:xfrm>
            <a:off x="7275513" y="182563"/>
            <a:ext cx="2454275" cy="3694112"/>
            <a:chOff x="1387" y="676"/>
            <a:chExt cx="1546" cy="2327"/>
          </a:xfrm>
        </p:grpSpPr>
        <p:grpSp>
          <p:nvGrpSpPr>
            <p:cNvPr id="24587" name="Group 10"/>
            <p:cNvGrpSpPr>
              <a:grpSpLocks/>
            </p:cNvGrpSpPr>
            <p:nvPr/>
          </p:nvGrpSpPr>
          <p:grpSpPr bwMode="auto">
            <a:xfrm>
              <a:off x="1387" y="676"/>
              <a:ext cx="1546" cy="1546"/>
              <a:chOff x="1058" y="1271"/>
              <a:chExt cx="1546" cy="1546"/>
            </a:xfrm>
          </p:grpSpPr>
          <p:pic>
            <p:nvPicPr>
              <p:cNvPr id="24592" name="Picture 11" descr="j0433902[1]"/>
              <p:cNvPicPr>
                <a:picLocks noChangeAspect="1" noChangeArrowheads="1"/>
              </p:cNvPicPr>
              <p:nvPr/>
            </p:nvPicPr>
            <p:blipFill>
              <a:blip r:embed="rId6" cstate="print"/>
              <a:srcRect/>
              <a:stretch>
                <a:fillRect/>
              </a:stretch>
            </p:blipFill>
            <p:spPr bwMode="auto">
              <a:xfrm>
                <a:off x="1058" y="1271"/>
                <a:ext cx="1546" cy="1546"/>
              </a:xfrm>
              <a:prstGeom prst="rect">
                <a:avLst/>
              </a:prstGeom>
              <a:noFill/>
              <a:ln w="9525">
                <a:noFill/>
                <a:miter lim="800000"/>
                <a:headEnd/>
                <a:tailEnd/>
              </a:ln>
            </p:spPr>
          </p:pic>
          <p:pic>
            <p:nvPicPr>
              <p:cNvPr id="24593" name="Picture 12"/>
              <p:cNvPicPr>
                <a:picLocks noChangeAspect="1" noChangeArrowheads="1"/>
              </p:cNvPicPr>
              <p:nvPr/>
            </p:nvPicPr>
            <p:blipFill>
              <a:blip r:embed="rId7" cstate="print"/>
              <a:srcRect/>
              <a:stretch>
                <a:fillRect/>
              </a:stretch>
            </p:blipFill>
            <p:spPr bwMode="auto">
              <a:xfrm>
                <a:off x="1750" y="2441"/>
                <a:ext cx="136" cy="185"/>
              </a:xfrm>
              <a:prstGeom prst="rect">
                <a:avLst/>
              </a:prstGeom>
              <a:noFill/>
              <a:ln w="9525">
                <a:noFill/>
                <a:miter lim="800000"/>
                <a:headEnd/>
                <a:tailEnd/>
              </a:ln>
            </p:spPr>
          </p:pic>
        </p:grpSp>
        <p:sp>
          <p:nvSpPr>
            <p:cNvPr id="995341" name="Oval 13"/>
            <p:cNvSpPr>
              <a:spLocks noChangeArrowheads="1"/>
            </p:cNvSpPr>
            <p:nvPr/>
          </p:nvSpPr>
          <p:spPr bwMode="auto">
            <a:xfrm>
              <a:off x="1913" y="2263"/>
              <a:ext cx="474" cy="740"/>
            </a:xfrm>
            <a:prstGeom prst="ellipse">
              <a:avLst/>
            </a:prstGeom>
            <a:gradFill rotWithShape="1">
              <a:gsLst>
                <a:gs pos="0">
                  <a:schemeClr val="accent1">
                    <a:gamma/>
                    <a:shade val="46275"/>
                    <a:invGamma/>
                  </a:schemeClr>
                </a:gs>
                <a:gs pos="100000">
                  <a:schemeClr val="accent1">
                    <a:alpha val="52000"/>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4589" name="Line 14"/>
            <p:cNvSpPr>
              <a:spLocks noChangeShapeType="1"/>
            </p:cNvSpPr>
            <p:nvPr/>
          </p:nvSpPr>
          <p:spPr bwMode="auto">
            <a:xfrm flipV="1">
              <a:off x="1920" y="2133"/>
              <a:ext cx="34" cy="486"/>
            </a:xfrm>
            <a:prstGeom prst="line">
              <a:avLst/>
            </a:prstGeom>
            <a:noFill/>
            <a:ln w="9525">
              <a:solidFill>
                <a:schemeClr val="tx1"/>
              </a:solidFill>
              <a:round/>
              <a:headEnd/>
              <a:tailEnd/>
            </a:ln>
          </p:spPr>
          <p:txBody>
            <a:bodyPr/>
            <a:lstStyle/>
            <a:p>
              <a:endParaRPr lang="en-US"/>
            </a:p>
          </p:txBody>
        </p:sp>
        <p:sp>
          <p:nvSpPr>
            <p:cNvPr id="24590" name="Line 15"/>
            <p:cNvSpPr>
              <a:spLocks noChangeShapeType="1"/>
            </p:cNvSpPr>
            <p:nvPr/>
          </p:nvSpPr>
          <p:spPr bwMode="auto">
            <a:xfrm flipH="1" flipV="1">
              <a:off x="2331" y="2126"/>
              <a:ext cx="55" cy="487"/>
            </a:xfrm>
            <a:prstGeom prst="line">
              <a:avLst/>
            </a:prstGeom>
            <a:noFill/>
            <a:ln w="9525">
              <a:solidFill>
                <a:schemeClr val="tx1"/>
              </a:solidFill>
              <a:round/>
              <a:headEnd/>
              <a:tailEnd/>
            </a:ln>
          </p:spPr>
          <p:txBody>
            <a:bodyPr/>
            <a:lstStyle/>
            <a:p>
              <a:endParaRPr lang="en-US"/>
            </a:p>
          </p:txBody>
        </p:sp>
        <p:sp>
          <p:nvSpPr>
            <p:cNvPr id="24591" name="Line 16"/>
            <p:cNvSpPr>
              <a:spLocks noChangeShapeType="1"/>
            </p:cNvSpPr>
            <p:nvPr/>
          </p:nvSpPr>
          <p:spPr bwMode="auto">
            <a:xfrm flipV="1">
              <a:off x="2146" y="2187"/>
              <a:ext cx="0" cy="467"/>
            </a:xfrm>
            <a:prstGeom prst="line">
              <a:avLst/>
            </a:prstGeom>
            <a:noFill/>
            <a:ln w="9525">
              <a:solidFill>
                <a:schemeClr val="tx1"/>
              </a:solidFill>
              <a:round/>
              <a:headEnd/>
              <a:tailEnd/>
            </a:ln>
          </p:spPr>
          <p:txBody>
            <a:bodyPr/>
            <a:lstStyle/>
            <a:p>
              <a:endParaRPr lang="en-US"/>
            </a:p>
          </p:txBody>
        </p:sp>
      </p:grpSp>
      <p:sp>
        <p:nvSpPr>
          <p:cNvPr id="995345" name="Line 17"/>
          <p:cNvSpPr>
            <a:spLocks noChangeShapeType="1"/>
          </p:cNvSpPr>
          <p:nvPr/>
        </p:nvSpPr>
        <p:spPr bwMode="auto">
          <a:xfrm>
            <a:off x="8477250" y="3873500"/>
            <a:ext cx="0" cy="3167063"/>
          </a:xfrm>
          <a:prstGeom prst="line">
            <a:avLst/>
          </a:prstGeom>
          <a:noFill/>
          <a:ln w="28575">
            <a:solidFill>
              <a:schemeClr val="accent1"/>
            </a:solidFill>
            <a:round/>
            <a:headEnd/>
            <a:tailEnd/>
          </a:ln>
        </p:spPr>
        <p:txBody>
          <a:bodyPr/>
          <a:lstStyle/>
          <a:p>
            <a:endParaRPr lang="en-US"/>
          </a:p>
        </p:txBody>
      </p:sp>
      <p:sp>
        <p:nvSpPr>
          <p:cNvPr id="995351" name="Freeform 23"/>
          <p:cNvSpPr>
            <a:spLocks/>
          </p:cNvSpPr>
          <p:nvPr/>
        </p:nvSpPr>
        <p:spPr bwMode="auto">
          <a:xfrm>
            <a:off x="719138" y="2279650"/>
            <a:ext cx="2220912" cy="334963"/>
          </a:xfrm>
          <a:custGeom>
            <a:avLst/>
            <a:gdLst>
              <a:gd name="T0" fmla="*/ 0 w 1083"/>
              <a:gd name="T1" fmla="*/ 0 h 182"/>
              <a:gd name="T2" fmla="*/ 1083 w 1083"/>
              <a:gd name="T3" fmla="*/ 0 h 182"/>
              <a:gd name="T4" fmla="*/ 1083 w 1083"/>
              <a:gd name="T5" fmla="*/ 182 h 182"/>
              <a:gd name="T6" fmla="*/ 7 w 1083"/>
              <a:gd name="T7" fmla="*/ 182 h 182"/>
              <a:gd name="T8" fmla="*/ 0 w 1083"/>
              <a:gd name="T9" fmla="*/ 0 h 182"/>
              <a:gd name="T10" fmla="*/ 0 60000 65536"/>
              <a:gd name="T11" fmla="*/ 0 60000 65536"/>
              <a:gd name="T12" fmla="*/ 0 60000 65536"/>
              <a:gd name="T13" fmla="*/ 0 60000 65536"/>
              <a:gd name="T14" fmla="*/ 0 60000 65536"/>
              <a:gd name="T15" fmla="*/ 0 w 1083"/>
              <a:gd name="T16" fmla="*/ 0 h 182"/>
              <a:gd name="T17" fmla="*/ 1083 w 1083"/>
              <a:gd name="T18" fmla="*/ 182 h 182"/>
            </a:gdLst>
            <a:ahLst/>
            <a:cxnLst>
              <a:cxn ang="T10">
                <a:pos x="T0" y="T1"/>
              </a:cxn>
              <a:cxn ang="T11">
                <a:pos x="T2" y="T3"/>
              </a:cxn>
              <a:cxn ang="T12">
                <a:pos x="T4" y="T5"/>
              </a:cxn>
              <a:cxn ang="T13">
                <a:pos x="T6" y="T7"/>
              </a:cxn>
              <a:cxn ang="T14">
                <a:pos x="T8" y="T9"/>
              </a:cxn>
            </a:cxnLst>
            <a:rect l="T15" t="T16" r="T17" b="T18"/>
            <a:pathLst>
              <a:path w="1083" h="182">
                <a:moveTo>
                  <a:pt x="0" y="0"/>
                </a:moveTo>
                <a:lnTo>
                  <a:pt x="1083" y="0"/>
                </a:lnTo>
                <a:lnTo>
                  <a:pt x="1083" y="182"/>
                </a:lnTo>
                <a:lnTo>
                  <a:pt x="7" y="182"/>
                </a:lnTo>
                <a:lnTo>
                  <a:pt x="0" y="0"/>
                </a:lnTo>
                <a:close/>
              </a:path>
            </a:pathLst>
          </a:custGeom>
          <a:solidFill>
            <a:srgbClr val="008000">
              <a:alpha val="34901"/>
            </a:srgbClr>
          </a:solidFill>
          <a:ln w="9525">
            <a:noFill/>
            <a:round/>
            <a:headEnd/>
            <a:tailEnd/>
          </a:ln>
        </p:spPr>
        <p:txBody>
          <a:bodyPr/>
          <a:lstStyle/>
          <a:p>
            <a:endParaRPr lang="en-US"/>
          </a:p>
        </p:txBody>
      </p:sp>
      <p:sp>
        <p:nvSpPr>
          <p:cNvPr id="995352" name="Freeform 24"/>
          <p:cNvSpPr>
            <a:spLocks/>
          </p:cNvSpPr>
          <p:nvPr/>
        </p:nvSpPr>
        <p:spPr bwMode="auto">
          <a:xfrm>
            <a:off x="4022725" y="2292350"/>
            <a:ext cx="3743325" cy="334963"/>
          </a:xfrm>
          <a:custGeom>
            <a:avLst/>
            <a:gdLst>
              <a:gd name="T0" fmla="*/ 0 w 1083"/>
              <a:gd name="T1" fmla="*/ 0 h 182"/>
              <a:gd name="T2" fmla="*/ 1083 w 1083"/>
              <a:gd name="T3" fmla="*/ 0 h 182"/>
              <a:gd name="T4" fmla="*/ 1083 w 1083"/>
              <a:gd name="T5" fmla="*/ 182 h 182"/>
              <a:gd name="T6" fmla="*/ 7 w 1083"/>
              <a:gd name="T7" fmla="*/ 182 h 182"/>
              <a:gd name="T8" fmla="*/ 0 w 1083"/>
              <a:gd name="T9" fmla="*/ 0 h 182"/>
              <a:gd name="T10" fmla="*/ 0 60000 65536"/>
              <a:gd name="T11" fmla="*/ 0 60000 65536"/>
              <a:gd name="T12" fmla="*/ 0 60000 65536"/>
              <a:gd name="T13" fmla="*/ 0 60000 65536"/>
              <a:gd name="T14" fmla="*/ 0 60000 65536"/>
              <a:gd name="T15" fmla="*/ 0 w 1083"/>
              <a:gd name="T16" fmla="*/ 0 h 182"/>
              <a:gd name="T17" fmla="*/ 1083 w 1083"/>
              <a:gd name="T18" fmla="*/ 182 h 182"/>
            </a:gdLst>
            <a:ahLst/>
            <a:cxnLst>
              <a:cxn ang="T10">
                <a:pos x="T0" y="T1"/>
              </a:cxn>
              <a:cxn ang="T11">
                <a:pos x="T2" y="T3"/>
              </a:cxn>
              <a:cxn ang="T12">
                <a:pos x="T4" y="T5"/>
              </a:cxn>
              <a:cxn ang="T13">
                <a:pos x="T6" y="T7"/>
              </a:cxn>
              <a:cxn ang="T14">
                <a:pos x="T8" y="T9"/>
              </a:cxn>
            </a:cxnLst>
            <a:rect l="T15" t="T16" r="T17" b="T18"/>
            <a:pathLst>
              <a:path w="1083" h="182">
                <a:moveTo>
                  <a:pt x="0" y="0"/>
                </a:moveTo>
                <a:lnTo>
                  <a:pt x="1083" y="0"/>
                </a:lnTo>
                <a:lnTo>
                  <a:pt x="1083" y="182"/>
                </a:lnTo>
                <a:lnTo>
                  <a:pt x="7" y="182"/>
                </a:lnTo>
                <a:lnTo>
                  <a:pt x="0" y="0"/>
                </a:lnTo>
                <a:close/>
              </a:path>
            </a:pathLst>
          </a:custGeom>
          <a:solidFill>
            <a:srgbClr val="FF0000">
              <a:alpha val="34901"/>
            </a:srgbClr>
          </a:solidFill>
          <a:ln w="9525">
            <a:noFill/>
            <a:round/>
            <a:headEnd/>
            <a:tailEnd/>
          </a:ln>
        </p:spPr>
        <p:txBody>
          <a:bodyPr/>
          <a:lstStyle/>
          <a:p>
            <a:endParaRPr lang="en-US"/>
          </a:p>
        </p:txBody>
      </p:sp>
      <p:sp>
        <p:nvSpPr>
          <p:cNvPr id="995353" name="Freeform 25"/>
          <p:cNvSpPr>
            <a:spLocks/>
          </p:cNvSpPr>
          <p:nvPr/>
        </p:nvSpPr>
        <p:spPr bwMode="auto">
          <a:xfrm>
            <a:off x="719138" y="2662238"/>
            <a:ext cx="1130300" cy="334962"/>
          </a:xfrm>
          <a:custGeom>
            <a:avLst/>
            <a:gdLst>
              <a:gd name="T0" fmla="*/ 0 w 1083"/>
              <a:gd name="T1" fmla="*/ 0 h 182"/>
              <a:gd name="T2" fmla="*/ 1083 w 1083"/>
              <a:gd name="T3" fmla="*/ 0 h 182"/>
              <a:gd name="T4" fmla="*/ 1083 w 1083"/>
              <a:gd name="T5" fmla="*/ 182 h 182"/>
              <a:gd name="T6" fmla="*/ 7 w 1083"/>
              <a:gd name="T7" fmla="*/ 182 h 182"/>
              <a:gd name="T8" fmla="*/ 0 w 1083"/>
              <a:gd name="T9" fmla="*/ 0 h 182"/>
              <a:gd name="T10" fmla="*/ 0 60000 65536"/>
              <a:gd name="T11" fmla="*/ 0 60000 65536"/>
              <a:gd name="T12" fmla="*/ 0 60000 65536"/>
              <a:gd name="T13" fmla="*/ 0 60000 65536"/>
              <a:gd name="T14" fmla="*/ 0 60000 65536"/>
              <a:gd name="T15" fmla="*/ 0 w 1083"/>
              <a:gd name="T16" fmla="*/ 0 h 182"/>
              <a:gd name="T17" fmla="*/ 1083 w 1083"/>
              <a:gd name="T18" fmla="*/ 182 h 182"/>
            </a:gdLst>
            <a:ahLst/>
            <a:cxnLst>
              <a:cxn ang="T10">
                <a:pos x="T0" y="T1"/>
              </a:cxn>
              <a:cxn ang="T11">
                <a:pos x="T2" y="T3"/>
              </a:cxn>
              <a:cxn ang="T12">
                <a:pos x="T4" y="T5"/>
              </a:cxn>
              <a:cxn ang="T13">
                <a:pos x="T6" y="T7"/>
              </a:cxn>
              <a:cxn ang="T14">
                <a:pos x="T8" y="T9"/>
              </a:cxn>
            </a:cxnLst>
            <a:rect l="T15" t="T16" r="T17" b="T18"/>
            <a:pathLst>
              <a:path w="1083" h="182">
                <a:moveTo>
                  <a:pt x="0" y="0"/>
                </a:moveTo>
                <a:lnTo>
                  <a:pt x="1083" y="0"/>
                </a:lnTo>
                <a:lnTo>
                  <a:pt x="1083" y="182"/>
                </a:lnTo>
                <a:lnTo>
                  <a:pt x="7" y="182"/>
                </a:lnTo>
                <a:lnTo>
                  <a:pt x="0" y="0"/>
                </a:lnTo>
                <a:close/>
              </a:path>
            </a:pathLst>
          </a:custGeom>
          <a:solidFill>
            <a:srgbClr val="FF0000">
              <a:alpha val="34901"/>
            </a:srgbClr>
          </a:solidFill>
          <a:ln w="9525">
            <a:no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95330">
                                            <p:txEl>
                                              <p:pRg st="2" end="2"/>
                                            </p:txEl>
                                          </p:spTgt>
                                        </p:tgtEl>
                                        <p:attrNameLst>
                                          <p:attrName>style.visibility</p:attrName>
                                        </p:attrNameLst>
                                      </p:cBhvr>
                                      <p:to>
                                        <p:strVal val="visible"/>
                                      </p:to>
                                    </p:set>
                                    <p:anim calcmode="lin" valueType="num">
                                      <p:cBhvr additive="base">
                                        <p:cTn id="7" dur="500" fill="hold"/>
                                        <p:tgtEl>
                                          <p:spTgt spid="99533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953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95330">
                                            <p:txEl>
                                              <p:pRg st="3" end="3"/>
                                            </p:txEl>
                                          </p:spTgt>
                                        </p:tgtEl>
                                        <p:attrNameLst>
                                          <p:attrName>style.visibility</p:attrName>
                                        </p:attrNameLst>
                                      </p:cBhvr>
                                      <p:to>
                                        <p:strVal val="visible"/>
                                      </p:to>
                                    </p:set>
                                    <p:anim calcmode="lin" valueType="num">
                                      <p:cBhvr additive="base">
                                        <p:cTn id="13" dur="500" fill="hold"/>
                                        <p:tgtEl>
                                          <p:spTgt spid="995330">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9533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64" presetClass="path" presetSubtype="0" accel="50000" decel="50000" fill="hold" nodeType="clickEffect">
                                  <p:stCondLst>
                                    <p:cond delay="0"/>
                                  </p:stCondLst>
                                  <p:childTnLst>
                                    <p:animMotion origin="layout" path="M -3.33333E-6 1.85185E-6 L -3.33333E-6 -1.20162 " pathEditMode="relative" rAng="0" ptsTypes="AA">
                                      <p:cBhvr>
                                        <p:cTn id="18" dur="5000" fill="hold"/>
                                        <p:tgtEl>
                                          <p:spTgt spid="2"/>
                                        </p:tgtEl>
                                        <p:attrNameLst>
                                          <p:attrName>ppt_x</p:attrName>
                                          <p:attrName>ppt_y</p:attrName>
                                        </p:attrNameLst>
                                      </p:cBhvr>
                                      <p:rCtr x="0" y="-601"/>
                                    </p:animMotion>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95330">
                                            <p:txEl>
                                              <p:pRg st="4" end="4"/>
                                            </p:txEl>
                                          </p:spTgt>
                                        </p:tgtEl>
                                        <p:attrNameLst>
                                          <p:attrName>style.visibility</p:attrName>
                                        </p:attrNameLst>
                                      </p:cBhvr>
                                      <p:to>
                                        <p:strVal val="visible"/>
                                      </p:to>
                                    </p:set>
                                    <p:anim calcmode="lin" valueType="num">
                                      <p:cBhvr additive="base">
                                        <p:cTn id="23" dur="500" fill="hold"/>
                                        <p:tgtEl>
                                          <p:spTgt spid="995330">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9533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0" fill="hold"/>
                                        <p:tgtEl>
                                          <p:spTgt spid="3"/>
                                        </p:tgtEl>
                                        <p:attrNameLst>
                                          <p:attrName>ppt_x</p:attrName>
                                        </p:attrNameLst>
                                      </p:cBhvr>
                                      <p:tavLst>
                                        <p:tav tm="0">
                                          <p:val>
                                            <p:strVal val="#ppt_x"/>
                                          </p:val>
                                        </p:tav>
                                        <p:tav tm="100000">
                                          <p:val>
                                            <p:strVal val="#ppt_x"/>
                                          </p:val>
                                        </p:tav>
                                      </p:tavLst>
                                    </p:anim>
                                    <p:anim calcmode="lin" valueType="num">
                                      <p:cBhvr additive="base">
                                        <p:cTn id="30"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995345"/>
                                        </p:tgtEl>
                                        <p:attrNameLst>
                                          <p:attrName>style.visibility</p:attrName>
                                        </p:attrNameLst>
                                      </p:cBhvr>
                                      <p:to>
                                        <p:strVal val="visible"/>
                                      </p:to>
                                    </p:set>
                                    <p:animEffect transition="in" filter="wipe(up)">
                                      <p:cBhvr>
                                        <p:cTn id="35" dur="500"/>
                                        <p:tgtEl>
                                          <p:spTgt spid="99534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95336"/>
                                        </p:tgtEl>
                                        <p:attrNameLst>
                                          <p:attrName>style.visibility</p:attrName>
                                        </p:attrNameLst>
                                      </p:cBhvr>
                                      <p:to>
                                        <p:strVal val="visible"/>
                                      </p:to>
                                    </p:set>
                                    <p:animEffect transition="in" filter="fade">
                                      <p:cBhvr>
                                        <p:cTn id="40" dur="2000"/>
                                        <p:tgtEl>
                                          <p:spTgt spid="995336"/>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995330">
                                            <p:txEl>
                                              <p:pRg st="5" end="5"/>
                                            </p:txEl>
                                          </p:spTgt>
                                        </p:tgtEl>
                                        <p:attrNameLst>
                                          <p:attrName>style.visibility</p:attrName>
                                        </p:attrNameLst>
                                      </p:cBhvr>
                                      <p:to>
                                        <p:strVal val="visible"/>
                                      </p:to>
                                    </p:set>
                                    <p:anim calcmode="lin" valueType="num">
                                      <p:cBhvr additive="base">
                                        <p:cTn id="45" dur="500" fill="hold"/>
                                        <p:tgtEl>
                                          <p:spTgt spid="995330">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9533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995352"/>
                                        </p:tgtEl>
                                        <p:attrNameLst>
                                          <p:attrName>style.visibility</p:attrName>
                                        </p:attrNameLst>
                                      </p:cBhvr>
                                      <p:to>
                                        <p:strVal val="visible"/>
                                      </p:to>
                                    </p:set>
                                    <p:animEffect transition="in" filter="wipe(left)">
                                      <p:cBhvr>
                                        <p:cTn id="51" dur="500"/>
                                        <p:tgtEl>
                                          <p:spTgt spid="995352"/>
                                        </p:tgtEl>
                                      </p:cBhvr>
                                    </p:animEffect>
                                  </p:childTnLst>
                                  <p:subTnLst>
                                    <p:audio>
                                      <p:cMediaNode>
                                        <p:cTn display="0" masterRel="sameClick">
                                          <p:stCondLst>
                                            <p:cond evt="begin" delay="0">
                                              <p:tn val="49"/>
                                            </p:cond>
                                          </p:stCondLst>
                                          <p:endCondLst>
                                            <p:cond evt="onStopAudio" delay="0">
                                              <p:tgtEl>
                                                <p:sldTgt/>
                                              </p:tgtEl>
                                            </p:cond>
                                          </p:endCondLst>
                                        </p:cTn>
                                        <p:tgtEl>
                                          <p:sndTgt r:embed="rId5" name="chimes.wav"/>
                                        </p:tgtEl>
                                      </p:cMediaNode>
                                    </p:audio>
                                  </p:sub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995353"/>
                                        </p:tgtEl>
                                        <p:attrNameLst>
                                          <p:attrName>style.visibility</p:attrName>
                                        </p:attrNameLst>
                                      </p:cBhvr>
                                      <p:to>
                                        <p:strVal val="visible"/>
                                      </p:to>
                                    </p:set>
                                    <p:animEffect transition="in" filter="wipe(left)">
                                      <p:cBhvr>
                                        <p:cTn id="55" dur="500"/>
                                        <p:tgtEl>
                                          <p:spTgt spid="995353"/>
                                        </p:tgtEl>
                                      </p:cBhvr>
                                    </p:animEffect>
                                  </p:childTnLst>
                                  <p:subTnLst>
                                    <p:audio>
                                      <p:cMediaNode>
                                        <p:cTn display="0" masterRel="sameClick">
                                          <p:stCondLst>
                                            <p:cond evt="begin" delay="0">
                                              <p:tn val="53"/>
                                            </p:cond>
                                          </p:stCondLst>
                                          <p:endCondLst>
                                            <p:cond evt="onStopAudio" delay="0">
                                              <p:tgtEl>
                                                <p:sldTgt/>
                                              </p:tgtEl>
                                            </p:cond>
                                          </p:endCondLst>
                                        </p:cTn>
                                        <p:tgtEl>
                                          <p:sndTgt r:embed="rId5" name="chimes.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995330">
                                            <p:txEl>
                                              <p:pRg st="6" end="6"/>
                                            </p:txEl>
                                          </p:spTgt>
                                        </p:tgtEl>
                                        <p:attrNameLst>
                                          <p:attrName>style.visibility</p:attrName>
                                        </p:attrNameLst>
                                      </p:cBhvr>
                                      <p:to>
                                        <p:strVal val="visible"/>
                                      </p:to>
                                    </p:set>
                                    <p:anim calcmode="lin" valueType="num">
                                      <p:cBhvr additive="base">
                                        <p:cTn id="60" dur="500" fill="hold"/>
                                        <p:tgtEl>
                                          <p:spTgt spid="995330">
                                            <p:txEl>
                                              <p:pRg st="6" end="6"/>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99533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995351"/>
                                        </p:tgtEl>
                                        <p:attrNameLst>
                                          <p:attrName>style.visibility</p:attrName>
                                        </p:attrNameLst>
                                      </p:cBhvr>
                                      <p:to>
                                        <p:strVal val="visible"/>
                                      </p:to>
                                    </p:set>
                                    <p:animEffect transition="in" filter="wipe(left)">
                                      <p:cBhvr>
                                        <p:cTn id="65" dur="500"/>
                                        <p:tgtEl>
                                          <p:spTgt spid="995351"/>
                                        </p:tgtEl>
                                      </p:cBhvr>
                                    </p:animEffect>
                                  </p:childTnLst>
                                  <p:subTnLst>
                                    <p:audio>
                                      <p:cMediaNode>
                                        <p:cTn display="0" masterRel="sameClick">
                                          <p:stCondLst>
                                            <p:cond evt="begin" delay="0">
                                              <p:tn val="63"/>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5345" grpId="0" animBg="1"/>
      <p:bldP spid="995351" grpId="0" animBg="1"/>
      <p:bldP spid="995352" grpId="0" animBg="1"/>
      <p:bldP spid="99535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444" name="Rectangle 20"/>
          <p:cNvSpPr>
            <a:spLocks noChangeArrowheads="1"/>
          </p:cNvSpPr>
          <p:nvPr/>
        </p:nvSpPr>
        <p:spPr bwMode="auto">
          <a:xfrm>
            <a:off x="685800" y="1854200"/>
            <a:ext cx="7772400" cy="5003800"/>
          </a:xfrm>
          <a:prstGeom prst="rect">
            <a:avLst/>
          </a:prstGeom>
          <a:solidFill>
            <a:srgbClr val="CCFFCC"/>
          </a:solidFill>
          <a:ln w="9525">
            <a:noFill/>
            <a:miter lim="800000"/>
            <a:headEnd/>
            <a:tailEnd/>
          </a:ln>
        </p:spPr>
        <p:txBody>
          <a:bodyPr/>
          <a:lstStyle/>
          <a:p>
            <a:r>
              <a:rPr lang="en-US" sz="2400">
                <a:latin typeface="Arial" charset="0"/>
              </a:rPr>
              <a:t>PRACTICE: </a:t>
            </a:r>
          </a:p>
          <a:p>
            <a:r>
              <a:rPr lang="en-US" sz="2400">
                <a:latin typeface="Arial" charset="0"/>
              </a:rPr>
              <a:t>In the balloon-water electricity engine name                         all of the energy conversions that occur.</a:t>
            </a:r>
          </a:p>
          <a:p>
            <a:r>
              <a:rPr lang="en-US" sz="2400">
                <a:latin typeface="Arial" charset="0"/>
              </a:rPr>
              <a:t>SOLUTION:</a:t>
            </a:r>
          </a:p>
          <a:p>
            <a:r>
              <a:rPr lang="en-US" sz="2400">
                <a:latin typeface="Arial" charset="0"/>
              </a:rPr>
              <a:t>1 - Coal (or wood) becomes heat.</a:t>
            </a:r>
          </a:p>
          <a:p>
            <a:r>
              <a:rPr lang="en-US" sz="2400">
                <a:latin typeface="Arial" charset="0"/>
              </a:rPr>
              <a:t>2 - Heat expands air in balloon to decrease its            	density.</a:t>
            </a:r>
          </a:p>
          <a:p>
            <a:r>
              <a:rPr lang="en-US" sz="2400">
                <a:latin typeface="Arial" charset="0"/>
              </a:rPr>
              <a:t>3 - Buoyant force causes balloon to rise, increasing 	potential energy of the water.</a:t>
            </a:r>
          </a:p>
          <a:p>
            <a:r>
              <a:rPr lang="en-US" sz="2400">
                <a:latin typeface="Arial" charset="0"/>
              </a:rPr>
              <a:t>4 - Falling water converts potential to kinetic energy.</a:t>
            </a:r>
          </a:p>
          <a:p>
            <a:r>
              <a:rPr lang="en-US" sz="2400">
                <a:latin typeface="Arial" charset="0"/>
              </a:rPr>
              <a:t>5 - Moving water collides with fan blades and             	imparts kinetic energy to them.</a:t>
            </a:r>
          </a:p>
          <a:p>
            <a:r>
              <a:rPr lang="en-US" sz="2400">
                <a:latin typeface="Arial" charset="0"/>
              </a:rPr>
              <a:t>6 - Moving fan blades generate electricity.</a:t>
            </a:r>
            <a:endParaRPr lang="en-US" sz="2400">
              <a:latin typeface="Arial" charset="0"/>
              <a:sym typeface="Symbol" pitchFamily="18" charset="2"/>
            </a:endParaRPr>
          </a:p>
        </p:txBody>
      </p:sp>
      <p:sp>
        <p:nvSpPr>
          <p:cNvPr id="25603" name="Rectangle 2"/>
          <p:cNvSpPr>
            <a:spLocks noChangeArrowheads="1"/>
          </p:cNvSpPr>
          <p:nvPr/>
        </p:nvSpPr>
        <p:spPr bwMode="auto">
          <a:xfrm>
            <a:off x="685800" y="1401763"/>
            <a:ext cx="7772400" cy="461962"/>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Sankey diagrams</a:t>
            </a:r>
          </a:p>
        </p:txBody>
      </p:sp>
      <p:sp>
        <p:nvSpPr>
          <p:cNvPr id="25604" name="Rectangle 7"/>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999432" name="Picture 8"/>
          <p:cNvPicPr>
            <a:picLocks noChangeAspect="1" noChangeArrowheads="1"/>
          </p:cNvPicPr>
          <p:nvPr/>
        </p:nvPicPr>
        <p:blipFill>
          <a:blip r:embed="rId5" cstate="print"/>
          <a:srcRect/>
          <a:stretch>
            <a:fillRect/>
          </a:stretch>
        </p:blipFill>
        <p:spPr bwMode="auto">
          <a:xfrm>
            <a:off x="7589838" y="5284788"/>
            <a:ext cx="1260475" cy="1555750"/>
          </a:xfrm>
          <a:prstGeom prst="rect">
            <a:avLst/>
          </a:prstGeom>
          <a:noFill/>
          <a:ln w="9525">
            <a:noFill/>
            <a:miter lim="800000"/>
            <a:headEnd/>
            <a:tailEnd/>
          </a:ln>
        </p:spPr>
      </p:pic>
      <p:grpSp>
        <p:nvGrpSpPr>
          <p:cNvPr id="2" name="Group 9"/>
          <p:cNvGrpSpPr>
            <a:grpSpLocks/>
          </p:cNvGrpSpPr>
          <p:nvPr/>
        </p:nvGrpSpPr>
        <p:grpSpPr bwMode="auto">
          <a:xfrm>
            <a:off x="7275513" y="182563"/>
            <a:ext cx="2454275" cy="3694112"/>
            <a:chOff x="1387" y="676"/>
            <a:chExt cx="1546" cy="2327"/>
          </a:xfrm>
        </p:grpSpPr>
        <p:grpSp>
          <p:nvGrpSpPr>
            <p:cNvPr id="25608" name="Group 10"/>
            <p:cNvGrpSpPr>
              <a:grpSpLocks/>
            </p:cNvGrpSpPr>
            <p:nvPr/>
          </p:nvGrpSpPr>
          <p:grpSpPr bwMode="auto">
            <a:xfrm>
              <a:off x="1387" y="676"/>
              <a:ext cx="1546" cy="1546"/>
              <a:chOff x="1058" y="1271"/>
              <a:chExt cx="1546" cy="1546"/>
            </a:xfrm>
          </p:grpSpPr>
          <p:pic>
            <p:nvPicPr>
              <p:cNvPr id="25613" name="Picture 11" descr="j0433902[1]"/>
              <p:cNvPicPr>
                <a:picLocks noChangeAspect="1" noChangeArrowheads="1"/>
              </p:cNvPicPr>
              <p:nvPr/>
            </p:nvPicPr>
            <p:blipFill>
              <a:blip r:embed="rId6" cstate="print"/>
              <a:srcRect/>
              <a:stretch>
                <a:fillRect/>
              </a:stretch>
            </p:blipFill>
            <p:spPr bwMode="auto">
              <a:xfrm>
                <a:off x="1058" y="1271"/>
                <a:ext cx="1546" cy="1546"/>
              </a:xfrm>
              <a:prstGeom prst="rect">
                <a:avLst/>
              </a:prstGeom>
              <a:noFill/>
              <a:ln w="9525">
                <a:noFill/>
                <a:miter lim="800000"/>
                <a:headEnd/>
                <a:tailEnd/>
              </a:ln>
            </p:spPr>
          </p:pic>
          <p:pic>
            <p:nvPicPr>
              <p:cNvPr id="25614" name="Picture 12"/>
              <p:cNvPicPr>
                <a:picLocks noChangeAspect="1" noChangeArrowheads="1"/>
              </p:cNvPicPr>
              <p:nvPr/>
            </p:nvPicPr>
            <p:blipFill>
              <a:blip r:embed="rId7" cstate="print"/>
              <a:srcRect/>
              <a:stretch>
                <a:fillRect/>
              </a:stretch>
            </p:blipFill>
            <p:spPr bwMode="auto">
              <a:xfrm>
                <a:off x="1750" y="2441"/>
                <a:ext cx="136" cy="185"/>
              </a:xfrm>
              <a:prstGeom prst="rect">
                <a:avLst/>
              </a:prstGeom>
              <a:noFill/>
              <a:ln w="9525">
                <a:noFill/>
                <a:miter lim="800000"/>
                <a:headEnd/>
                <a:tailEnd/>
              </a:ln>
            </p:spPr>
          </p:pic>
        </p:grpSp>
        <p:sp>
          <p:nvSpPr>
            <p:cNvPr id="999437" name="Oval 13"/>
            <p:cNvSpPr>
              <a:spLocks noChangeArrowheads="1"/>
            </p:cNvSpPr>
            <p:nvPr/>
          </p:nvSpPr>
          <p:spPr bwMode="auto">
            <a:xfrm>
              <a:off x="1913" y="2263"/>
              <a:ext cx="474" cy="740"/>
            </a:xfrm>
            <a:prstGeom prst="ellipse">
              <a:avLst/>
            </a:prstGeom>
            <a:gradFill rotWithShape="1">
              <a:gsLst>
                <a:gs pos="0">
                  <a:schemeClr val="accent1">
                    <a:gamma/>
                    <a:shade val="46275"/>
                    <a:invGamma/>
                  </a:schemeClr>
                </a:gs>
                <a:gs pos="100000">
                  <a:schemeClr val="accent1">
                    <a:alpha val="52000"/>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5610" name="Line 14"/>
            <p:cNvSpPr>
              <a:spLocks noChangeShapeType="1"/>
            </p:cNvSpPr>
            <p:nvPr/>
          </p:nvSpPr>
          <p:spPr bwMode="auto">
            <a:xfrm flipV="1">
              <a:off x="1920" y="2133"/>
              <a:ext cx="34" cy="486"/>
            </a:xfrm>
            <a:prstGeom prst="line">
              <a:avLst/>
            </a:prstGeom>
            <a:noFill/>
            <a:ln w="9525">
              <a:solidFill>
                <a:schemeClr val="tx1"/>
              </a:solidFill>
              <a:round/>
              <a:headEnd/>
              <a:tailEnd/>
            </a:ln>
          </p:spPr>
          <p:txBody>
            <a:bodyPr/>
            <a:lstStyle/>
            <a:p>
              <a:endParaRPr lang="en-US"/>
            </a:p>
          </p:txBody>
        </p:sp>
        <p:sp>
          <p:nvSpPr>
            <p:cNvPr id="25611" name="Line 15"/>
            <p:cNvSpPr>
              <a:spLocks noChangeShapeType="1"/>
            </p:cNvSpPr>
            <p:nvPr/>
          </p:nvSpPr>
          <p:spPr bwMode="auto">
            <a:xfrm flipH="1" flipV="1">
              <a:off x="2331" y="2126"/>
              <a:ext cx="55" cy="487"/>
            </a:xfrm>
            <a:prstGeom prst="line">
              <a:avLst/>
            </a:prstGeom>
            <a:noFill/>
            <a:ln w="9525">
              <a:solidFill>
                <a:schemeClr val="tx1"/>
              </a:solidFill>
              <a:round/>
              <a:headEnd/>
              <a:tailEnd/>
            </a:ln>
          </p:spPr>
          <p:txBody>
            <a:bodyPr/>
            <a:lstStyle/>
            <a:p>
              <a:endParaRPr lang="en-US"/>
            </a:p>
          </p:txBody>
        </p:sp>
        <p:sp>
          <p:nvSpPr>
            <p:cNvPr id="25612" name="Line 16"/>
            <p:cNvSpPr>
              <a:spLocks noChangeShapeType="1"/>
            </p:cNvSpPr>
            <p:nvPr/>
          </p:nvSpPr>
          <p:spPr bwMode="auto">
            <a:xfrm flipV="1">
              <a:off x="2146" y="2187"/>
              <a:ext cx="0" cy="467"/>
            </a:xfrm>
            <a:prstGeom prst="line">
              <a:avLst/>
            </a:prstGeom>
            <a:noFill/>
            <a:ln w="9525">
              <a:solidFill>
                <a:schemeClr val="tx1"/>
              </a:solidFill>
              <a:round/>
              <a:headEnd/>
              <a:tailEnd/>
            </a:ln>
          </p:spPr>
          <p:txBody>
            <a:bodyPr/>
            <a:lstStyle/>
            <a:p>
              <a:endParaRPr lang="en-US"/>
            </a:p>
          </p:txBody>
        </p:sp>
      </p:grpSp>
      <p:sp>
        <p:nvSpPr>
          <p:cNvPr id="999441" name="Line 17"/>
          <p:cNvSpPr>
            <a:spLocks noChangeShapeType="1"/>
          </p:cNvSpPr>
          <p:nvPr/>
        </p:nvSpPr>
        <p:spPr bwMode="auto">
          <a:xfrm>
            <a:off x="8477250" y="3873500"/>
            <a:ext cx="0" cy="3167063"/>
          </a:xfrm>
          <a:prstGeom prst="line">
            <a:avLst/>
          </a:prstGeom>
          <a:noFill/>
          <a:ln w="28575">
            <a:solidFill>
              <a:schemeClr val="accent1"/>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99444">
                                            <p:txEl>
                                              <p:pRg st="0" end="0"/>
                                            </p:txEl>
                                          </p:spTgt>
                                        </p:tgtEl>
                                        <p:attrNameLst>
                                          <p:attrName>style.visibility</p:attrName>
                                        </p:attrNameLst>
                                      </p:cBhvr>
                                      <p:to>
                                        <p:strVal val="visible"/>
                                      </p:to>
                                    </p:set>
                                    <p:anim calcmode="lin" valueType="num">
                                      <p:cBhvr additive="base">
                                        <p:cTn id="7" dur="500" fill="hold"/>
                                        <p:tgtEl>
                                          <p:spTgt spid="99944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9944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99444">
                                            <p:txEl>
                                              <p:pRg st="1" end="1"/>
                                            </p:txEl>
                                          </p:spTgt>
                                        </p:tgtEl>
                                        <p:attrNameLst>
                                          <p:attrName>style.visibility</p:attrName>
                                        </p:attrNameLst>
                                      </p:cBhvr>
                                      <p:to>
                                        <p:strVal val="visible"/>
                                      </p:to>
                                    </p:set>
                                    <p:anim calcmode="lin" valueType="num">
                                      <p:cBhvr additive="base">
                                        <p:cTn id="13" dur="500" fill="hold"/>
                                        <p:tgtEl>
                                          <p:spTgt spid="99944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9944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0" fill="hold"/>
                                        <p:tgtEl>
                                          <p:spTgt spid="2"/>
                                        </p:tgtEl>
                                        <p:attrNameLst>
                                          <p:attrName>ppt_x</p:attrName>
                                        </p:attrNameLst>
                                      </p:cBhvr>
                                      <p:tavLst>
                                        <p:tav tm="0">
                                          <p:val>
                                            <p:strVal val="#ppt_x"/>
                                          </p:val>
                                        </p:tav>
                                        <p:tav tm="100000">
                                          <p:val>
                                            <p:strVal val="#ppt_x"/>
                                          </p:val>
                                        </p:tav>
                                      </p:tavLst>
                                    </p:anim>
                                    <p:anim calcmode="lin" valueType="num">
                                      <p:cBhvr additive="base">
                                        <p:cTn id="20"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999441"/>
                                        </p:tgtEl>
                                        <p:attrNameLst>
                                          <p:attrName>style.visibility</p:attrName>
                                        </p:attrNameLst>
                                      </p:cBhvr>
                                      <p:to>
                                        <p:strVal val="visible"/>
                                      </p:to>
                                    </p:set>
                                    <p:animEffect transition="in" filter="wipe(up)">
                                      <p:cBhvr>
                                        <p:cTn id="25" dur="500"/>
                                        <p:tgtEl>
                                          <p:spTgt spid="99944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99432"/>
                                        </p:tgtEl>
                                        <p:attrNameLst>
                                          <p:attrName>style.visibility</p:attrName>
                                        </p:attrNameLst>
                                      </p:cBhvr>
                                      <p:to>
                                        <p:strVal val="visible"/>
                                      </p:to>
                                    </p:set>
                                    <p:animEffect transition="in" filter="fade">
                                      <p:cBhvr>
                                        <p:cTn id="30" dur="2000"/>
                                        <p:tgtEl>
                                          <p:spTgt spid="999432"/>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99444">
                                            <p:txEl>
                                              <p:pRg st="2" end="2"/>
                                            </p:txEl>
                                          </p:spTgt>
                                        </p:tgtEl>
                                        <p:attrNameLst>
                                          <p:attrName>style.visibility</p:attrName>
                                        </p:attrNameLst>
                                      </p:cBhvr>
                                      <p:to>
                                        <p:strVal val="visible"/>
                                      </p:to>
                                    </p:set>
                                    <p:anim calcmode="lin" valueType="num">
                                      <p:cBhvr additive="base">
                                        <p:cTn id="35" dur="500" fill="hold"/>
                                        <p:tgtEl>
                                          <p:spTgt spid="999444">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9944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999444">
                                            <p:txEl>
                                              <p:pRg st="3" end="3"/>
                                            </p:txEl>
                                          </p:spTgt>
                                        </p:tgtEl>
                                        <p:attrNameLst>
                                          <p:attrName>style.visibility</p:attrName>
                                        </p:attrNameLst>
                                      </p:cBhvr>
                                      <p:to>
                                        <p:strVal val="visible"/>
                                      </p:to>
                                    </p:set>
                                    <p:anim calcmode="lin" valueType="num">
                                      <p:cBhvr additive="base">
                                        <p:cTn id="41" dur="500" fill="hold"/>
                                        <p:tgtEl>
                                          <p:spTgt spid="999444">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9944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999444">
                                            <p:txEl>
                                              <p:pRg st="4" end="4"/>
                                            </p:txEl>
                                          </p:spTgt>
                                        </p:tgtEl>
                                        <p:attrNameLst>
                                          <p:attrName>style.visibility</p:attrName>
                                        </p:attrNameLst>
                                      </p:cBhvr>
                                      <p:to>
                                        <p:strVal val="visible"/>
                                      </p:to>
                                    </p:set>
                                    <p:anim calcmode="lin" valueType="num">
                                      <p:cBhvr additive="base">
                                        <p:cTn id="47" dur="500" fill="hold"/>
                                        <p:tgtEl>
                                          <p:spTgt spid="999444">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9944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999444">
                                            <p:txEl>
                                              <p:pRg st="5" end="5"/>
                                            </p:txEl>
                                          </p:spTgt>
                                        </p:tgtEl>
                                        <p:attrNameLst>
                                          <p:attrName>style.visibility</p:attrName>
                                        </p:attrNameLst>
                                      </p:cBhvr>
                                      <p:to>
                                        <p:strVal val="visible"/>
                                      </p:to>
                                    </p:set>
                                    <p:anim calcmode="lin" valueType="num">
                                      <p:cBhvr additive="base">
                                        <p:cTn id="53" dur="500" fill="hold"/>
                                        <p:tgtEl>
                                          <p:spTgt spid="999444">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99944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999444">
                                            <p:txEl>
                                              <p:pRg st="6" end="6"/>
                                            </p:txEl>
                                          </p:spTgt>
                                        </p:tgtEl>
                                        <p:attrNameLst>
                                          <p:attrName>style.visibility</p:attrName>
                                        </p:attrNameLst>
                                      </p:cBhvr>
                                      <p:to>
                                        <p:strVal val="visible"/>
                                      </p:to>
                                    </p:set>
                                    <p:anim calcmode="lin" valueType="num">
                                      <p:cBhvr additive="base">
                                        <p:cTn id="59" dur="500" fill="hold"/>
                                        <p:tgtEl>
                                          <p:spTgt spid="999444">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99944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999444">
                                            <p:txEl>
                                              <p:pRg st="7" end="7"/>
                                            </p:txEl>
                                          </p:spTgt>
                                        </p:tgtEl>
                                        <p:attrNameLst>
                                          <p:attrName>style.visibility</p:attrName>
                                        </p:attrNameLst>
                                      </p:cBhvr>
                                      <p:to>
                                        <p:strVal val="visible"/>
                                      </p:to>
                                    </p:set>
                                    <p:anim calcmode="lin" valueType="num">
                                      <p:cBhvr additive="base">
                                        <p:cTn id="65" dur="500" fill="hold"/>
                                        <p:tgtEl>
                                          <p:spTgt spid="999444">
                                            <p:txEl>
                                              <p:pRg st="7" end="7"/>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99944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999444">
                                            <p:txEl>
                                              <p:pRg st="8" end="8"/>
                                            </p:txEl>
                                          </p:spTgt>
                                        </p:tgtEl>
                                        <p:attrNameLst>
                                          <p:attrName>style.visibility</p:attrName>
                                        </p:attrNameLst>
                                      </p:cBhvr>
                                      <p:to>
                                        <p:strVal val="visible"/>
                                      </p:to>
                                    </p:set>
                                    <p:anim calcmode="lin" valueType="num">
                                      <p:cBhvr additive="base">
                                        <p:cTn id="71" dur="500" fill="hold"/>
                                        <p:tgtEl>
                                          <p:spTgt spid="999444">
                                            <p:txEl>
                                              <p:pRg st="8" end="8"/>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999444">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94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194" name="Rectangle 2"/>
          <p:cNvSpPr>
            <a:spLocks noChangeArrowheads="1"/>
          </p:cNvSpPr>
          <p:nvPr/>
        </p:nvSpPr>
        <p:spPr bwMode="auto">
          <a:xfrm>
            <a:off x="685800" y="1830388"/>
            <a:ext cx="7772400" cy="5027612"/>
          </a:xfrm>
          <a:prstGeom prst="rect">
            <a:avLst/>
          </a:prstGeom>
          <a:solidFill>
            <a:srgbClr val="CCFFCC"/>
          </a:solidFill>
          <a:ln w="9525">
            <a:noFill/>
            <a:miter lim="800000"/>
            <a:headEnd/>
            <a:tailEnd/>
          </a:ln>
        </p:spPr>
        <p:txBody>
          <a:bodyPr/>
          <a:lstStyle/>
          <a:p>
            <a:r>
              <a:rPr lang="en-US" sz="2400">
                <a:latin typeface="Arial" charset="0"/>
              </a:rPr>
              <a:t>PRACTICE: </a:t>
            </a:r>
          </a:p>
          <a:p>
            <a:r>
              <a:rPr lang="en-US" sz="2400">
                <a:latin typeface="Arial" charset="0"/>
              </a:rPr>
              <a:t>In the balloon-water electricity engine name                     all of the energy losses that occur.</a:t>
            </a:r>
          </a:p>
          <a:p>
            <a:r>
              <a:rPr lang="en-US" sz="2400">
                <a:latin typeface="Arial" charset="0"/>
              </a:rPr>
              <a:t>SOLUTION:</a:t>
            </a:r>
          </a:p>
          <a:p>
            <a:r>
              <a:rPr lang="en-US" sz="2400">
                <a:latin typeface="Arial" charset="0"/>
              </a:rPr>
              <a:t>1 - Coal loses heat to air outside balloon.</a:t>
            </a:r>
          </a:p>
          <a:p>
            <a:r>
              <a:rPr lang="en-US" sz="2400">
                <a:latin typeface="Arial" charset="0"/>
              </a:rPr>
              <a:t>2 - Hot balloon loses heat to outside air.</a:t>
            </a:r>
          </a:p>
          <a:p>
            <a:r>
              <a:rPr lang="en-US" sz="2400">
                <a:latin typeface="Arial" charset="0"/>
              </a:rPr>
              <a:t>3 - Excess hot air escapes bottom of balloon.</a:t>
            </a:r>
          </a:p>
          <a:p>
            <a:r>
              <a:rPr lang="en-US" sz="2400">
                <a:latin typeface="Arial" charset="0"/>
              </a:rPr>
              <a:t>4 - Falling water heats up air as it falls.</a:t>
            </a:r>
          </a:p>
          <a:p>
            <a:r>
              <a:rPr lang="en-US" sz="2400">
                <a:latin typeface="Arial" charset="0"/>
              </a:rPr>
              <a:t>5 - Falling water continues past blades                      	colliding with the ground.</a:t>
            </a:r>
          </a:p>
          <a:p>
            <a:r>
              <a:rPr lang="en-US" sz="2400">
                <a:latin typeface="Arial" charset="0"/>
              </a:rPr>
              <a:t>6 - Internal friction of fan shaft impedes rotation.</a:t>
            </a:r>
          </a:p>
          <a:p>
            <a:r>
              <a:rPr lang="en-US" sz="2400">
                <a:latin typeface="Arial" charset="0"/>
              </a:rPr>
              <a:t>7 - Internal resistance of wiring generates                        	</a:t>
            </a:r>
            <a:r>
              <a:rPr lang="en-US" sz="2400" i="1">
                <a:latin typeface="Arial" charset="0"/>
              </a:rPr>
              <a:t>I</a:t>
            </a:r>
            <a:r>
              <a:rPr lang="en-US" sz="2400" baseline="30000">
                <a:latin typeface="Arial" charset="0"/>
              </a:rPr>
              <a:t> 2</a:t>
            </a:r>
            <a:r>
              <a:rPr lang="en-US" sz="2400" i="1">
                <a:latin typeface="Arial" charset="0"/>
              </a:rPr>
              <a:t>R</a:t>
            </a:r>
            <a:r>
              <a:rPr lang="en-US" sz="2400">
                <a:latin typeface="Arial" charset="0"/>
              </a:rPr>
              <a:t> heat loss.</a:t>
            </a:r>
            <a:endParaRPr lang="en-US" sz="2400">
              <a:latin typeface="Arial" charset="0"/>
              <a:sym typeface="Symbol" pitchFamily="18" charset="2"/>
            </a:endParaRPr>
          </a:p>
        </p:txBody>
      </p:sp>
      <p:sp>
        <p:nvSpPr>
          <p:cNvPr id="26627" name="Rectangle 3"/>
          <p:cNvSpPr>
            <a:spLocks noChangeArrowheads="1"/>
          </p:cNvSpPr>
          <p:nvPr/>
        </p:nvSpPr>
        <p:spPr bwMode="auto">
          <a:xfrm>
            <a:off x="685800" y="1401763"/>
            <a:ext cx="7772400" cy="463550"/>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Sankey diagrams</a:t>
            </a:r>
          </a:p>
        </p:txBody>
      </p:sp>
      <p:sp>
        <p:nvSpPr>
          <p:cNvPr id="26628"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032197" name="Picture 5"/>
          <p:cNvPicPr>
            <a:picLocks noChangeAspect="1" noChangeArrowheads="1"/>
          </p:cNvPicPr>
          <p:nvPr/>
        </p:nvPicPr>
        <p:blipFill>
          <a:blip r:embed="rId5" cstate="print"/>
          <a:srcRect/>
          <a:stretch>
            <a:fillRect/>
          </a:stretch>
        </p:blipFill>
        <p:spPr bwMode="auto">
          <a:xfrm>
            <a:off x="7589838" y="5068888"/>
            <a:ext cx="1260475" cy="1555750"/>
          </a:xfrm>
          <a:prstGeom prst="rect">
            <a:avLst/>
          </a:prstGeom>
          <a:noFill/>
          <a:ln w="9525">
            <a:noFill/>
            <a:miter lim="800000"/>
            <a:headEnd/>
            <a:tailEnd/>
          </a:ln>
        </p:spPr>
      </p:pic>
      <p:grpSp>
        <p:nvGrpSpPr>
          <p:cNvPr id="2" name="Group 6"/>
          <p:cNvGrpSpPr>
            <a:grpSpLocks/>
          </p:cNvGrpSpPr>
          <p:nvPr/>
        </p:nvGrpSpPr>
        <p:grpSpPr bwMode="auto">
          <a:xfrm>
            <a:off x="7275513" y="182563"/>
            <a:ext cx="2454275" cy="3694112"/>
            <a:chOff x="1387" y="676"/>
            <a:chExt cx="1546" cy="2327"/>
          </a:xfrm>
        </p:grpSpPr>
        <p:grpSp>
          <p:nvGrpSpPr>
            <p:cNvPr id="26632" name="Group 7"/>
            <p:cNvGrpSpPr>
              <a:grpSpLocks/>
            </p:cNvGrpSpPr>
            <p:nvPr/>
          </p:nvGrpSpPr>
          <p:grpSpPr bwMode="auto">
            <a:xfrm>
              <a:off x="1387" y="676"/>
              <a:ext cx="1546" cy="1546"/>
              <a:chOff x="1058" y="1271"/>
              <a:chExt cx="1546" cy="1546"/>
            </a:xfrm>
          </p:grpSpPr>
          <p:pic>
            <p:nvPicPr>
              <p:cNvPr id="26637" name="Picture 8" descr="j0433902[1]"/>
              <p:cNvPicPr>
                <a:picLocks noChangeAspect="1" noChangeArrowheads="1"/>
              </p:cNvPicPr>
              <p:nvPr/>
            </p:nvPicPr>
            <p:blipFill>
              <a:blip r:embed="rId6" cstate="print"/>
              <a:srcRect/>
              <a:stretch>
                <a:fillRect/>
              </a:stretch>
            </p:blipFill>
            <p:spPr bwMode="auto">
              <a:xfrm>
                <a:off x="1058" y="1271"/>
                <a:ext cx="1546" cy="1546"/>
              </a:xfrm>
              <a:prstGeom prst="rect">
                <a:avLst/>
              </a:prstGeom>
              <a:noFill/>
              <a:ln w="9525">
                <a:noFill/>
                <a:miter lim="800000"/>
                <a:headEnd/>
                <a:tailEnd/>
              </a:ln>
            </p:spPr>
          </p:pic>
          <p:pic>
            <p:nvPicPr>
              <p:cNvPr id="26638" name="Picture 9"/>
              <p:cNvPicPr>
                <a:picLocks noChangeAspect="1" noChangeArrowheads="1"/>
              </p:cNvPicPr>
              <p:nvPr/>
            </p:nvPicPr>
            <p:blipFill>
              <a:blip r:embed="rId7" cstate="print"/>
              <a:srcRect/>
              <a:stretch>
                <a:fillRect/>
              </a:stretch>
            </p:blipFill>
            <p:spPr bwMode="auto">
              <a:xfrm>
                <a:off x="1750" y="2441"/>
                <a:ext cx="136" cy="185"/>
              </a:xfrm>
              <a:prstGeom prst="rect">
                <a:avLst/>
              </a:prstGeom>
              <a:noFill/>
              <a:ln w="9525">
                <a:noFill/>
                <a:miter lim="800000"/>
                <a:headEnd/>
                <a:tailEnd/>
              </a:ln>
            </p:spPr>
          </p:pic>
        </p:grpSp>
        <p:sp>
          <p:nvSpPr>
            <p:cNvPr id="1032202" name="Oval 10"/>
            <p:cNvSpPr>
              <a:spLocks noChangeArrowheads="1"/>
            </p:cNvSpPr>
            <p:nvPr/>
          </p:nvSpPr>
          <p:spPr bwMode="auto">
            <a:xfrm>
              <a:off x="1913" y="2263"/>
              <a:ext cx="474" cy="740"/>
            </a:xfrm>
            <a:prstGeom prst="ellipse">
              <a:avLst/>
            </a:prstGeom>
            <a:gradFill rotWithShape="1">
              <a:gsLst>
                <a:gs pos="0">
                  <a:schemeClr val="accent1">
                    <a:gamma/>
                    <a:shade val="46275"/>
                    <a:invGamma/>
                  </a:schemeClr>
                </a:gs>
                <a:gs pos="100000">
                  <a:schemeClr val="accent1">
                    <a:alpha val="52000"/>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6634" name="Line 11"/>
            <p:cNvSpPr>
              <a:spLocks noChangeShapeType="1"/>
            </p:cNvSpPr>
            <p:nvPr/>
          </p:nvSpPr>
          <p:spPr bwMode="auto">
            <a:xfrm flipV="1">
              <a:off x="1920" y="2133"/>
              <a:ext cx="34" cy="486"/>
            </a:xfrm>
            <a:prstGeom prst="line">
              <a:avLst/>
            </a:prstGeom>
            <a:noFill/>
            <a:ln w="9525">
              <a:solidFill>
                <a:schemeClr val="tx1"/>
              </a:solidFill>
              <a:round/>
              <a:headEnd/>
              <a:tailEnd/>
            </a:ln>
          </p:spPr>
          <p:txBody>
            <a:bodyPr/>
            <a:lstStyle/>
            <a:p>
              <a:endParaRPr lang="en-US"/>
            </a:p>
          </p:txBody>
        </p:sp>
        <p:sp>
          <p:nvSpPr>
            <p:cNvPr id="26635" name="Line 12"/>
            <p:cNvSpPr>
              <a:spLocks noChangeShapeType="1"/>
            </p:cNvSpPr>
            <p:nvPr/>
          </p:nvSpPr>
          <p:spPr bwMode="auto">
            <a:xfrm flipH="1" flipV="1">
              <a:off x="2331" y="2126"/>
              <a:ext cx="55" cy="487"/>
            </a:xfrm>
            <a:prstGeom prst="line">
              <a:avLst/>
            </a:prstGeom>
            <a:noFill/>
            <a:ln w="9525">
              <a:solidFill>
                <a:schemeClr val="tx1"/>
              </a:solidFill>
              <a:round/>
              <a:headEnd/>
              <a:tailEnd/>
            </a:ln>
          </p:spPr>
          <p:txBody>
            <a:bodyPr/>
            <a:lstStyle/>
            <a:p>
              <a:endParaRPr lang="en-US"/>
            </a:p>
          </p:txBody>
        </p:sp>
        <p:sp>
          <p:nvSpPr>
            <p:cNvPr id="26636" name="Line 13"/>
            <p:cNvSpPr>
              <a:spLocks noChangeShapeType="1"/>
            </p:cNvSpPr>
            <p:nvPr/>
          </p:nvSpPr>
          <p:spPr bwMode="auto">
            <a:xfrm flipV="1">
              <a:off x="2146" y="2187"/>
              <a:ext cx="0" cy="467"/>
            </a:xfrm>
            <a:prstGeom prst="line">
              <a:avLst/>
            </a:prstGeom>
            <a:noFill/>
            <a:ln w="9525">
              <a:solidFill>
                <a:schemeClr val="tx1"/>
              </a:solidFill>
              <a:round/>
              <a:headEnd/>
              <a:tailEnd/>
            </a:ln>
          </p:spPr>
          <p:txBody>
            <a:bodyPr/>
            <a:lstStyle/>
            <a:p>
              <a:endParaRPr lang="en-US"/>
            </a:p>
          </p:txBody>
        </p:sp>
      </p:grpSp>
      <p:sp>
        <p:nvSpPr>
          <p:cNvPr id="1032206" name="Line 14"/>
          <p:cNvSpPr>
            <a:spLocks noChangeShapeType="1"/>
          </p:cNvSpPr>
          <p:nvPr/>
        </p:nvSpPr>
        <p:spPr bwMode="auto">
          <a:xfrm>
            <a:off x="8477250" y="3873500"/>
            <a:ext cx="0" cy="3167063"/>
          </a:xfrm>
          <a:prstGeom prst="line">
            <a:avLst/>
          </a:prstGeom>
          <a:noFill/>
          <a:ln w="28575">
            <a:solidFill>
              <a:schemeClr val="accent1"/>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2194">
                                            <p:txEl>
                                              <p:pRg st="0" end="0"/>
                                            </p:txEl>
                                          </p:spTgt>
                                        </p:tgtEl>
                                        <p:attrNameLst>
                                          <p:attrName>style.visibility</p:attrName>
                                        </p:attrNameLst>
                                      </p:cBhvr>
                                      <p:to>
                                        <p:strVal val="visible"/>
                                      </p:to>
                                    </p:set>
                                    <p:anim calcmode="lin" valueType="num">
                                      <p:cBhvr additive="base">
                                        <p:cTn id="7" dur="500" fill="hold"/>
                                        <p:tgtEl>
                                          <p:spTgt spid="10321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21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2194">
                                            <p:txEl>
                                              <p:pRg st="1" end="1"/>
                                            </p:txEl>
                                          </p:spTgt>
                                        </p:tgtEl>
                                        <p:attrNameLst>
                                          <p:attrName>style.visibility</p:attrName>
                                        </p:attrNameLst>
                                      </p:cBhvr>
                                      <p:to>
                                        <p:strVal val="visible"/>
                                      </p:to>
                                    </p:set>
                                    <p:anim calcmode="lin" valueType="num">
                                      <p:cBhvr additive="base">
                                        <p:cTn id="13" dur="500" fill="hold"/>
                                        <p:tgtEl>
                                          <p:spTgt spid="10321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321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0" fill="hold"/>
                                        <p:tgtEl>
                                          <p:spTgt spid="2"/>
                                        </p:tgtEl>
                                        <p:attrNameLst>
                                          <p:attrName>ppt_x</p:attrName>
                                        </p:attrNameLst>
                                      </p:cBhvr>
                                      <p:tavLst>
                                        <p:tav tm="0">
                                          <p:val>
                                            <p:strVal val="#ppt_x"/>
                                          </p:val>
                                        </p:tav>
                                        <p:tav tm="100000">
                                          <p:val>
                                            <p:strVal val="#ppt_x"/>
                                          </p:val>
                                        </p:tav>
                                      </p:tavLst>
                                    </p:anim>
                                    <p:anim calcmode="lin" valueType="num">
                                      <p:cBhvr additive="base">
                                        <p:cTn id="20"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032206"/>
                                        </p:tgtEl>
                                        <p:attrNameLst>
                                          <p:attrName>style.visibility</p:attrName>
                                        </p:attrNameLst>
                                      </p:cBhvr>
                                      <p:to>
                                        <p:strVal val="visible"/>
                                      </p:to>
                                    </p:set>
                                    <p:animEffect transition="in" filter="wipe(up)">
                                      <p:cBhvr>
                                        <p:cTn id="25" dur="500"/>
                                        <p:tgtEl>
                                          <p:spTgt spid="103220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32197"/>
                                        </p:tgtEl>
                                        <p:attrNameLst>
                                          <p:attrName>style.visibility</p:attrName>
                                        </p:attrNameLst>
                                      </p:cBhvr>
                                      <p:to>
                                        <p:strVal val="visible"/>
                                      </p:to>
                                    </p:set>
                                    <p:animEffect transition="in" filter="fade">
                                      <p:cBhvr>
                                        <p:cTn id="30" dur="2000"/>
                                        <p:tgtEl>
                                          <p:spTgt spid="103219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32194">
                                            <p:txEl>
                                              <p:pRg st="2" end="2"/>
                                            </p:txEl>
                                          </p:spTgt>
                                        </p:tgtEl>
                                        <p:attrNameLst>
                                          <p:attrName>style.visibility</p:attrName>
                                        </p:attrNameLst>
                                      </p:cBhvr>
                                      <p:to>
                                        <p:strVal val="visible"/>
                                      </p:to>
                                    </p:set>
                                    <p:anim calcmode="lin" valueType="num">
                                      <p:cBhvr additive="base">
                                        <p:cTn id="35" dur="500" fill="hold"/>
                                        <p:tgtEl>
                                          <p:spTgt spid="1032194">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321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032194">
                                            <p:txEl>
                                              <p:pRg st="3" end="3"/>
                                            </p:txEl>
                                          </p:spTgt>
                                        </p:tgtEl>
                                        <p:attrNameLst>
                                          <p:attrName>style.visibility</p:attrName>
                                        </p:attrNameLst>
                                      </p:cBhvr>
                                      <p:to>
                                        <p:strVal val="visible"/>
                                      </p:to>
                                    </p:set>
                                    <p:anim calcmode="lin" valueType="num">
                                      <p:cBhvr additive="base">
                                        <p:cTn id="41" dur="500" fill="hold"/>
                                        <p:tgtEl>
                                          <p:spTgt spid="1032194">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3219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032194">
                                            <p:txEl>
                                              <p:pRg st="4" end="4"/>
                                            </p:txEl>
                                          </p:spTgt>
                                        </p:tgtEl>
                                        <p:attrNameLst>
                                          <p:attrName>style.visibility</p:attrName>
                                        </p:attrNameLst>
                                      </p:cBhvr>
                                      <p:to>
                                        <p:strVal val="visible"/>
                                      </p:to>
                                    </p:set>
                                    <p:anim calcmode="lin" valueType="num">
                                      <p:cBhvr additive="base">
                                        <p:cTn id="47" dur="500" fill="hold"/>
                                        <p:tgtEl>
                                          <p:spTgt spid="1032194">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03219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032194">
                                            <p:txEl>
                                              <p:pRg st="5" end="5"/>
                                            </p:txEl>
                                          </p:spTgt>
                                        </p:tgtEl>
                                        <p:attrNameLst>
                                          <p:attrName>style.visibility</p:attrName>
                                        </p:attrNameLst>
                                      </p:cBhvr>
                                      <p:to>
                                        <p:strVal val="visible"/>
                                      </p:to>
                                    </p:set>
                                    <p:anim calcmode="lin" valueType="num">
                                      <p:cBhvr additive="base">
                                        <p:cTn id="53" dur="500" fill="hold"/>
                                        <p:tgtEl>
                                          <p:spTgt spid="1032194">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03219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032194">
                                            <p:txEl>
                                              <p:pRg st="6" end="6"/>
                                            </p:txEl>
                                          </p:spTgt>
                                        </p:tgtEl>
                                        <p:attrNameLst>
                                          <p:attrName>style.visibility</p:attrName>
                                        </p:attrNameLst>
                                      </p:cBhvr>
                                      <p:to>
                                        <p:strVal val="visible"/>
                                      </p:to>
                                    </p:set>
                                    <p:anim calcmode="lin" valueType="num">
                                      <p:cBhvr additive="base">
                                        <p:cTn id="59" dur="500" fill="hold"/>
                                        <p:tgtEl>
                                          <p:spTgt spid="1032194">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03219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032194">
                                            <p:txEl>
                                              <p:pRg st="7" end="7"/>
                                            </p:txEl>
                                          </p:spTgt>
                                        </p:tgtEl>
                                        <p:attrNameLst>
                                          <p:attrName>style.visibility</p:attrName>
                                        </p:attrNameLst>
                                      </p:cBhvr>
                                      <p:to>
                                        <p:strVal val="visible"/>
                                      </p:to>
                                    </p:set>
                                    <p:anim calcmode="lin" valueType="num">
                                      <p:cBhvr additive="base">
                                        <p:cTn id="65" dur="500" fill="hold"/>
                                        <p:tgtEl>
                                          <p:spTgt spid="1032194">
                                            <p:txEl>
                                              <p:pRg st="7" end="7"/>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03219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032194">
                                            <p:txEl>
                                              <p:pRg st="8" end="8"/>
                                            </p:txEl>
                                          </p:spTgt>
                                        </p:tgtEl>
                                        <p:attrNameLst>
                                          <p:attrName>style.visibility</p:attrName>
                                        </p:attrNameLst>
                                      </p:cBhvr>
                                      <p:to>
                                        <p:strVal val="visible"/>
                                      </p:to>
                                    </p:set>
                                    <p:anim calcmode="lin" valueType="num">
                                      <p:cBhvr additive="base">
                                        <p:cTn id="71" dur="500" fill="hold"/>
                                        <p:tgtEl>
                                          <p:spTgt spid="1032194">
                                            <p:txEl>
                                              <p:pRg st="8" end="8"/>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032194">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1032194">
                                            <p:txEl>
                                              <p:pRg st="9" end="9"/>
                                            </p:txEl>
                                          </p:spTgt>
                                        </p:tgtEl>
                                        <p:attrNameLst>
                                          <p:attrName>style.visibility</p:attrName>
                                        </p:attrNameLst>
                                      </p:cBhvr>
                                      <p:to>
                                        <p:strVal val="visible"/>
                                      </p:to>
                                    </p:set>
                                    <p:anim calcmode="lin" valueType="num">
                                      <p:cBhvr additive="base">
                                        <p:cTn id="77" dur="500" fill="hold"/>
                                        <p:tgtEl>
                                          <p:spTgt spid="1032194">
                                            <p:txEl>
                                              <p:pRg st="9" end="9"/>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032194">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20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378"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Sankey diagrams</a:t>
            </a:r>
            <a:r>
              <a:rPr lang="en-US">
                <a:solidFill>
                  <a:srgbClr val="000000"/>
                </a:solidFill>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 </a:t>
            </a:r>
            <a:r>
              <a:rPr lang="en-US" sz="2400" b="1">
                <a:solidFill>
                  <a:srgbClr val="000000"/>
                </a:solidFill>
                <a:latin typeface="Arial" charset="0"/>
                <a:ea typeface="Calibri" pitchFamily="34" charset="0"/>
                <a:cs typeface="Times New Roman" pitchFamily="18" charset="0"/>
              </a:rPr>
              <a:t>second law of thermodynamics</a:t>
            </a:r>
            <a:r>
              <a:rPr lang="en-US" sz="2400">
                <a:solidFill>
                  <a:srgbClr val="000000"/>
                </a:solidFill>
                <a:latin typeface="Arial" charset="0"/>
                <a:ea typeface="Calibri" pitchFamily="34" charset="0"/>
                <a:cs typeface="Times New Roman" pitchFamily="18" charset="0"/>
              </a:rPr>
              <a:t> states that although it is possible to convert mechanical energy completely into thermal energy, it is NOT possible to convert all heat energy into mechanical energy.	</a:t>
            </a:r>
          </a:p>
          <a:p>
            <a:pPr>
              <a:spcBef>
                <a:spcPct val="1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FF0000"/>
                </a:solidFill>
                <a:latin typeface="Arial" charset="0"/>
                <a:ea typeface="Calibri" pitchFamily="34" charset="0"/>
                <a:cs typeface="Times New Roman" pitchFamily="18" charset="0"/>
              </a:rPr>
              <a:t>The balloon example demonstrates the second part of the law: Much energy is lost or wasted.</a:t>
            </a:r>
          </a:p>
          <a:p>
            <a:pPr>
              <a:spcBef>
                <a:spcPct val="1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chemeClr val="accent2"/>
                </a:solidFill>
                <a:latin typeface="Arial" charset="0"/>
                <a:ea typeface="Calibri" pitchFamily="34" charset="0"/>
                <a:cs typeface="Times New Roman" pitchFamily="18" charset="0"/>
              </a:rPr>
              <a:t>And the example of kicking the block shown next demonstrates the first part:</a:t>
            </a:r>
          </a:p>
          <a:p>
            <a:pPr>
              <a:spcBef>
                <a:spcPct val="1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All of the block’s kinetic energy became friction heat.</a:t>
            </a:r>
          </a:p>
          <a:p>
            <a:pPr>
              <a:spcBef>
                <a:spcPct val="1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Obviously, this heat cannot ever be used to give the block back its original kinetic energy!</a:t>
            </a:r>
          </a:p>
          <a:p>
            <a:pPr>
              <a:spcBef>
                <a:spcPct val="1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This loss of energy during conversion from one             form to another is called </a:t>
            </a:r>
            <a:r>
              <a:rPr lang="en-US" sz="2400" b="1">
                <a:solidFill>
                  <a:srgbClr val="000000"/>
                </a:solidFill>
                <a:latin typeface="Arial" charset="0"/>
                <a:ea typeface="Calibri" pitchFamily="34" charset="0"/>
                <a:cs typeface="Times New Roman" pitchFamily="18" charset="0"/>
              </a:rPr>
              <a:t>energy degradation</a:t>
            </a:r>
            <a:r>
              <a:rPr lang="en-US" sz="2400">
                <a:solidFill>
                  <a:srgbClr val="000000"/>
                </a:solidFill>
                <a:latin typeface="Arial" charset="0"/>
                <a:ea typeface="Calibri" pitchFamily="34" charset="0"/>
                <a:cs typeface="Times New Roman" pitchFamily="18" charset="0"/>
              </a:rPr>
              <a:t>.</a:t>
            </a:r>
          </a:p>
        </p:txBody>
      </p:sp>
      <p:sp>
        <p:nvSpPr>
          <p:cNvPr id="27651" name="Rectangle 7"/>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997396" name="Freeform 20"/>
          <p:cNvSpPr>
            <a:spLocks/>
          </p:cNvSpPr>
          <p:nvPr/>
        </p:nvSpPr>
        <p:spPr bwMode="auto">
          <a:xfrm>
            <a:off x="5073650" y="2643188"/>
            <a:ext cx="2767013" cy="358775"/>
          </a:xfrm>
          <a:custGeom>
            <a:avLst/>
            <a:gdLst>
              <a:gd name="T0" fmla="*/ 2 w 940"/>
              <a:gd name="T1" fmla="*/ 1 h 182"/>
              <a:gd name="T2" fmla="*/ 940 w 940"/>
              <a:gd name="T3" fmla="*/ 0 h 182"/>
              <a:gd name="T4" fmla="*/ 940 w 940"/>
              <a:gd name="T5" fmla="*/ 182 h 182"/>
              <a:gd name="T6" fmla="*/ 0 w 940"/>
              <a:gd name="T7" fmla="*/ 182 h 182"/>
              <a:gd name="T8" fmla="*/ 2 w 940"/>
              <a:gd name="T9" fmla="*/ 1 h 182"/>
              <a:gd name="T10" fmla="*/ 0 60000 65536"/>
              <a:gd name="T11" fmla="*/ 0 60000 65536"/>
              <a:gd name="T12" fmla="*/ 0 60000 65536"/>
              <a:gd name="T13" fmla="*/ 0 60000 65536"/>
              <a:gd name="T14" fmla="*/ 0 60000 65536"/>
              <a:gd name="T15" fmla="*/ 0 w 940"/>
              <a:gd name="T16" fmla="*/ 0 h 182"/>
              <a:gd name="T17" fmla="*/ 940 w 940"/>
              <a:gd name="T18" fmla="*/ 182 h 182"/>
            </a:gdLst>
            <a:ahLst/>
            <a:cxnLst>
              <a:cxn ang="T10">
                <a:pos x="T0" y="T1"/>
              </a:cxn>
              <a:cxn ang="T11">
                <a:pos x="T2" y="T3"/>
              </a:cxn>
              <a:cxn ang="T12">
                <a:pos x="T4" y="T5"/>
              </a:cxn>
              <a:cxn ang="T13">
                <a:pos x="T6" y="T7"/>
              </a:cxn>
              <a:cxn ang="T14">
                <a:pos x="T8" y="T9"/>
              </a:cxn>
            </a:cxnLst>
            <a:rect l="T15" t="T16" r="T17" b="T18"/>
            <a:pathLst>
              <a:path w="940" h="182">
                <a:moveTo>
                  <a:pt x="2" y="1"/>
                </a:moveTo>
                <a:lnTo>
                  <a:pt x="940" y="0"/>
                </a:lnTo>
                <a:lnTo>
                  <a:pt x="940" y="182"/>
                </a:lnTo>
                <a:lnTo>
                  <a:pt x="0" y="182"/>
                </a:lnTo>
                <a:lnTo>
                  <a:pt x="2" y="1"/>
                </a:lnTo>
                <a:close/>
              </a:path>
            </a:pathLst>
          </a:custGeom>
          <a:solidFill>
            <a:srgbClr val="FF0000">
              <a:alpha val="34901"/>
            </a:srgbClr>
          </a:solidFill>
          <a:ln w="9525">
            <a:noFill/>
            <a:round/>
            <a:headEnd/>
            <a:tailEnd/>
          </a:ln>
        </p:spPr>
        <p:txBody>
          <a:bodyPr/>
          <a:lstStyle/>
          <a:p>
            <a:endParaRPr lang="en-US"/>
          </a:p>
        </p:txBody>
      </p:sp>
      <p:sp>
        <p:nvSpPr>
          <p:cNvPr id="997397" name="Freeform 21"/>
          <p:cNvSpPr>
            <a:spLocks/>
          </p:cNvSpPr>
          <p:nvPr/>
        </p:nvSpPr>
        <p:spPr bwMode="auto">
          <a:xfrm>
            <a:off x="727075" y="2994025"/>
            <a:ext cx="6376988" cy="374650"/>
          </a:xfrm>
          <a:custGeom>
            <a:avLst/>
            <a:gdLst>
              <a:gd name="T0" fmla="*/ 4 w 3896"/>
              <a:gd name="T1" fmla="*/ 0 h 190"/>
              <a:gd name="T2" fmla="*/ 3896 w 3896"/>
              <a:gd name="T3" fmla="*/ 8 h 190"/>
              <a:gd name="T4" fmla="*/ 3896 w 3896"/>
              <a:gd name="T5" fmla="*/ 190 h 190"/>
              <a:gd name="T6" fmla="*/ 0 w 3896"/>
              <a:gd name="T7" fmla="*/ 190 h 190"/>
              <a:gd name="T8" fmla="*/ 4 w 3896"/>
              <a:gd name="T9" fmla="*/ 0 h 190"/>
              <a:gd name="T10" fmla="*/ 0 60000 65536"/>
              <a:gd name="T11" fmla="*/ 0 60000 65536"/>
              <a:gd name="T12" fmla="*/ 0 60000 65536"/>
              <a:gd name="T13" fmla="*/ 0 60000 65536"/>
              <a:gd name="T14" fmla="*/ 0 60000 65536"/>
              <a:gd name="T15" fmla="*/ 0 w 3896"/>
              <a:gd name="T16" fmla="*/ 0 h 190"/>
              <a:gd name="T17" fmla="*/ 3896 w 3896"/>
              <a:gd name="T18" fmla="*/ 190 h 190"/>
            </a:gdLst>
            <a:ahLst/>
            <a:cxnLst>
              <a:cxn ang="T10">
                <a:pos x="T0" y="T1"/>
              </a:cxn>
              <a:cxn ang="T11">
                <a:pos x="T2" y="T3"/>
              </a:cxn>
              <a:cxn ang="T12">
                <a:pos x="T4" y="T5"/>
              </a:cxn>
              <a:cxn ang="T13">
                <a:pos x="T6" y="T7"/>
              </a:cxn>
              <a:cxn ang="T14">
                <a:pos x="T8" y="T9"/>
              </a:cxn>
            </a:cxnLst>
            <a:rect l="T15" t="T16" r="T17" b="T18"/>
            <a:pathLst>
              <a:path w="3896" h="190">
                <a:moveTo>
                  <a:pt x="4" y="0"/>
                </a:moveTo>
                <a:lnTo>
                  <a:pt x="3896" y="8"/>
                </a:lnTo>
                <a:lnTo>
                  <a:pt x="3896" y="190"/>
                </a:lnTo>
                <a:lnTo>
                  <a:pt x="0" y="190"/>
                </a:lnTo>
                <a:lnTo>
                  <a:pt x="4" y="0"/>
                </a:lnTo>
                <a:close/>
              </a:path>
            </a:pathLst>
          </a:custGeom>
          <a:solidFill>
            <a:srgbClr val="FF0000">
              <a:alpha val="34901"/>
            </a:srgbClr>
          </a:solidFill>
          <a:ln w="9525">
            <a:noFill/>
            <a:round/>
            <a:headEnd/>
            <a:tailEnd/>
          </a:ln>
        </p:spPr>
        <p:txBody>
          <a:bodyPr/>
          <a:lstStyle/>
          <a:p>
            <a:endParaRPr lang="en-US"/>
          </a:p>
        </p:txBody>
      </p:sp>
      <p:sp>
        <p:nvSpPr>
          <p:cNvPr id="997399" name="Freeform 23"/>
          <p:cNvSpPr>
            <a:spLocks/>
          </p:cNvSpPr>
          <p:nvPr/>
        </p:nvSpPr>
        <p:spPr bwMode="auto">
          <a:xfrm>
            <a:off x="1998663" y="2292350"/>
            <a:ext cx="5848350" cy="346075"/>
          </a:xfrm>
          <a:custGeom>
            <a:avLst/>
            <a:gdLst>
              <a:gd name="T0" fmla="*/ 2 w 940"/>
              <a:gd name="T1" fmla="*/ 1 h 182"/>
              <a:gd name="T2" fmla="*/ 940 w 940"/>
              <a:gd name="T3" fmla="*/ 0 h 182"/>
              <a:gd name="T4" fmla="*/ 940 w 940"/>
              <a:gd name="T5" fmla="*/ 182 h 182"/>
              <a:gd name="T6" fmla="*/ 0 w 940"/>
              <a:gd name="T7" fmla="*/ 182 h 182"/>
              <a:gd name="T8" fmla="*/ 2 w 940"/>
              <a:gd name="T9" fmla="*/ 1 h 182"/>
              <a:gd name="T10" fmla="*/ 0 60000 65536"/>
              <a:gd name="T11" fmla="*/ 0 60000 65536"/>
              <a:gd name="T12" fmla="*/ 0 60000 65536"/>
              <a:gd name="T13" fmla="*/ 0 60000 65536"/>
              <a:gd name="T14" fmla="*/ 0 60000 65536"/>
              <a:gd name="T15" fmla="*/ 0 w 940"/>
              <a:gd name="T16" fmla="*/ 0 h 182"/>
              <a:gd name="T17" fmla="*/ 940 w 940"/>
              <a:gd name="T18" fmla="*/ 182 h 182"/>
            </a:gdLst>
            <a:ahLst/>
            <a:cxnLst>
              <a:cxn ang="T10">
                <a:pos x="T0" y="T1"/>
              </a:cxn>
              <a:cxn ang="T11">
                <a:pos x="T2" y="T3"/>
              </a:cxn>
              <a:cxn ang="T12">
                <a:pos x="T4" y="T5"/>
              </a:cxn>
              <a:cxn ang="T13">
                <a:pos x="T6" y="T7"/>
              </a:cxn>
              <a:cxn ang="T14">
                <a:pos x="T8" y="T9"/>
              </a:cxn>
            </a:cxnLst>
            <a:rect l="T15" t="T16" r="T17" b="T18"/>
            <a:pathLst>
              <a:path w="940" h="182">
                <a:moveTo>
                  <a:pt x="2" y="1"/>
                </a:moveTo>
                <a:lnTo>
                  <a:pt x="940" y="0"/>
                </a:lnTo>
                <a:lnTo>
                  <a:pt x="940" y="182"/>
                </a:lnTo>
                <a:lnTo>
                  <a:pt x="0" y="182"/>
                </a:lnTo>
                <a:lnTo>
                  <a:pt x="2" y="1"/>
                </a:lnTo>
                <a:close/>
              </a:path>
            </a:pathLst>
          </a:custGeom>
          <a:solidFill>
            <a:schemeClr val="accent2">
              <a:alpha val="34901"/>
            </a:schemeClr>
          </a:solidFill>
          <a:ln w="9525">
            <a:noFill/>
            <a:round/>
            <a:headEnd/>
            <a:tailEnd/>
          </a:ln>
        </p:spPr>
        <p:txBody>
          <a:bodyPr/>
          <a:lstStyle/>
          <a:p>
            <a:endParaRPr lang="en-US"/>
          </a:p>
        </p:txBody>
      </p:sp>
      <p:sp>
        <p:nvSpPr>
          <p:cNvPr id="997400" name="Freeform 24"/>
          <p:cNvSpPr>
            <a:spLocks/>
          </p:cNvSpPr>
          <p:nvPr/>
        </p:nvSpPr>
        <p:spPr bwMode="auto">
          <a:xfrm>
            <a:off x="742950" y="2636838"/>
            <a:ext cx="4332288" cy="361950"/>
          </a:xfrm>
          <a:custGeom>
            <a:avLst/>
            <a:gdLst>
              <a:gd name="T0" fmla="*/ 4 w 3896"/>
              <a:gd name="T1" fmla="*/ 0 h 190"/>
              <a:gd name="T2" fmla="*/ 3896 w 3896"/>
              <a:gd name="T3" fmla="*/ 8 h 190"/>
              <a:gd name="T4" fmla="*/ 3896 w 3896"/>
              <a:gd name="T5" fmla="*/ 190 h 190"/>
              <a:gd name="T6" fmla="*/ 0 w 3896"/>
              <a:gd name="T7" fmla="*/ 190 h 190"/>
              <a:gd name="T8" fmla="*/ 4 w 3896"/>
              <a:gd name="T9" fmla="*/ 0 h 190"/>
              <a:gd name="T10" fmla="*/ 0 60000 65536"/>
              <a:gd name="T11" fmla="*/ 0 60000 65536"/>
              <a:gd name="T12" fmla="*/ 0 60000 65536"/>
              <a:gd name="T13" fmla="*/ 0 60000 65536"/>
              <a:gd name="T14" fmla="*/ 0 60000 65536"/>
              <a:gd name="T15" fmla="*/ 0 w 3896"/>
              <a:gd name="T16" fmla="*/ 0 h 190"/>
              <a:gd name="T17" fmla="*/ 3896 w 3896"/>
              <a:gd name="T18" fmla="*/ 190 h 190"/>
            </a:gdLst>
            <a:ahLst/>
            <a:cxnLst>
              <a:cxn ang="T10">
                <a:pos x="T0" y="T1"/>
              </a:cxn>
              <a:cxn ang="T11">
                <a:pos x="T2" y="T3"/>
              </a:cxn>
              <a:cxn ang="T12">
                <a:pos x="T4" y="T5"/>
              </a:cxn>
              <a:cxn ang="T13">
                <a:pos x="T6" y="T7"/>
              </a:cxn>
              <a:cxn ang="T14">
                <a:pos x="T8" y="T9"/>
              </a:cxn>
            </a:cxnLst>
            <a:rect l="T15" t="T16" r="T17" b="T18"/>
            <a:pathLst>
              <a:path w="3896" h="190">
                <a:moveTo>
                  <a:pt x="4" y="0"/>
                </a:moveTo>
                <a:lnTo>
                  <a:pt x="3896" y="8"/>
                </a:lnTo>
                <a:lnTo>
                  <a:pt x="3896" y="190"/>
                </a:lnTo>
                <a:lnTo>
                  <a:pt x="0" y="190"/>
                </a:lnTo>
                <a:lnTo>
                  <a:pt x="4" y="0"/>
                </a:lnTo>
                <a:close/>
              </a:path>
            </a:pathLst>
          </a:custGeom>
          <a:solidFill>
            <a:schemeClr val="accent2">
              <a:alpha val="34901"/>
            </a:schemeClr>
          </a:solidFill>
          <a:ln w="9525">
            <a:noFill/>
            <a:round/>
            <a:headEnd/>
            <a:tailEnd/>
          </a:ln>
        </p:spPr>
        <p:txBody>
          <a:bodyPr/>
          <a:lstStyle/>
          <a:p>
            <a:endParaRPr lang="en-US"/>
          </a:p>
        </p:txBody>
      </p:sp>
      <p:sp>
        <p:nvSpPr>
          <p:cNvPr id="997401" name="Rectangle 25" descr="Oak"/>
          <p:cNvSpPr>
            <a:spLocks noChangeArrowheads="1"/>
          </p:cNvSpPr>
          <p:nvPr/>
        </p:nvSpPr>
        <p:spPr bwMode="auto">
          <a:xfrm>
            <a:off x="8070850" y="6267450"/>
            <a:ext cx="579438" cy="579438"/>
          </a:xfrm>
          <a:prstGeom prst="rect">
            <a:avLst/>
          </a:prstGeom>
          <a:blipFill dpi="0" rotWithShape="1">
            <a:blip r:embed="rId7" cstate="print"/>
            <a:srcRect/>
            <a:tile tx="0" ty="0" sx="100000" sy="100000" flip="none" algn="tl"/>
          </a:blipFill>
          <a:ln w="9525">
            <a:solidFill>
              <a:schemeClr val="tx1"/>
            </a:solidFill>
            <a:miter lim="800000"/>
            <a:headEnd/>
            <a:tailEnd/>
          </a:ln>
        </p:spPr>
        <p:txBody>
          <a:bodyPr wrap="none" anchor="ctr"/>
          <a:lstStyle/>
          <a:p>
            <a:endParaRPr lang="en-US"/>
          </a:p>
        </p:txBody>
      </p:sp>
      <p:sp>
        <p:nvSpPr>
          <p:cNvPr id="997402" name="Line 26"/>
          <p:cNvSpPr>
            <a:spLocks noChangeShapeType="1"/>
          </p:cNvSpPr>
          <p:nvPr/>
        </p:nvSpPr>
        <p:spPr bwMode="auto">
          <a:xfrm>
            <a:off x="0" y="6858000"/>
            <a:ext cx="8639175" cy="0"/>
          </a:xfrm>
          <a:prstGeom prst="line">
            <a:avLst/>
          </a:prstGeom>
          <a:noFill/>
          <a:ln w="76200">
            <a:solidFill>
              <a:srgbClr val="FF0000">
                <a:alpha val="41176"/>
              </a:srgbClr>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97378">
                                            <p:txEl>
                                              <p:pRg st="1" end="1"/>
                                            </p:txEl>
                                          </p:spTgt>
                                        </p:tgtEl>
                                        <p:attrNameLst>
                                          <p:attrName>style.visibility</p:attrName>
                                        </p:attrNameLst>
                                      </p:cBhvr>
                                      <p:to>
                                        <p:strVal val="visible"/>
                                      </p:to>
                                    </p:set>
                                    <p:anim calcmode="lin" valueType="num">
                                      <p:cBhvr additive="base">
                                        <p:cTn id="7" dur="500" fill="hold"/>
                                        <p:tgtEl>
                                          <p:spTgt spid="99737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973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97378">
                                            <p:txEl>
                                              <p:pRg st="2" end="2"/>
                                            </p:txEl>
                                          </p:spTgt>
                                        </p:tgtEl>
                                        <p:attrNameLst>
                                          <p:attrName>style.visibility</p:attrName>
                                        </p:attrNameLst>
                                      </p:cBhvr>
                                      <p:to>
                                        <p:strVal val="visible"/>
                                      </p:to>
                                    </p:set>
                                    <p:anim calcmode="lin" valueType="num">
                                      <p:cBhvr additive="base">
                                        <p:cTn id="13" dur="500" fill="hold"/>
                                        <p:tgtEl>
                                          <p:spTgt spid="99737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9737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97396"/>
                                        </p:tgtEl>
                                        <p:attrNameLst>
                                          <p:attrName>style.visibility</p:attrName>
                                        </p:attrNameLst>
                                      </p:cBhvr>
                                      <p:to>
                                        <p:strVal val="visible"/>
                                      </p:to>
                                    </p:set>
                                    <p:animEffect transition="in" filter="wipe(left)">
                                      <p:cBhvr>
                                        <p:cTn id="19" dur="500"/>
                                        <p:tgtEl>
                                          <p:spTgt spid="997396"/>
                                        </p:tgtEl>
                                      </p:cBhvr>
                                    </p:animEffect>
                                  </p:childTnLst>
                                  <p:subTnLst>
                                    <p:audio>
                                      <p:cMediaNode>
                                        <p:cTn display="0" masterRel="sameClick">
                                          <p:stCondLst>
                                            <p:cond evt="begin" delay="0">
                                              <p:tn val="17"/>
                                            </p:cond>
                                          </p:stCondLst>
                                          <p:endCondLst>
                                            <p:cond evt="onStopAudio" delay="0">
                                              <p:tgtEl>
                                                <p:sldTgt/>
                                              </p:tgtEl>
                                            </p:cond>
                                          </p:endCondLst>
                                        </p:cTn>
                                        <p:tgtEl>
                                          <p:sndTgt r:embed="rId5" name="chimes.wav"/>
                                        </p:tgtEl>
                                      </p:cMediaNode>
                                    </p:audio>
                                  </p:sub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997397"/>
                                        </p:tgtEl>
                                        <p:attrNameLst>
                                          <p:attrName>style.visibility</p:attrName>
                                        </p:attrNameLst>
                                      </p:cBhvr>
                                      <p:to>
                                        <p:strVal val="visible"/>
                                      </p:to>
                                    </p:set>
                                    <p:animEffect transition="in" filter="wipe(left)">
                                      <p:cBhvr>
                                        <p:cTn id="23" dur="500"/>
                                        <p:tgtEl>
                                          <p:spTgt spid="997397"/>
                                        </p:tgtEl>
                                      </p:cBhvr>
                                    </p:animEffect>
                                  </p:childTnLst>
                                  <p:subTnLst>
                                    <p:audio>
                                      <p:cMediaNode>
                                        <p:cTn display="0" masterRel="sameClick">
                                          <p:stCondLst>
                                            <p:cond evt="begin" delay="0">
                                              <p:tn val="21"/>
                                            </p:cond>
                                          </p:stCondLst>
                                          <p:endCondLst>
                                            <p:cond evt="onStopAudio" delay="0">
                                              <p:tgtEl>
                                                <p:sldTgt/>
                                              </p:tgtEl>
                                            </p:cond>
                                          </p:endCondLst>
                                        </p:cTn>
                                        <p:tgtEl>
                                          <p:sndTgt r:embed="rId5" name="chimes.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997378">
                                            <p:txEl>
                                              <p:pRg st="3" end="3"/>
                                            </p:txEl>
                                          </p:spTgt>
                                        </p:tgtEl>
                                        <p:attrNameLst>
                                          <p:attrName>style.visibility</p:attrName>
                                        </p:attrNameLst>
                                      </p:cBhvr>
                                      <p:to>
                                        <p:strVal val="visible"/>
                                      </p:to>
                                    </p:set>
                                    <p:anim calcmode="lin" valueType="num">
                                      <p:cBhvr additive="base">
                                        <p:cTn id="28" dur="500" fill="hold"/>
                                        <p:tgtEl>
                                          <p:spTgt spid="997378">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99737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97399"/>
                                        </p:tgtEl>
                                        <p:attrNameLst>
                                          <p:attrName>style.visibility</p:attrName>
                                        </p:attrNameLst>
                                      </p:cBhvr>
                                      <p:to>
                                        <p:strVal val="visible"/>
                                      </p:to>
                                    </p:set>
                                    <p:animEffect transition="in" filter="wipe(left)">
                                      <p:cBhvr>
                                        <p:cTn id="34" dur="500"/>
                                        <p:tgtEl>
                                          <p:spTgt spid="997399"/>
                                        </p:tgtEl>
                                      </p:cBhvr>
                                    </p:animEffect>
                                  </p:childTnLst>
                                  <p:subTnLst>
                                    <p:audio>
                                      <p:cMediaNode>
                                        <p:cTn display="0" masterRel="sameClick">
                                          <p:stCondLst>
                                            <p:cond evt="begin" delay="0">
                                              <p:tn val="32"/>
                                            </p:cond>
                                          </p:stCondLst>
                                          <p:endCondLst>
                                            <p:cond evt="onStopAudio" delay="0">
                                              <p:tgtEl>
                                                <p:sldTgt/>
                                              </p:tgtEl>
                                            </p:cond>
                                          </p:endCondLst>
                                        </p:cTn>
                                        <p:tgtEl>
                                          <p:sndTgt r:embed="rId5" name="chimes.wav"/>
                                        </p:tgtEl>
                                      </p:cMediaNode>
                                    </p:audio>
                                  </p:sub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997400"/>
                                        </p:tgtEl>
                                        <p:attrNameLst>
                                          <p:attrName>style.visibility</p:attrName>
                                        </p:attrNameLst>
                                      </p:cBhvr>
                                      <p:to>
                                        <p:strVal val="visible"/>
                                      </p:to>
                                    </p:set>
                                    <p:animEffect transition="in" filter="wipe(left)">
                                      <p:cBhvr>
                                        <p:cTn id="38" dur="500"/>
                                        <p:tgtEl>
                                          <p:spTgt spid="997400"/>
                                        </p:tgtEl>
                                      </p:cBhvr>
                                    </p:animEffect>
                                  </p:childTnLst>
                                  <p:subTnLst>
                                    <p:audio>
                                      <p:cMediaNode>
                                        <p:cTn display="0" masterRel="sameClick">
                                          <p:stCondLst>
                                            <p:cond evt="begin" delay="0">
                                              <p:tn val="36"/>
                                            </p:cond>
                                          </p:stCondLst>
                                          <p:endCondLst>
                                            <p:cond evt="onStopAudio" delay="0">
                                              <p:tgtEl>
                                                <p:sldTgt/>
                                              </p:tgtEl>
                                            </p:cond>
                                          </p:endCondLst>
                                        </p:cTn>
                                        <p:tgtEl>
                                          <p:sndTgt r:embed="rId5"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97401"/>
                                        </p:tgtEl>
                                        <p:attrNameLst>
                                          <p:attrName>style.visibility</p:attrName>
                                        </p:attrNameLst>
                                      </p:cBhvr>
                                      <p:to>
                                        <p:strVal val="visible"/>
                                      </p:to>
                                    </p:set>
                                    <p:anim calcmode="lin" valueType="num">
                                      <p:cBhvr additive="base">
                                        <p:cTn id="43" dur="2000" fill="hold"/>
                                        <p:tgtEl>
                                          <p:spTgt spid="997401"/>
                                        </p:tgtEl>
                                        <p:attrNameLst>
                                          <p:attrName>ppt_x</p:attrName>
                                        </p:attrNameLst>
                                      </p:cBhvr>
                                      <p:tavLst>
                                        <p:tav tm="0">
                                          <p:val>
                                            <p:strVal val="0-#ppt_w/2"/>
                                          </p:val>
                                        </p:tav>
                                        <p:tav tm="100000">
                                          <p:val>
                                            <p:strVal val="#ppt_x"/>
                                          </p:val>
                                        </p:tav>
                                      </p:tavLst>
                                    </p:anim>
                                    <p:anim calcmode="lin" valueType="num">
                                      <p:cBhvr additive="base">
                                        <p:cTn id="44" dur="2000" fill="hold"/>
                                        <p:tgtEl>
                                          <p:spTgt spid="99740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6" name="push.wav"/>
                                        </p:tgtEl>
                                      </p:cMediaNode>
                                    </p:audio>
                                  </p:subTnLst>
                                </p:cTn>
                              </p:par>
                              <p:par>
                                <p:cTn id="45" presetID="22" presetClass="entr" presetSubtype="8" fill="hold" grpId="0" nodeType="withEffect">
                                  <p:stCondLst>
                                    <p:cond delay="0"/>
                                  </p:stCondLst>
                                  <p:childTnLst>
                                    <p:set>
                                      <p:cBhvr>
                                        <p:cTn id="46" dur="1" fill="hold">
                                          <p:stCondLst>
                                            <p:cond delay="0"/>
                                          </p:stCondLst>
                                        </p:cTn>
                                        <p:tgtEl>
                                          <p:spTgt spid="997402"/>
                                        </p:tgtEl>
                                        <p:attrNameLst>
                                          <p:attrName>style.visibility</p:attrName>
                                        </p:attrNameLst>
                                      </p:cBhvr>
                                      <p:to>
                                        <p:strVal val="visible"/>
                                      </p:to>
                                    </p:set>
                                    <p:animEffect transition="in" filter="wipe(left)">
                                      <p:cBhvr>
                                        <p:cTn id="47" dur="2000"/>
                                        <p:tgtEl>
                                          <p:spTgt spid="997402"/>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997378">
                                            <p:txEl>
                                              <p:pRg st="4" end="4"/>
                                            </p:txEl>
                                          </p:spTgt>
                                        </p:tgtEl>
                                        <p:attrNameLst>
                                          <p:attrName>style.visibility</p:attrName>
                                        </p:attrNameLst>
                                      </p:cBhvr>
                                      <p:to>
                                        <p:strVal val="visible"/>
                                      </p:to>
                                    </p:set>
                                    <p:anim calcmode="lin" valueType="num">
                                      <p:cBhvr additive="base">
                                        <p:cTn id="52" dur="500" fill="hold"/>
                                        <p:tgtEl>
                                          <p:spTgt spid="997378">
                                            <p:txEl>
                                              <p:pRg st="4" end="4"/>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99737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997378">
                                            <p:txEl>
                                              <p:pRg st="5" end="5"/>
                                            </p:txEl>
                                          </p:spTgt>
                                        </p:tgtEl>
                                        <p:attrNameLst>
                                          <p:attrName>style.visibility</p:attrName>
                                        </p:attrNameLst>
                                      </p:cBhvr>
                                      <p:to>
                                        <p:strVal val="visible"/>
                                      </p:to>
                                    </p:set>
                                    <p:anim calcmode="lin" valueType="num">
                                      <p:cBhvr additive="base">
                                        <p:cTn id="58" dur="500" fill="hold"/>
                                        <p:tgtEl>
                                          <p:spTgt spid="997378">
                                            <p:txEl>
                                              <p:pRg st="5" end="5"/>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99737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60" fill="hold">
                      <p:stCondLst>
                        <p:cond delay="indefinite"/>
                      </p:stCondLst>
                      <p:childTnLst>
                        <p:par>
                          <p:cTn id="61" fill="hold">
                            <p:stCondLst>
                              <p:cond delay="0"/>
                            </p:stCondLst>
                            <p:childTnLst>
                              <p:par>
                                <p:cTn id="62" presetID="2" presetClass="exit" presetSubtype="8" fill="hold" grpId="1" nodeType="clickEffect">
                                  <p:stCondLst>
                                    <p:cond delay="0"/>
                                  </p:stCondLst>
                                  <p:childTnLst>
                                    <p:anim calcmode="lin" valueType="num">
                                      <p:cBhvr additive="base">
                                        <p:cTn id="63" dur="2000"/>
                                        <p:tgtEl>
                                          <p:spTgt spid="997401"/>
                                        </p:tgtEl>
                                        <p:attrNameLst>
                                          <p:attrName>ppt_x</p:attrName>
                                        </p:attrNameLst>
                                      </p:cBhvr>
                                      <p:tavLst>
                                        <p:tav tm="0">
                                          <p:val>
                                            <p:strVal val="ppt_x"/>
                                          </p:val>
                                        </p:tav>
                                        <p:tav tm="100000">
                                          <p:val>
                                            <p:strVal val="0-ppt_w/2"/>
                                          </p:val>
                                        </p:tav>
                                      </p:tavLst>
                                    </p:anim>
                                    <p:anim calcmode="lin" valueType="num">
                                      <p:cBhvr additive="base">
                                        <p:cTn id="64" dur="2000"/>
                                        <p:tgtEl>
                                          <p:spTgt spid="997401"/>
                                        </p:tgtEl>
                                        <p:attrNameLst>
                                          <p:attrName>ppt_y</p:attrName>
                                        </p:attrNameLst>
                                      </p:cBhvr>
                                      <p:tavLst>
                                        <p:tav tm="0">
                                          <p:val>
                                            <p:strVal val="ppt_y"/>
                                          </p:val>
                                        </p:tav>
                                        <p:tav tm="100000">
                                          <p:val>
                                            <p:strVal val="ppt_y"/>
                                          </p:val>
                                        </p:tav>
                                      </p:tavLst>
                                    </p:anim>
                                    <p:set>
                                      <p:cBhvr>
                                        <p:cTn id="65" dur="1" fill="hold">
                                          <p:stCondLst>
                                            <p:cond delay="1999"/>
                                          </p:stCondLst>
                                        </p:cTn>
                                        <p:tgtEl>
                                          <p:spTgt spid="997401"/>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6" name="push.wav"/>
                                        </p:tgtEl>
                                      </p:cMediaNode>
                                    </p:audio>
                                  </p:subTnLst>
                                </p:cTn>
                              </p:par>
                              <p:par>
                                <p:cTn id="66" presetID="22" presetClass="exit" presetSubtype="2" fill="hold" grpId="1" nodeType="withEffect">
                                  <p:stCondLst>
                                    <p:cond delay="0"/>
                                  </p:stCondLst>
                                  <p:childTnLst>
                                    <p:animEffect transition="out" filter="wipe(right)">
                                      <p:cBhvr>
                                        <p:cTn id="67" dur="2000"/>
                                        <p:tgtEl>
                                          <p:spTgt spid="997402"/>
                                        </p:tgtEl>
                                      </p:cBhvr>
                                    </p:animEffect>
                                    <p:set>
                                      <p:cBhvr>
                                        <p:cTn id="68" dur="1" fill="hold">
                                          <p:stCondLst>
                                            <p:cond delay="1999"/>
                                          </p:stCondLst>
                                        </p:cTn>
                                        <p:tgtEl>
                                          <p:spTgt spid="997402"/>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997378">
                                            <p:txEl>
                                              <p:pRg st="6" end="6"/>
                                            </p:txEl>
                                          </p:spTgt>
                                        </p:tgtEl>
                                        <p:attrNameLst>
                                          <p:attrName>style.visibility</p:attrName>
                                        </p:attrNameLst>
                                      </p:cBhvr>
                                      <p:to>
                                        <p:strVal val="visible"/>
                                      </p:to>
                                    </p:set>
                                    <p:anim calcmode="lin" valueType="num">
                                      <p:cBhvr additive="base">
                                        <p:cTn id="73" dur="500" fill="hold"/>
                                        <p:tgtEl>
                                          <p:spTgt spid="997378">
                                            <p:txEl>
                                              <p:pRg st="6" end="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99737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7396" grpId="0" animBg="1"/>
      <p:bldP spid="997397" grpId="0" animBg="1"/>
      <p:bldP spid="997399" grpId="0" animBg="1"/>
      <p:bldP spid="997400" grpId="0" animBg="1"/>
      <p:bldP spid="997401" grpId="0" animBg="1"/>
      <p:bldP spid="997401" grpId="1" animBg="1"/>
      <p:bldP spid="997402" grpId="0" animBg="1"/>
      <p:bldP spid="997402"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474" name="Rectangle 2"/>
          <p:cNvSpPr>
            <a:spLocks noChangeArrowheads="1"/>
          </p:cNvSpPr>
          <p:nvPr/>
        </p:nvSpPr>
        <p:spPr bwMode="auto">
          <a:xfrm>
            <a:off x="685800" y="1401763"/>
            <a:ext cx="7772400" cy="5445125"/>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Sankey diagrams</a:t>
            </a:r>
            <a:endParaRPr lang="en-US">
              <a:solidFill>
                <a:srgbClr val="000000"/>
              </a:solidFill>
              <a:ea typeface="Calibri" pitchFamily="34" charset="0"/>
              <a:cs typeface="Times New Roman" pitchFamily="18" charset="0"/>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Energy degradation in systems can be shown               with an energy flow diagram called a </a:t>
            </a:r>
            <a:r>
              <a:rPr lang="en-US" sz="2400" b="1">
                <a:solidFill>
                  <a:srgbClr val="000000"/>
                </a:solidFill>
                <a:latin typeface="Arial" charset="0"/>
                <a:ea typeface="Calibri" pitchFamily="34" charset="0"/>
                <a:cs typeface="Times New Roman" pitchFamily="18" charset="0"/>
              </a:rPr>
              <a:t>Sankey             diagram</a:t>
            </a:r>
            <a:r>
              <a:rPr lang="en-US" sz="2400">
                <a:solidFill>
                  <a:srgbClr val="000000"/>
                </a:solidFill>
                <a:latin typeface="Arial" charset="0"/>
                <a:ea typeface="Calibri" pitchFamily="34" charset="0"/>
                <a:cs typeface="Times New Roman" pitchFamily="18" charset="0"/>
              </a:rPr>
              <a:t>.</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For the hot-air balloon example we have the           following Sankey diagram: </a:t>
            </a:r>
          </a:p>
          <a:p>
            <a:pPr>
              <a:spcBef>
                <a:spcPct val="20000"/>
              </a:spcBef>
            </a:pPr>
            <a:endParaRPr lang="en-US" sz="2400">
              <a:solidFill>
                <a:srgbClr val="000000"/>
              </a:solidFill>
              <a:latin typeface="Arial" charset="0"/>
              <a:ea typeface="Calibri" pitchFamily="34" charset="0"/>
              <a:cs typeface="Times New Roman" pitchFamily="18" charset="0"/>
            </a:endParaRPr>
          </a:p>
          <a:p>
            <a:pPr>
              <a:spcBef>
                <a:spcPct val="20000"/>
              </a:spcBef>
            </a:pPr>
            <a:endParaRPr lang="en-US" sz="2400">
              <a:solidFill>
                <a:srgbClr val="000000"/>
              </a:solidFill>
              <a:latin typeface="Arial" charset="0"/>
              <a:ea typeface="Calibri" pitchFamily="34" charset="0"/>
              <a:cs typeface="Times New Roman" pitchFamily="18" charset="0"/>
            </a:endParaRPr>
          </a:p>
          <a:p>
            <a:pPr>
              <a:spcBef>
                <a:spcPct val="20000"/>
              </a:spcBef>
            </a:pPr>
            <a:endParaRPr lang="en-US" sz="2400">
              <a:solidFill>
                <a:srgbClr val="000000"/>
              </a:solidFill>
              <a:latin typeface="Arial" charset="0"/>
              <a:ea typeface="Calibri" pitchFamily="34" charset="0"/>
              <a:cs typeface="Times New Roman" pitchFamily="18" charset="0"/>
            </a:endParaRPr>
          </a:p>
          <a:p>
            <a:pPr>
              <a:spcBef>
                <a:spcPct val="20000"/>
              </a:spcBef>
            </a:pPr>
            <a:endParaRPr lang="en-US" sz="2400">
              <a:solidFill>
                <a:srgbClr val="000000"/>
              </a:solidFill>
              <a:latin typeface="Arial" charset="0"/>
              <a:ea typeface="Calibri" pitchFamily="34" charset="0"/>
              <a:cs typeface="Times New Roman" pitchFamily="18" charset="0"/>
            </a:endParaRPr>
          </a:p>
          <a:p>
            <a:pPr>
              <a:spcBef>
                <a:spcPct val="20000"/>
              </a:spcBef>
            </a:pPr>
            <a:endParaRPr lang="en-US" sz="2400">
              <a:solidFill>
                <a:srgbClr val="000000"/>
              </a:solidFill>
              <a:latin typeface="Arial" charset="0"/>
              <a:ea typeface="Calibri" pitchFamily="34" charset="0"/>
              <a:cs typeface="Times New Roman" pitchFamily="18" charset="0"/>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 degraded energy is represented by the </a:t>
            </a:r>
            <a:r>
              <a:rPr lang="en-US" sz="2400">
                <a:latin typeface="Arial" charset="0"/>
                <a:ea typeface="Calibri" pitchFamily="34" charset="0"/>
                <a:cs typeface="Times New Roman" pitchFamily="18" charset="0"/>
              </a:rPr>
              <a:t>yellow bent arrows</a:t>
            </a:r>
            <a:r>
              <a:rPr lang="en-US" sz="2400">
                <a:solidFill>
                  <a:srgbClr val="000000"/>
                </a:solidFill>
                <a:latin typeface="Arial" charset="0"/>
                <a:ea typeface="Calibri" pitchFamily="34" charset="0"/>
                <a:cs typeface="Times New Roman" pitchFamily="18" charset="0"/>
              </a:rPr>
              <a:t>, and shows energy lost by the system. 	</a:t>
            </a:r>
          </a:p>
        </p:txBody>
      </p:sp>
      <p:sp>
        <p:nvSpPr>
          <p:cNvPr id="28675"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001476" name="Picture 4"/>
          <p:cNvPicPr>
            <a:picLocks noChangeAspect="1" noChangeArrowheads="1"/>
          </p:cNvPicPr>
          <p:nvPr/>
        </p:nvPicPr>
        <p:blipFill>
          <a:blip r:embed="rId6" cstate="print"/>
          <a:srcRect/>
          <a:stretch>
            <a:fillRect/>
          </a:stretch>
        </p:blipFill>
        <p:spPr bwMode="auto">
          <a:xfrm>
            <a:off x="7589838" y="5068888"/>
            <a:ext cx="1260475" cy="1555750"/>
          </a:xfrm>
          <a:prstGeom prst="rect">
            <a:avLst/>
          </a:prstGeom>
          <a:noFill/>
          <a:ln w="9525">
            <a:noFill/>
            <a:miter lim="800000"/>
            <a:headEnd/>
            <a:tailEnd/>
          </a:ln>
        </p:spPr>
      </p:pic>
      <p:grpSp>
        <p:nvGrpSpPr>
          <p:cNvPr id="2" name="Group 5"/>
          <p:cNvGrpSpPr>
            <a:grpSpLocks/>
          </p:cNvGrpSpPr>
          <p:nvPr/>
        </p:nvGrpSpPr>
        <p:grpSpPr bwMode="auto">
          <a:xfrm>
            <a:off x="7275513" y="182563"/>
            <a:ext cx="2454275" cy="3694112"/>
            <a:chOff x="1387" y="676"/>
            <a:chExt cx="1546" cy="2327"/>
          </a:xfrm>
        </p:grpSpPr>
        <p:grpSp>
          <p:nvGrpSpPr>
            <p:cNvPr id="28694" name="Group 6"/>
            <p:cNvGrpSpPr>
              <a:grpSpLocks/>
            </p:cNvGrpSpPr>
            <p:nvPr/>
          </p:nvGrpSpPr>
          <p:grpSpPr bwMode="auto">
            <a:xfrm>
              <a:off x="1387" y="676"/>
              <a:ext cx="1546" cy="1546"/>
              <a:chOff x="1058" y="1271"/>
              <a:chExt cx="1546" cy="1546"/>
            </a:xfrm>
          </p:grpSpPr>
          <p:pic>
            <p:nvPicPr>
              <p:cNvPr id="28699" name="Picture 7" descr="j0433902[1]"/>
              <p:cNvPicPr>
                <a:picLocks noChangeAspect="1" noChangeArrowheads="1"/>
              </p:cNvPicPr>
              <p:nvPr/>
            </p:nvPicPr>
            <p:blipFill>
              <a:blip r:embed="rId7" cstate="print"/>
              <a:srcRect/>
              <a:stretch>
                <a:fillRect/>
              </a:stretch>
            </p:blipFill>
            <p:spPr bwMode="auto">
              <a:xfrm>
                <a:off x="1058" y="1271"/>
                <a:ext cx="1546" cy="1546"/>
              </a:xfrm>
              <a:prstGeom prst="rect">
                <a:avLst/>
              </a:prstGeom>
              <a:noFill/>
              <a:ln w="9525">
                <a:noFill/>
                <a:miter lim="800000"/>
                <a:headEnd/>
                <a:tailEnd/>
              </a:ln>
            </p:spPr>
          </p:pic>
          <p:pic>
            <p:nvPicPr>
              <p:cNvPr id="28700" name="Picture 8"/>
              <p:cNvPicPr>
                <a:picLocks noChangeAspect="1" noChangeArrowheads="1"/>
              </p:cNvPicPr>
              <p:nvPr/>
            </p:nvPicPr>
            <p:blipFill>
              <a:blip r:embed="rId8" cstate="print"/>
              <a:srcRect/>
              <a:stretch>
                <a:fillRect/>
              </a:stretch>
            </p:blipFill>
            <p:spPr bwMode="auto">
              <a:xfrm>
                <a:off x="1750" y="2441"/>
                <a:ext cx="136" cy="185"/>
              </a:xfrm>
              <a:prstGeom prst="rect">
                <a:avLst/>
              </a:prstGeom>
              <a:noFill/>
              <a:ln w="9525">
                <a:noFill/>
                <a:miter lim="800000"/>
                <a:headEnd/>
                <a:tailEnd/>
              </a:ln>
            </p:spPr>
          </p:pic>
        </p:grpSp>
        <p:sp>
          <p:nvSpPr>
            <p:cNvPr id="1001481" name="Oval 9"/>
            <p:cNvSpPr>
              <a:spLocks noChangeArrowheads="1"/>
            </p:cNvSpPr>
            <p:nvPr/>
          </p:nvSpPr>
          <p:spPr bwMode="auto">
            <a:xfrm>
              <a:off x="1913" y="2263"/>
              <a:ext cx="474" cy="740"/>
            </a:xfrm>
            <a:prstGeom prst="ellipse">
              <a:avLst/>
            </a:prstGeom>
            <a:gradFill rotWithShape="1">
              <a:gsLst>
                <a:gs pos="0">
                  <a:schemeClr val="accent1">
                    <a:gamma/>
                    <a:shade val="46275"/>
                    <a:invGamma/>
                  </a:schemeClr>
                </a:gs>
                <a:gs pos="100000">
                  <a:schemeClr val="accent1">
                    <a:alpha val="52000"/>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8696" name="Line 10"/>
            <p:cNvSpPr>
              <a:spLocks noChangeShapeType="1"/>
            </p:cNvSpPr>
            <p:nvPr/>
          </p:nvSpPr>
          <p:spPr bwMode="auto">
            <a:xfrm flipV="1">
              <a:off x="1920" y="2133"/>
              <a:ext cx="34" cy="486"/>
            </a:xfrm>
            <a:prstGeom prst="line">
              <a:avLst/>
            </a:prstGeom>
            <a:noFill/>
            <a:ln w="9525">
              <a:solidFill>
                <a:schemeClr val="tx1"/>
              </a:solidFill>
              <a:round/>
              <a:headEnd/>
              <a:tailEnd/>
            </a:ln>
          </p:spPr>
          <p:txBody>
            <a:bodyPr/>
            <a:lstStyle/>
            <a:p>
              <a:endParaRPr lang="en-US"/>
            </a:p>
          </p:txBody>
        </p:sp>
        <p:sp>
          <p:nvSpPr>
            <p:cNvPr id="28697" name="Line 11"/>
            <p:cNvSpPr>
              <a:spLocks noChangeShapeType="1"/>
            </p:cNvSpPr>
            <p:nvPr/>
          </p:nvSpPr>
          <p:spPr bwMode="auto">
            <a:xfrm flipH="1" flipV="1">
              <a:off x="2331" y="2126"/>
              <a:ext cx="55" cy="487"/>
            </a:xfrm>
            <a:prstGeom prst="line">
              <a:avLst/>
            </a:prstGeom>
            <a:noFill/>
            <a:ln w="9525">
              <a:solidFill>
                <a:schemeClr val="tx1"/>
              </a:solidFill>
              <a:round/>
              <a:headEnd/>
              <a:tailEnd/>
            </a:ln>
          </p:spPr>
          <p:txBody>
            <a:bodyPr/>
            <a:lstStyle/>
            <a:p>
              <a:endParaRPr lang="en-US"/>
            </a:p>
          </p:txBody>
        </p:sp>
        <p:sp>
          <p:nvSpPr>
            <p:cNvPr id="28698" name="Line 12"/>
            <p:cNvSpPr>
              <a:spLocks noChangeShapeType="1"/>
            </p:cNvSpPr>
            <p:nvPr/>
          </p:nvSpPr>
          <p:spPr bwMode="auto">
            <a:xfrm flipV="1">
              <a:off x="2146" y="2187"/>
              <a:ext cx="0" cy="467"/>
            </a:xfrm>
            <a:prstGeom prst="line">
              <a:avLst/>
            </a:prstGeom>
            <a:noFill/>
            <a:ln w="9525">
              <a:solidFill>
                <a:schemeClr val="tx1"/>
              </a:solidFill>
              <a:round/>
              <a:headEnd/>
              <a:tailEnd/>
            </a:ln>
          </p:spPr>
          <p:txBody>
            <a:bodyPr/>
            <a:lstStyle/>
            <a:p>
              <a:endParaRPr lang="en-US"/>
            </a:p>
          </p:txBody>
        </p:sp>
      </p:grpSp>
      <p:sp>
        <p:nvSpPr>
          <p:cNvPr id="1001485" name="Line 13"/>
          <p:cNvSpPr>
            <a:spLocks noChangeShapeType="1"/>
          </p:cNvSpPr>
          <p:nvPr/>
        </p:nvSpPr>
        <p:spPr bwMode="auto">
          <a:xfrm>
            <a:off x="8477250" y="3873500"/>
            <a:ext cx="0" cy="3167063"/>
          </a:xfrm>
          <a:prstGeom prst="line">
            <a:avLst/>
          </a:prstGeom>
          <a:noFill/>
          <a:ln w="28575">
            <a:solidFill>
              <a:schemeClr val="accent1"/>
            </a:solidFill>
            <a:round/>
            <a:headEnd/>
            <a:tailEnd/>
          </a:ln>
        </p:spPr>
        <p:txBody>
          <a:bodyPr/>
          <a:lstStyle/>
          <a:p>
            <a:endParaRPr lang="en-US"/>
          </a:p>
        </p:txBody>
      </p:sp>
      <p:grpSp>
        <p:nvGrpSpPr>
          <p:cNvPr id="4" name="Group 26"/>
          <p:cNvGrpSpPr>
            <a:grpSpLocks/>
          </p:cNvGrpSpPr>
          <p:nvPr/>
        </p:nvGrpSpPr>
        <p:grpSpPr bwMode="auto">
          <a:xfrm>
            <a:off x="728663" y="4033838"/>
            <a:ext cx="2692400" cy="1262062"/>
            <a:chOff x="467" y="2285"/>
            <a:chExt cx="1696" cy="795"/>
          </a:xfrm>
        </p:grpSpPr>
        <p:sp>
          <p:nvSpPr>
            <p:cNvPr id="28692" name="AutoShape 15"/>
            <p:cNvSpPr>
              <a:spLocks noChangeArrowheads="1"/>
            </p:cNvSpPr>
            <p:nvPr/>
          </p:nvSpPr>
          <p:spPr bwMode="auto">
            <a:xfrm>
              <a:off x="467" y="2322"/>
              <a:ext cx="1696" cy="758"/>
            </a:xfrm>
            <a:prstGeom prst="chevron">
              <a:avLst>
                <a:gd name="adj" fmla="val 55937"/>
              </a:avLst>
            </a:prstGeom>
            <a:solidFill>
              <a:srgbClr val="FF0000"/>
            </a:solidFill>
            <a:ln w="9525">
              <a:solidFill>
                <a:schemeClr val="tx1"/>
              </a:solidFill>
              <a:miter lim="800000"/>
              <a:headEnd/>
              <a:tailEnd/>
            </a:ln>
          </p:spPr>
          <p:txBody>
            <a:bodyPr wrap="none" anchor="ctr"/>
            <a:lstStyle/>
            <a:p>
              <a:endParaRPr lang="en-US"/>
            </a:p>
          </p:txBody>
        </p:sp>
        <p:sp>
          <p:nvSpPr>
            <p:cNvPr id="28693" name="Text Box 21"/>
            <p:cNvSpPr txBox="1">
              <a:spLocks noChangeArrowheads="1"/>
            </p:cNvSpPr>
            <p:nvPr/>
          </p:nvSpPr>
          <p:spPr bwMode="auto">
            <a:xfrm>
              <a:off x="805" y="2285"/>
              <a:ext cx="900" cy="442"/>
            </a:xfrm>
            <a:prstGeom prst="rect">
              <a:avLst/>
            </a:prstGeom>
            <a:noFill/>
            <a:ln w="9525">
              <a:noFill/>
              <a:miter lim="800000"/>
              <a:headEnd/>
              <a:tailEnd/>
            </a:ln>
          </p:spPr>
          <p:txBody>
            <a:bodyPr>
              <a:spAutoFit/>
            </a:bodyPr>
            <a:lstStyle/>
            <a:p>
              <a:pPr>
                <a:spcBef>
                  <a:spcPct val="50000"/>
                </a:spcBef>
              </a:pPr>
              <a:r>
                <a:rPr lang="en-US" b="1"/>
                <a:t>CHEMICAL ENERGY</a:t>
              </a:r>
            </a:p>
          </p:txBody>
        </p:sp>
      </p:grpSp>
      <p:grpSp>
        <p:nvGrpSpPr>
          <p:cNvPr id="5" name="Group 27"/>
          <p:cNvGrpSpPr>
            <a:grpSpLocks/>
          </p:cNvGrpSpPr>
          <p:nvPr/>
        </p:nvGrpSpPr>
        <p:grpSpPr bwMode="auto">
          <a:xfrm>
            <a:off x="2638425" y="4016375"/>
            <a:ext cx="2973388" cy="1027113"/>
            <a:chOff x="1670" y="2274"/>
            <a:chExt cx="1873" cy="647"/>
          </a:xfrm>
        </p:grpSpPr>
        <p:sp>
          <p:nvSpPr>
            <p:cNvPr id="28690" name="AutoShape 14"/>
            <p:cNvSpPr>
              <a:spLocks noChangeArrowheads="1"/>
            </p:cNvSpPr>
            <p:nvPr/>
          </p:nvSpPr>
          <p:spPr bwMode="auto">
            <a:xfrm>
              <a:off x="1710" y="2323"/>
              <a:ext cx="1833" cy="598"/>
            </a:xfrm>
            <a:prstGeom prst="homePlate">
              <a:avLst>
                <a:gd name="adj" fmla="val 76630"/>
              </a:avLst>
            </a:prstGeom>
            <a:solidFill>
              <a:schemeClr val="accent2"/>
            </a:solidFill>
            <a:ln w="9525">
              <a:solidFill>
                <a:schemeClr val="tx1"/>
              </a:solidFill>
              <a:miter lim="800000"/>
              <a:headEnd/>
              <a:tailEnd/>
            </a:ln>
          </p:spPr>
          <p:txBody>
            <a:bodyPr wrap="none" anchor="ctr"/>
            <a:lstStyle/>
            <a:p>
              <a:endParaRPr lang="en-US"/>
            </a:p>
          </p:txBody>
        </p:sp>
        <p:sp>
          <p:nvSpPr>
            <p:cNvPr id="28691" name="Text Box 23"/>
            <p:cNvSpPr txBox="1">
              <a:spLocks noChangeArrowheads="1"/>
            </p:cNvSpPr>
            <p:nvPr/>
          </p:nvSpPr>
          <p:spPr bwMode="auto">
            <a:xfrm>
              <a:off x="1670" y="2274"/>
              <a:ext cx="1070" cy="442"/>
            </a:xfrm>
            <a:prstGeom prst="rect">
              <a:avLst/>
            </a:prstGeom>
            <a:noFill/>
            <a:ln w="9525">
              <a:noFill/>
              <a:miter lim="800000"/>
              <a:headEnd/>
              <a:tailEnd/>
            </a:ln>
          </p:spPr>
          <p:txBody>
            <a:bodyPr>
              <a:spAutoFit/>
            </a:bodyPr>
            <a:lstStyle/>
            <a:p>
              <a:r>
                <a:rPr lang="en-US" b="1">
                  <a:solidFill>
                    <a:schemeClr val="bg1"/>
                  </a:solidFill>
                </a:rPr>
                <a:t>POTENTIAL ENERGY</a:t>
              </a:r>
            </a:p>
          </p:txBody>
        </p:sp>
      </p:grpSp>
      <p:grpSp>
        <p:nvGrpSpPr>
          <p:cNvPr id="6" name="Group 28"/>
          <p:cNvGrpSpPr>
            <a:grpSpLocks/>
          </p:cNvGrpSpPr>
          <p:nvPr/>
        </p:nvGrpSpPr>
        <p:grpSpPr bwMode="auto">
          <a:xfrm>
            <a:off x="4835525" y="4002088"/>
            <a:ext cx="2351088" cy="841375"/>
            <a:chOff x="3054" y="2265"/>
            <a:chExt cx="1481" cy="530"/>
          </a:xfrm>
        </p:grpSpPr>
        <p:sp>
          <p:nvSpPr>
            <p:cNvPr id="28688" name="AutoShape 17"/>
            <p:cNvSpPr>
              <a:spLocks noChangeArrowheads="1"/>
            </p:cNvSpPr>
            <p:nvPr/>
          </p:nvSpPr>
          <p:spPr bwMode="auto">
            <a:xfrm>
              <a:off x="3089" y="2324"/>
              <a:ext cx="1446" cy="471"/>
            </a:xfrm>
            <a:prstGeom prst="homePlate">
              <a:avLst>
                <a:gd name="adj" fmla="val 76752"/>
              </a:avLst>
            </a:prstGeom>
            <a:solidFill>
              <a:srgbClr val="008000"/>
            </a:solidFill>
            <a:ln w="9525">
              <a:solidFill>
                <a:schemeClr val="tx1"/>
              </a:solidFill>
              <a:miter lim="800000"/>
              <a:headEnd/>
              <a:tailEnd/>
            </a:ln>
          </p:spPr>
          <p:txBody>
            <a:bodyPr wrap="none" anchor="ctr"/>
            <a:lstStyle/>
            <a:p>
              <a:endParaRPr lang="en-US"/>
            </a:p>
          </p:txBody>
        </p:sp>
        <p:sp>
          <p:nvSpPr>
            <p:cNvPr id="28689" name="Text Box 24"/>
            <p:cNvSpPr txBox="1">
              <a:spLocks noChangeArrowheads="1"/>
            </p:cNvSpPr>
            <p:nvPr/>
          </p:nvSpPr>
          <p:spPr bwMode="auto">
            <a:xfrm>
              <a:off x="3054" y="2265"/>
              <a:ext cx="800" cy="442"/>
            </a:xfrm>
            <a:prstGeom prst="rect">
              <a:avLst/>
            </a:prstGeom>
            <a:noFill/>
            <a:ln w="9525">
              <a:noFill/>
              <a:miter lim="800000"/>
              <a:headEnd/>
              <a:tailEnd/>
            </a:ln>
          </p:spPr>
          <p:txBody>
            <a:bodyPr>
              <a:spAutoFit/>
            </a:bodyPr>
            <a:lstStyle/>
            <a:p>
              <a:r>
                <a:rPr lang="en-US" b="1">
                  <a:solidFill>
                    <a:schemeClr val="bg1"/>
                  </a:solidFill>
                </a:rPr>
                <a:t>KINETIC ENERGY</a:t>
              </a:r>
            </a:p>
          </p:txBody>
        </p:sp>
      </p:grpSp>
      <p:grpSp>
        <p:nvGrpSpPr>
          <p:cNvPr id="7" name="Group 29"/>
          <p:cNvGrpSpPr>
            <a:grpSpLocks/>
          </p:cNvGrpSpPr>
          <p:nvPr/>
        </p:nvGrpSpPr>
        <p:grpSpPr bwMode="auto">
          <a:xfrm>
            <a:off x="6575425" y="4010025"/>
            <a:ext cx="2157413" cy="701675"/>
            <a:chOff x="4150" y="2270"/>
            <a:chExt cx="1359" cy="442"/>
          </a:xfrm>
        </p:grpSpPr>
        <p:sp>
          <p:nvSpPr>
            <p:cNvPr id="28686" name="AutoShape 19"/>
            <p:cNvSpPr>
              <a:spLocks noChangeArrowheads="1"/>
            </p:cNvSpPr>
            <p:nvPr/>
          </p:nvSpPr>
          <p:spPr bwMode="auto">
            <a:xfrm>
              <a:off x="4169" y="2322"/>
              <a:ext cx="1340" cy="325"/>
            </a:xfrm>
            <a:prstGeom prst="homePlate">
              <a:avLst>
                <a:gd name="adj" fmla="val 103077"/>
              </a:avLst>
            </a:prstGeom>
            <a:solidFill>
              <a:srgbClr val="FF00FF"/>
            </a:solidFill>
            <a:ln w="9525">
              <a:solidFill>
                <a:schemeClr val="tx1"/>
              </a:solidFill>
              <a:miter lim="800000"/>
              <a:headEnd/>
              <a:tailEnd/>
            </a:ln>
          </p:spPr>
          <p:txBody>
            <a:bodyPr wrap="none" anchor="ctr"/>
            <a:lstStyle/>
            <a:p>
              <a:endParaRPr lang="en-US"/>
            </a:p>
          </p:txBody>
        </p:sp>
        <p:sp>
          <p:nvSpPr>
            <p:cNvPr id="28687" name="Text Box 25"/>
            <p:cNvSpPr txBox="1">
              <a:spLocks noChangeArrowheads="1"/>
            </p:cNvSpPr>
            <p:nvPr/>
          </p:nvSpPr>
          <p:spPr bwMode="auto">
            <a:xfrm>
              <a:off x="4150" y="2270"/>
              <a:ext cx="1096" cy="442"/>
            </a:xfrm>
            <a:prstGeom prst="rect">
              <a:avLst/>
            </a:prstGeom>
            <a:noFill/>
            <a:ln w="9525">
              <a:noFill/>
              <a:miter lim="800000"/>
              <a:headEnd/>
              <a:tailEnd/>
            </a:ln>
          </p:spPr>
          <p:txBody>
            <a:bodyPr>
              <a:spAutoFit/>
            </a:bodyPr>
            <a:lstStyle/>
            <a:p>
              <a:r>
                <a:rPr lang="en-US" b="1"/>
                <a:t>ELECTRICAL ENERGY</a:t>
              </a:r>
            </a:p>
          </p:txBody>
        </p:sp>
      </p:grpSp>
      <p:sp>
        <p:nvSpPr>
          <p:cNvPr id="1001488" name="AutoShape 16"/>
          <p:cNvSpPr>
            <a:spLocks noChangeArrowheads="1"/>
          </p:cNvSpPr>
          <p:nvPr/>
        </p:nvSpPr>
        <p:spPr bwMode="auto">
          <a:xfrm rot="5400000">
            <a:off x="2729707" y="5014119"/>
            <a:ext cx="819150" cy="884237"/>
          </a:xfrm>
          <a:custGeom>
            <a:avLst/>
            <a:gdLst>
              <a:gd name="T0" fmla="*/ 573632 w 21600"/>
              <a:gd name="T1" fmla="*/ 0 h 21600"/>
              <a:gd name="T2" fmla="*/ 573632 w 21600"/>
              <a:gd name="T3" fmla="*/ 497711 h 21600"/>
              <a:gd name="T4" fmla="*/ 122759 w 21600"/>
              <a:gd name="T5" fmla="*/ 884237 h 21600"/>
              <a:gd name="T6" fmla="*/ 819150 w 21600"/>
              <a:gd name="T7" fmla="*/ 248855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tx1"/>
            </a:solidFill>
            <a:miter lim="800000"/>
            <a:headEnd/>
            <a:tailEnd/>
          </a:ln>
        </p:spPr>
        <p:txBody>
          <a:bodyPr wrap="none" anchor="ctr"/>
          <a:lstStyle/>
          <a:p>
            <a:endParaRPr lang="en-US"/>
          </a:p>
        </p:txBody>
      </p:sp>
      <p:sp>
        <p:nvSpPr>
          <p:cNvPr id="1001490" name="AutoShape 18"/>
          <p:cNvSpPr>
            <a:spLocks noChangeArrowheads="1"/>
          </p:cNvSpPr>
          <p:nvPr/>
        </p:nvSpPr>
        <p:spPr bwMode="auto">
          <a:xfrm rot="5400000">
            <a:off x="4911726" y="4818062"/>
            <a:ext cx="646112" cy="696913"/>
          </a:xfrm>
          <a:custGeom>
            <a:avLst/>
            <a:gdLst>
              <a:gd name="T0" fmla="*/ 452458 w 21600"/>
              <a:gd name="T1" fmla="*/ 0 h 21600"/>
              <a:gd name="T2" fmla="*/ 452458 w 21600"/>
              <a:gd name="T3" fmla="*/ 392272 h 21600"/>
              <a:gd name="T4" fmla="*/ 96827 w 21600"/>
              <a:gd name="T5" fmla="*/ 696913 h 21600"/>
              <a:gd name="T6" fmla="*/ 646112 w 21600"/>
              <a:gd name="T7" fmla="*/ 19613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tx1"/>
            </a:solidFill>
            <a:miter lim="800000"/>
            <a:headEnd/>
            <a:tailEnd/>
          </a:ln>
        </p:spPr>
        <p:txBody>
          <a:bodyPr wrap="none" anchor="ctr"/>
          <a:lstStyle/>
          <a:p>
            <a:endParaRPr lang="en-US"/>
          </a:p>
        </p:txBody>
      </p:sp>
      <p:sp>
        <p:nvSpPr>
          <p:cNvPr id="1001492" name="AutoShape 20"/>
          <p:cNvSpPr>
            <a:spLocks noChangeArrowheads="1"/>
          </p:cNvSpPr>
          <p:nvPr/>
        </p:nvSpPr>
        <p:spPr bwMode="auto">
          <a:xfrm rot="5400000">
            <a:off x="6629400" y="4583113"/>
            <a:ext cx="750887" cy="808038"/>
          </a:xfrm>
          <a:custGeom>
            <a:avLst/>
            <a:gdLst>
              <a:gd name="T0" fmla="*/ 525829 w 21600"/>
              <a:gd name="T1" fmla="*/ 0 h 21600"/>
              <a:gd name="T2" fmla="*/ 525829 w 21600"/>
              <a:gd name="T3" fmla="*/ 454821 h 21600"/>
              <a:gd name="T4" fmla="*/ 112529 w 21600"/>
              <a:gd name="T5" fmla="*/ 808038 h 21600"/>
              <a:gd name="T6" fmla="*/ 750887 w 21600"/>
              <a:gd name="T7" fmla="*/ 227410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tx1"/>
            </a:solid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1474">
                                            <p:txEl>
                                              <p:pRg st="1" end="1"/>
                                            </p:txEl>
                                          </p:spTgt>
                                        </p:tgtEl>
                                        <p:attrNameLst>
                                          <p:attrName>style.visibility</p:attrName>
                                        </p:attrNameLst>
                                      </p:cBhvr>
                                      <p:to>
                                        <p:strVal val="visible"/>
                                      </p:to>
                                    </p:set>
                                    <p:anim calcmode="lin" valueType="num">
                                      <p:cBhvr additive="base">
                                        <p:cTn id="7" dur="500" fill="hold"/>
                                        <p:tgtEl>
                                          <p:spTgt spid="10014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14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01474">
                                            <p:txEl>
                                              <p:pRg st="2" end="2"/>
                                            </p:txEl>
                                          </p:spTgt>
                                        </p:tgtEl>
                                        <p:attrNameLst>
                                          <p:attrName>style.visibility</p:attrName>
                                        </p:attrNameLst>
                                      </p:cBhvr>
                                      <p:to>
                                        <p:strVal val="visible"/>
                                      </p:to>
                                    </p:set>
                                    <p:anim calcmode="lin" valueType="num">
                                      <p:cBhvr additive="base">
                                        <p:cTn id="13" dur="500" fill="hold"/>
                                        <p:tgtEl>
                                          <p:spTgt spid="100147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14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5" name="cashreg.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0" fill="hold"/>
                                        <p:tgtEl>
                                          <p:spTgt spid="2"/>
                                        </p:tgtEl>
                                        <p:attrNameLst>
                                          <p:attrName>ppt_x</p:attrName>
                                        </p:attrNameLst>
                                      </p:cBhvr>
                                      <p:tavLst>
                                        <p:tav tm="0">
                                          <p:val>
                                            <p:strVal val="#ppt_x"/>
                                          </p:val>
                                        </p:tav>
                                        <p:tav tm="100000">
                                          <p:val>
                                            <p:strVal val="#ppt_x"/>
                                          </p:val>
                                        </p:tav>
                                      </p:tavLst>
                                    </p:anim>
                                    <p:anim calcmode="lin" valueType="num">
                                      <p:cBhvr additive="base">
                                        <p:cTn id="25"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subTnLst>
                                    <p:audio>
                                      <p:cMediaNode>
                                        <p:cTn display="0" masterRel="sameClick">
                                          <p:stCondLst>
                                            <p:cond evt="begin" delay="0">
                                              <p:tn val="28"/>
                                            </p:cond>
                                          </p:stCondLst>
                                          <p:endCondLst>
                                            <p:cond evt="onStopAudio" delay="0">
                                              <p:tgtEl>
                                                <p:sldTgt/>
                                              </p:tgtEl>
                                            </p:cond>
                                          </p:endCondLst>
                                        </p:cTn>
                                        <p:tgtEl>
                                          <p:sndTgt r:embed="rId5" name="cashreg.wav"/>
                                        </p:tgtEl>
                                      </p:cMediaNode>
                                    </p:audio>
                                  </p:subTnLst>
                                </p:cTn>
                              </p:par>
                              <p:par>
                                <p:cTn id="31" presetID="22" presetClass="entr" presetSubtype="8" fill="hold" grpId="0" nodeType="withEffect">
                                  <p:stCondLst>
                                    <p:cond delay="0"/>
                                  </p:stCondLst>
                                  <p:childTnLst>
                                    <p:set>
                                      <p:cBhvr>
                                        <p:cTn id="32" dur="1" fill="hold">
                                          <p:stCondLst>
                                            <p:cond delay="0"/>
                                          </p:stCondLst>
                                        </p:cTn>
                                        <p:tgtEl>
                                          <p:spTgt spid="1001488"/>
                                        </p:tgtEl>
                                        <p:attrNameLst>
                                          <p:attrName>style.visibility</p:attrName>
                                        </p:attrNameLst>
                                      </p:cBhvr>
                                      <p:to>
                                        <p:strVal val="visible"/>
                                      </p:to>
                                    </p:set>
                                    <p:animEffect transition="in" filter="wipe(left)">
                                      <p:cBhvr>
                                        <p:cTn id="33" dur="500"/>
                                        <p:tgtEl>
                                          <p:spTgt spid="100148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001485"/>
                                        </p:tgtEl>
                                        <p:attrNameLst>
                                          <p:attrName>style.visibility</p:attrName>
                                        </p:attrNameLst>
                                      </p:cBhvr>
                                      <p:to>
                                        <p:strVal val="visible"/>
                                      </p:to>
                                    </p:set>
                                    <p:animEffect transition="in" filter="wipe(up)">
                                      <p:cBhvr>
                                        <p:cTn id="38" dur="500"/>
                                        <p:tgtEl>
                                          <p:spTgt spid="100148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subTnLst>
                                    <p:audio>
                                      <p:cMediaNode>
                                        <p:cTn display="0" masterRel="sameClick">
                                          <p:stCondLst>
                                            <p:cond evt="begin" delay="0">
                                              <p:tn val="41"/>
                                            </p:cond>
                                          </p:stCondLst>
                                          <p:endCondLst>
                                            <p:cond evt="onStopAudio" delay="0">
                                              <p:tgtEl>
                                                <p:sldTgt/>
                                              </p:tgtEl>
                                            </p:cond>
                                          </p:endCondLst>
                                        </p:cTn>
                                        <p:tgtEl>
                                          <p:sndTgt r:embed="rId5" name="cashreg.wav"/>
                                        </p:tgtEl>
                                      </p:cMediaNode>
                                    </p:audio>
                                  </p:subTnLst>
                                </p:cTn>
                              </p:par>
                              <p:par>
                                <p:cTn id="44" presetID="22" presetClass="entr" presetSubtype="8" fill="hold" grpId="0" nodeType="withEffect">
                                  <p:stCondLst>
                                    <p:cond delay="0"/>
                                  </p:stCondLst>
                                  <p:childTnLst>
                                    <p:set>
                                      <p:cBhvr>
                                        <p:cTn id="45" dur="1" fill="hold">
                                          <p:stCondLst>
                                            <p:cond delay="0"/>
                                          </p:stCondLst>
                                        </p:cTn>
                                        <p:tgtEl>
                                          <p:spTgt spid="1001490"/>
                                        </p:tgtEl>
                                        <p:attrNameLst>
                                          <p:attrName>style.visibility</p:attrName>
                                        </p:attrNameLst>
                                      </p:cBhvr>
                                      <p:to>
                                        <p:strVal val="visible"/>
                                      </p:to>
                                    </p:set>
                                    <p:animEffect transition="in" filter="wipe(left)">
                                      <p:cBhvr>
                                        <p:cTn id="46" dur="500"/>
                                        <p:tgtEl>
                                          <p:spTgt spid="100149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001476"/>
                                        </p:tgtEl>
                                        <p:attrNameLst>
                                          <p:attrName>style.visibility</p:attrName>
                                        </p:attrNameLst>
                                      </p:cBhvr>
                                      <p:to>
                                        <p:strVal val="visible"/>
                                      </p:to>
                                    </p:set>
                                    <p:animEffect transition="in" filter="fade">
                                      <p:cBhvr>
                                        <p:cTn id="51" dur="2000"/>
                                        <p:tgtEl>
                                          <p:spTgt spid="100147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500"/>
                                        <p:tgtEl>
                                          <p:spTgt spid="7"/>
                                        </p:tgtEl>
                                      </p:cBhvr>
                                    </p:animEffect>
                                  </p:childTnLst>
                                  <p:subTnLst>
                                    <p:audio>
                                      <p:cMediaNode>
                                        <p:cTn display="0" masterRel="sameClick">
                                          <p:stCondLst>
                                            <p:cond evt="begin" delay="0">
                                              <p:tn val="54"/>
                                            </p:cond>
                                          </p:stCondLst>
                                          <p:endCondLst>
                                            <p:cond evt="onStopAudio" delay="0">
                                              <p:tgtEl>
                                                <p:sldTgt/>
                                              </p:tgtEl>
                                            </p:cond>
                                          </p:endCondLst>
                                        </p:cTn>
                                        <p:tgtEl>
                                          <p:sndTgt r:embed="rId5" name="cashreg.wav"/>
                                        </p:tgtEl>
                                      </p:cMediaNode>
                                    </p:audio>
                                  </p:subTnLst>
                                </p:cTn>
                              </p:par>
                              <p:par>
                                <p:cTn id="57" presetID="22" presetClass="entr" presetSubtype="8" fill="hold" grpId="0" nodeType="withEffect">
                                  <p:stCondLst>
                                    <p:cond delay="0"/>
                                  </p:stCondLst>
                                  <p:childTnLst>
                                    <p:set>
                                      <p:cBhvr>
                                        <p:cTn id="58" dur="1" fill="hold">
                                          <p:stCondLst>
                                            <p:cond delay="0"/>
                                          </p:stCondLst>
                                        </p:cTn>
                                        <p:tgtEl>
                                          <p:spTgt spid="1001492"/>
                                        </p:tgtEl>
                                        <p:attrNameLst>
                                          <p:attrName>style.visibility</p:attrName>
                                        </p:attrNameLst>
                                      </p:cBhvr>
                                      <p:to>
                                        <p:strVal val="visible"/>
                                      </p:to>
                                    </p:set>
                                    <p:animEffect transition="in" filter="wipe(left)">
                                      <p:cBhvr>
                                        <p:cTn id="59" dur="500"/>
                                        <p:tgtEl>
                                          <p:spTgt spid="1001492"/>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1001474">
                                            <p:txEl>
                                              <p:pRg st="8" end="8"/>
                                            </p:txEl>
                                          </p:spTgt>
                                        </p:tgtEl>
                                        <p:attrNameLst>
                                          <p:attrName>style.visibility</p:attrName>
                                        </p:attrNameLst>
                                      </p:cBhvr>
                                      <p:to>
                                        <p:strVal val="visible"/>
                                      </p:to>
                                    </p:set>
                                    <p:anim calcmode="lin" valueType="num">
                                      <p:cBhvr additive="base">
                                        <p:cTn id="64" dur="500" fill="hold"/>
                                        <p:tgtEl>
                                          <p:spTgt spid="1001474">
                                            <p:txEl>
                                              <p:pRg st="8" end="8"/>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001474">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1485" grpId="0" animBg="1"/>
      <p:bldP spid="1001488" grpId="0" animBg="1"/>
      <p:bldP spid="1001490" grpId="0" animBg="1"/>
      <p:bldP spid="100149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22" name="Rectangle 2"/>
          <p:cNvSpPr>
            <a:spLocks noChangeArrowheads="1"/>
          </p:cNvSpPr>
          <p:nvPr/>
        </p:nvSpPr>
        <p:spPr bwMode="auto">
          <a:xfrm>
            <a:off x="685800" y="1401763"/>
            <a:ext cx="7772400" cy="5445125"/>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Sankey diagrams</a:t>
            </a:r>
            <a:endParaRPr lang="en-US">
              <a:solidFill>
                <a:srgbClr val="000000"/>
              </a:solidFill>
              <a:ea typeface="Calibri" pitchFamily="34" charset="0"/>
              <a:cs typeface="Times New Roman" pitchFamily="18" charset="0"/>
              <a:sym typeface="Symbol" pitchFamily="18" charset="2"/>
            </a:endParaRPr>
          </a:p>
          <a:p>
            <a:pPr>
              <a:spcBef>
                <a:spcPct val="20000"/>
              </a:spcBef>
            </a:pPr>
            <a:endParaRPr lang="en-US">
              <a:solidFill>
                <a:srgbClr val="000000"/>
              </a:solidFill>
              <a:ea typeface="Calibri" pitchFamily="34" charset="0"/>
              <a:cs typeface="Times New Roman" pitchFamily="18" charset="0"/>
              <a:sym typeface="Symbol" pitchFamily="18" charset="2"/>
            </a:endParaRPr>
          </a:p>
          <a:p>
            <a:pPr>
              <a:spcBef>
                <a:spcPct val="20000"/>
              </a:spcBef>
            </a:pPr>
            <a:endParaRPr lang="en-US">
              <a:solidFill>
                <a:srgbClr val="000000"/>
              </a:solidFill>
              <a:ea typeface="Calibri" pitchFamily="34" charset="0"/>
              <a:cs typeface="Times New Roman" pitchFamily="18" charset="0"/>
              <a:sym typeface="Symbol" pitchFamily="18" charset="2"/>
            </a:endParaRPr>
          </a:p>
          <a:p>
            <a:pPr>
              <a:spcBef>
                <a:spcPct val="20000"/>
              </a:spcBef>
            </a:pPr>
            <a:endParaRPr lang="en-US">
              <a:solidFill>
                <a:srgbClr val="000000"/>
              </a:solidFill>
              <a:ea typeface="Calibri" pitchFamily="34" charset="0"/>
              <a:cs typeface="Times New Roman" pitchFamily="18" charset="0"/>
              <a:sym typeface="Symbol" pitchFamily="18" charset="2"/>
            </a:endParaRPr>
          </a:p>
          <a:p>
            <a:pPr>
              <a:spcBef>
                <a:spcPct val="20000"/>
              </a:spcBef>
            </a:pPr>
            <a:endParaRPr lang="en-US" sz="2400">
              <a:solidFill>
                <a:srgbClr val="000000"/>
              </a:solidFill>
              <a:latin typeface="Arial" charset="0"/>
              <a:ea typeface="Calibri" pitchFamily="34" charset="0"/>
              <a:cs typeface="Times New Roman" pitchFamily="18" charset="0"/>
              <a:sym typeface="Symbol" pitchFamily="18" charset="2"/>
            </a:endParaRPr>
          </a:p>
          <a:p>
            <a:pPr>
              <a:spcBef>
                <a:spcPct val="4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Sankey diagrams show the efficiency of each energy conversion.</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Suppose the actual energy values are as shown:</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 </a:t>
            </a:r>
            <a:r>
              <a:rPr lang="en-US" sz="2400" b="1">
                <a:solidFill>
                  <a:srgbClr val="000000"/>
                </a:solidFill>
                <a:latin typeface="Arial" charset="0"/>
                <a:ea typeface="Calibri" pitchFamily="34" charset="0"/>
                <a:cs typeface="Times New Roman" pitchFamily="18" charset="0"/>
              </a:rPr>
              <a:t>efficiency</a:t>
            </a:r>
            <a:r>
              <a:rPr lang="en-US" sz="2400">
                <a:solidFill>
                  <a:srgbClr val="000000"/>
                </a:solidFill>
                <a:latin typeface="Arial" charset="0"/>
                <a:ea typeface="Calibri" pitchFamily="34" charset="0"/>
                <a:cs typeface="Times New Roman" pitchFamily="18" charset="0"/>
              </a:rPr>
              <a:t> of a conversion is given by</a:t>
            </a:r>
          </a:p>
          <a:p>
            <a:pPr>
              <a:spcBef>
                <a:spcPct val="20000"/>
              </a:spcBef>
            </a:pPr>
            <a:endParaRPr lang="en-US" sz="2400">
              <a:solidFill>
                <a:srgbClr val="000000"/>
              </a:solidFill>
              <a:latin typeface="Arial" charset="0"/>
              <a:ea typeface="Calibri" pitchFamily="34" charset="0"/>
              <a:cs typeface="Times New Roman" pitchFamily="18" charset="0"/>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For example, the efficiency of the first energy conversion (chemical to potential) is</a:t>
            </a:r>
          </a:p>
          <a:p>
            <a:pPr>
              <a:spcBef>
                <a:spcPct val="20000"/>
              </a:spcBef>
            </a:pPr>
            <a:r>
              <a:rPr lang="en-US" sz="2400" i="1">
                <a:solidFill>
                  <a:srgbClr val="000000"/>
                </a:solidFill>
                <a:latin typeface="Arial" charset="0"/>
                <a:ea typeface="Calibri" pitchFamily="34" charset="0"/>
                <a:cs typeface="Times New Roman" pitchFamily="18" charset="0"/>
              </a:rPr>
              <a:t>         efficiency </a:t>
            </a:r>
            <a:r>
              <a:rPr lang="en-US" sz="2400">
                <a:solidFill>
                  <a:srgbClr val="000000"/>
                </a:solidFill>
                <a:latin typeface="Arial" charset="0"/>
                <a:ea typeface="Calibri" pitchFamily="34" charset="0"/>
                <a:cs typeface="Times New Roman" pitchFamily="18" charset="0"/>
              </a:rPr>
              <a:t>= 80 MJ / 100 MJ = 0.80 or 80%.</a:t>
            </a:r>
          </a:p>
        </p:txBody>
      </p:sp>
      <p:sp>
        <p:nvSpPr>
          <p:cNvPr id="29699"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grpSp>
        <p:nvGrpSpPr>
          <p:cNvPr id="2" name="Group 28"/>
          <p:cNvGrpSpPr>
            <a:grpSpLocks/>
          </p:cNvGrpSpPr>
          <p:nvPr/>
        </p:nvGrpSpPr>
        <p:grpSpPr bwMode="auto">
          <a:xfrm>
            <a:off x="728663" y="1779588"/>
            <a:ext cx="8004175" cy="1863725"/>
            <a:chOff x="728663" y="1779588"/>
            <a:chExt cx="8004175" cy="1863725"/>
          </a:xfrm>
        </p:grpSpPr>
        <p:grpSp>
          <p:nvGrpSpPr>
            <p:cNvPr id="29709" name="Group 14"/>
            <p:cNvGrpSpPr>
              <a:grpSpLocks/>
            </p:cNvGrpSpPr>
            <p:nvPr/>
          </p:nvGrpSpPr>
          <p:grpSpPr bwMode="auto">
            <a:xfrm>
              <a:off x="728663" y="1811338"/>
              <a:ext cx="2692400" cy="1262062"/>
              <a:chOff x="467" y="2285"/>
              <a:chExt cx="1696" cy="795"/>
            </a:xfrm>
          </p:grpSpPr>
          <p:sp>
            <p:nvSpPr>
              <p:cNvPr id="29722" name="AutoShape 15"/>
              <p:cNvSpPr>
                <a:spLocks noChangeArrowheads="1"/>
              </p:cNvSpPr>
              <p:nvPr/>
            </p:nvSpPr>
            <p:spPr bwMode="auto">
              <a:xfrm>
                <a:off x="467" y="2322"/>
                <a:ext cx="1696" cy="758"/>
              </a:xfrm>
              <a:prstGeom prst="chevron">
                <a:avLst>
                  <a:gd name="adj" fmla="val 55937"/>
                </a:avLst>
              </a:prstGeom>
              <a:solidFill>
                <a:srgbClr val="FF0000"/>
              </a:solidFill>
              <a:ln w="9525">
                <a:solidFill>
                  <a:schemeClr val="tx1"/>
                </a:solidFill>
                <a:miter lim="800000"/>
                <a:headEnd/>
                <a:tailEnd/>
              </a:ln>
            </p:spPr>
            <p:txBody>
              <a:bodyPr wrap="none" anchor="ctr"/>
              <a:lstStyle/>
              <a:p>
                <a:endParaRPr lang="en-US"/>
              </a:p>
            </p:txBody>
          </p:sp>
          <p:sp>
            <p:nvSpPr>
              <p:cNvPr id="29723" name="Text Box 16"/>
              <p:cNvSpPr txBox="1">
                <a:spLocks noChangeArrowheads="1"/>
              </p:cNvSpPr>
              <p:nvPr/>
            </p:nvSpPr>
            <p:spPr bwMode="auto">
              <a:xfrm>
                <a:off x="805" y="2285"/>
                <a:ext cx="900" cy="442"/>
              </a:xfrm>
              <a:prstGeom prst="rect">
                <a:avLst/>
              </a:prstGeom>
              <a:noFill/>
              <a:ln w="9525">
                <a:noFill/>
                <a:miter lim="800000"/>
                <a:headEnd/>
                <a:tailEnd/>
              </a:ln>
            </p:spPr>
            <p:txBody>
              <a:bodyPr>
                <a:spAutoFit/>
              </a:bodyPr>
              <a:lstStyle/>
              <a:p>
                <a:pPr>
                  <a:spcBef>
                    <a:spcPct val="50000"/>
                  </a:spcBef>
                </a:pPr>
                <a:r>
                  <a:rPr lang="en-US" b="1"/>
                  <a:t>CHEMICAL ENERGY</a:t>
                </a:r>
              </a:p>
            </p:txBody>
          </p:sp>
        </p:grpSp>
        <p:grpSp>
          <p:nvGrpSpPr>
            <p:cNvPr id="29710" name="Group 17"/>
            <p:cNvGrpSpPr>
              <a:grpSpLocks/>
            </p:cNvGrpSpPr>
            <p:nvPr/>
          </p:nvGrpSpPr>
          <p:grpSpPr bwMode="auto">
            <a:xfrm>
              <a:off x="2638425" y="1793875"/>
              <a:ext cx="2973388" cy="1027113"/>
              <a:chOff x="1670" y="2274"/>
              <a:chExt cx="1873" cy="647"/>
            </a:xfrm>
          </p:grpSpPr>
          <p:sp>
            <p:nvSpPr>
              <p:cNvPr id="29720" name="AutoShape 18"/>
              <p:cNvSpPr>
                <a:spLocks noChangeArrowheads="1"/>
              </p:cNvSpPr>
              <p:nvPr/>
            </p:nvSpPr>
            <p:spPr bwMode="auto">
              <a:xfrm>
                <a:off x="1710" y="2323"/>
                <a:ext cx="1833" cy="598"/>
              </a:xfrm>
              <a:prstGeom prst="homePlate">
                <a:avLst>
                  <a:gd name="adj" fmla="val 76630"/>
                </a:avLst>
              </a:prstGeom>
              <a:solidFill>
                <a:schemeClr val="accent2"/>
              </a:solidFill>
              <a:ln w="9525">
                <a:solidFill>
                  <a:schemeClr val="tx1"/>
                </a:solidFill>
                <a:miter lim="800000"/>
                <a:headEnd/>
                <a:tailEnd/>
              </a:ln>
            </p:spPr>
            <p:txBody>
              <a:bodyPr wrap="none" anchor="ctr"/>
              <a:lstStyle/>
              <a:p>
                <a:endParaRPr lang="en-US"/>
              </a:p>
            </p:txBody>
          </p:sp>
          <p:sp>
            <p:nvSpPr>
              <p:cNvPr id="29721" name="Text Box 19"/>
              <p:cNvSpPr txBox="1">
                <a:spLocks noChangeArrowheads="1"/>
              </p:cNvSpPr>
              <p:nvPr/>
            </p:nvSpPr>
            <p:spPr bwMode="auto">
              <a:xfrm>
                <a:off x="1670" y="2274"/>
                <a:ext cx="1070" cy="442"/>
              </a:xfrm>
              <a:prstGeom prst="rect">
                <a:avLst/>
              </a:prstGeom>
              <a:noFill/>
              <a:ln w="9525">
                <a:noFill/>
                <a:miter lim="800000"/>
                <a:headEnd/>
                <a:tailEnd/>
              </a:ln>
            </p:spPr>
            <p:txBody>
              <a:bodyPr>
                <a:spAutoFit/>
              </a:bodyPr>
              <a:lstStyle/>
              <a:p>
                <a:r>
                  <a:rPr lang="en-US" b="1">
                    <a:solidFill>
                      <a:schemeClr val="bg1"/>
                    </a:solidFill>
                  </a:rPr>
                  <a:t>POTENTIAL ENERGY</a:t>
                </a:r>
              </a:p>
            </p:txBody>
          </p:sp>
        </p:grpSp>
        <p:grpSp>
          <p:nvGrpSpPr>
            <p:cNvPr id="29711" name="Group 20"/>
            <p:cNvGrpSpPr>
              <a:grpSpLocks/>
            </p:cNvGrpSpPr>
            <p:nvPr/>
          </p:nvGrpSpPr>
          <p:grpSpPr bwMode="auto">
            <a:xfrm>
              <a:off x="4835525" y="1779588"/>
              <a:ext cx="2351088" cy="841375"/>
              <a:chOff x="3054" y="2265"/>
              <a:chExt cx="1481" cy="530"/>
            </a:xfrm>
          </p:grpSpPr>
          <p:sp>
            <p:nvSpPr>
              <p:cNvPr id="29718" name="AutoShape 21"/>
              <p:cNvSpPr>
                <a:spLocks noChangeArrowheads="1"/>
              </p:cNvSpPr>
              <p:nvPr/>
            </p:nvSpPr>
            <p:spPr bwMode="auto">
              <a:xfrm>
                <a:off x="3089" y="2324"/>
                <a:ext cx="1446" cy="471"/>
              </a:xfrm>
              <a:prstGeom prst="homePlate">
                <a:avLst>
                  <a:gd name="adj" fmla="val 76752"/>
                </a:avLst>
              </a:prstGeom>
              <a:solidFill>
                <a:srgbClr val="008000"/>
              </a:solidFill>
              <a:ln w="9525">
                <a:solidFill>
                  <a:schemeClr val="tx1"/>
                </a:solidFill>
                <a:miter lim="800000"/>
                <a:headEnd/>
                <a:tailEnd/>
              </a:ln>
            </p:spPr>
            <p:txBody>
              <a:bodyPr wrap="none" anchor="ctr"/>
              <a:lstStyle/>
              <a:p>
                <a:endParaRPr lang="en-US"/>
              </a:p>
            </p:txBody>
          </p:sp>
          <p:sp>
            <p:nvSpPr>
              <p:cNvPr id="29719" name="Text Box 22"/>
              <p:cNvSpPr txBox="1">
                <a:spLocks noChangeArrowheads="1"/>
              </p:cNvSpPr>
              <p:nvPr/>
            </p:nvSpPr>
            <p:spPr bwMode="auto">
              <a:xfrm>
                <a:off x="3054" y="2265"/>
                <a:ext cx="800" cy="442"/>
              </a:xfrm>
              <a:prstGeom prst="rect">
                <a:avLst/>
              </a:prstGeom>
              <a:noFill/>
              <a:ln w="9525">
                <a:noFill/>
                <a:miter lim="800000"/>
                <a:headEnd/>
                <a:tailEnd/>
              </a:ln>
            </p:spPr>
            <p:txBody>
              <a:bodyPr>
                <a:spAutoFit/>
              </a:bodyPr>
              <a:lstStyle/>
              <a:p>
                <a:r>
                  <a:rPr lang="en-US" b="1">
                    <a:solidFill>
                      <a:schemeClr val="bg1"/>
                    </a:solidFill>
                  </a:rPr>
                  <a:t>KINETIC ENERGY</a:t>
                </a:r>
              </a:p>
            </p:txBody>
          </p:sp>
        </p:grpSp>
        <p:grpSp>
          <p:nvGrpSpPr>
            <p:cNvPr id="29712" name="Group 23"/>
            <p:cNvGrpSpPr>
              <a:grpSpLocks/>
            </p:cNvGrpSpPr>
            <p:nvPr/>
          </p:nvGrpSpPr>
          <p:grpSpPr bwMode="auto">
            <a:xfrm>
              <a:off x="6575425" y="1787525"/>
              <a:ext cx="2157413" cy="701675"/>
              <a:chOff x="4150" y="2270"/>
              <a:chExt cx="1359" cy="442"/>
            </a:xfrm>
          </p:grpSpPr>
          <p:sp>
            <p:nvSpPr>
              <p:cNvPr id="29716" name="AutoShape 24"/>
              <p:cNvSpPr>
                <a:spLocks noChangeArrowheads="1"/>
              </p:cNvSpPr>
              <p:nvPr/>
            </p:nvSpPr>
            <p:spPr bwMode="auto">
              <a:xfrm>
                <a:off x="4169" y="2322"/>
                <a:ext cx="1340" cy="325"/>
              </a:xfrm>
              <a:prstGeom prst="homePlate">
                <a:avLst>
                  <a:gd name="adj" fmla="val 103077"/>
                </a:avLst>
              </a:prstGeom>
              <a:solidFill>
                <a:srgbClr val="FF00FF"/>
              </a:solidFill>
              <a:ln w="9525">
                <a:solidFill>
                  <a:schemeClr val="tx1"/>
                </a:solidFill>
                <a:miter lim="800000"/>
                <a:headEnd/>
                <a:tailEnd/>
              </a:ln>
            </p:spPr>
            <p:txBody>
              <a:bodyPr wrap="none" anchor="ctr"/>
              <a:lstStyle/>
              <a:p>
                <a:endParaRPr lang="en-US"/>
              </a:p>
            </p:txBody>
          </p:sp>
          <p:sp>
            <p:nvSpPr>
              <p:cNvPr id="29717" name="Text Box 25"/>
              <p:cNvSpPr txBox="1">
                <a:spLocks noChangeArrowheads="1"/>
              </p:cNvSpPr>
              <p:nvPr/>
            </p:nvSpPr>
            <p:spPr bwMode="auto">
              <a:xfrm>
                <a:off x="4150" y="2270"/>
                <a:ext cx="1096" cy="442"/>
              </a:xfrm>
              <a:prstGeom prst="rect">
                <a:avLst/>
              </a:prstGeom>
              <a:noFill/>
              <a:ln w="9525">
                <a:noFill/>
                <a:miter lim="800000"/>
                <a:headEnd/>
                <a:tailEnd/>
              </a:ln>
            </p:spPr>
            <p:txBody>
              <a:bodyPr>
                <a:spAutoFit/>
              </a:bodyPr>
              <a:lstStyle/>
              <a:p>
                <a:r>
                  <a:rPr lang="en-US" b="1"/>
                  <a:t>ELECTRICAL ENERGY</a:t>
                </a:r>
              </a:p>
            </p:txBody>
          </p:sp>
        </p:grpSp>
        <p:sp>
          <p:nvSpPr>
            <p:cNvPr id="29713" name="AutoShape 26"/>
            <p:cNvSpPr>
              <a:spLocks noChangeArrowheads="1"/>
            </p:cNvSpPr>
            <p:nvPr/>
          </p:nvSpPr>
          <p:spPr bwMode="auto">
            <a:xfrm rot="5400000">
              <a:off x="2729707" y="2791619"/>
              <a:ext cx="819150" cy="884237"/>
            </a:xfrm>
            <a:custGeom>
              <a:avLst/>
              <a:gdLst>
                <a:gd name="T0" fmla="*/ 573632 w 21600"/>
                <a:gd name="T1" fmla="*/ 0 h 21600"/>
                <a:gd name="T2" fmla="*/ 573632 w 21600"/>
                <a:gd name="T3" fmla="*/ 497711 h 21600"/>
                <a:gd name="T4" fmla="*/ 122759 w 21600"/>
                <a:gd name="T5" fmla="*/ 884237 h 21600"/>
                <a:gd name="T6" fmla="*/ 819150 w 21600"/>
                <a:gd name="T7" fmla="*/ 248855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tx1"/>
              </a:solidFill>
              <a:miter lim="800000"/>
              <a:headEnd/>
              <a:tailEnd/>
            </a:ln>
          </p:spPr>
          <p:txBody>
            <a:bodyPr wrap="none" anchor="ctr"/>
            <a:lstStyle/>
            <a:p>
              <a:endParaRPr lang="en-US"/>
            </a:p>
          </p:txBody>
        </p:sp>
        <p:sp>
          <p:nvSpPr>
            <p:cNvPr id="29714" name="AutoShape 27"/>
            <p:cNvSpPr>
              <a:spLocks noChangeArrowheads="1"/>
            </p:cNvSpPr>
            <p:nvPr/>
          </p:nvSpPr>
          <p:spPr bwMode="auto">
            <a:xfrm rot="5400000">
              <a:off x="4911726" y="2595562"/>
              <a:ext cx="646112" cy="696913"/>
            </a:xfrm>
            <a:custGeom>
              <a:avLst/>
              <a:gdLst>
                <a:gd name="T0" fmla="*/ 452458 w 21600"/>
                <a:gd name="T1" fmla="*/ 0 h 21600"/>
                <a:gd name="T2" fmla="*/ 452458 w 21600"/>
                <a:gd name="T3" fmla="*/ 392272 h 21600"/>
                <a:gd name="T4" fmla="*/ 96827 w 21600"/>
                <a:gd name="T5" fmla="*/ 696913 h 21600"/>
                <a:gd name="T6" fmla="*/ 646112 w 21600"/>
                <a:gd name="T7" fmla="*/ 19613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tx1"/>
              </a:solidFill>
              <a:miter lim="800000"/>
              <a:headEnd/>
              <a:tailEnd/>
            </a:ln>
          </p:spPr>
          <p:txBody>
            <a:bodyPr wrap="none" anchor="ctr"/>
            <a:lstStyle/>
            <a:p>
              <a:endParaRPr lang="en-US"/>
            </a:p>
          </p:txBody>
        </p:sp>
        <p:sp>
          <p:nvSpPr>
            <p:cNvPr id="29715" name="AutoShape 28"/>
            <p:cNvSpPr>
              <a:spLocks noChangeArrowheads="1"/>
            </p:cNvSpPr>
            <p:nvPr/>
          </p:nvSpPr>
          <p:spPr bwMode="auto">
            <a:xfrm rot="5400000">
              <a:off x="6629400" y="2360613"/>
              <a:ext cx="750887" cy="808038"/>
            </a:xfrm>
            <a:custGeom>
              <a:avLst/>
              <a:gdLst>
                <a:gd name="T0" fmla="*/ 525829 w 21600"/>
                <a:gd name="T1" fmla="*/ 0 h 21600"/>
                <a:gd name="T2" fmla="*/ 525829 w 21600"/>
                <a:gd name="T3" fmla="*/ 454821 h 21600"/>
                <a:gd name="T4" fmla="*/ 112529 w 21600"/>
                <a:gd name="T5" fmla="*/ 808038 h 21600"/>
                <a:gd name="T6" fmla="*/ 750887 w 21600"/>
                <a:gd name="T7" fmla="*/ 227410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tx1"/>
              </a:solidFill>
              <a:miter lim="800000"/>
              <a:headEnd/>
              <a:tailEnd/>
            </a:ln>
          </p:spPr>
          <p:txBody>
            <a:bodyPr wrap="none" anchor="ctr"/>
            <a:lstStyle/>
            <a:p>
              <a:endParaRPr lang="en-US"/>
            </a:p>
          </p:txBody>
        </p:sp>
      </p:grpSp>
      <p:sp>
        <p:nvSpPr>
          <p:cNvPr id="1003549" name="Text Box 29"/>
          <p:cNvSpPr txBox="1">
            <a:spLocks noChangeArrowheads="1"/>
          </p:cNvSpPr>
          <p:nvPr/>
        </p:nvSpPr>
        <p:spPr bwMode="auto">
          <a:xfrm>
            <a:off x="1289050" y="2740025"/>
            <a:ext cx="1098550" cy="396875"/>
          </a:xfrm>
          <a:prstGeom prst="rect">
            <a:avLst/>
          </a:prstGeom>
          <a:noFill/>
          <a:ln w="9525">
            <a:noFill/>
            <a:miter lim="800000"/>
            <a:headEnd/>
            <a:tailEnd/>
          </a:ln>
        </p:spPr>
        <p:txBody>
          <a:bodyPr wrap="none">
            <a:spAutoFit/>
          </a:bodyPr>
          <a:lstStyle/>
          <a:p>
            <a:r>
              <a:rPr lang="en-US" b="1"/>
              <a:t>100 MJ</a:t>
            </a:r>
          </a:p>
        </p:txBody>
      </p:sp>
      <p:sp>
        <p:nvSpPr>
          <p:cNvPr id="1003550" name="Text Box 30"/>
          <p:cNvSpPr txBox="1">
            <a:spLocks noChangeArrowheads="1"/>
          </p:cNvSpPr>
          <p:nvPr/>
        </p:nvSpPr>
        <p:spPr bwMode="auto">
          <a:xfrm>
            <a:off x="2625725" y="2508250"/>
            <a:ext cx="946150" cy="396875"/>
          </a:xfrm>
          <a:prstGeom prst="rect">
            <a:avLst/>
          </a:prstGeom>
          <a:noFill/>
          <a:ln w="9525">
            <a:noFill/>
            <a:miter lim="800000"/>
            <a:headEnd/>
            <a:tailEnd/>
          </a:ln>
        </p:spPr>
        <p:txBody>
          <a:bodyPr wrap="none">
            <a:spAutoFit/>
          </a:bodyPr>
          <a:lstStyle/>
          <a:p>
            <a:r>
              <a:rPr lang="en-US" b="1">
                <a:solidFill>
                  <a:schemeClr val="bg1"/>
                </a:solidFill>
              </a:rPr>
              <a:t>80 MJ</a:t>
            </a:r>
          </a:p>
        </p:txBody>
      </p:sp>
      <p:sp>
        <p:nvSpPr>
          <p:cNvPr id="1003551" name="Text Box 31"/>
          <p:cNvSpPr txBox="1">
            <a:spLocks noChangeArrowheads="1"/>
          </p:cNvSpPr>
          <p:nvPr/>
        </p:nvSpPr>
        <p:spPr bwMode="auto">
          <a:xfrm>
            <a:off x="4829175" y="2328863"/>
            <a:ext cx="946150" cy="396875"/>
          </a:xfrm>
          <a:prstGeom prst="rect">
            <a:avLst/>
          </a:prstGeom>
          <a:noFill/>
          <a:ln w="9525">
            <a:noFill/>
            <a:miter lim="800000"/>
            <a:headEnd/>
            <a:tailEnd/>
          </a:ln>
        </p:spPr>
        <p:txBody>
          <a:bodyPr wrap="none">
            <a:spAutoFit/>
          </a:bodyPr>
          <a:lstStyle/>
          <a:p>
            <a:r>
              <a:rPr lang="en-US" b="1">
                <a:solidFill>
                  <a:schemeClr val="bg1"/>
                </a:solidFill>
              </a:rPr>
              <a:t>70 MJ</a:t>
            </a:r>
          </a:p>
        </p:txBody>
      </p:sp>
      <p:sp>
        <p:nvSpPr>
          <p:cNvPr id="1003552" name="Text Box 32"/>
          <p:cNvSpPr txBox="1">
            <a:spLocks noChangeArrowheads="1"/>
          </p:cNvSpPr>
          <p:nvPr/>
        </p:nvSpPr>
        <p:spPr bwMode="auto">
          <a:xfrm>
            <a:off x="7524750" y="2330450"/>
            <a:ext cx="946150" cy="396875"/>
          </a:xfrm>
          <a:prstGeom prst="rect">
            <a:avLst/>
          </a:prstGeom>
          <a:noFill/>
          <a:ln w="9525">
            <a:noFill/>
            <a:miter lim="800000"/>
            <a:headEnd/>
            <a:tailEnd/>
          </a:ln>
        </p:spPr>
        <p:txBody>
          <a:bodyPr wrap="none">
            <a:spAutoFit/>
          </a:bodyPr>
          <a:lstStyle/>
          <a:p>
            <a:r>
              <a:rPr lang="en-US" b="1"/>
              <a:t>50 MJ</a:t>
            </a:r>
          </a:p>
        </p:txBody>
      </p:sp>
      <p:grpSp>
        <p:nvGrpSpPr>
          <p:cNvPr id="7" name="Group 38"/>
          <p:cNvGrpSpPr>
            <a:grpSpLocks/>
          </p:cNvGrpSpPr>
          <p:nvPr/>
        </p:nvGrpSpPr>
        <p:grpSpPr bwMode="auto">
          <a:xfrm>
            <a:off x="809625" y="5146675"/>
            <a:ext cx="7464425" cy="474663"/>
            <a:chOff x="510" y="3194"/>
            <a:chExt cx="4702" cy="299"/>
          </a:xfrm>
        </p:grpSpPr>
        <p:sp>
          <p:nvSpPr>
            <p:cNvPr id="29706" name="Rectangle 34"/>
            <p:cNvSpPr>
              <a:spLocks noChangeArrowheads="1"/>
            </p:cNvSpPr>
            <p:nvPr/>
          </p:nvSpPr>
          <p:spPr bwMode="auto">
            <a:xfrm>
              <a:off x="592" y="3194"/>
              <a:ext cx="3115" cy="202"/>
            </a:xfrm>
            <a:prstGeom prst="rect">
              <a:avLst/>
            </a:prstGeom>
            <a:noFill/>
            <a:ln w="9525">
              <a:noFill/>
              <a:miter lim="800000"/>
              <a:headEnd/>
              <a:tailEnd/>
            </a:ln>
          </p:spPr>
          <p:txBody>
            <a:bodyPr/>
            <a:lstStyle/>
            <a:p>
              <a:pPr>
                <a:lnSpc>
                  <a:spcPct val="90000"/>
                </a:lnSpc>
                <a:spcBef>
                  <a:spcPct val="20000"/>
                </a:spcBef>
              </a:pPr>
              <a:r>
                <a:rPr lang="en-US" sz="2400" i="1">
                  <a:solidFill>
                    <a:schemeClr val="accent2"/>
                  </a:solidFill>
                  <a:latin typeface="Arial" charset="0"/>
                  <a:cs typeface="Times New Roman" pitchFamily="18" charset="0"/>
                  <a:sym typeface="Symbol" pitchFamily="18" charset="2"/>
                </a:rPr>
                <a:t>efficiency</a:t>
              </a:r>
              <a:r>
                <a:rPr lang="en-US" sz="2400">
                  <a:solidFill>
                    <a:schemeClr val="accent2"/>
                  </a:solidFill>
                  <a:latin typeface="Arial" charset="0"/>
                  <a:cs typeface="Times New Roman" pitchFamily="18" charset="0"/>
                  <a:sym typeface="Symbol" pitchFamily="18" charset="2"/>
                </a:rPr>
                <a:t> = </a:t>
              </a:r>
              <a:r>
                <a:rPr lang="en-US" sz="2400" i="1">
                  <a:solidFill>
                    <a:schemeClr val="accent2"/>
                  </a:solidFill>
                  <a:latin typeface="Arial" charset="0"/>
                  <a:cs typeface="Times New Roman" pitchFamily="18" charset="0"/>
                  <a:sym typeface="Symbol" pitchFamily="18" charset="2"/>
                </a:rPr>
                <a:t>output</a:t>
              </a:r>
              <a:r>
                <a:rPr lang="en-US" sz="2400">
                  <a:solidFill>
                    <a:schemeClr val="accent2"/>
                  </a:solidFill>
                  <a:latin typeface="Arial" charset="0"/>
                  <a:cs typeface="Times New Roman" pitchFamily="18" charset="0"/>
                  <a:sym typeface="Symbol" pitchFamily="18" charset="2"/>
                </a:rPr>
                <a:t> </a:t>
              </a:r>
              <a:r>
                <a:rPr lang="en-US" sz="2400" i="1">
                  <a:solidFill>
                    <a:schemeClr val="accent2"/>
                  </a:solidFill>
                  <a:latin typeface="Arial" charset="0"/>
                  <a:cs typeface="Times New Roman" pitchFamily="18" charset="0"/>
                  <a:sym typeface="Symbol" pitchFamily="18" charset="2"/>
                </a:rPr>
                <a:t>/ input</a:t>
              </a:r>
              <a:endParaRPr lang="en-US" sz="2400" i="1">
                <a:solidFill>
                  <a:schemeClr val="accent2"/>
                </a:solidFill>
                <a:latin typeface="Arial" charset="0"/>
                <a:sym typeface="Symbol" pitchFamily="18" charset="2"/>
              </a:endParaRPr>
            </a:p>
          </p:txBody>
        </p:sp>
        <p:sp>
          <p:nvSpPr>
            <p:cNvPr id="29707" name="Text Box 35"/>
            <p:cNvSpPr txBox="1">
              <a:spLocks noChangeArrowheads="1"/>
            </p:cNvSpPr>
            <p:nvPr/>
          </p:nvSpPr>
          <p:spPr bwMode="auto">
            <a:xfrm>
              <a:off x="4263" y="3205"/>
              <a:ext cx="949" cy="288"/>
            </a:xfrm>
            <a:prstGeom prst="rect">
              <a:avLst/>
            </a:prstGeom>
            <a:solidFill>
              <a:srgbClr val="FF0000"/>
            </a:solidFill>
            <a:ln w="9525">
              <a:noFill/>
              <a:miter lim="800000"/>
              <a:headEnd/>
              <a:tailEnd/>
            </a:ln>
          </p:spPr>
          <p:txBody>
            <a:bodyPr>
              <a:spAutoFit/>
            </a:bodyPr>
            <a:lstStyle/>
            <a:p>
              <a:pPr algn="ctr">
                <a:spcBef>
                  <a:spcPct val="50000"/>
                </a:spcBef>
              </a:pPr>
              <a:r>
                <a:rPr lang="en-US" sz="2400">
                  <a:solidFill>
                    <a:schemeClr val="bg1"/>
                  </a:solidFill>
                  <a:latin typeface="Arial" charset="0"/>
                </a:rPr>
                <a:t>efficiency</a:t>
              </a:r>
            </a:p>
          </p:txBody>
        </p:sp>
        <p:sp>
          <p:nvSpPr>
            <p:cNvPr id="29708" name="Rectangle 36"/>
            <p:cNvSpPr>
              <a:spLocks noChangeArrowheads="1"/>
            </p:cNvSpPr>
            <p:nvPr/>
          </p:nvSpPr>
          <p:spPr bwMode="auto">
            <a:xfrm>
              <a:off x="510" y="3207"/>
              <a:ext cx="4701" cy="285"/>
            </a:xfrm>
            <a:prstGeom prst="rect">
              <a:avLst/>
            </a:prstGeom>
            <a:noFill/>
            <a:ln w="12700">
              <a:solidFill>
                <a:schemeClr val="tx1"/>
              </a:solidFill>
              <a:miter lim="800000"/>
              <a:headEnd/>
              <a:tailEnd/>
            </a:ln>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3522">
                                            <p:txEl>
                                              <p:pRg st="5" end="5"/>
                                            </p:txEl>
                                          </p:spTgt>
                                        </p:tgtEl>
                                        <p:attrNameLst>
                                          <p:attrName>style.visibility</p:attrName>
                                        </p:attrNameLst>
                                      </p:cBhvr>
                                      <p:to>
                                        <p:strVal val="visible"/>
                                      </p:to>
                                    </p:set>
                                    <p:anim calcmode="lin" valueType="num">
                                      <p:cBhvr additive="base">
                                        <p:cTn id="7" dur="500" fill="hold"/>
                                        <p:tgtEl>
                                          <p:spTgt spid="1003522">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352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2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5" name="drumroll.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03522">
                                            <p:txEl>
                                              <p:pRg st="6" end="6"/>
                                            </p:txEl>
                                          </p:spTgt>
                                        </p:tgtEl>
                                        <p:attrNameLst>
                                          <p:attrName>style.visibility</p:attrName>
                                        </p:attrNameLst>
                                      </p:cBhvr>
                                      <p:to>
                                        <p:strVal val="visible"/>
                                      </p:to>
                                    </p:set>
                                    <p:anim calcmode="lin" valueType="num">
                                      <p:cBhvr additive="base">
                                        <p:cTn id="18" dur="500" fill="hold"/>
                                        <p:tgtEl>
                                          <p:spTgt spid="1003522">
                                            <p:txEl>
                                              <p:pRg st="6" end="6"/>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0352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1003549"/>
                                        </p:tgtEl>
                                        <p:attrNameLst>
                                          <p:attrName>style.visibility</p:attrName>
                                        </p:attrNameLst>
                                      </p:cBhvr>
                                      <p:to>
                                        <p:strVal val="visible"/>
                                      </p:to>
                                    </p:set>
                                    <p:anim calcmode="lin" valueType="num">
                                      <p:cBhvr>
                                        <p:cTn id="24" dur="500" fill="hold"/>
                                        <p:tgtEl>
                                          <p:spTgt spid="1003549"/>
                                        </p:tgtEl>
                                        <p:attrNameLst>
                                          <p:attrName>ppt_w</p:attrName>
                                        </p:attrNameLst>
                                      </p:cBhvr>
                                      <p:tavLst>
                                        <p:tav tm="0">
                                          <p:val>
                                            <p:fltVal val="0"/>
                                          </p:val>
                                        </p:tav>
                                        <p:tav tm="100000">
                                          <p:val>
                                            <p:strVal val="#ppt_w"/>
                                          </p:val>
                                        </p:tav>
                                      </p:tavLst>
                                    </p:anim>
                                    <p:anim calcmode="lin" valueType="num">
                                      <p:cBhvr>
                                        <p:cTn id="25" dur="500" fill="hold"/>
                                        <p:tgtEl>
                                          <p:spTgt spid="1003549"/>
                                        </p:tgtEl>
                                        <p:attrNameLst>
                                          <p:attrName>ppt_h</p:attrName>
                                        </p:attrNameLst>
                                      </p:cBhvr>
                                      <p:tavLst>
                                        <p:tav tm="0">
                                          <p:val>
                                            <p:fltVal val="0"/>
                                          </p:val>
                                        </p:tav>
                                        <p:tav tm="100000">
                                          <p:val>
                                            <p:strVal val="#ppt_h"/>
                                          </p:val>
                                        </p:tav>
                                      </p:tavLst>
                                    </p:anim>
                                    <p:animEffect transition="in" filter="fade">
                                      <p:cBhvr>
                                        <p:cTn id="26" dur="500"/>
                                        <p:tgtEl>
                                          <p:spTgt spid="1003549"/>
                                        </p:tgtEl>
                                      </p:cBhvr>
                                    </p:animEffect>
                                  </p:childTnLst>
                                  <p:subTnLst>
                                    <p:audio>
                                      <p:cMediaNode>
                                        <p:cTn display="0" masterRel="sameClick">
                                          <p:stCondLst>
                                            <p:cond evt="begin" delay="0">
                                              <p:tn val="22"/>
                                            </p:cond>
                                          </p:stCondLst>
                                          <p:endCondLst>
                                            <p:cond evt="onStopAudio" delay="0">
                                              <p:tgtEl>
                                                <p:sldTgt/>
                                              </p:tgtEl>
                                            </p:cond>
                                          </p:endCondLst>
                                        </p:cTn>
                                        <p:tgtEl>
                                          <p:sndTgt r:embed="rId3" name="camera.wav"/>
                                        </p:tgtEl>
                                      </p:cMediaNode>
                                    </p:audio>
                                  </p:sub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1003550"/>
                                        </p:tgtEl>
                                        <p:attrNameLst>
                                          <p:attrName>style.visibility</p:attrName>
                                        </p:attrNameLst>
                                      </p:cBhvr>
                                      <p:to>
                                        <p:strVal val="visible"/>
                                      </p:to>
                                    </p:set>
                                    <p:anim calcmode="lin" valueType="num">
                                      <p:cBhvr>
                                        <p:cTn id="31" dur="500" fill="hold"/>
                                        <p:tgtEl>
                                          <p:spTgt spid="1003550"/>
                                        </p:tgtEl>
                                        <p:attrNameLst>
                                          <p:attrName>ppt_w</p:attrName>
                                        </p:attrNameLst>
                                      </p:cBhvr>
                                      <p:tavLst>
                                        <p:tav tm="0">
                                          <p:val>
                                            <p:fltVal val="0"/>
                                          </p:val>
                                        </p:tav>
                                        <p:tav tm="100000">
                                          <p:val>
                                            <p:strVal val="#ppt_w"/>
                                          </p:val>
                                        </p:tav>
                                      </p:tavLst>
                                    </p:anim>
                                    <p:anim calcmode="lin" valueType="num">
                                      <p:cBhvr>
                                        <p:cTn id="32" dur="500" fill="hold"/>
                                        <p:tgtEl>
                                          <p:spTgt spid="1003550"/>
                                        </p:tgtEl>
                                        <p:attrNameLst>
                                          <p:attrName>ppt_h</p:attrName>
                                        </p:attrNameLst>
                                      </p:cBhvr>
                                      <p:tavLst>
                                        <p:tav tm="0">
                                          <p:val>
                                            <p:fltVal val="0"/>
                                          </p:val>
                                        </p:tav>
                                        <p:tav tm="100000">
                                          <p:val>
                                            <p:strVal val="#ppt_h"/>
                                          </p:val>
                                        </p:tav>
                                      </p:tavLst>
                                    </p:anim>
                                    <p:animEffect transition="in" filter="fade">
                                      <p:cBhvr>
                                        <p:cTn id="33" dur="500"/>
                                        <p:tgtEl>
                                          <p:spTgt spid="1003550"/>
                                        </p:tgtEl>
                                      </p:cBhvr>
                                    </p:animEffect>
                                  </p:childTnLst>
                                  <p:subTnLst>
                                    <p:audio>
                                      <p:cMediaNode>
                                        <p:cTn display="0" masterRel="sameClick">
                                          <p:stCondLst>
                                            <p:cond evt="begin" delay="0">
                                              <p:tn val="29"/>
                                            </p:cond>
                                          </p:stCondLst>
                                          <p:endCondLst>
                                            <p:cond evt="onStopAudio" delay="0">
                                              <p:tgtEl>
                                                <p:sldTgt/>
                                              </p:tgtEl>
                                            </p:cond>
                                          </p:endCondLst>
                                        </p:cTn>
                                        <p:tgtEl>
                                          <p:sndTgt r:embed="rId3" name="camera.wav"/>
                                        </p:tgtEl>
                                      </p:cMediaNode>
                                    </p:audio>
                                  </p:sub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1003551"/>
                                        </p:tgtEl>
                                        <p:attrNameLst>
                                          <p:attrName>style.visibility</p:attrName>
                                        </p:attrNameLst>
                                      </p:cBhvr>
                                      <p:to>
                                        <p:strVal val="visible"/>
                                      </p:to>
                                    </p:set>
                                    <p:anim calcmode="lin" valueType="num">
                                      <p:cBhvr>
                                        <p:cTn id="38" dur="500" fill="hold"/>
                                        <p:tgtEl>
                                          <p:spTgt spid="1003551"/>
                                        </p:tgtEl>
                                        <p:attrNameLst>
                                          <p:attrName>ppt_w</p:attrName>
                                        </p:attrNameLst>
                                      </p:cBhvr>
                                      <p:tavLst>
                                        <p:tav tm="0">
                                          <p:val>
                                            <p:fltVal val="0"/>
                                          </p:val>
                                        </p:tav>
                                        <p:tav tm="100000">
                                          <p:val>
                                            <p:strVal val="#ppt_w"/>
                                          </p:val>
                                        </p:tav>
                                      </p:tavLst>
                                    </p:anim>
                                    <p:anim calcmode="lin" valueType="num">
                                      <p:cBhvr>
                                        <p:cTn id="39" dur="500" fill="hold"/>
                                        <p:tgtEl>
                                          <p:spTgt spid="1003551"/>
                                        </p:tgtEl>
                                        <p:attrNameLst>
                                          <p:attrName>ppt_h</p:attrName>
                                        </p:attrNameLst>
                                      </p:cBhvr>
                                      <p:tavLst>
                                        <p:tav tm="0">
                                          <p:val>
                                            <p:fltVal val="0"/>
                                          </p:val>
                                        </p:tav>
                                        <p:tav tm="100000">
                                          <p:val>
                                            <p:strVal val="#ppt_h"/>
                                          </p:val>
                                        </p:tav>
                                      </p:tavLst>
                                    </p:anim>
                                    <p:animEffect transition="in" filter="fade">
                                      <p:cBhvr>
                                        <p:cTn id="40" dur="500"/>
                                        <p:tgtEl>
                                          <p:spTgt spid="1003551"/>
                                        </p:tgtEl>
                                      </p:cBhvr>
                                    </p:animEffect>
                                  </p:childTnLst>
                                  <p:subTnLst>
                                    <p:audio>
                                      <p:cMediaNode>
                                        <p:cTn display="0" masterRel="sameClick">
                                          <p:stCondLst>
                                            <p:cond evt="begin" delay="0">
                                              <p:tn val="36"/>
                                            </p:cond>
                                          </p:stCondLst>
                                          <p:endCondLst>
                                            <p:cond evt="onStopAudio" delay="0">
                                              <p:tgtEl>
                                                <p:sldTgt/>
                                              </p:tgtEl>
                                            </p:cond>
                                          </p:endCondLst>
                                        </p:cTn>
                                        <p:tgtEl>
                                          <p:sndTgt r:embed="rId3" name="camera.wav"/>
                                        </p:tgtEl>
                                      </p:cMediaNode>
                                    </p:audio>
                                  </p:subTnLst>
                                </p:cTn>
                              </p:par>
                            </p:childTnLst>
                          </p:cTn>
                        </p:par>
                      </p:childTnLst>
                    </p:cTn>
                  </p:par>
                  <p:par>
                    <p:cTn id="41" fill="hold">
                      <p:stCondLst>
                        <p:cond delay="indefinite"/>
                      </p:stCondLst>
                      <p:childTnLst>
                        <p:par>
                          <p:cTn id="42" fill="hold">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1003552"/>
                                        </p:tgtEl>
                                        <p:attrNameLst>
                                          <p:attrName>style.visibility</p:attrName>
                                        </p:attrNameLst>
                                      </p:cBhvr>
                                      <p:to>
                                        <p:strVal val="visible"/>
                                      </p:to>
                                    </p:set>
                                    <p:anim calcmode="lin" valueType="num">
                                      <p:cBhvr>
                                        <p:cTn id="45" dur="500" fill="hold"/>
                                        <p:tgtEl>
                                          <p:spTgt spid="1003552"/>
                                        </p:tgtEl>
                                        <p:attrNameLst>
                                          <p:attrName>ppt_w</p:attrName>
                                        </p:attrNameLst>
                                      </p:cBhvr>
                                      <p:tavLst>
                                        <p:tav tm="0">
                                          <p:val>
                                            <p:fltVal val="0"/>
                                          </p:val>
                                        </p:tav>
                                        <p:tav tm="100000">
                                          <p:val>
                                            <p:strVal val="#ppt_w"/>
                                          </p:val>
                                        </p:tav>
                                      </p:tavLst>
                                    </p:anim>
                                    <p:anim calcmode="lin" valueType="num">
                                      <p:cBhvr>
                                        <p:cTn id="46" dur="500" fill="hold"/>
                                        <p:tgtEl>
                                          <p:spTgt spid="1003552"/>
                                        </p:tgtEl>
                                        <p:attrNameLst>
                                          <p:attrName>ppt_h</p:attrName>
                                        </p:attrNameLst>
                                      </p:cBhvr>
                                      <p:tavLst>
                                        <p:tav tm="0">
                                          <p:val>
                                            <p:fltVal val="0"/>
                                          </p:val>
                                        </p:tav>
                                        <p:tav tm="100000">
                                          <p:val>
                                            <p:strVal val="#ppt_h"/>
                                          </p:val>
                                        </p:tav>
                                      </p:tavLst>
                                    </p:anim>
                                    <p:animEffect transition="in" filter="fade">
                                      <p:cBhvr>
                                        <p:cTn id="47" dur="500"/>
                                        <p:tgtEl>
                                          <p:spTgt spid="1003552"/>
                                        </p:tgtEl>
                                      </p:cBhvr>
                                    </p:animEffect>
                                  </p:childTnLst>
                                  <p:subTnLst>
                                    <p:audio>
                                      <p:cMediaNode>
                                        <p:cTn display="0" masterRel="sameClick">
                                          <p:stCondLst>
                                            <p:cond evt="begin" delay="0">
                                              <p:tn val="43"/>
                                            </p:cond>
                                          </p:stCondLst>
                                          <p:endCondLst>
                                            <p:cond evt="onStopAudio" delay="0">
                                              <p:tgtEl>
                                                <p:sldTgt/>
                                              </p:tgtEl>
                                            </p:cond>
                                          </p:endCondLst>
                                        </p:cTn>
                                        <p:tgtEl>
                                          <p:sndTgt r:embed="rId3" name="camera.wav"/>
                                        </p:tgtEl>
                                      </p:cMediaNode>
                                    </p:audio>
                                  </p:sub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003522">
                                            <p:txEl>
                                              <p:pRg st="7" end="7"/>
                                            </p:txEl>
                                          </p:spTgt>
                                        </p:tgtEl>
                                        <p:attrNameLst>
                                          <p:attrName>style.visibility</p:attrName>
                                        </p:attrNameLst>
                                      </p:cBhvr>
                                      <p:to>
                                        <p:strVal val="visible"/>
                                      </p:to>
                                    </p:set>
                                    <p:anim calcmode="lin" valueType="num">
                                      <p:cBhvr additive="base">
                                        <p:cTn id="52" dur="500" fill="hold"/>
                                        <p:tgtEl>
                                          <p:spTgt spid="1003522">
                                            <p:txEl>
                                              <p:pRg st="7" end="7"/>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00352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4" fill="hold">
                      <p:stCondLst>
                        <p:cond delay="indefinite"/>
                      </p:stCondLst>
                      <p:childTnLst>
                        <p:par>
                          <p:cTn id="55" fill="hold">
                            <p:stCondLst>
                              <p:cond delay="0"/>
                            </p:stCondLst>
                            <p:childTnLst>
                              <p:par>
                                <p:cTn id="56" presetID="53" presetClass="entr" presetSubtype="0" fill="hold" nodeType="click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ppt_w</p:attrName>
                                        </p:attrNameLst>
                                      </p:cBhvr>
                                      <p:tavLst>
                                        <p:tav tm="0">
                                          <p:val>
                                            <p:fltVal val="0"/>
                                          </p:val>
                                        </p:tav>
                                        <p:tav tm="100000">
                                          <p:val>
                                            <p:strVal val="#ppt_w"/>
                                          </p:val>
                                        </p:tav>
                                      </p:tavLst>
                                    </p:anim>
                                    <p:anim calcmode="lin" valueType="num">
                                      <p:cBhvr>
                                        <p:cTn id="59" dur="500" fill="hold"/>
                                        <p:tgtEl>
                                          <p:spTgt spid="7"/>
                                        </p:tgtEl>
                                        <p:attrNameLst>
                                          <p:attrName>ppt_h</p:attrName>
                                        </p:attrNameLst>
                                      </p:cBhvr>
                                      <p:tavLst>
                                        <p:tav tm="0">
                                          <p:val>
                                            <p:fltVal val="0"/>
                                          </p:val>
                                        </p:tav>
                                        <p:tav tm="100000">
                                          <p:val>
                                            <p:strVal val="#ppt_h"/>
                                          </p:val>
                                        </p:tav>
                                      </p:tavLst>
                                    </p:anim>
                                    <p:animEffect transition="in" filter="fade">
                                      <p:cBhvr>
                                        <p:cTn id="60" dur="500"/>
                                        <p:tgtEl>
                                          <p:spTgt spid="7"/>
                                        </p:tgtEl>
                                      </p:cBhvr>
                                    </p:animEffect>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003522">
                                            <p:txEl>
                                              <p:pRg st="9" end="9"/>
                                            </p:txEl>
                                          </p:spTgt>
                                        </p:tgtEl>
                                        <p:attrNameLst>
                                          <p:attrName>style.visibility</p:attrName>
                                        </p:attrNameLst>
                                      </p:cBhvr>
                                      <p:to>
                                        <p:strVal val="visible"/>
                                      </p:to>
                                    </p:set>
                                    <p:anim calcmode="lin" valueType="num">
                                      <p:cBhvr additive="base">
                                        <p:cTn id="65" dur="500" fill="hold"/>
                                        <p:tgtEl>
                                          <p:spTgt spid="1003522">
                                            <p:txEl>
                                              <p:pRg st="9" end="9"/>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003522">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003522">
                                            <p:txEl>
                                              <p:pRg st="10" end="10"/>
                                            </p:txEl>
                                          </p:spTgt>
                                        </p:tgtEl>
                                        <p:attrNameLst>
                                          <p:attrName>style.visibility</p:attrName>
                                        </p:attrNameLst>
                                      </p:cBhvr>
                                      <p:to>
                                        <p:strVal val="visible"/>
                                      </p:to>
                                    </p:set>
                                    <p:anim calcmode="lin" valueType="num">
                                      <p:cBhvr additive="base">
                                        <p:cTn id="71" dur="500" fill="hold"/>
                                        <p:tgtEl>
                                          <p:spTgt spid="1003522">
                                            <p:txEl>
                                              <p:pRg st="10" end="1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003522">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9" grpId="0"/>
      <p:bldP spid="1003550" grpId="0"/>
      <p:bldP spid="1003551" grpId="0"/>
      <p:bldP spid="100355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600" name="Rectangle 32"/>
          <p:cNvSpPr>
            <a:spLocks noChangeArrowheads="1"/>
          </p:cNvSpPr>
          <p:nvPr/>
        </p:nvSpPr>
        <p:spPr bwMode="auto">
          <a:xfrm>
            <a:off x="682625" y="6026150"/>
            <a:ext cx="7764463" cy="831850"/>
          </a:xfrm>
          <a:prstGeom prst="rect">
            <a:avLst/>
          </a:prstGeom>
          <a:solidFill>
            <a:srgbClr val="FFCCCC"/>
          </a:solidFill>
          <a:ln w="9525">
            <a:noFill/>
            <a:miter lim="800000"/>
            <a:headEnd/>
            <a:tailEnd/>
          </a:ln>
        </p:spPr>
        <p:txBody>
          <a:bodyPr/>
          <a:lstStyle/>
          <a:p>
            <a:pPr>
              <a:spcBef>
                <a:spcPct val="20000"/>
              </a:spcBef>
            </a:pPr>
            <a:r>
              <a:rPr lang="en-US" sz="2400" b="1" i="1">
                <a:latin typeface="Arial" charset="0"/>
              </a:rPr>
              <a:t>FYI</a:t>
            </a:r>
          </a:p>
          <a:p>
            <a:pPr>
              <a:spcBef>
                <a:spcPct val="10000"/>
              </a:spcBef>
            </a:pPr>
            <a:r>
              <a:rPr lang="en-US" sz="2400" b="1">
                <a:latin typeface="Arial" charset="0"/>
                <a:sym typeface="Symbol" pitchFamily="18" charset="2"/>
              </a:rPr>
              <a:t></a:t>
            </a:r>
            <a:r>
              <a:rPr lang="en-US" sz="2400">
                <a:latin typeface="Arial" charset="0"/>
                <a:sym typeface="Symbol" pitchFamily="18" charset="2"/>
              </a:rPr>
              <a:t>What is the overall efficiency of this engine?</a:t>
            </a:r>
          </a:p>
        </p:txBody>
      </p:sp>
      <p:sp>
        <p:nvSpPr>
          <p:cNvPr id="1005595" name="Rectangle 27"/>
          <p:cNvSpPr>
            <a:spLocks noChangeArrowheads="1"/>
          </p:cNvSpPr>
          <p:nvPr/>
        </p:nvSpPr>
        <p:spPr bwMode="auto">
          <a:xfrm>
            <a:off x="674688" y="1835150"/>
            <a:ext cx="7772400" cy="4265613"/>
          </a:xfrm>
          <a:prstGeom prst="rect">
            <a:avLst/>
          </a:prstGeom>
          <a:solidFill>
            <a:srgbClr val="FFFFCC"/>
          </a:solidFill>
          <a:ln w="9525">
            <a:noFill/>
            <a:miter lim="800000"/>
            <a:headEnd/>
            <a:tailEnd/>
          </a:ln>
        </p:spPr>
        <p:txBody>
          <a:bodyPr/>
          <a:lstStyle/>
          <a:p>
            <a:pPr>
              <a:spcBef>
                <a:spcPct val="20000"/>
              </a:spcBef>
            </a:pPr>
            <a:r>
              <a:rPr lang="en-US" sz="2400">
                <a:latin typeface="Arial" charset="0"/>
                <a:sym typeface="Symbol" pitchFamily="18" charset="2"/>
              </a:rPr>
              <a:t>EXAMPLE:</a:t>
            </a:r>
          </a:p>
          <a:p>
            <a:pPr>
              <a:spcBef>
                <a:spcPct val="20000"/>
              </a:spcBef>
            </a:pPr>
            <a:r>
              <a:rPr lang="en-US" sz="2400">
                <a:latin typeface="Arial" charset="0"/>
                <a:sym typeface="Symbol" pitchFamily="18" charset="2"/>
              </a:rPr>
              <a:t>Find the energy values for each of the degradations in the Sankey diagram.</a:t>
            </a:r>
          </a:p>
          <a:p>
            <a:pPr>
              <a:spcBef>
                <a:spcPct val="20000"/>
              </a:spcBef>
            </a:pPr>
            <a:endParaRPr lang="en-US" sz="2400">
              <a:latin typeface="Arial" charset="0"/>
              <a:sym typeface="Symbol" pitchFamily="18" charset="2"/>
            </a:endParaRPr>
          </a:p>
          <a:p>
            <a:pPr>
              <a:spcBef>
                <a:spcPct val="20000"/>
              </a:spcBef>
            </a:pPr>
            <a:endParaRPr lang="en-US" sz="2400">
              <a:latin typeface="Arial" charset="0"/>
              <a:sym typeface="Symbol" pitchFamily="18" charset="2"/>
            </a:endParaRPr>
          </a:p>
          <a:p>
            <a:pPr>
              <a:spcBef>
                <a:spcPct val="20000"/>
              </a:spcBef>
            </a:pPr>
            <a:endParaRPr lang="en-US" sz="2400">
              <a:latin typeface="Arial" charset="0"/>
              <a:sym typeface="Symbol" pitchFamily="18" charset="2"/>
            </a:endParaRPr>
          </a:p>
          <a:p>
            <a:pPr>
              <a:spcBef>
                <a:spcPct val="20000"/>
              </a:spcBef>
            </a:pPr>
            <a:endParaRPr lang="en-US" sz="2400">
              <a:latin typeface="Arial" charset="0"/>
              <a:sym typeface="Symbol" pitchFamily="18" charset="2"/>
            </a:endParaRPr>
          </a:p>
          <a:p>
            <a:pPr>
              <a:spcBef>
                <a:spcPct val="20000"/>
              </a:spcBef>
            </a:pPr>
            <a:r>
              <a:rPr lang="en-US" sz="2400">
                <a:latin typeface="Arial" charset="0"/>
                <a:sym typeface="Symbol" pitchFamily="18" charset="2"/>
              </a:rPr>
              <a:t>SOLUTION:</a:t>
            </a:r>
          </a:p>
          <a:p>
            <a:pPr>
              <a:spcBef>
                <a:spcPct val="20000"/>
              </a:spcBef>
            </a:pPr>
            <a:r>
              <a:rPr lang="en-US" sz="2400">
                <a:solidFill>
                  <a:srgbClr val="000000"/>
                </a:solidFill>
                <a:latin typeface="Arial" charset="0"/>
                <a:cs typeface="Times New Roman" pitchFamily="18" charset="0"/>
                <a:sym typeface="Symbol" pitchFamily="18" charset="2"/>
              </a:rPr>
              <a:t></a:t>
            </a:r>
            <a:r>
              <a:rPr lang="en-US" sz="2400">
                <a:latin typeface="Arial" charset="0"/>
                <a:sym typeface="Symbol" pitchFamily="18" charset="2"/>
              </a:rPr>
              <a:t>From conservation of energy we see that at each interface, the energy </a:t>
            </a:r>
            <a:r>
              <a:rPr lang="en-US" sz="2400" i="1">
                <a:latin typeface="Arial" charset="0"/>
                <a:sym typeface="Symbol" pitchFamily="18" charset="2"/>
              </a:rPr>
              <a:t>in</a:t>
            </a:r>
            <a:r>
              <a:rPr lang="en-US" sz="2400">
                <a:latin typeface="Arial" charset="0"/>
                <a:sym typeface="Symbol" pitchFamily="18" charset="2"/>
              </a:rPr>
              <a:t> must equal the energy </a:t>
            </a:r>
            <a:r>
              <a:rPr lang="en-US" sz="2400" i="1">
                <a:latin typeface="Arial" charset="0"/>
                <a:sym typeface="Symbol" pitchFamily="18" charset="2"/>
              </a:rPr>
              <a:t>out</a:t>
            </a:r>
            <a:r>
              <a:rPr lang="en-US" sz="2400">
                <a:latin typeface="Arial" charset="0"/>
                <a:sym typeface="Symbol" pitchFamily="18" charset="2"/>
              </a:rPr>
              <a:t>.</a:t>
            </a:r>
          </a:p>
        </p:txBody>
      </p:sp>
      <p:sp>
        <p:nvSpPr>
          <p:cNvPr id="30724" name="Rectangle 2"/>
          <p:cNvSpPr>
            <a:spLocks noChangeArrowheads="1"/>
          </p:cNvSpPr>
          <p:nvPr/>
        </p:nvSpPr>
        <p:spPr bwMode="auto">
          <a:xfrm>
            <a:off x="685800" y="1401763"/>
            <a:ext cx="7772400" cy="461962"/>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Sankey diagrams</a:t>
            </a:r>
            <a:endParaRPr lang="en-US">
              <a:solidFill>
                <a:srgbClr val="000000"/>
              </a:solidFill>
              <a:ea typeface="Calibri" pitchFamily="34" charset="0"/>
              <a:cs typeface="Times New Roman" pitchFamily="18" charset="0"/>
              <a:sym typeface="Symbol" pitchFamily="18" charset="2"/>
            </a:endParaRPr>
          </a:p>
        </p:txBody>
      </p:sp>
      <p:sp>
        <p:nvSpPr>
          <p:cNvPr id="30725"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1005596" name="Text Box 28"/>
          <p:cNvSpPr txBox="1">
            <a:spLocks noChangeArrowheads="1"/>
          </p:cNvSpPr>
          <p:nvPr/>
        </p:nvSpPr>
        <p:spPr bwMode="auto">
          <a:xfrm>
            <a:off x="3455988" y="4659313"/>
            <a:ext cx="946150" cy="396875"/>
          </a:xfrm>
          <a:prstGeom prst="rect">
            <a:avLst/>
          </a:prstGeom>
          <a:noFill/>
          <a:ln w="9525">
            <a:noFill/>
            <a:miter lim="800000"/>
            <a:headEnd/>
            <a:tailEnd/>
          </a:ln>
        </p:spPr>
        <p:txBody>
          <a:bodyPr wrap="none">
            <a:spAutoFit/>
          </a:bodyPr>
          <a:lstStyle/>
          <a:p>
            <a:r>
              <a:rPr lang="en-US" b="1"/>
              <a:t>20 MJ</a:t>
            </a:r>
          </a:p>
        </p:txBody>
      </p:sp>
      <p:sp>
        <p:nvSpPr>
          <p:cNvPr id="1005597" name="Text Box 29"/>
          <p:cNvSpPr txBox="1">
            <a:spLocks noChangeArrowheads="1"/>
          </p:cNvSpPr>
          <p:nvPr/>
        </p:nvSpPr>
        <p:spPr bwMode="auto">
          <a:xfrm>
            <a:off x="5480050" y="4313238"/>
            <a:ext cx="946150" cy="396875"/>
          </a:xfrm>
          <a:prstGeom prst="rect">
            <a:avLst/>
          </a:prstGeom>
          <a:noFill/>
          <a:ln w="9525">
            <a:noFill/>
            <a:miter lim="800000"/>
            <a:headEnd/>
            <a:tailEnd/>
          </a:ln>
        </p:spPr>
        <p:txBody>
          <a:bodyPr wrap="none">
            <a:spAutoFit/>
          </a:bodyPr>
          <a:lstStyle/>
          <a:p>
            <a:r>
              <a:rPr lang="en-US" b="1"/>
              <a:t>10 MJ</a:t>
            </a:r>
          </a:p>
        </p:txBody>
      </p:sp>
      <p:sp>
        <p:nvSpPr>
          <p:cNvPr id="1005598" name="Text Box 30"/>
          <p:cNvSpPr txBox="1">
            <a:spLocks noChangeArrowheads="1"/>
          </p:cNvSpPr>
          <p:nvPr/>
        </p:nvSpPr>
        <p:spPr bwMode="auto">
          <a:xfrm>
            <a:off x="7261225" y="4195763"/>
            <a:ext cx="946150" cy="396875"/>
          </a:xfrm>
          <a:prstGeom prst="rect">
            <a:avLst/>
          </a:prstGeom>
          <a:noFill/>
          <a:ln w="9525">
            <a:noFill/>
            <a:miter lim="800000"/>
            <a:headEnd/>
            <a:tailEnd/>
          </a:ln>
        </p:spPr>
        <p:txBody>
          <a:bodyPr wrap="none">
            <a:spAutoFit/>
          </a:bodyPr>
          <a:lstStyle/>
          <a:p>
            <a:r>
              <a:rPr lang="en-US" b="1"/>
              <a:t>20 MJ</a:t>
            </a:r>
          </a:p>
        </p:txBody>
      </p:sp>
      <p:pic>
        <p:nvPicPr>
          <p:cNvPr id="1005602" name="Picture 3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76263" y="3062288"/>
            <a:ext cx="8048625" cy="19145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5595">
                                            <p:txEl>
                                              <p:pRg st="0" end="0"/>
                                            </p:txEl>
                                          </p:spTgt>
                                        </p:tgtEl>
                                        <p:attrNameLst>
                                          <p:attrName>style.visibility</p:attrName>
                                        </p:attrNameLst>
                                      </p:cBhvr>
                                      <p:to>
                                        <p:strVal val="visible"/>
                                      </p:to>
                                    </p:set>
                                    <p:anim calcmode="lin" valueType="num">
                                      <p:cBhvr additive="base">
                                        <p:cTn id="7" dur="500" fill="hold"/>
                                        <p:tgtEl>
                                          <p:spTgt spid="10055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559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05595">
                                            <p:txEl>
                                              <p:pRg st="1" end="1"/>
                                            </p:txEl>
                                          </p:spTgt>
                                        </p:tgtEl>
                                        <p:attrNameLst>
                                          <p:attrName>style.visibility</p:attrName>
                                        </p:attrNameLst>
                                      </p:cBhvr>
                                      <p:to>
                                        <p:strVal val="visible"/>
                                      </p:to>
                                    </p:set>
                                    <p:anim calcmode="lin" valueType="num">
                                      <p:cBhvr additive="base">
                                        <p:cTn id="13" dur="500" fill="hold"/>
                                        <p:tgtEl>
                                          <p:spTgt spid="10055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559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005602"/>
                                        </p:tgtEl>
                                        <p:attrNameLst>
                                          <p:attrName>style.visibility</p:attrName>
                                        </p:attrNameLst>
                                      </p:cBhvr>
                                      <p:to>
                                        <p:strVal val="visible"/>
                                      </p:to>
                                    </p:set>
                                    <p:animEffect transition="in" filter="wipe(left)">
                                      <p:cBhvr>
                                        <p:cTn id="18" dur="2000"/>
                                        <p:tgtEl>
                                          <p:spTgt spid="1005602"/>
                                        </p:tgtEl>
                                      </p:cBhvr>
                                    </p:animEffect>
                                  </p:childTnLst>
                                  <p:subTnLst>
                                    <p:audio>
                                      <p:cMediaNode>
                                        <p:cTn display="0" masterRel="sameClick">
                                          <p:stCondLst>
                                            <p:cond evt="begin" delay="0">
                                              <p:tn val="16"/>
                                            </p:cond>
                                          </p:stCondLst>
                                          <p:endCondLst>
                                            <p:cond evt="onStopAudio" delay="0">
                                              <p:tgtEl>
                                                <p:sldTgt/>
                                              </p:tgtEl>
                                            </p:cond>
                                          </p:endCondLst>
                                        </p:cTn>
                                        <p:tgtEl>
                                          <p:sndTgt r:embed="rId5" name="drumroll.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05595">
                                            <p:txEl>
                                              <p:pRg st="6" end="6"/>
                                            </p:txEl>
                                          </p:spTgt>
                                        </p:tgtEl>
                                        <p:attrNameLst>
                                          <p:attrName>style.visibility</p:attrName>
                                        </p:attrNameLst>
                                      </p:cBhvr>
                                      <p:to>
                                        <p:strVal val="visible"/>
                                      </p:to>
                                    </p:set>
                                    <p:anim calcmode="lin" valueType="num">
                                      <p:cBhvr additive="base">
                                        <p:cTn id="23" dur="500" fill="hold"/>
                                        <p:tgtEl>
                                          <p:spTgt spid="1005595">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05595">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05595">
                                            <p:txEl>
                                              <p:pRg st="7" end="7"/>
                                            </p:txEl>
                                          </p:spTgt>
                                        </p:tgtEl>
                                        <p:attrNameLst>
                                          <p:attrName>style.visibility</p:attrName>
                                        </p:attrNameLst>
                                      </p:cBhvr>
                                      <p:to>
                                        <p:strVal val="visible"/>
                                      </p:to>
                                    </p:set>
                                    <p:anim calcmode="lin" valueType="num">
                                      <p:cBhvr additive="base">
                                        <p:cTn id="29" dur="500" fill="hold"/>
                                        <p:tgtEl>
                                          <p:spTgt spid="1005595">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05595">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005596"/>
                                        </p:tgtEl>
                                        <p:attrNameLst>
                                          <p:attrName>style.visibility</p:attrName>
                                        </p:attrNameLst>
                                      </p:cBhvr>
                                      <p:to>
                                        <p:strVal val="visible"/>
                                      </p:to>
                                    </p:set>
                                    <p:anim calcmode="lin" valueType="num">
                                      <p:cBhvr>
                                        <p:cTn id="35" dur="500" fill="hold"/>
                                        <p:tgtEl>
                                          <p:spTgt spid="1005596"/>
                                        </p:tgtEl>
                                        <p:attrNameLst>
                                          <p:attrName>ppt_w</p:attrName>
                                        </p:attrNameLst>
                                      </p:cBhvr>
                                      <p:tavLst>
                                        <p:tav tm="0">
                                          <p:val>
                                            <p:fltVal val="0"/>
                                          </p:val>
                                        </p:tav>
                                        <p:tav tm="100000">
                                          <p:val>
                                            <p:strVal val="#ppt_w"/>
                                          </p:val>
                                        </p:tav>
                                      </p:tavLst>
                                    </p:anim>
                                    <p:anim calcmode="lin" valueType="num">
                                      <p:cBhvr>
                                        <p:cTn id="36" dur="500" fill="hold"/>
                                        <p:tgtEl>
                                          <p:spTgt spid="1005596"/>
                                        </p:tgtEl>
                                        <p:attrNameLst>
                                          <p:attrName>ppt_h</p:attrName>
                                        </p:attrNameLst>
                                      </p:cBhvr>
                                      <p:tavLst>
                                        <p:tav tm="0">
                                          <p:val>
                                            <p:fltVal val="0"/>
                                          </p:val>
                                        </p:tav>
                                        <p:tav tm="100000">
                                          <p:val>
                                            <p:strVal val="#ppt_h"/>
                                          </p:val>
                                        </p:tav>
                                      </p:tavLst>
                                    </p:anim>
                                    <p:animEffect transition="in" filter="fade">
                                      <p:cBhvr>
                                        <p:cTn id="37" dur="500"/>
                                        <p:tgtEl>
                                          <p:spTgt spid="1005596"/>
                                        </p:tgtEl>
                                      </p:cBhvr>
                                    </p:animEffect>
                                  </p:childTnLst>
                                  <p:subTnLst>
                                    <p:audio>
                                      <p:cMediaNode>
                                        <p:cTn display="0" masterRel="sameClick">
                                          <p:stCondLst>
                                            <p:cond evt="begin" delay="0">
                                              <p:tn val="33"/>
                                            </p:cond>
                                          </p:stCondLst>
                                          <p:endCondLst>
                                            <p:cond evt="onStopAudio" delay="0">
                                              <p:tgtEl>
                                                <p:sldTgt/>
                                              </p:tgtEl>
                                            </p:cond>
                                          </p:endCondLst>
                                        </p:cTn>
                                        <p:tgtEl>
                                          <p:sndTgt r:embed="rId3" name="camera.wav"/>
                                        </p:tgtEl>
                                      </p:cMediaNode>
                                    </p:audio>
                                  </p:sub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005597"/>
                                        </p:tgtEl>
                                        <p:attrNameLst>
                                          <p:attrName>style.visibility</p:attrName>
                                        </p:attrNameLst>
                                      </p:cBhvr>
                                      <p:to>
                                        <p:strVal val="visible"/>
                                      </p:to>
                                    </p:set>
                                    <p:anim calcmode="lin" valueType="num">
                                      <p:cBhvr>
                                        <p:cTn id="42" dur="500" fill="hold"/>
                                        <p:tgtEl>
                                          <p:spTgt spid="1005597"/>
                                        </p:tgtEl>
                                        <p:attrNameLst>
                                          <p:attrName>ppt_w</p:attrName>
                                        </p:attrNameLst>
                                      </p:cBhvr>
                                      <p:tavLst>
                                        <p:tav tm="0">
                                          <p:val>
                                            <p:fltVal val="0"/>
                                          </p:val>
                                        </p:tav>
                                        <p:tav tm="100000">
                                          <p:val>
                                            <p:strVal val="#ppt_w"/>
                                          </p:val>
                                        </p:tav>
                                      </p:tavLst>
                                    </p:anim>
                                    <p:anim calcmode="lin" valueType="num">
                                      <p:cBhvr>
                                        <p:cTn id="43" dur="500" fill="hold"/>
                                        <p:tgtEl>
                                          <p:spTgt spid="1005597"/>
                                        </p:tgtEl>
                                        <p:attrNameLst>
                                          <p:attrName>ppt_h</p:attrName>
                                        </p:attrNameLst>
                                      </p:cBhvr>
                                      <p:tavLst>
                                        <p:tav tm="0">
                                          <p:val>
                                            <p:fltVal val="0"/>
                                          </p:val>
                                        </p:tav>
                                        <p:tav tm="100000">
                                          <p:val>
                                            <p:strVal val="#ppt_h"/>
                                          </p:val>
                                        </p:tav>
                                      </p:tavLst>
                                    </p:anim>
                                    <p:animEffect transition="in" filter="fade">
                                      <p:cBhvr>
                                        <p:cTn id="44" dur="500"/>
                                        <p:tgtEl>
                                          <p:spTgt spid="1005597"/>
                                        </p:tgtEl>
                                      </p:cBhvr>
                                    </p:animEffect>
                                  </p:childTnLst>
                                  <p:subTnLst>
                                    <p:audio>
                                      <p:cMediaNode>
                                        <p:cTn display="0" masterRel="sameClick">
                                          <p:stCondLst>
                                            <p:cond evt="begin" delay="0">
                                              <p:tn val="40"/>
                                            </p:cond>
                                          </p:stCondLst>
                                          <p:endCondLst>
                                            <p:cond evt="onStopAudio" delay="0">
                                              <p:tgtEl>
                                                <p:sldTgt/>
                                              </p:tgtEl>
                                            </p:cond>
                                          </p:endCondLst>
                                        </p:cTn>
                                        <p:tgtEl>
                                          <p:sndTgt r:embed="rId3" name="camera.wav"/>
                                        </p:tgtEl>
                                      </p:cMediaNode>
                                    </p:audio>
                                  </p:sub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005598"/>
                                        </p:tgtEl>
                                        <p:attrNameLst>
                                          <p:attrName>style.visibility</p:attrName>
                                        </p:attrNameLst>
                                      </p:cBhvr>
                                      <p:to>
                                        <p:strVal val="visible"/>
                                      </p:to>
                                    </p:set>
                                    <p:anim calcmode="lin" valueType="num">
                                      <p:cBhvr>
                                        <p:cTn id="49" dur="500" fill="hold"/>
                                        <p:tgtEl>
                                          <p:spTgt spid="1005598"/>
                                        </p:tgtEl>
                                        <p:attrNameLst>
                                          <p:attrName>ppt_w</p:attrName>
                                        </p:attrNameLst>
                                      </p:cBhvr>
                                      <p:tavLst>
                                        <p:tav tm="0">
                                          <p:val>
                                            <p:fltVal val="0"/>
                                          </p:val>
                                        </p:tav>
                                        <p:tav tm="100000">
                                          <p:val>
                                            <p:strVal val="#ppt_w"/>
                                          </p:val>
                                        </p:tav>
                                      </p:tavLst>
                                    </p:anim>
                                    <p:anim calcmode="lin" valueType="num">
                                      <p:cBhvr>
                                        <p:cTn id="50" dur="500" fill="hold"/>
                                        <p:tgtEl>
                                          <p:spTgt spid="1005598"/>
                                        </p:tgtEl>
                                        <p:attrNameLst>
                                          <p:attrName>ppt_h</p:attrName>
                                        </p:attrNameLst>
                                      </p:cBhvr>
                                      <p:tavLst>
                                        <p:tav tm="0">
                                          <p:val>
                                            <p:fltVal val="0"/>
                                          </p:val>
                                        </p:tav>
                                        <p:tav tm="100000">
                                          <p:val>
                                            <p:strVal val="#ppt_h"/>
                                          </p:val>
                                        </p:tav>
                                      </p:tavLst>
                                    </p:anim>
                                    <p:animEffect transition="in" filter="fade">
                                      <p:cBhvr>
                                        <p:cTn id="51" dur="500"/>
                                        <p:tgtEl>
                                          <p:spTgt spid="1005598"/>
                                        </p:tgtEl>
                                      </p:cBhvr>
                                    </p:animEffect>
                                  </p:childTnLst>
                                  <p:subTnLst>
                                    <p:audio>
                                      <p:cMediaNode>
                                        <p:cTn display="0" masterRel="sameClick">
                                          <p:stCondLst>
                                            <p:cond evt="begin" delay="0">
                                              <p:tn val="47"/>
                                            </p:cond>
                                          </p:stCondLst>
                                          <p:endCondLst>
                                            <p:cond evt="onStopAudio" delay="0">
                                              <p:tgtEl>
                                                <p:sldTgt/>
                                              </p:tgtEl>
                                            </p:cond>
                                          </p:endCondLst>
                                        </p:cTn>
                                        <p:tgtEl>
                                          <p:sndTgt r:embed="rId3" name="camera.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005600">
                                            <p:txEl>
                                              <p:pRg st="1" end="1"/>
                                            </p:txEl>
                                          </p:spTgt>
                                        </p:tgtEl>
                                        <p:attrNameLst>
                                          <p:attrName>style.visibility</p:attrName>
                                        </p:attrNameLst>
                                      </p:cBhvr>
                                      <p:to>
                                        <p:strVal val="visible"/>
                                      </p:to>
                                    </p:set>
                                    <p:anim calcmode="lin" valueType="num">
                                      <p:cBhvr additive="base">
                                        <p:cTn id="56" dur="500" fill="hold"/>
                                        <p:tgtEl>
                                          <p:spTgt spid="1005600">
                                            <p:txEl>
                                              <p:pRg st="1" end="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00560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5596" grpId="0"/>
      <p:bldP spid="1005597" grpId="0"/>
      <p:bldP spid="100559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290" name="Rectangle 2"/>
          <p:cNvSpPr>
            <a:spLocks noChangeArrowheads="1"/>
          </p:cNvSpPr>
          <p:nvPr/>
        </p:nvSpPr>
        <p:spPr bwMode="auto">
          <a:xfrm>
            <a:off x="685800" y="1401763"/>
            <a:ext cx="7772400" cy="2659062"/>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chemeClr val="accent2"/>
                </a:solidFill>
                <a:latin typeface="Arial" charset="0"/>
                <a:ea typeface="Calibri" pitchFamily="34" charset="0"/>
                <a:cs typeface="Arial" charset="0"/>
              </a:rPr>
              <a:t>Understandings: </a:t>
            </a:r>
            <a:endParaRPr lang="en-US" sz="2400">
              <a:solidFill>
                <a:schemeClr val="accent2"/>
              </a:solidFill>
              <a:latin typeface="Arial" charset="0"/>
              <a:ea typeface="Calibri" pitchFamily="34" charset="0"/>
              <a:cs typeface="Arial" charset="0"/>
            </a:endParaRPr>
          </a:p>
          <a:p>
            <a:pPr marL="609600" indent="-609600">
              <a:spcBef>
                <a:spcPct val="20000"/>
              </a:spcBef>
            </a:pPr>
            <a:r>
              <a:rPr lang="en-US" sz="2400">
                <a:solidFill>
                  <a:schemeClr val="accent2"/>
                </a:solidFill>
                <a:latin typeface="Arial" charset="0"/>
                <a:ea typeface="Calibri" pitchFamily="34" charset="0"/>
                <a:cs typeface="Arial" charset="0"/>
              </a:rPr>
              <a:t>• Specific energy and energy density of fuel sources </a:t>
            </a:r>
          </a:p>
          <a:p>
            <a:pPr marL="609600" indent="-609600">
              <a:spcBef>
                <a:spcPct val="20000"/>
              </a:spcBef>
            </a:pPr>
            <a:r>
              <a:rPr lang="en-US" sz="2400">
                <a:solidFill>
                  <a:schemeClr val="accent2"/>
                </a:solidFill>
                <a:latin typeface="Arial" charset="0"/>
                <a:ea typeface="Calibri" pitchFamily="34" charset="0"/>
                <a:cs typeface="Arial" charset="0"/>
              </a:rPr>
              <a:t>• Sankey diagrams </a:t>
            </a:r>
          </a:p>
          <a:p>
            <a:pPr marL="609600" indent="-609600">
              <a:spcBef>
                <a:spcPct val="20000"/>
              </a:spcBef>
            </a:pPr>
            <a:r>
              <a:rPr lang="en-US" sz="2400">
                <a:solidFill>
                  <a:schemeClr val="accent2"/>
                </a:solidFill>
                <a:latin typeface="Arial" charset="0"/>
                <a:ea typeface="Calibri" pitchFamily="34" charset="0"/>
                <a:cs typeface="Arial" charset="0"/>
              </a:rPr>
              <a:t>• Primary energy sources </a:t>
            </a:r>
          </a:p>
          <a:p>
            <a:pPr marL="609600" indent="-609600">
              <a:spcBef>
                <a:spcPct val="20000"/>
              </a:spcBef>
            </a:pPr>
            <a:r>
              <a:rPr lang="en-US" sz="2400">
                <a:solidFill>
                  <a:schemeClr val="accent2"/>
                </a:solidFill>
                <a:latin typeface="Arial" charset="0"/>
                <a:ea typeface="Calibri" pitchFamily="34" charset="0"/>
                <a:cs typeface="Arial" charset="0"/>
              </a:rPr>
              <a:t>• Electricity as a secondary and versatile form of energy </a:t>
            </a:r>
          </a:p>
          <a:p>
            <a:pPr marL="609600" indent="-609600">
              <a:spcBef>
                <a:spcPct val="20000"/>
              </a:spcBef>
            </a:pPr>
            <a:r>
              <a:rPr lang="en-US" sz="2400">
                <a:solidFill>
                  <a:schemeClr val="accent2"/>
                </a:solidFill>
                <a:latin typeface="Arial" charset="0"/>
                <a:ea typeface="Calibri" pitchFamily="34" charset="0"/>
                <a:cs typeface="Arial" charset="0"/>
              </a:rPr>
              <a:t>• Renewable and non-renewable energy sources</a:t>
            </a:r>
            <a:r>
              <a:rPr lang="en-US" sz="2400">
                <a:solidFill>
                  <a:srgbClr val="000000"/>
                </a:solidFill>
                <a:latin typeface="Arial" charset="0"/>
                <a:ea typeface="Calibri" pitchFamily="34" charset="0"/>
                <a:cs typeface="Arial" charset="0"/>
              </a:rPr>
              <a:t> </a:t>
            </a:r>
            <a:endParaRPr lang="en-US" sz="2400" b="1">
              <a:solidFill>
                <a:srgbClr val="000000"/>
              </a:solidFill>
              <a:latin typeface="Arial" charset="0"/>
              <a:ea typeface="Calibri" pitchFamily="34" charset="0"/>
              <a:cs typeface="Arial" charset="0"/>
            </a:endParaRPr>
          </a:p>
        </p:txBody>
      </p:sp>
      <p:sp>
        <p:nvSpPr>
          <p:cNvPr id="4099"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6290">
                                            <p:txEl>
                                              <p:pRg st="0" end="0"/>
                                            </p:txEl>
                                          </p:spTgt>
                                        </p:tgtEl>
                                        <p:attrNameLst>
                                          <p:attrName>style.visibility</p:attrName>
                                        </p:attrNameLst>
                                      </p:cBhvr>
                                      <p:to>
                                        <p:strVal val="visible"/>
                                      </p:to>
                                    </p:set>
                                    <p:anim calcmode="lin" valueType="num">
                                      <p:cBhvr additive="base">
                                        <p:cTn id="7" dur="500" fill="hold"/>
                                        <p:tgtEl>
                                          <p:spTgt spid="10362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629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6290">
                                            <p:txEl>
                                              <p:pRg st="1" end="1"/>
                                            </p:txEl>
                                          </p:spTgt>
                                        </p:tgtEl>
                                        <p:attrNameLst>
                                          <p:attrName>style.visibility</p:attrName>
                                        </p:attrNameLst>
                                      </p:cBhvr>
                                      <p:to>
                                        <p:strVal val="visible"/>
                                      </p:to>
                                    </p:set>
                                    <p:anim calcmode="lin" valueType="num">
                                      <p:cBhvr additive="base">
                                        <p:cTn id="13" dur="500" fill="hold"/>
                                        <p:tgtEl>
                                          <p:spTgt spid="103629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3629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6290">
                                            <p:txEl>
                                              <p:pRg st="2" end="2"/>
                                            </p:txEl>
                                          </p:spTgt>
                                        </p:tgtEl>
                                        <p:attrNameLst>
                                          <p:attrName>style.visibility</p:attrName>
                                        </p:attrNameLst>
                                      </p:cBhvr>
                                      <p:to>
                                        <p:strVal val="visible"/>
                                      </p:to>
                                    </p:set>
                                    <p:anim calcmode="lin" valueType="num">
                                      <p:cBhvr additive="base">
                                        <p:cTn id="19" dur="500" fill="hold"/>
                                        <p:tgtEl>
                                          <p:spTgt spid="103629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3629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36290">
                                            <p:txEl>
                                              <p:pRg st="3" end="3"/>
                                            </p:txEl>
                                          </p:spTgt>
                                        </p:tgtEl>
                                        <p:attrNameLst>
                                          <p:attrName>style.visibility</p:attrName>
                                        </p:attrNameLst>
                                      </p:cBhvr>
                                      <p:to>
                                        <p:strVal val="visible"/>
                                      </p:to>
                                    </p:set>
                                    <p:anim calcmode="lin" valueType="num">
                                      <p:cBhvr additive="base">
                                        <p:cTn id="25" dur="500" fill="hold"/>
                                        <p:tgtEl>
                                          <p:spTgt spid="103629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3629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36290">
                                            <p:txEl>
                                              <p:pRg st="4" end="4"/>
                                            </p:txEl>
                                          </p:spTgt>
                                        </p:tgtEl>
                                        <p:attrNameLst>
                                          <p:attrName>style.visibility</p:attrName>
                                        </p:attrNameLst>
                                      </p:cBhvr>
                                      <p:to>
                                        <p:strVal val="visible"/>
                                      </p:to>
                                    </p:set>
                                    <p:anim calcmode="lin" valueType="num">
                                      <p:cBhvr additive="base">
                                        <p:cTn id="31" dur="500" fill="hold"/>
                                        <p:tgtEl>
                                          <p:spTgt spid="103629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3629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36290">
                                            <p:txEl>
                                              <p:pRg st="5" end="5"/>
                                            </p:txEl>
                                          </p:spTgt>
                                        </p:tgtEl>
                                        <p:attrNameLst>
                                          <p:attrName>style.visibility</p:attrName>
                                        </p:attrNameLst>
                                      </p:cBhvr>
                                      <p:to>
                                        <p:strVal val="visible"/>
                                      </p:to>
                                    </p:set>
                                    <p:anim calcmode="lin" valueType="num">
                                      <p:cBhvr additive="base">
                                        <p:cTn id="37" dur="500" fill="hold"/>
                                        <p:tgtEl>
                                          <p:spTgt spid="103629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3629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19" name="Rectangle 3"/>
          <p:cNvSpPr>
            <a:spLocks noChangeArrowheads="1"/>
          </p:cNvSpPr>
          <p:nvPr/>
        </p:nvSpPr>
        <p:spPr bwMode="auto">
          <a:xfrm>
            <a:off x="674688" y="1836738"/>
            <a:ext cx="7772400" cy="3794125"/>
          </a:xfrm>
          <a:prstGeom prst="rect">
            <a:avLst/>
          </a:prstGeom>
          <a:solidFill>
            <a:srgbClr val="FFFFCC"/>
          </a:solidFill>
          <a:ln w="9525">
            <a:noFill/>
            <a:miter lim="800000"/>
            <a:headEnd/>
            <a:tailEnd/>
          </a:ln>
        </p:spPr>
        <p:txBody>
          <a:bodyPr/>
          <a:lstStyle/>
          <a:p>
            <a:pPr>
              <a:spcBef>
                <a:spcPct val="20000"/>
              </a:spcBef>
            </a:pPr>
            <a:r>
              <a:rPr lang="en-US" sz="2400">
                <a:latin typeface="Arial" charset="0"/>
                <a:sym typeface="Symbol" pitchFamily="18" charset="2"/>
              </a:rPr>
              <a:t>EXAMPLE: </a:t>
            </a:r>
          </a:p>
          <a:p>
            <a:pPr>
              <a:spcBef>
                <a:spcPct val="20000"/>
              </a:spcBef>
            </a:pPr>
            <a:r>
              <a:rPr lang="en-US" sz="2400">
                <a:solidFill>
                  <a:srgbClr val="000000"/>
                </a:solidFill>
                <a:latin typeface="Arial" charset="0"/>
                <a:cs typeface="Times New Roman" pitchFamily="18" charset="0"/>
                <a:sym typeface="Symbol" pitchFamily="18" charset="2"/>
              </a:rPr>
              <a:t></a:t>
            </a:r>
            <a:r>
              <a:rPr lang="en-US" sz="2400">
                <a:latin typeface="Arial" charset="0"/>
                <a:sym typeface="Symbol" pitchFamily="18" charset="2"/>
              </a:rPr>
              <a:t>Efficiencies for various “machines” are shown in the table.</a:t>
            </a:r>
          </a:p>
          <a:p>
            <a:pPr>
              <a:spcBef>
                <a:spcPct val="20000"/>
              </a:spcBef>
            </a:pPr>
            <a:endParaRPr lang="en-US" sz="2400">
              <a:latin typeface="Arial" charset="0"/>
              <a:sym typeface="Symbol" pitchFamily="18" charset="2"/>
            </a:endParaRPr>
          </a:p>
          <a:p>
            <a:pPr>
              <a:spcBef>
                <a:spcPct val="20000"/>
              </a:spcBef>
            </a:pPr>
            <a:endParaRPr lang="en-US">
              <a:sym typeface="Symbol" pitchFamily="18" charset="2"/>
            </a:endParaRPr>
          </a:p>
          <a:p>
            <a:pPr>
              <a:spcBef>
                <a:spcPct val="20000"/>
              </a:spcBef>
            </a:pPr>
            <a:endParaRPr lang="en-US">
              <a:sym typeface="Symbol" pitchFamily="18" charset="2"/>
            </a:endParaRPr>
          </a:p>
          <a:p>
            <a:pPr>
              <a:spcBef>
                <a:spcPct val="20000"/>
              </a:spcBef>
            </a:pPr>
            <a:endParaRPr lang="en-US">
              <a:sym typeface="Symbol" pitchFamily="18" charset="2"/>
            </a:endParaRPr>
          </a:p>
        </p:txBody>
      </p:sp>
      <p:sp>
        <p:nvSpPr>
          <p:cNvPr id="1007657" name="Rectangle 41"/>
          <p:cNvSpPr>
            <a:spLocks noChangeArrowheads="1"/>
          </p:cNvSpPr>
          <p:nvPr/>
        </p:nvSpPr>
        <p:spPr bwMode="auto">
          <a:xfrm>
            <a:off x="1306513" y="3235325"/>
            <a:ext cx="6484937" cy="2298700"/>
          </a:xfrm>
          <a:prstGeom prst="rect">
            <a:avLst/>
          </a:prstGeom>
          <a:solidFill>
            <a:schemeClr val="bg1"/>
          </a:solidFill>
          <a:ln w="9525">
            <a:noFill/>
            <a:miter lim="800000"/>
            <a:headEnd/>
            <a:tailEnd/>
          </a:ln>
        </p:spPr>
        <p:txBody>
          <a:bodyPr wrap="none" anchor="ctr"/>
          <a:lstStyle/>
          <a:p>
            <a:endParaRPr lang="en-US"/>
          </a:p>
        </p:txBody>
      </p:sp>
      <p:sp>
        <p:nvSpPr>
          <p:cNvPr id="31748" name="Rectangle 2"/>
          <p:cNvSpPr>
            <a:spLocks noChangeArrowheads="1"/>
          </p:cNvSpPr>
          <p:nvPr/>
        </p:nvSpPr>
        <p:spPr bwMode="auto">
          <a:xfrm>
            <a:off x="685800" y="1401763"/>
            <a:ext cx="7772400" cy="461962"/>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Sankey diagrams</a:t>
            </a:r>
          </a:p>
        </p:txBody>
      </p:sp>
      <p:sp>
        <p:nvSpPr>
          <p:cNvPr id="31749"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1007645" name="Rectangle 29"/>
          <p:cNvSpPr>
            <a:spLocks noChangeArrowheads="1"/>
          </p:cNvSpPr>
          <p:nvPr/>
        </p:nvSpPr>
        <p:spPr bwMode="auto">
          <a:xfrm>
            <a:off x="1316038" y="3148013"/>
            <a:ext cx="3657600" cy="490537"/>
          </a:xfrm>
          <a:prstGeom prst="rect">
            <a:avLst/>
          </a:prstGeom>
          <a:solidFill>
            <a:schemeClr val="accent2"/>
          </a:solidFill>
          <a:ln w="9525">
            <a:solidFill>
              <a:schemeClr val="tx1"/>
            </a:solidFill>
            <a:miter lim="800000"/>
            <a:headEnd/>
            <a:tailEnd/>
          </a:ln>
        </p:spPr>
        <p:txBody>
          <a:bodyPr/>
          <a:lstStyle/>
          <a:p>
            <a:pPr algn="ctr">
              <a:lnSpc>
                <a:spcPct val="90000"/>
              </a:lnSpc>
              <a:spcBef>
                <a:spcPct val="20000"/>
              </a:spcBef>
            </a:pPr>
            <a:r>
              <a:rPr lang="en-US" sz="2400">
                <a:solidFill>
                  <a:schemeClr val="bg1"/>
                </a:solidFill>
                <a:latin typeface="Arial" charset="0"/>
              </a:rPr>
              <a:t>Machine</a:t>
            </a:r>
            <a:endParaRPr lang="en-US" sz="2400">
              <a:solidFill>
                <a:schemeClr val="bg1"/>
              </a:solidFill>
              <a:latin typeface="Arial" charset="0"/>
              <a:sym typeface="Symbol" pitchFamily="18" charset="2"/>
            </a:endParaRPr>
          </a:p>
        </p:txBody>
      </p:sp>
      <p:sp>
        <p:nvSpPr>
          <p:cNvPr id="1007646" name="Rectangle 30"/>
          <p:cNvSpPr>
            <a:spLocks noChangeArrowheads="1"/>
          </p:cNvSpPr>
          <p:nvPr/>
        </p:nvSpPr>
        <p:spPr bwMode="auto">
          <a:xfrm>
            <a:off x="4973638" y="3148013"/>
            <a:ext cx="2819400" cy="490537"/>
          </a:xfrm>
          <a:prstGeom prst="rect">
            <a:avLst/>
          </a:prstGeom>
          <a:solidFill>
            <a:srgbClr val="996633"/>
          </a:solidFill>
          <a:ln w="9525">
            <a:solidFill>
              <a:schemeClr val="tx1"/>
            </a:solidFill>
            <a:miter lim="800000"/>
            <a:headEnd/>
            <a:tailEnd/>
          </a:ln>
        </p:spPr>
        <p:txBody>
          <a:bodyPr/>
          <a:lstStyle/>
          <a:p>
            <a:pPr algn="ctr">
              <a:lnSpc>
                <a:spcPct val="90000"/>
              </a:lnSpc>
              <a:spcBef>
                <a:spcPct val="20000"/>
              </a:spcBef>
            </a:pPr>
            <a:r>
              <a:rPr lang="en-US" sz="2400">
                <a:solidFill>
                  <a:schemeClr val="bg1"/>
                </a:solidFill>
                <a:latin typeface="Arial" charset="0"/>
              </a:rPr>
              <a:t>Efficiency (%)</a:t>
            </a:r>
            <a:endParaRPr lang="en-US" sz="2400">
              <a:solidFill>
                <a:schemeClr val="bg1"/>
              </a:solidFill>
              <a:latin typeface="Arial" charset="0"/>
              <a:sym typeface="Symbol" pitchFamily="18" charset="2"/>
            </a:endParaRPr>
          </a:p>
        </p:txBody>
      </p:sp>
      <p:sp>
        <p:nvSpPr>
          <p:cNvPr id="1007647" name="Rectangle 31"/>
          <p:cNvSpPr>
            <a:spLocks noChangeArrowheads="1"/>
          </p:cNvSpPr>
          <p:nvPr/>
        </p:nvSpPr>
        <p:spPr bwMode="auto">
          <a:xfrm>
            <a:off x="1316038" y="3638550"/>
            <a:ext cx="3657600" cy="381000"/>
          </a:xfrm>
          <a:prstGeom prst="rect">
            <a:avLst/>
          </a:prstGeom>
          <a:noFill/>
          <a:ln w="9525">
            <a:solidFill>
              <a:schemeClr val="tx1"/>
            </a:solidFill>
            <a:miter lim="800000"/>
            <a:headEnd/>
            <a:tailEnd/>
          </a:ln>
        </p:spPr>
        <p:txBody>
          <a:bodyPr/>
          <a:lstStyle/>
          <a:p>
            <a:pPr algn="ctr">
              <a:lnSpc>
                <a:spcPct val="90000"/>
              </a:lnSpc>
              <a:spcBef>
                <a:spcPct val="20000"/>
              </a:spcBef>
            </a:pPr>
            <a:r>
              <a:rPr lang="en-US" sz="2400">
                <a:latin typeface="Arial" charset="0"/>
              </a:rPr>
              <a:t>Steam Locomotive</a:t>
            </a:r>
            <a:endParaRPr lang="en-US" sz="2400">
              <a:latin typeface="Arial" charset="0"/>
              <a:sym typeface="Symbol" pitchFamily="18" charset="2"/>
            </a:endParaRPr>
          </a:p>
        </p:txBody>
      </p:sp>
      <p:sp>
        <p:nvSpPr>
          <p:cNvPr id="1007648" name="Rectangle 32"/>
          <p:cNvSpPr>
            <a:spLocks noChangeArrowheads="1"/>
          </p:cNvSpPr>
          <p:nvPr/>
        </p:nvSpPr>
        <p:spPr bwMode="auto">
          <a:xfrm>
            <a:off x="4973638" y="3638550"/>
            <a:ext cx="2819400" cy="381000"/>
          </a:xfrm>
          <a:prstGeom prst="rect">
            <a:avLst/>
          </a:prstGeom>
          <a:noFill/>
          <a:ln w="9525">
            <a:solidFill>
              <a:schemeClr val="tx1"/>
            </a:solidFill>
            <a:miter lim="800000"/>
            <a:headEnd/>
            <a:tailEnd/>
          </a:ln>
        </p:spPr>
        <p:txBody>
          <a:bodyPr/>
          <a:lstStyle/>
          <a:p>
            <a:pPr algn="ctr">
              <a:lnSpc>
                <a:spcPct val="90000"/>
              </a:lnSpc>
              <a:spcBef>
                <a:spcPct val="20000"/>
              </a:spcBef>
            </a:pPr>
            <a:r>
              <a:rPr lang="en-US" sz="2400">
                <a:latin typeface="Arial" charset="0"/>
              </a:rPr>
              <a:t>5 to 10</a:t>
            </a:r>
            <a:endParaRPr lang="en-US" sz="2400">
              <a:latin typeface="Arial" charset="0"/>
              <a:sym typeface="Symbol" pitchFamily="18" charset="2"/>
            </a:endParaRPr>
          </a:p>
        </p:txBody>
      </p:sp>
      <p:sp>
        <p:nvSpPr>
          <p:cNvPr id="1007649" name="Rectangle 33"/>
          <p:cNvSpPr>
            <a:spLocks noChangeArrowheads="1"/>
          </p:cNvSpPr>
          <p:nvPr/>
        </p:nvSpPr>
        <p:spPr bwMode="auto">
          <a:xfrm>
            <a:off x="1316038" y="4019550"/>
            <a:ext cx="3657600" cy="381000"/>
          </a:xfrm>
          <a:prstGeom prst="rect">
            <a:avLst/>
          </a:prstGeom>
          <a:noFill/>
          <a:ln w="9525">
            <a:solidFill>
              <a:schemeClr val="tx1"/>
            </a:solidFill>
            <a:miter lim="800000"/>
            <a:headEnd/>
            <a:tailEnd/>
          </a:ln>
        </p:spPr>
        <p:txBody>
          <a:bodyPr/>
          <a:lstStyle/>
          <a:p>
            <a:pPr algn="ctr">
              <a:lnSpc>
                <a:spcPct val="90000"/>
              </a:lnSpc>
              <a:spcBef>
                <a:spcPct val="20000"/>
              </a:spcBef>
            </a:pPr>
            <a:r>
              <a:rPr lang="en-US" sz="2400">
                <a:latin typeface="Arial" charset="0"/>
              </a:rPr>
              <a:t>Human Muscle</a:t>
            </a:r>
            <a:endParaRPr lang="en-US" sz="2400">
              <a:latin typeface="Arial" charset="0"/>
              <a:sym typeface="Symbol" pitchFamily="18" charset="2"/>
            </a:endParaRPr>
          </a:p>
        </p:txBody>
      </p:sp>
      <p:sp>
        <p:nvSpPr>
          <p:cNvPr id="1007650" name="Rectangle 34"/>
          <p:cNvSpPr>
            <a:spLocks noChangeArrowheads="1"/>
          </p:cNvSpPr>
          <p:nvPr/>
        </p:nvSpPr>
        <p:spPr bwMode="auto">
          <a:xfrm>
            <a:off x="4973638" y="4019550"/>
            <a:ext cx="2819400" cy="381000"/>
          </a:xfrm>
          <a:prstGeom prst="rect">
            <a:avLst/>
          </a:prstGeom>
          <a:noFill/>
          <a:ln w="9525">
            <a:solidFill>
              <a:schemeClr val="tx1"/>
            </a:solidFill>
            <a:miter lim="800000"/>
            <a:headEnd/>
            <a:tailEnd/>
          </a:ln>
        </p:spPr>
        <p:txBody>
          <a:bodyPr/>
          <a:lstStyle/>
          <a:p>
            <a:pPr algn="ctr">
              <a:lnSpc>
                <a:spcPct val="90000"/>
              </a:lnSpc>
              <a:spcBef>
                <a:spcPct val="20000"/>
              </a:spcBef>
            </a:pPr>
            <a:r>
              <a:rPr lang="en-US" sz="2400">
                <a:latin typeface="Arial" charset="0"/>
              </a:rPr>
              <a:t>20 to 25</a:t>
            </a:r>
            <a:endParaRPr lang="en-US" sz="2400">
              <a:latin typeface="Arial" charset="0"/>
              <a:sym typeface="Symbol" pitchFamily="18" charset="2"/>
            </a:endParaRPr>
          </a:p>
        </p:txBody>
      </p:sp>
      <p:sp>
        <p:nvSpPr>
          <p:cNvPr id="1007651" name="Rectangle 35"/>
          <p:cNvSpPr>
            <a:spLocks noChangeArrowheads="1"/>
          </p:cNvSpPr>
          <p:nvPr/>
        </p:nvSpPr>
        <p:spPr bwMode="auto">
          <a:xfrm>
            <a:off x="1316038" y="4400550"/>
            <a:ext cx="3657600" cy="381000"/>
          </a:xfrm>
          <a:prstGeom prst="rect">
            <a:avLst/>
          </a:prstGeom>
          <a:noFill/>
          <a:ln w="9525">
            <a:solidFill>
              <a:schemeClr val="tx1"/>
            </a:solidFill>
            <a:miter lim="800000"/>
            <a:headEnd/>
            <a:tailEnd/>
          </a:ln>
        </p:spPr>
        <p:txBody>
          <a:bodyPr/>
          <a:lstStyle/>
          <a:p>
            <a:pPr algn="ctr">
              <a:lnSpc>
                <a:spcPct val="90000"/>
              </a:lnSpc>
              <a:spcBef>
                <a:spcPct val="20000"/>
              </a:spcBef>
            </a:pPr>
            <a:r>
              <a:rPr lang="en-US" sz="2400">
                <a:latin typeface="Arial" charset="0"/>
              </a:rPr>
              <a:t>Automobile</a:t>
            </a:r>
            <a:endParaRPr lang="en-US" sz="2400">
              <a:latin typeface="Arial" charset="0"/>
              <a:sym typeface="Symbol" pitchFamily="18" charset="2"/>
            </a:endParaRPr>
          </a:p>
        </p:txBody>
      </p:sp>
      <p:sp>
        <p:nvSpPr>
          <p:cNvPr id="1007652" name="Rectangle 36"/>
          <p:cNvSpPr>
            <a:spLocks noChangeArrowheads="1"/>
          </p:cNvSpPr>
          <p:nvPr/>
        </p:nvSpPr>
        <p:spPr bwMode="auto">
          <a:xfrm>
            <a:off x="4973638" y="4400550"/>
            <a:ext cx="2819400" cy="381000"/>
          </a:xfrm>
          <a:prstGeom prst="rect">
            <a:avLst/>
          </a:prstGeom>
          <a:noFill/>
          <a:ln w="9525">
            <a:solidFill>
              <a:schemeClr val="tx1"/>
            </a:solidFill>
            <a:miter lim="800000"/>
            <a:headEnd/>
            <a:tailEnd/>
          </a:ln>
        </p:spPr>
        <p:txBody>
          <a:bodyPr/>
          <a:lstStyle/>
          <a:p>
            <a:pPr algn="ctr">
              <a:lnSpc>
                <a:spcPct val="90000"/>
              </a:lnSpc>
              <a:spcBef>
                <a:spcPct val="20000"/>
              </a:spcBef>
            </a:pPr>
            <a:r>
              <a:rPr lang="en-US" sz="2400">
                <a:latin typeface="Arial" charset="0"/>
              </a:rPr>
              <a:t>less than 25</a:t>
            </a:r>
            <a:endParaRPr lang="en-US" sz="2400">
              <a:latin typeface="Arial" charset="0"/>
              <a:sym typeface="Symbol" pitchFamily="18" charset="2"/>
            </a:endParaRPr>
          </a:p>
        </p:txBody>
      </p:sp>
      <p:sp>
        <p:nvSpPr>
          <p:cNvPr id="1007653" name="Rectangle 37"/>
          <p:cNvSpPr>
            <a:spLocks noChangeArrowheads="1"/>
          </p:cNvSpPr>
          <p:nvPr/>
        </p:nvSpPr>
        <p:spPr bwMode="auto">
          <a:xfrm>
            <a:off x="1316038" y="4781550"/>
            <a:ext cx="3657600" cy="381000"/>
          </a:xfrm>
          <a:prstGeom prst="rect">
            <a:avLst/>
          </a:prstGeom>
          <a:noFill/>
          <a:ln w="9525">
            <a:solidFill>
              <a:schemeClr val="tx1"/>
            </a:solidFill>
            <a:miter lim="800000"/>
            <a:headEnd/>
            <a:tailEnd/>
          </a:ln>
        </p:spPr>
        <p:txBody>
          <a:bodyPr/>
          <a:lstStyle/>
          <a:p>
            <a:pPr algn="ctr">
              <a:lnSpc>
                <a:spcPct val="90000"/>
              </a:lnSpc>
              <a:spcBef>
                <a:spcPct val="20000"/>
              </a:spcBef>
            </a:pPr>
            <a:r>
              <a:rPr lang="en-US" sz="2400">
                <a:latin typeface="Arial" charset="0"/>
              </a:rPr>
              <a:t>Compressor</a:t>
            </a:r>
            <a:endParaRPr lang="en-US" sz="2400">
              <a:latin typeface="Arial" charset="0"/>
              <a:sym typeface="Symbol" pitchFamily="18" charset="2"/>
            </a:endParaRPr>
          </a:p>
        </p:txBody>
      </p:sp>
      <p:sp>
        <p:nvSpPr>
          <p:cNvPr id="1007654" name="Rectangle 38"/>
          <p:cNvSpPr>
            <a:spLocks noChangeArrowheads="1"/>
          </p:cNvSpPr>
          <p:nvPr/>
        </p:nvSpPr>
        <p:spPr bwMode="auto">
          <a:xfrm>
            <a:off x="4973638" y="4781550"/>
            <a:ext cx="2819400" cy="381000"/>
          </a:xfrm>
          <a:prstGeom prst="rect">
            <a:avLst/>
          </a:prstGeom>
          <a:noFill/>
          <a:ln w="9525">
            <a:solidFill>
              <a:schemeClr val="tx1"/>
            </a:solidFill>
            <a:miter lim="800000"/>
            <a:headEnd/>
            <a:tailEnd/>
          </a:ln>
        </p:spPr>
        <p:txBody>
          <a:bodyPr/>
          <a:lstStyle/>
          <a:p>
            <a:pPr algn="ctr">
              <a:lnSpc>
                <a:spcPct val="90000"/>
              </a:lnSpc>
              <a:spcBef>
                <a:spcPct val="20000"/>
              </a:spcBef>
            </a:pPr>
            <a:r>
              <a:rPr lang="en-US" sz="2400">
                <a:latin typeface="Arial" charset="0"/>
              </a:rPr>
              <a:t>80</a:t>
            </a:r>
            <a:endParaRPr lang="en-US" sz="2400">
              <a:latin typeface="Arial" charset="0"/>
              <a:sym typeface="Symbol" pitchFamily="18" charset="2"/>
            </a:endParaRPr>
          </a:p>
        </p:txBody>
      </p:sp>
      <p:sp>
        <p:nvSpPr>
          <p:cNvPr id="1007655" name="Rectangle 39"/>
          <p:cNvSpPr>
            <a:spLocks noChangeArrowheads="1"/>
          </p:cNvSpPr>
          <p:nvPr/>
        </p:nvSpPr>
        <p:spPr bwMode="auto">
          <a:xfrm>
            <a:off x="1316038" y="5162550"/>
            <a:ext cx="3657600" cy="381000"/>
          </a:xfrm>
          <a:prstGeom prst="rect">
            <a:avLst/>
          </a:prstGeom>
          <a:noFill/>
          <a:ln w="9525">
            <a:solidFill>
              <a:schemeClr val="tx1"/>
            </a:solidFill>
            <a:miter lim="800000"/>
            <a:headEnd/>
            <a:tailEnd/>
          </a:ln>
        </p:spPr>
        <p:txBody>
          <a:bodyPr/>
          <a:lstStyle/>
          <a:p>
            <a:pPr algn="ctr">
              <a:lnSpc>
                <a:spcPct val="90000"/>
              </a:lnSpc>
              <a:spcBef>
                <a:spcPct val="20000"/>
              </a:spcBef>
            </a:pPr>
            <a:r>
              <a:rPr lang="en-US" sz="2400">
                <a:latin typeface="Arial" charset="0"/>
              </a:rPr>
              <a:t>Electric Motor</a:t>
            </a:r>
            <a:endParaRPr lang="en-US" sz="2400">
              <a:latin typeface="Arial" charset="0"/>
              <a:sym typeface="Symbol" pitchFamily="18" charset="2"/>
            </a:endParaRPr>
          </a:p>
        </p:txBody>
      </p:sp>
      <p:sp>
        <p:nvSpPr>
          <p:cNvPr id="1007656" name="Rectangle 40"/>
          <p:cNvSpPr>
            <a:spLocks noChangeArrowheads="1"/>
          </p:cNvSpPr>
          <p:nvPr/>
        </p:nvSpPr>
        <p:spPr bwMode="auto">
          <a:xfrm>
            <a:off x="4973638" y="5162550"/>
            <a:ext cx="2819400" cy="381000"/>
          </a:xfrm>
          <a:prstGeom prst="rect">
            <a:avLst/>
          </a:prstGeom>
          <a:noFill/>
          <a:ln w="9525">
            <a:solidFill>
              <a:schemeClr val="tx1"/>
            </a:solidFill>
            <a:miter lim="800000"/>
            <a:headEnd/>
            <a:tailEnd/>
          </a:ln>
        </p:spPr>
        <p:txBody>
          <a:bodyPr/>
          <a:lstStyle/>
          <a:p>
            <a:pPr algn="ctr">
              <a:lnSpc>
                <a:spcPct val="90000"/>
              </a:lnSpc>
              <a:spcBef>
                <a:spcPct val="20000"/>
              </a:spcBef>
            </a:pPr>
            <a:r>
              <a:rPr lang="en-US" sz="2400">
                <a:latin typeface="Arial" charset="0"/>
              </a:rPr>
              <a:t>70 to 95</a:t>
            </a:r>
            <a:endParaRPr lang="en-US" sz="2400">
              <a:latin typeface="Arial" charset="0"/>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7619">
                                            <p:txEl>
                                              <p:pRg st="0" end="0"/>
                                            </p:txEl>
                                          </p:spTgt>
                                        </p:tgtEl>
                                        <p:attrNameLst>
                                          <p:attrName>style.visibility</p:attrName>
                                        </p:attrNameLst>
                                      </p:cBhvr>
                                      <p:to>
                                        <p:strVal val="visible"/>
                                      </p:to>
                                    </p:set>
                                    <p:anim calcmode="lin" valueType="num">
                                      <p:cBhvr additive="base">
                                        <p:cTn id="7" dur="500" fill="hold"/>
                                        <p:tgtEl>
                                          <p:spTgt spid="10076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761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07619">
                                            <p:txEl>
                                              <p:pRg st="1" end="1"/>
                                            </p:txEl>
                                          </p:spTgt>
                                        </p:tgtEl>
                                        <p:attrNameLst>
                                          <p:attrName>style.visibility</p:attrName>
                                        </p:attrNameLst>
                                      </p:cBhvr>
                                      <p:to>
                                        <p:strVal val="visible"/>
                                      </p:to>
                                    </p:set>
                                    <p:anim calcmode="lin" valueType="num">
                                      <p:cBhvr additive="base">
                                        <p:cTn id="13" dur="500" fill="hold"/>
                                        <p:tgtEl>
                                          <p:spTgt spid="10076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761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1007657"/>
                                        </p:tgtEl>
                                        <p:attrNameLst>
                                          <p:attrName>style.visibility</p:attrName>
                                        </p:attrNameLst>
                                      </p:cBhvr>
                                      <p:to>
                                        <p:strVal val="visible"/>
                                      </p:to>
                                    </p:set>
                                    <p:animEffect transition="in" filter="diamond(in)">
                                      <p:cBhvr>
                                        <p:cTn id="19" dur="2000"/>
                                        <p:tgtEl>
                                          <p:spTgt spid="100765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07645"/>
                                        </p:tgtEl>
                                        <p:attrNameLst>
                                          <p:attrName>style.visibility</p:attrName>
                                        </p:attrNameLst>
                                      </p:cBhvr>
                                      <p:to>
                                        <p:strVal val="visible"/>
                                      </p:to>
                                    </p:set>
                                    <p:animEffect transition="in" filter="fade">
                                      <p:cBhvr>
                                        <p:cTn id="24" dur="500"/>
                                        <p:tgtEl>
                                          <p:spTgt spid="1007645"/>
                                        </p:tgtEl>
                                      </p:cBhvr>
                                    </p:animEffect>
                                  </p:childTnLst>
                                  <p:subTnLst>
                                    <p:audio>
                                      <p:cMediaNode>
                                        <p:cTn display="0" masterRel="sameClick">
                                          <p:stCondLst>
                                            <p:cond evt="begin" delay="0">
                                              <p:tn val="22"/>
                                            </p:cond>
                                          </p:stCondLst>
                                          <p:endCondLst>
                                            <p:cond evt="onStopAudio" delay="0">
                                              <p:tgtEl>
                                                <p:sldTgt/>
                                              </p:tgtEl>
                                            </p:cond>
                                          </p:endCondLst>
                                        </p:cTn>
                                        <p:tgtEl>
                                          <p:sndTgt r:embed="rId5" name="type.wav"/>
                                        </p:tgtEl>
                                      </p:cMediaNode>
                                    </p:audio>
                                  </p:sub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07646"/>
                                        </p:tgtEl>
                                        <p:attrNameLst>
                                          <p:attrName>style.visibility</p:attrName>
                                        </p:attrNameLst>
                                      </p:cBhvr>
                                      <p:to>
                                        <p:strVal val="visible"/>
                                      </p:to>
                                    </p:set>
                                    <p:animEffect transition="in" filter="fade">
                                      <p:cBhvr>
                                        <p:cTn id="29" dur="500"/>
                                        <p:tgtEl>
                                          <p:spTgt spid="1007646"/>
                                        </p:tgtEl>
                                      </p:cBhvr>
                                    </p:animEffect>
                                  </p:childTnLst>
                                  <p:subTnLst>
                                    <p:audio>
                                      <p:cMediaNode>
                                        <p:cTn display="0" masterRel="sameClick">
                                          <p:stCondLst>
                                            <p:cond evt="begin" delay="0">
                                              <p:tn val="27"/>
                                            </p:cond>
                                          </p:stCondLst>
                                          <p:endCondLst>
                                            <p:cond evt="onStopAudio" delay="0">
                                              <p:tgtEl>
                                                <p:sldTgt/>
                                              </p:tgtEl>
                                            </p:cond>
                                          </p:endCondLst>
                                        </p:cTn>
                                        <p:tgtEl>
                                          <p:sndTgt r:embed="rId5" name="type.wav"/>
                                        </p:tgtEl>
                                      </p:cMediaNode>
                                    </p:audio>
                                  </p:sub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07647"/>
                                        </p:tgtEl>
                                        <p:attrNameLst>
                                          <p:attrName>style.visibility</p:attrName>
                                        </p:attrNameLst>
                                      </p:cBhvr>
                                      <p:to>
                                        <p:strVal val="visible"/>
                                      </p:to>
                                    </p:set>
                                    <p:animEffect transition="in" filter="fade">
                                      <p:cBhvr>
                                        <p:cTn id="34" dur="500"/>
                                        <p:tgtEl>
                                          <p:spTgt spid="1007647"/>
                                        </p:tgtEl>
                                      </p:cBhvr>
                                    </p:animEffect>
                                  </p:childTnLst>
                                  <p:subTnLst>
                                    <p:audio>
                                      <p:cMediaNode>
                                        <p:cTn display="0" masterRel="sameClick">
                                          <p:stCondLst>
                                            <p:cond evt="begin" delay="0">
                                              <p:tn val="32"/>
                                            </p:cond>
                                          </p:stCondLst>
                                          <p:endCondLst>
                                            <p:cond evt="onStopAudio" delay="0">
                                              <p:tgtEl>
                                                <p:sldTgt/>
                                              </p:tgtEl>
                                            </p:cond>
                                          </p:endCondLst>
                                        </p:cTn>
                                        <p:tgtEl>
                                          <p:sndTgt r:embed="rId5" name="type.wav"/>
                                        </p:tgtEl>
                                      </p:cMediaNode>
                                    </p:audio>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07648"/>
                                        </p:tgtEl>
                                        <p:attrNameLst>
                                          <p:attrName>style.visibility</p:attrName>
                                        </p:attrNameLst>
                                      </p:cBhvr>
                                      <p:to>
                                        <p:strVal val="visible"/>
                                      </p:to>
                                    </p:set>
                                    <p:animEffect transition="in" filter="fade">
                                      <p:cBhvr>
                                        <p:cTn id="39" dur="500"/>
                                        <p:tgtEl>
                                          <p:spTgt spid="1007648"/>
                                        </p:tgtEl>
                                      </p:cBhvr>
                                    </p:animEffect>
                                  </p:childTnLst>
                                  <p:subTnLst>
                                    <p:audio>
                                      <p:cMediaNode>
                                        <p:cTn display="0" masterRel="sameClick">
                                          <p:stCondLst>
                                            <p:cond evt="begin" delay="0">
                                              <p:tn val="37"/>
                                            </p:cond>
                                          </p:stCondLst>
                                          <p:endCondLst>
                                            <p:cond evt="onStopAudio" delay="0">
                                              <p:tgtEl>
                                                <p:sldTgt/>
                                              </p:tgtEl>
                                            </p:cond>
                                          </p:endCondLst>
                                        </p:cTn>
                                        <p:tgtEl>
                                          <p:sndTgt r:embed="rId5" name="type.wav"/>
                                        </p:tgtEl>
                                      </p:cMediaNode>
                                    </p:audio>
                                  </p:sub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007649"/>
                                        </p:tgtEl>
                                        <p:attrNameLst>
                                          <p:attrName>style.visibility</p:attrName>
                                        </p:attrNameLst>
                                      </p:cBhvr>
                                      <p:to>
                                        <p:strVal val="visible"/>
                                      </p:to>
                                    </p:set>
                                    <p:animEffect transition="in" filter="fade">
                                      <p:cBhvr>
                                        <p:cTn id="44" dur="500"/>
                                        <p:tgtEl>
                                          <p:spTgt spid="1007649"/>
                                        </p:tgtEl>
                                      </p:cBhvr>
                                    </p:animEffect>
                                  </p:childTnLst>
                                  <p:subTnLst>
                                    <p:audio>
                                      <p:cMediaNode>
                                        <p:cTn display="0" masterRel="sameClick">
                                          <p:stCondLst>
                                            <p:cond evt="begin" delay="0">
                                              <p:tn val="42"/>
                                            </p:cond>
                                          </p:stCondLst>
                                          <p:endCondLst>
                                            <p:cond evt="onStopAudio" delay="0">
                                              <p:tgtEl>
                                                <p:sldTgt/>
                                              </p:tgtEl>
                                            </p:cond>
                                          </p:endCondLst>
                                        </p:cTn>
                                        <p:tgtEl>
                                          <p:sndTgt r:embed="rId5" name="type.wav"/>
                                        </p:tgtEl>
                                      </p:cMediaNode>
                                    </p:audio>
                                  </p:sub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007650"/>
                                        </p:tgtEl>
                                        <p:attrNameLst>
                                          <p:attrName>style.visibility</p:attrName>
                                        </p:attrNameLst>
                                      </p:cBhvr>
                                      <p:to>
                                        <p:strVal val="visible"/>
                                      </p:to>
                                    </p:set>
                                    <p:animEffect transition="in" filter="fade">
                                      <p:cBhvr>
                                        <p:cTn id="49" dur="500"/>
                                        <p:tgtEl>
                                          <p:spTgt spid="1007650"/>
                                        </p:tgtEl>
                                      </p:cBhvr>
                                    </p:animEffect>
                                  </p:childTnLst>
                                  <p:subTnLst>
                                    <p:audio>
                                      <p:cMediaNode>
                                        <p:cTn display="0" masterRel="sameClick">
                                          <p:stCondLst>
                                            <p:cond evt="begin" delay="0">
                                              <p:tn val="47"/>
                                            </p:cond>
                                          </p:stCondLst>
                                          <p:endCondLst>
                                            <p:cond evt="onStopAudio" delay="0">
                                              <p:tgtEl>
                                                <p:sldTgt/>
                                              </p:tgtEl>
                                            </p:cond>
                                          </p:endCondLst>
                                        </p:cTn>
                                        <p:tgtEl>
                                          <p:sndTgt r:embed="rId5" name="type.wav"/>
                                        </p:tgtEl>
                                      </p:cMediaNode>
                                    </p:audio>
                                  </p:sub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007651"/>
                                        </p:tgtEl>
                                        <p:attrNameLst>
                                          <p:attrName>style.visibility</p:attrName>
                                        </p:attrNameLst>
                                      </p:cBhvr>
                                      <p:to>
                                        <p:strVal val="visible"/>
                                      </p:to>
                                    </p:set>
                                    <p:animEffect transition="in" filter="fade">
                                      <p:cBhvr>
                                        <p:cTn id="54" dur="500"/>
                                        <p:tgtEl>
                                          <p:spTgt spid="1007651"/>
                                        </p:tgtEl>
                                      </p:cBhvr>
                                    </p:animEffect>
                                  </p:childTnLst>
                                  <p:subTnLst>
                                    <p:audio>
                                      <p:cMediaNode>
                                        <p:cTn display="0" masterRel="sameClick">
                                          <p:stCondLst>
                                            <p:cond evt="begin" delay="0">
                                              <p:tn val="52"/>
                                            </p:cond>
                                          </p:stCondLst>
                                          <p:endCondLst>
                                            <p:cond evt="onStopAudio" delay="0">
                                              <p:tgtEl>
                                                <p:sldTgt/>
                                              </p:tgtEl>
                                            </p:cond>
                                          </p:endCondLst>
                                        </p:cTn>
                                        <p:tgtEl>
                                          <p:sndTgt r:embed="rId5" name="type.wav"/>
                                        </p:tgtEl>
                                      </p:cMediaNode>
                                    </p:audio>
                                  </p:sub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007652"/>
                                        </p:tgtEl>
                                        <p:attrNameLst>
                                          <p:attrName>style.visibility</p:attrName>
                                        </p:attrNameLst>
                                      </p:cBhvr>
                                      <p:to>
                                        <p:strVal val="visible"/>
                                      </p:to>
                                    </p:set>
                                    <p:animEffect transition="in" filter="fade">
                                      <p:cBhvr>
                                        <p:cTn id="59" dur="500"/>
                                        <p:tgtEl>
                                          <p:spTgt spid="1007652"/>
                                        </p:tgtEl>
                                      </p:cBhvr>
                                    </p:animEffect>
                                  </p:childTnLst>
                                  <p:subTnLst>
                                    <p:audio>
                                      <p:cMediaNode>
                                        <p:cTn display="0" masterRel="sameClick">
                                          <p:stCondLst>
                                            <p:cond evt="begin" delay="0">
                                              <p:tn val="57"/>
                                            </p:cond>
                                          </p:stCondLst>
                                          <p:endCondLst>
                                            <p:cond evt="onStopAudio" delay="0">
                                              <p:tgtEl>
                                                <p:sldTgt/>
                                              </p:tgtEl>
                                            </p:cond>
                                          </p:endCondLst>
                                        </p:cTn>
                                        <p:tgtEl>
                                          <p:sndTgt r:embed="rId5" name="type.wav"/>
                                        </p:tgtEl>
                                      </p:cMediaNode>
                                    </p:audio>
                                  </p:sub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007653"/>
                                        </p:tgtEl>
                                        <p:attrNameLst>
                                          <p:attrName>style.visibility</p:attrName>
                                        </p:attrNameLst>
                                      </p:cBhvr>
                                      <p:to>
                                        <p:strVal val="visible"/>
                                      </p:to>
                                    </p:set>
                                    <p:animEffect transition="in" filter="fade">
                                      <p:cBhvr>
                                        <p:cTn id="64" dur="500"/>
                                        <p:tgtEl>
                                          <p:spTgt spid="1007653"/>
                                        </p:tgtEl>
                                      </p:cBhvr>
                                    </p:animEffect>
                                  </p:childTnLst>
                                  <p:subTnLst>
                                    <p:audio>
                                      <p:cMediaNode>
                                        <p:cTn display="0" masterRel="sameClick">
                                          <p:stCondLst>
                                            <p:cond evt="begin" delay="0">
                                              <p:tn val="62"/>
                                            </p:cond>
                                          </p:stCondLst>
                                          <p:endCondLst>
                                            <p:cond evt="onStopAudio" delay="0">
                                              <p:tgtEl>
                                                <p:sldTgt/>
                                              </p:tgtEl>
                                            </p:cond>
                                          </p:endCondLst>
                                        </p:cTn>
                                        <p:tgtEl>
                                          <p:sndTgt r:embed="rId5" name="type.wav"/>
                                        </p:tgtEl>
                                      </p:cMediaNode>
                                    </p:audio>
                                  </p:sub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007654"/>
                                        </p:tgtEl>
                                        <p:attrNameLst>
                                          <p:attrName>style.visibility</p:attrName>
                                        </p:attrNameLst>
                                      </p:cBhvr>
                                      <p:to>
                                        <p:strVal val="visible"/>
                                      </p:to>
                                    </p:set>
                                    <p:animEffect transition="in" filter="fade">
                                      <p:cBhvr>
                                        <p:cTn id="69" dur="500"/>
                                        <p:tgtEl>
                                          <p:spTgt spid="1007654"/>
                                        </p:tgtEl>
                                      </p:cBhvr>
                                    </p:animEffect>
                                  </p:childTnLst>
                                  <p:subTnLst>
                                    <p:audio>
                                      <p:cMediaNode>
                                        <p:cTn display="0" masterRel="sameClick">
                                          <p:stCondLst>
                                            <p:cond evt="begin" delay="0">
                                              <p:tn val="67"/>
                                            </p:cond>
                                          </p:stCondLst>
                                          <p:endCondLst>
                                            <p:cond evt="onStopAudio" delay="0">
                                              <p:tgtEl>
                                                <p:sldTgt/>
                                              </p:tgtEl>
                                            </p:cond>
                                          </p:endCondLst>
                                        </p:cTn>
                                        <p:tgtEl>
                                          <p:sndTgt r:embed="rId5" name="type.wav"/>
                                        </p:tgtEl>
                                      </p:cMediaNode>
                                    </p:audio>
                                  </p:sub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007655"/>
                                        </p:tgtEl>
                                        <p:attrNameLst>
                                          <p:attrName>style.visibility</p:attrName>
                                        </p:attrNameLst>
                                      </p:cBhvr>
                                      <p:to>
                                        <p:strVal val="visible"/>
                                      </p:to>
                                    </p:set>
                                    <p:animEffect transition="in" filter="fade">
                                      <p:cBhvr>
                                        <p:cTn id="74" dur="500"/>
                                        <p:tgtEl>
                                          <p:spTgt spid="1007655"/>
                                        </p:tgtEl>
                                      </p:cBhvr>
                                    </p:animEffect>
                                  </p:childTnLst>
                                  <p:subTnLst>
                                    <p:audio>
                                      <p:cMediaNode>
                                        <p:cTn display="0" masterRel="sameClick">
                                          <p:stCondLst>
                                            <p:cond evt="begin" delay="0">
                                              <p:tn val="72"/>
                                            </p:cond>
                                          </p:stCondLst>
                                          <p:endCondLst>
                                            <p:cond evt="onStopAudio" delay="0">
                                              <p:tgtEl>
                                                <p:sldTgt/>
                                              </p:tgtEl>
                                            </p:cond>
                                          </p:endCondLst>
                                        </p:cTn>
                                        <p:tgtEl>
                                          <p:sndTgt r:embed="rId5" name="type.wav"/>
                                        </p:tgtEl>
                                      </p:cMediaNode>
                                    </p:audio>
                                  </p:sub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007656"/>
                                        </p:tgtEl>
                                        <p:attrNameLst>
                                          <p:attrName>style.visibility</p:attrName>
                                        </p:attrNameLst>
                                      </p:cBhvr>
                                      <p:to>
                                        <p:strVal val="visible"/>
                                      </p:to>
                                    </p:set>
                                    <p:animEffect transition="in" filter="fade">
                                      <p:cBhvr>
                                        <p:cTn id="79" dur="500"/>
                                        <p:tgtEl>
                                          <p:spTgt spid="1007656"/>
                                        </p:tgtEl>
                                      </p:cBhvr>
                                    </p:animEffect>
                                  </p:childTnLst>
                                  <p:subTnLst>
                                    <p:audio>
                                      <p:cMediaNode>
                                        <p:cTn display="0" masterRel="sameClick">
                                          <p:stCondLst>
                                            <p:cond evt="begin" delay="0">
                                              <p:tn val="77"/>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7657" grpId="0" animBg="1"/>
      <p:bldP spid="1007645" grpId="0" animBg="1"/>
      <p:bldP spid="1007646" grpId="0" animBg="1"/>
      <p:bldP spid="1007647" grpId="0" animBg="1"/>
      <p:bldP spid="1007648" grpId="0" animBg="1"/>
      <p:bldP spid="1007649" grpId="0" animBg="1"/>
      <p:bldP spid="1007650" grpId="0" animBg="1"/>
      <p:bldP spid="1007651" grpId="0" animBg="1"/>
      <p:bldP spid="1007652" grpId="0" animBg="1"/>
      <p:bldP spid="1007653" grpId="0" animBg="1"/>
      <p:bldP spid="1007654" grpId="0" animBg="1"/>
      <p:bldP spid="1007655" grpId="0" animBg="1"/>
      <p:bldP spid="100765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9666" name="Rectangle 2"/>
          <p:cNvSpPr>
            <a:spLocks noChangeArrowheads="1"/>
          </p:cNvSpPr>
          <p:nvPr/>
        </p:nvSpPr>
        <p:spPr bwMode="auto">
          <a:xfrm>
            <a:off x="674688" y="1836738"/>
            <a:ext cx="7772400" cy="5021262"/>
          </a:xfrm>
          <a:prstGeom prst="rect">
            <a:avLst/>
          </a:prstGeom>
          <a:solidFill>
            <a:srgbClr val="FFFFCC"/>
          </a:solidFill>
          <a:ln w="9525">
            <a:noFill/>
            <a:miter lim="800000"/>
            <a:headEnd/>
            <a:tailEnd/>
          </a:ln>
        </p:spPr>
        <p:txBody>
          <a:bodyPr/>
          <a:lstStyle/>
          <a:p>
            <a:pPr>
              <a:spcBef>
                <a:spcPct val="20000"/>
              </a:spcBef>
            </a:pPr>
            <a:r>
              <a:rPr lang="en-US" sz="2400">
                <a:latin typeface="Arial" charset="0"/>
                <a:sym typeface="Symbol" pitchFamily="18" charset="2"/>
              </a:rPr>
              <a:t>EXAMPLE: To give you an idea of why living things are so inefficient, consider the caterpillar that eats leaves.</a:t>
            </a:r>
          </a:p>
          <a:p>
            <a:pPr>
              <a:spcBef>
                <a:spcPct val="20000"/>
              </a:spcBef>
            </a:pPr>
            <a:r>
              <a:rPr lang="en-US" sz="2400">
                <a:latin typeface="Arial" charset="0"/>
                <a:sym typeface="Symbol" pitchFamily="18" charset="2"/>
              </a:rPr>
              <a:t>Note how the total leaf energy is                                   	used:</a:t>
            </a:r>
          </a:p>
          <a:p>
            <a:pPr>
              <a:spcBef>
                <a:spcPct val="20000"/>
              </a:spcBef>
            </a:pPr>
            <a:r>
              <a:rPr lang="en-US" sz="2400">
                <a:latin typeface="Arial" charset="0"/>
                <a:sym typeface="Symbol" pitchFamily="18" charset="2"/>
              </a:rPr>
              <a:t>What is the caterpillar’s overall                                 	efficiency?</a:t>
            </a:r>
          </a:p>
          <a:p>
            <a:pPr>
              <a:spcBef>
                <a:spcPct val="20000"/>
              </a:spcBef>
            </a:pPr>
            <a:r>
              <a:rPr lang="en-US" sz="2400">
                <a:latin typeface="Arial" charset="0"/>
                <a:sym typeface="Symbol" pitchFamily="18" charset="2"/>
              </a:rPr>
              <a:t>SOLUTION:</a:t>
            </a:r>
          </a:p>
          <a:p>
            <a:pPr>
              <a:spcBef>
                <a:spcPct val="20000"/>
              </a:spcBef>
            </a:pPr>
            <a:r>
              <a:rPr lang="en-US" sz="2400">
                <a:latin typeface="Arial" charset="0"/>
                <a:sym typeface="Symbol" pitchFamily="18" charset="2"/>
              </a:rPr>
              <a:t>Adding to the caterpillar                                           biomass of the world is the                                          desired outcome. Thus</a:t>
            </a:r>
          </a:p>
          <a:p>
            <a:pPr>
              <a:spcBef>
                <a:spcPct val="20000"/>
              </a:spcBef>
            </a:pPr>
            <a:r>
              <a:rPr lang="en-US" sz="2400">
                <a:latin typeface="Arial" charset="0"/>
                <a:sym typeface="Symbol" pitchFamily="18" charset="2"/>
              </a:rPr>
              <a:t>   efficiency = 33 J </a:t>
            </a:r>
            <a:r>
              <a:rPr lang="en-US" sz="2400" i="1">
                <a:latin typeface="Arial" charset="0"/>
                <a:sym typeface="Symbol" pitchFamily="18" charset="2"/>
              </a:rPr>
              <a:t>/ </a:t>
            </a:r>
            <a:r>
              <a:rPr lang="en-US" sz="2400">
                <a:latin typeface="Arial" charset="0"/>
                <a:sym typeface="Symbol" pitchFamily="18" charset="2"/>
              </a:rPr>
              <a:t>200 J</a:t>
            </a:r>
          </a:p>
          <a:p>
            <a:pPr>
              <a:spcBef>
                <a:spcPct val="20000"/>
              </a:spcBef>
            </a:pPr>
            <a:r>
              <a:rPr lang="en-US" sz="2400">
                <a:latin typeface="Arial" charset="0"/>
                <a:sym typeface="Symbol" pitchFamily="18" charset="2"/>
              </a:rPr>
              <a:t>                   = 17%</a:t>
            </a:r>
          </a:p>
        </p:txBody>
      </p:sp>
      <p:sp>
        <p:nvSpPr>
          <p:cNvPr id="32771" name="Rectangle 4"/>
          <p:cNvSpPr>
            <a:spLocks noChangeArrowheads="1"/>
          </p:cNvSpPr>
          <p:nvPr/>
        </p:nvSpPr>
        <p:spPr bwMode="auto">
          <a:xfrm>
            <a:off x="685800" y="1401763"/>
            <a:ext cx="7772400" cy="485775"/>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Sankey diagrams</a:t>
            </a:r>
          </a:p>
        </p:txBody>
      </p:sp>
      <p:sp>
        <p:nvSpPr>
          <p:cNvPr id="32772" name="Rectangle 5"/>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009682" name="Picture 1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946775" y="2752725"/>
            <a:ext cx="2247900" cy="1376363"/>
          </a:xfrm>
          <a:prstGeom prst="rect">
            <a:avLst/>
          </a:prstGeom>
          <a:ln>
            <a:noFill/>
          </a:ln>
          <a:effectLst>
            <a:outerShdw blurRad="292100" dist="139700" dir="2700000" algn="tl" rotWithShape="0">
              <a:srgbClr val="333333">
                <a:alpha val="65000"/>
              </a:srgbClr>
            </a:outerShdw>
          </a:effectLst>
        </p:spPr>
      </p:pic>
      <p:pic>
        <p:nvPicPr>
          <p:cNvPr id="1009683" name="Picture 19"/>
          <p:cNvPicPr>
            <a:picLocks noChangeAspect="1" noChangeArrowheads="1"/>
          </p:cNvPicPr>
          <p:nvPr/>
        </p:nvPicPr>
        <p:blipFill>
          <a:blip r:embed="rId7" cstate="print">
            <a:clrChange>
              <a:clrFrom>
                <a:srgbClr val="FFFFFF"/>
              </a:clrFrom>
              <a:clrTo>
                <a:srgbClr val="FFFFFF">
                  <a:alpha val="0"/>
                </a:srgbClr>
              </a:clrTo>
            </a:clrChange>
          </a:blip>
          <a:srcRect t="3424"/>
          <a:stretch>
            <a:fillRect/>
          </a:stretch>
        </p:blipFill>
        <p:spPr bwMode="auto">
          <a:xfrm>
            <a:off x="5033963" y="4119563"/>
            <a:ext cx="3822700" cy="2554287"/>
          </a:xfrm>
          <a:prstGeom prst="rect">
            <a:avLst/>
          </a:prstGeom>
          <a:ln>
            <a:noFill/>
          </a:ln>
          <a:effectLst>
            <a:outerShdw blurRad="292100" dist="139700" dir="2700000" algn="tl" rotWithShape="0">
              <a:srgbClr val="333333">
                <a:alpha val="65000"/>
              </a:srgbClr>
            </a:outerShdw>
          </a:effectLst>
        </p:spPr>
      </p:pic>
      <p:pic>
        <p:nvPicPr>
          <p:cNvPr id="1009684" name="Picture 20"/>
          <p:cNvPicPr>
            <a:picLocks noChangeAspect="1" noChangeArrowheads="1"/>
          </p:cNvPicPr>
          <p:nvPr/>
        </p:nvPicPr>
        <p:blipFill>
          <a:blip r:embed="rId8" cstate="print"/>
          <a:srcRect/>
          <a:stretch>
            <a:fillRect/>
          </a:stretch>
        </p:blipFill>
        <p:spPr bwMode="auto">
          <a:xfrm>
            <a:off x="4597400" y="6064250"/>
            <a:ext cx="723900" cy="409575"/>
          </a:xfrm>
          <a:prstGeom prst="rect">
            <a:avLst/>
          </a:prstGeom>
          <a:ln>
            <a:noFill/>
          </a:ln>
          <a:effectLst>
            <a:outerShdw blurRad="292100" dist="139700" dir="2700000" algn="tl" rotWithShape="0">
              <a:srgbClr val="333333">
                <a:alpha val="65000"/>
              </a:srgbClr>
            </a:outerShdw>
          </a:effectLst>
        </p:spPr>
      </p:pic>
      <p:pic>
        <p:nvPicPr>
          <p:cNvPr id="1009685" name="Picture 21"/>
          <p:cNvPicPr>
            <a:picLocks noChangeAspect="1" noChangeArrowheads="1"/>
          </p:cNvPicPr>
          <p:nvPr/>
        </p:nvPicPr>
        <p:blipFill>
          <a:blip r:embed="rId9" cstate="print"/>
          <a:srcRect/>
          <a:stretch>
            <a:fillRect/>
          </a:stretch>
        </p:blipFill>
        <p:spPr bwMode="auto">
          <a:xfrm>
            <a:off x="6053138" y="6419850"/>
            <a:ext cx="895350" cy="400050"/>
          </a:xfrm>
          <a:prstGeom prst="rect">
            <a:avLst/>
          </a:prstGeom>
          <a:ln>
            <a:noFill/>
          </a:ln>
          <a:effectLst>
            <a:outerShdw blurRad="292100" dist="139700" dir="2700000" algn="tl" rotWithShape="0">
              <a:srgbClr val="333333">
                <a:alpha val="65000"/>
              </a:srgbClr>
            </a:outerShdw>
          </a:effectLst>
        </p:spPr>
      </p:pic>
      <p:pic>
        <p:nvPicPr>
          <p:cNvPr id="1009686" name="Picture 22"/>
          <p:cNvPicPr>
            <a:picLocks noChangeAspect="1" noChangeArrowheads="1"/>
          </p:cNvPicPr>
          <p:nvPr/>
        </p:nvPicPr>
        <p:blipFill>
          <a:blip r:embed="rId10" cstate="print"/>
          <a:srcRect/>
          <a:stretch>
            <a:fillRect/>
          </a:stretch>
        </p:blipFill>
        <p:spPr bwMode="auto">
          <a:xfrm>
            <a:off x="7850188" y="5862638"/>
            <a:ext cx="1219200" cy="7143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9666">
                                            <p:txEl>
                                              <p:pRg st="0" end="0"/>
                                            </p:txEl>
                                          </p:spTgt>
                                        </p:tgtEl>
                                        <p:attrNameLst>
                                          <p:attrName>style.visibility</p:attrName>
                                        </p:attrNameLst>
                                      </p:cBhvr>
                                      <p:to>
                                        <p:strVal val="visible"/>
                                      </p:to>
                                    </p:set>
                                    <p:anim calcmode="lin" valueType="num">
                                      <p:cBhvr additive="base">
                                        <p:cTn id="7" dur="500" fill="hold"/>
                                        <p:tgtEl>
                                          <p:spTgt spid="10096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966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09682"/>
                                        </p:tgtEl>
                                        <p:attrNameLst>
                                          <p:attrName>style.visibility</p:attrName>
                                        </p:attrNameLst>
                                      </p:cBhvr>
                                      <p:to>
                                        <p:strVal val="visible"/>
                                      </p:to>
                                    </p:set>
                                    <p:animEffect transition="in" filter="fade">
                                      <p:cBhvr>
                                        <p:cTn id="13" dur="1000"/>
                                        <p:tgtEl>
                                          <p:spTgt spid="100968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009683"/>
                                        </p:tgtEl>
                                        <p:attrNameLst>
                                          <p:attrName>style.visibility</p:attrName>
                                        </p:attrNameLst>
                                      </p:cBhvr>
                                      <p:to>
                                        <p:strVal val="visible"/>
                                      </p:to>
                                    </p:set>
                                    <p:animEffect transition="in" filter="wipe(up)">
                                      <p:cBhvr>
                                        <p:cTn id="18" dur="2000"/>
                                        <p:tgtEl>
                                          <p:spTgt spid="1009683"/>
                                        </p:tgtEl>
                                      </p:cBhvr>
                                    </p:animEffect>
                                  </p:childTnLst>
                                  <p:subTnLst>
                                    <p:audio>
                                      <p:cMediaNode>
                                        <p:cTn display="0" masterRel="sameClick">
                                          <p:stCondLst>
                                            <p:cond evt="begin" delay="0">
                                              <p:tn val="16"/>
                                            </p:cond>
                                          </p:stCondLst>
                                          <p:endCondLst>
                                            <p:cond evt="onStopAudio" delay="0">
                                              <p:tgtEl>
                                                <p:sldTgt/>
                                              </p:tgtEl>
                                            </p:cond>
                                          </p:endCondLst>
                                        </p:cTn>
                                        <p:tgtEl>
                                          <p:sndTgt r:embed="rId5" name="chimes.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09666">
                                            <p:txEl>
                                              <p:pRg st="1" end="1"/>
                                            </p:txEl>
                                          </p:spTgt>
                                        </p:tgtEl>
                                        <p:attrNameLst>
                                          <p:attrName>style.visibility</p:attrName>
                                        </p:attrNameLst>
                                      </p:cBhvr>
                                      <p:to>
                                        <p:strVal val="visible"/>
                                      </p:to>
                                    </p:set>
                                    <p:anim calcmode="lin" valueType="num">
                                      <p:cBhvr additive="base">
                                        <p:cTn id="23" dur="500" fill="hold"/>
                                        <p:tgtEl>
                                          <p:spTgt spid="100966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096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1009684"/>
                                        </p:tgtEl>
                                        <p:attrNameLst>
                                          <p:attrName>style.visibility</p:attrName>
                                        </p:attrNameLst>
                                      </p:cBhvr>
                                      <p:to>
                                        <p:strVal val="visible"/>
                                      </p:to>
                                    </p:set>
                                    <p:anim calcmode="lin" valueType="num">
                                      <p:cBhvr>
                                        <p:cTn id="29" dur="500" fill="hold"/>
                                        <p:tgtEl>
                                          <p:spTgt spid="1009684"/>
                                        </p:tgtEl>
                                        <p:attrNameLst>
                                          <p:attrName>ppt_w</p:attrName>
                                        </p:attrNameLst>
                                      </p:cBhvr>
                                      <p:tavLst>
                                        <p:tav tm="0">
                                          <p:val>
                                            <p:fltVal val="0"/>
                                          </p:val>
                                        </p:tav>
                                        <p:tav tm="100000">
                                          <p:val>
                                            <p:strVal val="#ppt_w"/>
                                          </p:val>
                                        </p:tav>
                                      </p:tavLst>
                                    </p:anim>
                                    <p:anim calcmode="lin" valueType="num">
                                      <p:cBhvr>
                                        <p:cTn id="30" dur="500" fill="hold"/>
                                        <p:tgtEl>
                                          <p:spTgt spid="1009684"/>
                                        </p:tgtEl>
                                        <p:attrNameLst>
                                          <p:attrName>ppt_h</p:attrName>
                                        </p:attrNameLst>
                                      </p:cBhvr>
                                      <p:tavLst>
                                        <p:tav tm="0">
                                          <p:val>
                                            <p:fltVal val="0"/>
                                          </p:val>
                                        </p:tav>
                                        <p:tav tm="100000">
                                          <p:val>
                                            <p:strVal val="#ppt_h"/>
                                          </p:val>
                                        </p:tav>
                                      </p:tavLst>
                                    </p:anim>
                                    <p:animEffect transition="in" filter="fade">
                                      <p:cBhvr>
                                        <p:cTn id="31" dur="500"/>
                                        <p:tgtEl>
                                          <p:spTgt spid="1009684"/>
                                        </p:tgtEl>
                                      </p:cBhvr>
                                    </p:animEffect>
                                  </p:childTnLst>
                                  <p:subTnLst>
                                    <p:audio>
                                      <p:cMediaNode>
                                        <p:cTn display="0" masterRel="sameClick">
                                          <p:stCondLst>
                                            <p:cond evt="begin" delay="0">
                                              <p:tn val="27"/>
                                            </p:cond>
                                          </p:stCondLst>
                                          <p:endCondLst>
                                            <p:cond evt="onStopAudio" delay="0">
                                              <p:tgtEl>
                                                <p:sldTgt/>
                                              </p:tgtEl>
                                            </p:cond>
                                          </p:endCondLst>
                                        </p:cTn>
                                        <p:tgtEl>
                                          <p:sndTgt r:embed="rId3" name="camera.wav"/>
                                        </p:tgtEl>
                                      </p:cMediaNode>
                                    </p:audio>
                                  </p:subTnLst>
                                </p:cTn>
                              </p:par>
                            </p:childTnLst>
                          </p:cTn>
                        </p:par>
                      </p:childTnLst>
                    </p:cTn>
                  </p:par>
                  <p:par>
                    <p:cTn id="32" fill="hold">
                      <p:stCondLst>
                        <p:cond delay="indefinite"/>
                      </p:stCondLst>
                      <p:childTnLst>
                        <p:par>
                          <p:cTn id="33" fill="hold">
                            <p:stCondLst>
                              <p:cond delay="0"/>
                            </p:stCondLst>
                            <p:childTnLst>
                              <p:par>
                                <p:cTn id="34" presetID="53" presetClass="entr" presetSubtype="0" fill="hold" nodeType="clickEffect">
                                  <p:stCondLst>
                                    <p:cond delay="0"/>
                                  </p:stCondLst>
                                  <p:childTnLst>
                                    <p:set>
                                      <p:cBhvr>
                                        <p:cTn id="35" dur="1" fill="hold">
                                          <p:stCondLst>
                                            <p:cond delay="0"/>
                                          </p:stCondLst>
                                        </p:cTn>
                                        <p:tgtEl>
                                          <p:spTgt spid="1009685"/>
                                        </p:tgtEl>
                                        <p:attrNameLst>
                                          <p:attrName>style.visibility</p:attrName>
                                        </p:attrNameLst>
                                      </p:cBhvr>
                                      <p:to>
                                        <p:strVal val="visible"/>
                                      </p:to>
                                    </p:set>
                                    <p:anim calcmode="lin" valueType="num">
                                      <p:cBhvr>
                                        <p:cTn id="36" dur="500" fill="hold"/>
                                        <p:tgtEl>
                                          <p:spTgt spid="1009685"/>
                                        </p:tgtEl>
                                        <p:attrNameLst>
                                          <p:attrName>ppt_w</p:attrName>
                                        </p:attrNameLst>
                                      </p:cBhvr>
                                      <p:tavLst>
                                        <p:tav tm="0">
                                          <p:val>
                                            <p:fltVal val="0"/>
                                          </p:val>
                                        </p:tav>
                                        <p:tav tm="100000">
                                          <p:val>
                                            <p:strVal val="#ppt_w"/>
                                          </p:val>
                                        </p:tav>
                                      </p:tavLst>
                                    </p:anim>
                                    <p:anim calcmode="lin" valueType="num">
                                      <p:cBhvr>
                                        <p:cTn id="37" dur="500" fill="hold"/>
                                        <p:tgtEl>
                                          <p:spTgt spid="1009685"/>
                                        </p:tgtEl>
                                        <p:attrNameLst>
                                          <p:attrName>ppt_h</p:attrName>
                                        </p:attrNameLst>
                                      </p:cBhvr>
                                      <p:tavLst>
                                        <p:tav tm="0">
                                          <p:val>
                                            <p:fltVal val="0"/>
                                          </p:val>
                                        </p:tav>
                                        <p:tav tm="100000">
                                          <p:val>
                                            <p:strVal val="#ppt_h"/>
                                          </p:val>
                                        </p:tav>
                                      </p:tavLst>
                                    </p:anim>
                                    <p:animEffect transition="in" filter="fade">
                                      <p:cBhvr>
                                        <p:cTn id="38" dur="500"/>
                                        <p:tgtEl>
                                          <p:spTgt spid="1009685"/>
                                        </p:tgtEl>
                                      </p:cBhvr>
                                    </p:animEffect>
                                  </p:childTnLst>
                                  <p:subTnLst>
                                    <p:audio>
                                      <p:cMediaNode>
                                        <p:cTn display="0" masterRel="sameClick">
                                          <p:stCondLst>
                                            <p:cond evt="begin" delay="0">
                                              <p:tn val="34"/>
                                            </p:cond>
                                          </p:stCondLst>
                                          <p:endCondLst>
                                            <p:cond evt="onStopAudio" delay="0">
                                              <p:tgtEl>
                                                <p:sldTgt/>
                                              </p:tgtEl>
                                            </p:cond>
                                          </p:endCondLst>
                                        </p:cTn>
                                        <p:tgtEl>
                                          <p:sndTgt r:embed="rId3" name="camera.wav"/>
                                        </p:tgtEl>
                                      </p:cMediaNode>
                                    </p:audio>
                                  </p:subTnLst>
                                </p:cTn>
                              </p:par>
                            </p:childTnLst>
                          </p:cTn>
                        </p:par>
                      </p:childTnLst>
                    </p:cTn>
                  </p:par>
                  <p:par>
                    <p:cTn id="39" fill="hold">
                      <p:stCondLst>
                        <p:cond delay="indefinite"/>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1009686"/>
                                        </p:tgtEl>
                                        <p:attrNameLst>
                                          <p:attrName>style.visibility</p:attrName>
                                        </p:attrNameLst>
                                      </p:cBhvr>
                                      <p:to>
                                        <p:strVal val="visible"/>
                                      </p:to>
                                    </p:set>
                                    <p:anim calcmode="lin" valueType="num">
                                      <p:cBhvr>
                                        <p:cTn id="43" dur="500" fill="hold"/>
                                        <p:tgtEl>
                                          <p:spTgt spid="1009686"/>
                                        </p:tgtEl>
                                        <p:attrNameLst>
                                          <p:attrName>ppt_w</p:attrName>
                                        </p:attrNameLst>
                                      </p:cBhvr>
                                      <p:tavLst>
                                        <p:tav tm="0">
                                          <p:val>
                                            <p:fltVal val="0"/>
                                          </p:val>
                                        </p:tav>
                                        <p:tav tm="100000">
                                          <p:val>
                                            <p:strVal val="#ppt_w"/>
                                          </p:val>
                                        </p:tav>
                                      </p:tavLst>
                                    </p:anim>
                                    <p:anim calcmode="lin" valueType="num">
                                      <p:cBhvr>
                                        <p:cTn id="44" dur="500" fill="hold"/>
                                        <p:tgtEl>
                                          <p:spTgt spid="1009686"/>
                                        </p:tgtEl>
                                        <p:attrNameLst>
                                          <p:attrName>ppt_h</p:attrName>
                                        </p:attrNameLst>
                                      </p:cBhvr>
                                      <p:tavLst>
                                        <p:tav tm="0">
                                          <p:val>
                                            <p:fltVal val="0"/>
                                          </p:val>
                                        </p:tav>
                                        <p:tav tm="100000">
                                          <p:val>
                                            <p:strVal val="#ppt_h"/>
                                          </p:val>
                                        </p:tav>
                                      </p:tavLst>
                                    </p:anim>
                                    <p:animEffect transition="in" filter="fade">
                                      <p:cBhvr>
                                        <p:cTn id="45" dur="500"/>
                                        <p:tgtEl>
                                          <p:spTgt spid="1009686"/>
                                        </p:tgtEl>
                                      </p:cBhvr>
                                    </p:animEffect>
                                  </p:childTnLst>
                                  <p:subTnLst>
                                    <p:audio>
                                      <p:cMediaNode>
                                        <p:cTn display="0" masterRel="sameClick">
                                          <p:stCondLst>
                                            <p:cond evt="begin" delay="0">
                                              <p:tn val="41"/>
                                            </p:cond>
                                          </p:stCondLst>
                                          <p:endCondLst>
                                            <p:cond evt="onStopAudio" delay="0">
                                              <p:tgtEl>
                                                <p:sldTgt/>
                                              </p:tgtEl>
                                            </p:cond>
                                          </p:endCondLst>
                                        </p:cTn>
                                        <p:tgtEl>
                                          <p:sndTgt r:embed="rId3" name="camera.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009666">
                                            <p:txEl>
                                              <p:pRg st="2" end="2"/>
                                            </p:txEl>
                                          </p:spTgt>
                                        </p:tgtEl>
                                        <p:attrNameLst>
                                          <p:attrName>style.visibility</p:attrName>
                                        </p:attrNameLst>
                                      </p:cBhvr>
                                      <p:to>
                                        <p:strVal val="visible"/>
                                      </p:to>
                                    </p:set>
                                    <p:anim calcmode="lin" valueType="num">
                                      <p:cBhvr additive="base">
                                        <p:cTn id="50" dur="500" fill="hold"/>
                                        <p:tgtEl>
                                          <p:spTgt spid="1009666">
                                            <p:txEl>
                                              <p:pRg st="2" end="2"/>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00966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009666">
                                            <p:txEl>
                                              <p:pRg st="3" end="3"/>
                                            </p:txEl>
                                          </p:spTgt>
                                        </p:tgtEl>
                                        <p:attrNameLst>
                                          <p:attrName>style.visibility</p:attrName>
                                        </p:attrNameLst>
                                      </p:cBhvr>
                                      <p:to>
                                        <p:strVal val="visible"/>
                                      </p:to>
                                    </p:set>
                                    <p:anim calcmode="lin" valueType="num">
                                      <p:cBhvr additive="base">
                                        <p:cTn id="56" dur="500" fill="hold"/>
                                        <p:tgtEl>
                                          <p:spTgt spid="1009666">
                                            <p:txEl>
                                              <p:pRg st="3" end="3"/>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00966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009666">
                                            <p:txEl>
                                              <p:pRg st="4" end="4"/>
                                            </p:txEl>
                                          </p:spTgt>
                                        </p:tgtEl>
                                        <p:attrNameLst>
                                          <p:attrName>style.visibility</p:attrName>
                                        </p:attrNameLst>
                                      </p:cBhvr>
                                      <p:to>
                                        <p:strVal val="visible"/>
                                      </p:to>
                                    </p:set>
                                    <p:anim calcmode="lin" valueType="num">
                                      <p:cBhvr additive="base">
                                        <p:cTn id="62" dur="500" fill="hold"/>
                                        <p:tgtEl>
                                          <p:spTgt spid="1009666">
                                            <p:txEl>
                                              <p:pRg st="4" end="4"/>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100966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1009666">
                                            <p:txEl>
                                              <p:pRg st="5" end="5"/>
                                            </p:txEl>
                                          </p:spTgt>
                                        </p:tgtEl>
                                        <p:attrNameLst>
                                          <p:attrName>style.visibility</p:attrName>
                                        </p:attrNameLst>
                                      </p:cBhvr>
                                      <p:to>
                                        <p:strVal val="visible"/>
                                      </p:to>
                                    </p:set>
                                    <p:anim calcmode="lin" valueType="num">
                                      <p:cBhvr additive="base">
                                        <p:cTn id="68" dur="500" fill="hold"/>
                                        <p:tgtEl>
                                          <p:spTgt spid="1009666">
                                            <p:txEl>
                                              <p:pRg st="5" end="5"/>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100966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1009666">
                                            <p:txEl>
                                              <p:pRg st="6" end="6"/>
                                            </p:txEl>
                                          </p:spTgt>
                                        </p:tgtEl>
                                        <p:attrNameLst>
                                          <p:attrName>style.visibility</p:attrName>
                                        </p:attrNameLst>
                                      </p:cBhvr>
                                      <p:to>
                                        <p:strVal val="visible"/>
                                      </p:to>
                                    </p:set>
                                    <p:anim calcmode="lin" valueType="num">
                                      <p:cBhvr additive="base">
                                        <p:cTn id="74" dur="500" fill="hold"/>
                                        <p:tgtEl>
                                          <p:spTgt spid="1009666">
                                            <p:txEl>
                                              <p:pRg st="6" end="6"/>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100966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62" name="Rectangle 2"/>
          <p:cNvSpPr>
            <a:spLocks noChangeArrowheads="1"/>
          </p:cNvSpPr>
          <p:nvPr/>
        </p:nvSpPr>
        <p:spPr bwMode="auto">
          <a:xfrm>
            <a:off x="674688" y="1824038"/>
            <a:ext cx="7772400" cy="5033962"/>
          </a:xfrm>
          <a:prstGeom prst="rect">
            <a:avLst/>
          </a:prstGeom>
          <a:solidFill>
            <a:srgbClr val="FFFFCC"/>
          </a:solidFill>
          <a:ln w="9525">
            <a:noFill/>
            <a:miter lim="800000"/>
            <a:headEnd/>
            <a:tailEnd/>
          </a:ln>
        </p:spPr>
        <p:txBody>
          <a:bodyPr/>
          <a:lstStyle/>
          <a:p>
            <a:pPr>
              <a:spcBef>
                <a:spcPct val="20000"/>
              </a:spcBef>
            </a:pPr>
            <a:r>
              <a:rPr lang="en-US" sz="2400">
                <a:latin typeface="Arial" charset="0"/>
                <a:sym typeface="Symbol" pitchFamily="18" charset="2"/>
              </a:rPr>
              <a:t>EXAMPLE: In the bigger picture, energy is degraded in an ecosystem.</a:t>
            </a:r>
          </a:p>
        </p:txBody>
      </p:sp>
      <p:sp>
        <p:nvSpPr>
          <p:cNvPr id="33795" name="Rectangle 3"/>
          <p:cNvSpPr>
            <a:spLocks noChangeArrowheads="1"/>
          </p:cNvSpPr>
          <p:nvPr/>
        </p:nvSpPr>
        <p:spPr bwMode="auto">
          <a:xfrm>
            <a:off x="685800" y="1401763"/>
            <a:ext cx="7772400" cy="485775"/>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Sankey diagrams</a:t>
            </a:r>
          </a:p>
        </p:txBody>
      </p:sp>
      <p:sp>
        <p:nvSpPr>
          <p:cNvPr id="33796"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013774" name="Picture 1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944563" y="2930525"/>
            <a:ext cx="7531100" cy="931863"/>
          </a:xfrm>
          <a:prstGeom prst="rect">
            <a:avLst/>
          </a:prstGeom>
          <a:ln>
            <a:noFill/>
          </a:ln>
          <a:effectLst>
            <a:outerShdw blurRad="292100" dist="139700" dir="2700000" algn="tl" rotWithShape="0">
              <a:srgbClr val="333333">
                <a:alpha val="65000"/>
              </a:srgbClr>
            </a:outerShdw>
          </a:effectLst>
        </p:spPr>
      </p:pic>
      <p:sp>
        <p:nvSpPr>
          <p:cNvPr id="1013775" name="Text Box 15"/>
          <p:cNvSpPr txBox="1">
            <a:spLocks noChangeArrowheads="1"/>
          </p:cNvSpPr>
          <p:nvPr/>
        </p:nvSpPr>
        <p:spPr bwMode="auto">
          <a:xfrm>
            <a:off x="6086475" y="3133725"/>
            <a:ext cx="2563813" cy="1917700"/>
          </a:xfrm>
          <a:prstGeom prst="rect">
            <a:avLst/>
          </a:prstGeom>
          <a:noFill/>
          <a:ln w="9525">
            <a:noFill/>
            <a:miter lim="800000"/>
            <a:headEnd/>
            <a:tailEnd/>
          </a:ln>
        </p:spPr>
        <p:txBody>
          <a:bodyPr>
            <a:spAutoFit/>
          </a:bodyPr>
          <a:lstStyle/>
          <a:p>
            <a:r>
              <a:rPr lang="en-US" sz="2400">
                <a:solidFill>
                  <a:schemeClr val="hlink"/>
                </a:solidFill>
                <a:latin typeface="Arial" charset="0"/>
              </a:rPr>
              <a:t>Note that in each stage 90% of the stored energy is lost to the environment!</a:t>
            </a:r>
          </a:p>
        </p:txBody>
      </p:sp>
      <p:pic>
        <p:nvPicPr>
          <p:cNvPr id="1013773" name="Picture 1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931863" y="3851275"/>
            <a:ext cx="7531100" cy="931863"/>
          </a:xfrm>
          <a:prstGeom prst="rect">
            <a:avLst/>
          </a:prstGeom>
          <a:ln>
            <a:noFill/>
          </a:ln>
          <a:effectLst>
            <a:outerShdw blurRad="292100" dist="139700" dir="2700000" algn="tl" rotWithShape="0">
              <a:srgbClr val="333333">
                <a:alpha val="65000"/>
              </a:srgbClr>
            </a:outerShdw>
          </a:effectLst>
        </p:spPr>
      </p:pic>
      <p:pic>
        <p:nvPicPr>
          <p:cNvPr id="1013772" name="Picture 12"/>
          <p:cNvPicPr>
            <a:picLocks noChangeAspect="1" noChangeArrowheads="1"/>
          </p:cNvPicPr>
          <p:nvPr/>
        </p:nvPicPr>
        <p:blipFill>
          <a:blip r:embed="rId9" cstate="print">
            <a:clrChange>
              <a:clrFrom>
                <a:srgbClr val="FFFFFF"/>
              </a:clrFrom>
              <a:clrTo>
                <a:srgbClr val="FFFFFF">
                  <a:alpha val="0"/>
                </a:srgbClr>
              </a:clrTo>
            </a:clrChange>
          </a:blip>
          <a:srcRect t="5226"/>
          <a:stretch>
            <a:fillRect/>
          </a:stretch>
        </p:blipFill>
        <p:spPr bwMode="auto">
          <a:xfrm>
            <a:off x="966788" y="4765675"/>
            <a:ext cx="7427912" cy="892175"/>
          </a:xfrm>
          <a:prstGeom prst="rect">
            <a:avLst/>
          </a:prstGeom>
          <a:ln>
            <a:noFill/>
          </a:ln>
          <a:effectLst>
            <a:outerShdw blurRad="292100" dist="139700" dir="2700000" algn="tl" rotWithShape="0">
              <a:srgbClr val="333333">
                <a:alpha val="65000"/>
              </a:srgbClr>
            </a:outerShdw>
          </a:effectLst>
        </p:spPr>
      </p:pic>
      <p:pic>
        <p:nvPicPr>
          <p:cNvPr id="1013771" name="Picture 11"/>
          <p:cNvPicPr>
            <a:picLocks noChangeAspect="1" noChangeArrowheads="1"/>
          </p:cNvPicPr>
          <p:nvPr/>
        </p:nvPicPr>
        <p:blipFill>
          <a:blip r:embed="rId10" cstate="print">
            <a:clrChange>
              <a:clrFrom>
                <a:srgbClr val="FFFFFF"/>
              </a:clrFrom>
              <a:clrTo>
                <a:srgbClr val="FFFFFF">
                  <a:alpha val="0"/>
                </a:srgbClr>
              </a:clrTo>
            </a:clrChange>
          </a:blip>
          <a:srcRect t="989" b="4237"/>
          <a:stretch>
            <a:fillRect/>
          </a:stretch>
        </p:blipFill>
        <p:spPr bwMode="auto">
          <a:xfrm>
            <a:off x="893763" y="5648325"/>
            <a:ext cx="7412037" cy="892175"/>
          </a:xfrm>
          <a:prstGeom prst="rect">
            <a:avLst/>
          </a:prstGeom>
          <a:ln>
            <a:noFill/>
          </a:ln>
          <a:effectLst>
            <a:outerShdw blurRad="292100" dist="139700" dir="2700000" algn="tl" rotWithShape="0">
              <a:srgbClr val="333333">
                <a:alpha val="65000"/>
              </a:srgbClr>
            </a:outerShdw>
          </a:effectLst>
        </p:spPr>
      </p:pic>
      <p:pic>
        <p:nvPicPr>
          <p:cNvPr id="1013770" name="Picture 10"/>
          <p:cNvPicPr>
            <a:picLocks noChangeAspect="1" noChangeArrowheads="1"/>
          </p:cNvPicPr>
          <p:nvPr/>
        </p:nvPicPr>
        <p:blipFill>
          <a:blip r:embed="rId11" cstate="print"/>
          <a:srcRect/>
          <a:stretch>
            <a:fillRect/>
          </a:stretch>
        </p:blipFill>
        <p:spPr bwMode="auto">
          <a:xfrm>
            <a:off x="749300" y="6530975"/>
            <a:ext cx="7453313" cy="3270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13762">
                                            <p:txEl>
                                              <p:pRg st="0" end="0"/>
                                            </p:txEl>
                                          </p:spTgt>
                                        </p:tgtEl>
                                        <p:attrNameLst>
                                          <p:attrName>style.visibility</p:attrName>
                                        </p:attrNameLst>
                                      </p:cBhvr>
                                      <p:to>
                                        <p:strVal val="visible"/>
                                      </p:to>
                                    </p:set>
                                    <p:anim calcmode="lin" valueType="num">
                                      <p:cBhvr additive="base">
                                        <p:cTn id="7" dur="500" fill="hold"/>
                                        <p:tgtEl>
                                          <p:spTgt spid="10137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137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1013770"/>
                                        </p:tgtEl>
                                        <p:attrNameLst>
                                          <p:attrName>style.visibility</p:attrName>
                                        </p:attrNameLst>
                                      </p:cBhvr>
                                      <p:to>
                                        <p:strVal val="visible"/>
                                      </p:to>
                                    </p:set>
                                    <p:animEffect transition="in" filter="wipe(right)">
                                      <p:cBhvr>
                                        <p:cTn id="13" dur="1000"/>
                                        <p:tgtEl>
                                          <p:spTgt spid="1013770"/>
                                        </p:tgtEl>
                                      </p:cBhvr>
                                    </p:animEffect>
                                  </p:childTnLst>
                                  <p:subTnLst>
                                    <p:audio>
                                      <p:cMediaNode>
                                        <p:cTn display="0" masterRel="sameClick">
                                          <p:stCondLst>
                                            <p:cond evt="begin" delay="0">
                                              <p:tn val="11"/>
                                            </p:cond>
                                          </p:stCondLst>
                                          <p:endCondLst>
                                            <p:cond evt="onStopAudio" delay="0">
                                              <p:tgtEl>
                                                <p:sldTgt/>
                                              </p:tgtEl>
                                            </p:cond>
                                          </p:endCondLst>
                                        </p:cTn>
                                        <p:tgtEl>
                                          <p:sndTgt r:embed="rId5" name="cashreg.wav"/>
                                        </p:tgtEl>
                                      </p:cMediaNode>
                                    </p:audio>
                                  </p:sub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1013771"/>
                                        </p:tgtEl>
                                        <p:attrNameLst>
                                          <p:attrName>style.visibility</p:attrName>
                                        </p:attrNameLst>
                                      </p:cBhvr>
                                      <p:to>
                                        <p:strVal val="visible"/>
                                      </p:to>
                                    </p:set>
                                    <p:animEffect transition="in" filter="wipe(right)">
                                      <p:cBhvr>
                                        <p:cTn id="18" dur="1000"/>
                                        <p:tgtEl>
                                          <p:spTgt spid="1013771"/>
                                        </p:tgtEl>
                                      </p:cBhvr>
                                    </p:animEffect>
                                  </p:childTnLst>
                                  <p:subTnLst>
                                    <p:audio>
                                      <p:cMediaNode>
                                        <p:cTn display="0" masterRel="sameClick">
                                          <p:stCondLst>
                                            <p:cond evt="begin" delay="0">
                                              <p:tn val="16"/>
                                            </p:cond>
                                          </p:stCondLst>
                                          <p:endCondLst>
                                            <p:cond evt="onStopAudio" delay="0">
                                              <p:tgtEl>
                                                <p:sldTgt/>
                                              </p:tgtEl>
                                            </p:cond>
                                          </p:endCondLst>
                                        </p:cTn>
                                        <p:tgtEl>
                                          <p:sndTgt r:embed="rId5"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1013772"/>
                                        </p:tgtEl>
                                        <p:attrNameLst>
                                          <p:attrName>style.visibility</p:attrName>
                                        </p:attrNameLst>
                                      </p:cBhvr>
                                      <p:to>
                                        <p:strVal val="visible"/>
                                      </p:to>
                                    </p:set>
                                    <p:animEffect transition="in" filter="wipe(right)">
                                      <p:cBhvr>
                                        <p:cTn id="23" dur="1000"/>
                                        <p:tgtEl>
                                          <p:spTgt spid="1013772"/>
                                        </p:tgtEl>
                                      </p:cBhvr>
                                    </p:animEffect>
                                  </p:childTnLst>
                                  <p:subTnLst>
                                    <p:audio>
                                      <p:cMediaNode>
                                        <p:cTn display="0" masterRel="sameClick">
                                          <p:stCondLst>
                                            <p:cond evt="begin" delay="0">
                                              <p:tn val="21"/>
                                            </p:cond>
                                          </p:stCondLst>
                                          <p:endCondLst>
                                            <p:cond evt="onStopAudio" delay="0">
                                              <p:tgtEl>
                                                <p:sldTgt/>
                                              </p:tgtEl>
                                            </p:cond>
                                          </p:endCondLst>
                                        </p:cTn>
                                        <p:tgtEl>
                                          <p:sndTgt r:embed="rId5" name="cashreg.wav"/>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1013773"/>
                                        </p:tgtEl>
                                        <p:attrNameLst>
                                          <p:attrName>style.visibility</p:attrName>
                                        </p:attrNameLst>
                                      </p:cBhvr>
                                      <p:to>
                                        <p:strVal val="visible"/>
                                      </p:to>
                                    </p:set>
                                    <p:animEffect transition="in" filter="wipe(right)">
                                      <p:cBhvr>
                                        <p:cTn id="28" dur="1000"/>
                                        <p:tgtEl>
                                          <p:spTgt spid="1013773"/>
                                        </p:tgtEl>
                                      </p:cBhvr>
                                    </p:animEffect>
                                  </p:childTnLst>
                                  <p:subTnLst>
                                    <p:audio>
                                      <p:cMediaNode>
                                        <p:cTn display="0" masterRel="sameClick">
                                          <p:stCondLst>
                                            <p:cond evt="begin" delay="0">
                                              <p:tn val="26"/>
                                            </p:cond>
                                          </p:stCondLst>
                                          <p:endCondLst>
                                            <p:cond evt="onStopAudio" delay="0">
                                              <p:tgtEl>
                                                <p:sldTgt/>
                                              </p:tgtEl>
                                            </p:cond>
                                          </p:endCondLst>
                                        </p:cTn>
                                        <p:tgtEl>
                                          <p:sndTgt r:embed="rId5" name="cashreg.wav"/>
                                        </p:tgtEl>
                                      </p:cMediaNode>
                                    </p:audio>
                                  </p:sub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1013774"/>
                                        </p:tgtEl>
                                        <p:attrNameLst>
                                          <p:attrName>style.visibility</p:attrName>
                                        </p:attrNameLst>
                                      </p:cBhvr>
                                      <p:to>
                                        <p:strVal val="visible"/>
                                      </p:to>
                                    </p:set>
                                    <p:animEffect transition="in" filter="wipe(right)">
                                      <p:cBhvr>
                                        <p:cTn id="33" dur="1000"/>
                                        <p:tgtEl>
                                          <p:spTgt spid="1013774"/>
                                        </p:tgtEl>
                                      </p:cBhvr>
                                    </p:animEffect>
                                  </p:childTnLst>
                                  <p:subTnLst>
                                    <p:audio>
                                      <p:cMediaNode>
                                        <p:cTn display="0" masterRel="sameClick">
                                          <p:stCondLst>
                                            <p:cond evt="begin" delay="0">
                                              <p:tn val="31"/>
                                            </p:cond>
                                          </p:stCondLst>
                                          <p:endCondLst>
                                            <p:cond evt="onStopAudio" delay="0">
                                              <p:tgtEl>
                                                <p:sldTgt/>
                                              </p:tgtEl>
                                            </p:cond>
                                          </p:endCondLst>
                                        </p:cTn>
                                        <p:tgtEl>
                                          <p:sndTgt r:embed="rId5" name="cashreg.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iterate type="lt">
                                    <p:tmPct val="10000"/>
                                  </p:iterate>
                                  <p:childTnLst>
                                    <p:set>
                                      <p:cBhvr>
                                        <p:cTn id="37" dur="1" fill="hold">
                                          <p:stCondLst>
                                            <p:cond delay="0"/>
                                          </p:stCondLst>
                                        </p:cTn>
                                        <p:tgtEl>
                                          <p:spTgt spid="1013775"/>
                                        </p:tgtEl>
                                        <p:attrNameLst>
                                          <p:attrName>style.visibility</p:attrName>
                                        </p:attrNameLst>
                                      </p:cBhvr>
                                      <p:to>
                                        <p:strVal val="visible"/>
                                      </p:to>
                                    </p:set>
                                    <p:anim calcmode="lin" valueType="num">
                                      <p:cBhvr additive="base">
                                        <p:cTn id="38" dur="500" fill="hold"/>
                                        <p:tgtEl>
                                          <p:spTgt spid="1013775"/>
                                        </p:tgtEl>
                                        <p:attrNameLst>
                                          <p:attrName>ppt_x</p:attrName>
                                        </p:attrNameLst>
                                      </p:cBhvr>
                                      <p:tavLst>
                                        <p:tav tm="0">
                                          <p:val>
                                            <p:strVal val="1+#ppt_w/2"/>
                                          </p:val>
                                        </p:tav>
                                        <p:tav tm="100000">
                                          <p:val>
                                            <p:strVal val="#ppt_x"/>
                                          </p:val>
                                        </p:tav>
                                      </p:tavLst>
                                    </p:anim>
                                    <p:anim calcmode="lin" valueType="num">
                                      <p:cBhvr additive="base">
                                        <p:cTn id="39" dur="500" fill="hold"/>
                                        <p:tgtEl>
                                          <p:spTgt spid="101377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6"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7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154" name="Picture 10" descr="Energy Graph"/>
          <p:cNvPicPr>
            <a:picLocks noChangeAspect="1" noChangeArrowheads="1"/>
          </p:cNvPicPr>
          <p:nvPr/>
        </p:nvPicPr>
        <p:blipFill>
          <a:blip r:embed="rId6" cstate="print"/>
          <a:srcRect r="3021"/>
          <a:stretch>
            <a:fillRect/>
          </a:stretch>
        </p:blipFill>
        <p:spPr bwMode="auto">
          <a:xfrm>
            <a:off x="153988" y="196850"/>
            <a:ext cx="8777287" cy="5810250"/>
          </a:xfrm>
          <a:prstGeom prst="rect">
            <a:avLst/>
          </a:prstGeom>
          <a:ln>
            <a:noFill/>
          </a:ln>
          <a:effectLst>
            <a:outerShdw blurRad="292100" dist="139700" dir="2700000" algn="tl" rotWithShape="0">
              <a:srgbClr val="333333">
                <a:alpha val="65000"/>
              </a:srgbClr>
            </a:outerShdw>
          </a:effectLst>
        </p:spPr>
      </p:pic>
      <p:sp>
        <p:nvSpPr>
          <p:cNvPr id="1030156" name="Text Box 12"/>
          <p:cNvSpPr txBox="1">
            <a:spLocks noChangeArrowheads="1"/>
          </p:cNvSpPr>
          <p:nvPr/>
        </p:nvSpPr>
        <p:spPr bwMode="auto">
          <a:xfrm>
            <a:off x="2446338" y="5997575"/>
            <a:ext cx="5160962" cy="822325"/>
          </a:xfrm>
          <a:prstGeom prst="rect">
            <a:avLst/>
          </a:prstGeom>
          <a:noFill/>
          <a:ln w="9525">
            <a:noFill/>
            <a:miter lim="800000"/>
            <a:headEnd/>
            <a:tailEnd/>
          </a:ln>
        </p:spPr>
        <p:txBody>
          <a:bodyPr>
            <a:spAutoFit/>
          </a:bodyPr>
          <a:lstStyle/>
          <a:p>
            <a:r>
              <a:rPr lang="en-US" sz="2400">
                <a:solidFill>
                  <a:schemeClr val="hlink"/>
                </a:solidFill>
                <a:latin typeface="Arial" charset="0"/>
              </a:rPr>
              <a:t>Energy diagram for the US. </a:t>
            </a:r>
          </a:p>
          <a:p>
            <a:r>
              <a:rPr lang="en-US" sz="2400">
                <a:solidFill>
                  <a:schemeClr val="hlink"/>
                </a:solidFill>
                <a:latin typeface="Arial" charset="0"/>
              </a:rPr>
              <a:t>Energy flows from left to right.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30154"/>
                                        </p:tgtEl>
                                        <p:attrNameLst>
                                          <p:attrName>style.visibility</p:attrName>
                                        </p:attrNameLst>
                                      </p:cBhvr>
                                      <p:to>
                                        <p:strVal val="visible"/>
                                      </p:to>
                                    </p:set>
                                    <p:animEffect transition="in" filter="wipe(left)">
                                      <p:cBhvr>
                                        <p:cTn id="7" dur="5000"/>
                                        <p:tgtEl>
                                          <p:spTgt spid="1030154"/>
                                        </p:tgtEl>
                                      </p:cBhvr>
                                    </p:animEffect>
                                  </p:childTnLst>
                                  <p:subTnLst>
                                    <p:audio>
                                      <p:cMediaNode>
                                        <p:cTn display="0" masterRel="sameClick">
                                          <p:stCondLst>
                                            <p:cond evt="begin" delay="0">
                                              <p:tn val="5"/>
                                            </p:cond>
                                          </p:stCondLst>
                                          <p:endCondLst>
                                            <p:cond evt="onStopAudio" delay="0">
                                              <p:tgtEl>
                                                <p:sldTgt/>
                                              </p:tgtEl>
                                            </p:cond>
                                          </p:endCondLst>
                                        </p:cTn>
                                        <p:tgtEl>
                                          <p:sndTgt r:embed="rId4" name="drumroll.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30156">
                                            <p:txEl>
                                              <p:pRg st="0" end="0"/>
                                            </p:txEl>
                                          </p:spTgt>
                                        </p:tgtEl>
                                        <p:attrNameLst>
                                          <p:attrName>style.visibility</p:attrName>
                                        </p:attrNameLst>
                                      </p:cBhvr>
                                      <p:to>
                                        <p:strVal val="visible"/>
                                      </p:to>
                                    </p:set>
                                    <p:anim calcmode="lin" valueType="num">
                                      <p:cBhvr additive="base">
                                        <p:cTn id="12" dur="500" fill="hold"/>
                                        <p:tgtEl>
                                          <p:spTgt spid="103015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3015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5" name="suction.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30156">
                                            <p:txEl>
                                              <p:pRg st="1" end="1"/>
                                            </p:txEl>
                                          </p:spTgt>
                                        </p:tgtEl>
                                        <p:attrNameLst>
                                          <p:attrName>style.visibility</p:attrName>
                                        </p:attrNameLst>
                                      </p:cBhvr>
                                      <p:to>
                                        <p:strVal val="visible"/>
                                      </p:to>
                                    </p:set>
                                    <p:anim calcmode="lin" valueType="num">
                                      <p:cBhvr additive="base">
                                        <p:cTn id="18" dur="500" fill="hold"/>
                                        <p:tgtEl>
                                          <p:spTgt spid="103015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3015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5"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5555" name="Text Box 3"/>
          <p:cNvSpPr txBox="1">
            <a:spLocks noChangeArrowheads="1"/>
          </p:cNvSpPr>
          <p:nvPr/>
        </p:nvSpPr>
        <p:spPr bwMode="auto">
          <a:xfrm>
            <a:off x="193675" y="4562475"/>
            <a:ext cx="8745538" cy="1552575"/>
          </a:xfrm>
          <a:prstGeom prst="rect">
            <a:avLst/>
          </a:prstGeom>
          <a:noFill/>
          <a:ln w="9525">
            <a:noFill/>
            <a:miter lim="800000"/>
            <a:headEnd/>
            <a:tailEnd/>
          </a:ln>
        </p:spPr>
        <p:txBody>
          <a:bodyPr>
            <a:spAutoFit/>
          </a:bodyPr>
          <a:lstStyle/>
          <a:p>
            <a:r>
              <a:rPr lang="en-US" sz="2400" i="1">
                <a:solidFill>
                  <a:srgbClr val="5F5F5F"/>
                </a:solidFill>
                <a:latin typeface="Arial" charset="0"/>
              </a:rPr>
              <a:t>Charles Minard's 1869 Sankey diagram showing the number of men in Napoleon’s 1812 Russian campaign army, their movements, as well as the temperature they encountered on the return path. Lithograph, 62 x 30 cm.</a:t>
            </a:r>
          </a:p>
        </p:txBody>
      </p:sp>
      <p:pic>
        <p:nvPicPr>
          <p:cNvPr id="1175557" name="Picture 5" descr="1024px-Minard"/>
          <p:cNvPicPr>
            <a:picLocks noChangeAspect="1" noChangeArrowheads="1"/>
          </p:cNvPicPr>
          <p:nvPr/>
        </p:nvPicPr>
        <p:blipFill>
          <a:blip r:embed="rId7" cstate="print"/>
          <a:srcRect/>
          <a:stretch>
            <a:fillRect/>
          </a:stretch>
        </p:blipFill>
        <p:spPr bwMode="auto">
          <a:xfrm>
            <a:off x="149225" y="266700"/>
            <a:ext cx="8855075" cy="4219575"/>
          </a:xfrm>
          <a:prstGeom prst="rect">
            <a:avLst/>
          </a:prstGeom>
          <a:ln>
            <a:noFill/>
          </a:ln>
          <a:effectLst>
            <a:outerShdw blurRad="292100" dist="139700" dir="2700000" algn="tl" rotWithShape="0">
              <a:srgbClr val="333333">
                <a:alpha val="65000"/>
              </a:srgbClr>
            </a:outerShdw>
          </a:effectLst>
        </p:spPr>
      </p:pic>
      <p:sp>
        <p:nvSpPr>
          <p:cNvPr id="1175558" name="Text Box 6"/>
          <p:cNvSpPr txBox="1">
            <a:spLocks noChangeArrowheads="1"/>
          </p:cNvSpPr>
          <p:nvPr/>
        </p:nvSpPr>
        <p:spPr bwMode="auto">
          <a:xfrm>
            <a:off x="4913313" y="6143625"/>
            <a:ext cx="3879850" cy="457200"/>
          </a:xfrm>
          <a:prstGeom prst="rect">
            <a:avLst/>
          </a:prstGeom>
          <a:noFill/>
          <a:ln w="9525">
            <a:noFill/>
            <a:miter lim="800000"/>
            <a:headEnd/>
            <a:tailEnd/>
          </a:ln>
        </p:spPr>
        <p:txBody>
          <a:bodyPr wrap="none">
            <a:spAutoFit/>
          </a:bodyPr>
          <a:lstStyle/>
          <a:p>
            <a:r>
              <a:rPr lang="en-US" sz="2400">
                <a:solidFill>
                  <a:schemeClr val="accent2"/>
                </a:solidFill>
                <a:latin typeface="Arial" charset="0"/>
                <a:hlinkClick r:id="rId8"/>
              </a:rPr>
              <a:t>1812 Overture on YouTube</a:t>
            </a:r>
            <a:endParaRPr lang="en-US" sz="2400">
              <a:solidFill>
                <a:schemeClr val="accent2"/>
              </a:solidFill>
              <a:latin typeface="Arial"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75557"/>
                                        </p:tgtEl>
                                        <p:attrNameLst>
                                          <p:attrName>style.visibility</p:attrName>
                                        </p:attrNameLst>
                                      </p:cBhvr>
                                      <p:to>
                                        <p:strVal val="visible"/>
                                      </p:to>
                                    </p:set>
                                    <p:animEffect transition="in" filter="wipe(left)">
                                      <p:cBhvr>
                                        <p:cTn id="7" dur="5000"/>
                                        <p:tgtEl>
                                          <p:spTgt spid="1175557"/>
                                        </p:tgtEl>
                                      </p:cBhvr>
                                    </p:animEffect>
                                  </p:childTnLst>
                                  <p:subTnLst>
                                    <p:audio>
                                      <p:cMediaNode>
                                        <p:cTn display="0" masterRel="sameClick">
                                          <p:stCondLst>
                                            <p:cond evt="begin" delay="0">
                                              <p:tn val="5"/>
                                            </p:cond>
                                          </p:stCondLst>
                                          <p:endCondLst>
                                            <p:cond evt="onStopAudio" delay="0">
                                              <p:tgtEl>
                                                <p:sldTgt/>
                                              </p:tgtEl>
                                            </p:cond>
                                          </p:endCondLst>
                                        </p:cTn>
                                        <p:tgtEl>
                                          <p:sndTgt r:embed="rId4" name="drumroll.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75555">
                                            <p:txEl>
                                              <p:pRg st="0" end="0"/>
                                            </p:txEl>
                                          </p:spTgt>
                                        </p:tgtEl>
                                        <p:attrNameLst>
                                          <p:attrName>style.visibility</p:attrName>
                                        </p:attrNameLst>
                                      </p:cBhvr>
                                      <p:to>
                                        <p:strVal val="visible"/>
                                      </p:to>
                                    </p:set>
                                    <p:anim calcmode="lin" valueType="num">
                                      <p:cBhvr additive="base">
                                        <p:cTn id="12" dur="500" fill="hold"/>
                                        <p:tgtEl>
                                          <p:spTgt spid="117555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7555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5" name="suction.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75558"/>
                                        </p:tgtEl>
                                        <p:attrNameLst>
                                          <p:attrName>style.visibility</p:attrName>
                                        </p:attrNameLst>
                                      </p:cBhvr>
                                      <p:to>
                                        <p:strVal val="visible"/>
                                      </p:to>
                                    </p:set>
                                    <p:anim calcmode="lin" valueType="num">
                                      <p:cBhvr additive="base">
                                        <p:cTn id="18" dur="500" fill="hold"/>
                                        <p:tgtEl>
                                          <p:spTgt spid="1175558"/>
                                        </p:tgtEl>
                                        <p:attrNameLst>
                                          <p:attrName>ppt_x</p:attrName>
                                        </p:attrNameLst>
                                      </p:cBhvr>
                                      <p:tavLst>
                                        <p:tav tm="0">
                                          <p:val>
                                            <p:strVal val="#ppt_x"/>
                                          </p:val>
                                        </p:tav>
                                        <p:tav tm="100000">
                                          <p:val>
                                            <p:strVal val="#ppt_x"/>
                                          </p:val>
                                        </p:tav>
                                      </p:tavLst>
                                    </p:anim>
                                    <p:anim calcmode="lin" valueType="num">
                                      <p:cBhvr additive="base">
                                        <p:cTn id="19" dur="500" fill="hold"/>
                                        <p:tgtEl>
                                          <p:spTgt spid="117555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6"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555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Electricity as a secondary and versatile form of energy</a:t>
            </a:r>
            <a:endParaRPr lang="en-US" i="1">
              <a:solidFill>
                <a:srgbClr val="000000"/>
              </a:solidFill>
              <a:ea typeface="Calibri" pitchFamily="34" charset="0"/>
              <a:cs typeface="Times New Roman" pitchFamily="18" charset="0"/>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Electricity is one of the most useable forms of              (secondary) energy we have because it is                        so easily transportable and distributed.</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You may recall that moving                                       electrons produce a                                                  magnetic field.</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It turns out that the                                                      process is symmetric:                                                         A moving magnetic field                                             produces moving electrons                                              (an electromotive force).</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Essentially, an electromotive force (emf) is a voltage that can drive an electrical current.</a:t>
            </a:r>
          </a:p>
        </p:txBody>
      </p:sp>
      <p:sp>
        <p:nvSpPr>
          <p:cNvPr id="36867"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grpSp>
        <p:nvGrpSpPr>
          <p:cNvPr id="2" name="Group 4"/>
          <p:cNvGrpSpPr>
            <a:grpSpLocks/>
          </p:cNvGrpSpPr>
          <p:nvPr/>
        </p:nvGrpSpPr>
        <p:grpSpPr bwMode="auto">
          <a:xfrm>
            <a:off x="6897688" y="4306888"/>
            <a:ext cx="1035050" cy="827087"/>
            <a:chOff x="4100" y="2950"/>
            <a:chExt cx="652" cy="521"/>
          </a:xfrm>
        </p:grpSpPr>
        <p:grpSp>
          <p:nvGrpSpPr>
            <p:cNvPr id="36912" name="Group 5"/>
            <p:cNvGrpSpPr>
              <a:grpSpLocks/>
            </p:cNvGrpSpPr>
            <p:nvPr/>
          </p:nvGrpSpPr>
          <p:grpSpPr bwMode="auto">
            <a:xfrm>
              <a:off x="4100" y="2950"/>
              <a:ext cx="652" cy="521"/>
              <a:chOff x="3140" y="3132"/>
              <a:chExt cx="652" cy="521"/>
            </a:xfrm>
          </p:grpSpPr>
          <p:sp>
            <p:nvSpPr>
              <p:cNvPr id="36916" name="Rectangle 6"/>
              <p:cNvSpPr>
                <a:spLocks noChangeArrowheads="1"/>
              </p:cNvSpPr>
              <p:nvPr/>
            </p:nvSpPr>
            <p:spPr bwMode="auto">
              <a:xfrm>
                <a:off x="3140" y="3132"/>
                <a:ext cx="652" cy="521"/>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6917" name="Oval 7"/>
              <p:cNvSpPr>
                <a:spLocks noChangeArrowheads="1"/>
              </p:cNvSpPr>
              <p:nvPr/>
            </p:nvSpPr>
            <p:spPr bwMode="auto">
              <a:xfrm>
                <a:off x="3339" y="3298"/>
                <a:ext cx="261" cy="261"/>
              </a:xfrm>
              <a:prstGeom prst="ellipse">
                <a:avLst/>
              </a:prstGeom>
              <a:noFill/>
              <a:ln w="9525">
                <a:solidFill>
                  <a:schemeClr val="tx1"/>
                </a:solidFill>
                <a:round/>
                <a:headEnd/>
                <a:tailEnd/>
              </a:ln>
            </p:spPr>
            <p:txBody>
              <a:bodyPr wrap="none" anchor="ctr"/>
              <a:lstStyle/>
              <a:p>
                <a:endParaRPr lang="en-US"/>
              </a:p>
            </p:txBody>
          </p:sp>
          <p:sp>
            <p:nvSpPr>
              <p:cNvPr id="36918" name="Text Box 8"/>
              <p:cNvSpPr txBox="1">
                <a:spLocks noChangeArrowheads="1"/>
              </p:cNvSpPr>
              <p:nvPr/>
            </p:nvSpPr>
            <p:spPr bwMode="auto">
              <a:xfrm>
                <a:off x="3175" y="3305"/>
                <a:ext cx="178" cy="231"/>
              </a:xfrm>
              <a:prstGeom prst="rect">
                <a:avLst/>
              </a:prstGeom>
              <a:noFill/>
              <a:ln w="9525">
                <a:noFill/>
                <a:miter lim="800000"/>
                <a:headEnd/>
                <a:tailEnd/>
              </a:ln>
            </p:spPr>
            <p:txBody>
              <a:bodyPr>
                <a:spAutoFit/>
              </a:bodyPr>
              <a:lstStyle/>
              <a:p>
                <a:pPr>
                  <a:spcBef>
                    <a:spcPct val="50000"/>
                  </a:spcBef>
                </a:pPr>
                <a:r>
                  <a:rPr lang="en-US" sz="1800">
                    <a:latin typeface="Arial" charset="0"/>
                  </a:rPr>
                  <a:t>-</a:t>
                </a:r>
              </a:p>
            </p:txBody>
          </p:sp>
          <p:sp>
            <p:nvSpPr>
              <p:cNvPr id="36919" name="Text Box 9"/>
              <p:cNvSpPr txBox="1">
                <a:spLocks noChangeArrowheads="1"/>
              </p:cNvSpPr>
              <p:nvPr/>
            </p:nvSpPr>
            <p:spPr bwMode="auto">
              <a:xfrm>
                <a:off x="3375" y="3162"/>
                <a:ext cx="240" cy="173"/>
              </a:xfrm>
              <a:prstGeom prst="rect">
                <a:avLst/>
              </a:prstGeom>
              <a:noFill/>
              <a:ln w="9525">
                <a:noFill/>
                <a:miter lim="800000"/>
                <a:headEnd/>
                <a:tailEnd/>
              </a:ln>
            </p:spPr>
            <p:txBody>
              <a:bodyPr>
                <a:spAutoFit/>
              </a:bodyPr>
              <a:lstStyle/>
              <a:p>
                <a:pPr>
                  <a:spcBef>
                    <a:spcPct val="50000"/>
                  </a:spcBef>
                </a:pPr>
                <a:r>
                  <a:rPr lang="en-US" sz="1200" b="1">
                    <a:latin typeface="Arial" charset="0"/>
                  </a:rPr>
                  <a:t>0</a:t>
                </a:r>
              </a:p>
            </p:txBody>
          </p:sp>
          <p:sp>
            <p:nvSpPr>
              <p:cNvPr id="36920" name="Text Box 10"/>
              <p:cNvSpPr txBox="1">
                <a:spLocks noChangeArrowheads="1"/>
              </p:cNvSpPr>
              <p:nvPr/>
            </p:nvSpPr>
            <p:spPr bwMode="auto">
              <a:xfrm>
                <a:off x="3573" y="3312"/>
                <a:ext cx="178" cy="231"/>
              </a:xfrm>
              <a:prstGeom prst="rect">
                <a:avLst/>
              </a:prstGeom>
              <a:noFill/>
              <a:ln w="9525">
                <a:noFill/>
                <a:miter lim="800000"/>
                <a:headEnd/>
                <a:tailEnd/>
              </a:ln>
            </p:spPr>
            <p:txBody>
              <a:bodyPr>
                <a:spAutoFit/>
              </a:bodyPr>
              <a:lstStyle/>
              <a:p>
                <a:pPr>
                  <a:spcBef>
                    <a:spcPct val="50000"/>
                  </a:spcBef>
                </a:pPr>
                <a:r>
                  <a:rPr lang="en-US" sz="1800">
                    <a:latin typeface="Arial" charset="0"/>
                  </a:rPr>
                  <a:t>+</a:t>
                </a:r>
              </a:p>
            </p:txBody>
          </p:sp>
          <p:sp>
            <p:nvSpPr>
              <p:cNvPr id="36921" name="Oval 11"/>
              <p:cNvSpPr>
                <a:spLocks noChangeArrowheads="1"/>
              </p:cNvSpPr>
              <p:nvPr/>
            </p:nvSpPr>
            <p:spPr bwMode="auto">
              <a:xfrm>
                <a:off x="3196" y="3573"/>
                <a:ext cx="56" cy="56"/>
              </a:xfrm>
              <a:prstGeom prst="ellipse">
                <a:avLst/>
              </a:prstGeom>
              <a:solidFill>
                <a:schemeClr val="tx1"/>
              </a:solidFill>
              <a:ln w="9525">
                <a:solidFill>
                  <a:schemeClr val="tx1"/>
                </a:solidFill>
                <a:round/>
                <a:headEnd/>
                <a:tailEnd/>
              </a:ln>
            </p:spPr>
            <p:txBody>
              <a:bodyPr wrap="none" anchor="ctr"/>
              <a:lstStyle/>
              <a:p>
                <a:endParaRPr lang="en-US"/>
              </a:p>
            </p:txBody>
          </p:sp>
          <p:sp>
            <p:nvSpPr>
              <p:cNvPr id="36922" name="Oval 12"/>
              <p:cNvSpPr>
                <a:spLocks noChangeArrowheads="1"/>
              </p:cNvSpPr>
              <p:nvPr/>
            </p:nvSpPr>
            <p:spPr bwMode="auto">
              <a:xfrm>
                <a:off x="3682" y="3573"/>
                <a:ext cx="56" cy="56"/>
              </a:xfrm>
              <a:prstGeom prst="ellipse">
                <a:avLst/>
              </a:prstGeom>
              <a:solidFill>
                <a:schemeClr val="tx1"/>
              </a:solidFill>
              <a:ln w="9525">
                <a:solidFill>
                  <a:schemeClr val="tx1"/>
                </a:solidFill>
                <a:round/>
                <a:headEnd/>
                <a:tailEnd/>
              </a:ln>
            </p:spPr>
            <p:txBody>
              <a:bodyPr wrap="none" anchor="ctr"/>
              <a:lstStyle/>
              <a:p>
                <a:endParaRPr lang="en-US"/>
              </a:p>
            </p:txBody>
          </p:sp>
        </p:grpSp>
        <p:grpSp>
          <p:nvGrpSpPr>
            <p:cNvPr id="36913" name="Group 13"/>
            <p:cNvGrpSpPr>
              <a:grpSpLocks/>
            </p:cNvGrpSpPr>
            <p:nvPr/>
          </p:nvGrpSpPr>
          <p:grpSpPr bwMode="auto">
            <a:xfrm>
              <a:off x="4321" y="3134"/>
              <a:ext cx="219" cy="220"/>
              <a:chOff x="3614" y="2770"/>
              <a:chExt cx="219" cy="220"/>
            </a:xfrm>
          </p:grpSpPr>
          <p:sp>
            <p:nvSpPr>
              <p:cNvPr id="36914" name="Oval 14"/>
              <p:cNvSpPr>
                <a:spLocks noChangeArrowheads="1"/>
              </p:cNvSpPr>
              <p:nvPr/>
            </p:nvSpPr>
            <p:spPr bwMode="auto">
              <a:xfrm>
                <a:off x="3614" y="2770"/>
                <a:ext cx="219" cy="219"/>
              </a:xfrm>
              <a:prstGeom prst="ellipse">
                <a:avLst/>
              </a:prstGeom>
              <a:solidFill>
                <a:schemeClr val="bg1"/>
              </a:solidFill>
              <a:ln w="9525">
                <a:solidFill>
                  <a:schemeClr val="bg1"/>
                </a:solidFill>
                <a:round/>
                <a:headEnd/>
                <a:tailEnd/>
              </a:ln>
            </p:spPr>
            <p:txBody>
              <a:bodyPr wrap="none" anchor="ctr"/>
              <a:lstStyle/>
              <a:p>
                <a:endParaRPr lang="en-US"/>
              </a:p>
            </p:txBody>
          </p:sp>
          <p:sp>
            <p:nvSpPr>
              <p:cNvPr id="36915" name="Line 15"/>
              <p:cNvSpPr>
                <a:spLocks noChangeShapeType="1"/>
              </p:cNvSpPr>
              <p:nvPr/>
            </p:nvSpPr>
            <p:spPr bwMode="auto">
              <a:xfrm flipV="1">
                <a:off x="3723" y="2770"/>
                <a:ext cx="0" cy="220"/>
              </a:xfrm>
              <a:prstGeom prst="line">
                <a:avLst/>
              </a:prstGeom>
              <a:noFill/>
              <a:ln w="19050">
                <a:noFill/>
                <a:round/>
                <a:headEnd/>
                <a:tailEnd type="triangle" w="med" len="med"/>
              </a:ln>
            </p:spPr>
            <p:txBody>
              <a:bodyPr/>
              <a:lstStyle/>
              <a:p>
                <a:endParaRPr lang="en-US"/>
              </a:p>
            </p:txBody>
          </p:sp>
        </p:grpSp>
      </p:grpSp>
      <p:grpSp>
        <p:nvGrpSpPr>
          <p:cNvPr id="5" name="Group 16"/>
          <p:cNvGrpSpPr>
            <a:grpSpLocks/>
          </p:cNvGrpSpPr>
          <p:nvPr/>
        </p:nvGrpSpPr>
        <p:grpSpPr bwMode="auto">
          <a:xfrm>
            <a:off x="4935538" y="1779588"/>
            <a:ext cx="4132262" cy="2895600"/>
            <a:chOff x="2059" y="1289"/>
            <a:chExt cx="2603" cy="1824"/>
          </a:xfrm>
        </p:grpSpPr>
        <p:grpSp>
          <p:nvGrpSpPr>
            <p:cNvPr id="36884" name="Group 17"/>
            <p:cNvGrpSpPr>
              <a:grpSpLocks/>
            </p:cNvGrpSpPr>
            <p:nvPr/>
          </p:nvGrpSpPr>
          <p:grpSpPr bwMode="auto">
            <a:xfrm>
              <a:off x="2894" y="1289"/>
              <a:ext cx="1768" cy="987"/>
              <a:chOff x="3525" y="1447"/>
              <a:chExt cx="1768" cy="987"/>
            </a:xfrm>
          </p:grpSpPr>
          <p:grpSp>
            <p:nvGrpSpPr>
              <p:cNvPr id="36902" name="Group 18"/>
              <p:cNvGrpSpPr>
                <a:grpSpLocks/>
              </p:cNvGrpSpPr>
              <p:nvPr/>
            </p:nvGrpSpPr>
            <p:grpSpPr bwMode="auto">
              <a:xfrm>
                <a:off x="4183" y="1447"/>
                <a:ext cx="1110" cy="603"/>
                <a:chOff x="3525" y="1831"/>
                <a:chExt cx="1110" cy="603"/>
              </a:xfrm>
            </p:grpSpPr>
            <p:sp>
              <p:nvSpPr>
                <p:cNvPr id="36909" name="Rectangle 19"/>
                <p:cNvSpPr>
                  <a:spLocks noChangeArrowheads="1"/>
                </p:cNvSpPr>
                <p:nvPr/>
              </p:nvSpPr>
              <p:spPr bwMode="auto">
                <a:xfrm>
                  <a:off x="3525" y="2228"/>
                  <a:ext cx="452" cy="20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6910" name="Freeform 20"/>
                <p:cNvSpPr>
                  <a:spLocks/>
                </p:cNvSpPr>
                <p:nvPr/>
              </p:nvSpPr>
              <p:spPr bwMode="auto">
                <a:xfrm>
                  <a:off x="3525" y="1838"/>
                  <a:ext cx="1110" cy="384"/>
                </a:xfrm>
                <a:custGeom>
                  <a:avLst/>
                  <a:gdLst>
                    <a:gd name="T0" fmla="*/ 0 w 1110"/>
                    <a:gd name="T1" fmla="*/ 384 h 384"/>
                    <a:gd name="T2" fmla="*/ 665 w 1110"/>
                    <a:gd name="T3" fmla="*/ 0 h 384"/>
                    <a:gd name="T4" fmla="*/ 1110 w 1110"/>
                    <a:gd name="T5" fmla="*/ 0 h 384"/>
                    <a:gd name="T6" fmla="*/ 445 w 1110"/>
                    <a:gd name="T7" fmla="*/ 384 h 384"/>
                    <a:gd name="T8" fmla="*/ 0 w 1110"/>
                    <a:gd name="T9" fmla="*/ 384 h 384"/>
                    <a:gd name="T10" fmla="*/ 0 60000 65536"/>
                    <a:gd name="T11" fmla="*/ 0 60000 65536"/>
                    <a:gd name="T12" fmla="*/ 0 60000 65536"/>
                    <a:gd name="T13" fmla="*/ 0 60000 65536"/>
                    <a:gd name="T14" fmla="*/ 0 60000 65536"/>
                    <a:gd name="T15" fmla="*/ 0 w 1110"/>
                    <a:gd name="T16" fmla="*/ 0 h 384"/>
                    <a:gd name="T17" fmla="*/ 1110 w 1110"/>
                    <a:gd name="T18" fmla="*/ 384 h 384"/>
                  </a:gdLst>
                  <a:ahLst/>
                  <a:cxnLst>
                    <a:cxn ang="T10">
                      <a:pos x="T0" y="T1"/>
                    </a:cxn>
                    <a:cxn ang="T11">
                      <a:pos x="T2" y="T3"/>
                    </a:cxn>
                    <a:cxn ang="T12">
                      <a:pos x="T4" y="T5"/>
                    </a:cxn>
                    <a:cxn ang="T13">
                      <a:pos x="T6" y="T7"/>
                    </a:cxn>
                    <a:cxn ang="T14">
                      <a:pos x="T8" y="T9"/>
                    </a:cxn>
                  </a:cxnLst>
                  <a:rect l="T15" t="T16" r="T17" b="T18"/>
                  <a:pathLst>
                    <a:path w="1110" h="384">
                      <a:moveTo>
                        <a:pt x="0" y="384"/>
                      </a:moveTo>
                      <a:lnTo>
                        <a:pt x="665" y="0"/>
                      </a:lnTo>
                      <a:lnTo>
                        <a:pt x="1110" y="0"/>
                      </a:lnTo>
                      <a:lnTo>
                        <a:pt x="445" y="384"/>
                      </a:lnTo>
                      <a:lnTo>
                        <a:pt x="0" y="384"/>
                      </a:lnTo>
                      <a:close/>
                    </a:path>
                  </a:pathLst>
                </a:custGeom>
                <a:solidFill>
                  <a:schemeClr val="accent1"/>
                </a:solidFill>
                <a:ln w="9525">
                  <a:solidFill>
                    <a:schemeClr val="tx1"/>
                  </a:solidFill>
                  <a:round/>
                  <a:headEnd/>
                  <a:tailEnd/>
                </a:ln>
              </p:spPr>
              <p:txBody>
                <a:bodyPr/>
                <a:lstStyle/>
                <a:p>
                  <a:endParaRPr lang="en-US"/>
                </a:p>
              </p:txBody>
            </p:sp>
            <p:sp>
              <p:nvSpPr>
                <p:cNvPr id="36911" name="Freeform 21"/>
                <p:cNvSpPr>
                  <a:spLocks/>
                </p:cNvSpPr>
                <p:nvPr/>
              </p:nvSpPr>
              <p:spPr bwMode="auto">
                <a:xfrm>
                  <a:off x="3970" y="1831"/>
                  <a:ext cx="665" cy="597"/>
                </a:xfrm>
                <a:custGeom>
                  <a:avLst/>
                  <a:gdLst>
                    <a:gd name="T0" fmla="*/ 0 w 665"/>
                    <a:gd name="T1" fmla="*/ 597 h 597"/>
                    <a:gd name="T2" fmla="*/ 0 w 665"/>
                    <a:gd name="T3" fmla="*/ 384 h 597"/>
                    <a:gd name="T4" fmla="*/ 665 w 665"/>
                    <a:gd name="T5" fmla="*/ 0 h 597"/>
                    <a:gd name="T6" fmla="*/ 665 w 665"/>
                    <a:gd name="T7" fmla="*/ 213 h 597"/>
                    <a:gd name="T8" fmla="*/ 0 w 665"/>
                    <a:gd name="T9" fmla="*/ 597 h 597"/>
                    <a:gd name="T10" fmla="*/ 0 60000 65536"/>
                    <a:gd name="T11" fmla="*/ 0 60000 65536"/>
                    <a:gd name="T12" fmla="*/ 0 60000 65536"/>
                    <a:gd name="T13" fmla="*/ 0 60000 65536"/>
                    <a:gd name="T14" fmla="*/ 0 60000 65536"/>
                    <a:gd name="T15" fmla="*/ 0 w 665"/>
                    <a:gd name="T16" fmla="*/ 0 h 597"/>
                    <a:gd name="T17" fmla="*/ 665 w 665"/>
                    <a:gd name="T18" fmla="*/ 597 h 597"/>
                  </a:gdLst>
                  <a:ahLst/>
                  <a:cxnLst>
                    <a:cxn ang="T10">
                      <a:pos x="T0" y="T1"/>
                    </a:cxn>
                    <a:cxn ang="T11">
                      <a:pos x="T2" y="T3"/>
                    </a:cxn>
                    <a:cxn ang="T12">
                      <a:pos x="T4" y="T5"/>
                    </a:cxn>
                    <a:cxn ang="T13">
                      <a:pos x="T6" y="T7"/>
                    </a:cxn>
                    <a:cxn ang="T14">
                      <a:pos x="T8" y="T9"/>
                    </a:cxn>
                  </a:cxnLst>
                  <a:rect l="T15" t="T16" r="T17" b="T18"/>
                  <a:pathLst>
                    <a:path w="665" h="597">
                      <a:moveTo>
                        <a:pt x="0" y="597"/>
                      </a:moveTo>
                      <a:lnTo>
                        <a:pt x="0" y="384"/>
                      </a:lnTo>
                      <a:lnTo>
                        <a:pt x="665" y="0"/>
                      </a:lnTo>
                      <a:lnTo>
                        <a:pt x="665" y="213"/>
                      </a:lnTo>
                      <a:lnTo>
                        <a:pt x="0" y="597"/>
                      </a:lnTo>
                      <a:close/>
                    </a:path>
                  </a:pathLst>
                </a:custGeom>
                <a:solidFill>
                  <a:schemeClr val="accent1"/>
                </a:solidFill>
                <a:ln w="9525">
                  <a:solidFill>
                    <a:schemeClr val="tx1"/>
                  </a:solidFill>
                  <a:round/>
                  <a:headEnd/>
                  <a:tailEnd/>
                </a:ln>
              </p:spPr>
              <p:txBody>
                <a:bodyPr/>
                <a:lstStyle/>
                <a:p>
                  <a:endParaRPr lang="en-US"/>
                </a:p>
              </p:txBody>
            </p:sp>
          </p:grpSp>
          <p:grpSp>
            <p:nvGrpSpPr>
              <p:cNvPr id="36903" name="Group 22"/>
              <p:cNvGrpSpPr>
                <a:grpSpLocks/>
              </p:cNvGrpSpPr>
              <p:nvPr/>
            </p:nvGrpSpPr>
            <p:grpSpPr bwMode="auto">
              <a:xfrm>
                <a:off x="3525" y="1831"/>
                <a:ext cx="1110" cy="603"/>
                <a:chOff x="3525" y="1831"/>
                <a:chExt cx="1110" cy="603"/>
              </a:xfrm>
            </p:grpSpPr>
            <p:sp>
              <p:nvSpPr>
                <p:cNvPr id="36906" name="Rectangle 23"/>
                <p:cNvSpPr>
                  <a:spLocks noChangeArrowheads="1"/>
                </p:cNvSpPr>
                <p:nvPr/>
              </p:nvSpPr>
              <p:spPr bwMode="auto">
                <a:xfrm>
                  <a:off x="3525" y="2228"/>
                  <a:ext cx="452" cy="206"/>
                </a:xfrm>
                <a:prstGeom prst="rect">
                  <a:avLst/>
                </a:prstGeom>
                <a:solidFill>
                  <a:srgbClr val="FF7C80"/>
                </a:solidFill>
                <a:ln w="9525">
                  <a:solidFill>
                    <a:schemeClr val="tx1"/>
                  </a:solidFill>
                  <a:miter lim="800000"/>
                  <a:headEnd/>
                  <a:tailEnd/>
                </a:ln>
              </p:spPr>
              <p:txBody>
                <a:bodyPr wrap="none" anchor="ctr"/>
                <a:lstStyle/>
                <a:p>
                  <a:endParaRPr lang="en-US"/>
                </a:p>
              </p:txBody>
            </p:sp>
            <p:sp>
              <p:nvSpPr>
                <p:cNvPr id="36907" name="Freeform 24"/>
                <p:cNvSpPr>
                  <a:spLocks/>
                </p:cNvSpPr>
                <p:nvPr/>
              </p:nvSpPr>
              <p:spPr bwMode="auto">
                <a:xfrm>
                  <a:off x="3525" y="1838"/>
                  <a:ext cx="1110" cy="384"/>
                </a:xfrm>
                <a:custGeom>
                  <a:avLst/>
                  <a:gdLst>
                    <a:gd name="T0" fmla="*/ 0 w 1110"/>
                    <a:gd name="T1" fmla="*/ 384 h 384"/>
                    <a:gd name="T2" fmla="*/ 665 w 1110"/>
                    <a:gd name="T3" fmla="*/ 0 h 384"/>
                    <a:gd name="T4" fmla="*/ 1110 w 1110"/>
                    <a:gd name="T5" fmla="*/ 0 h 384"/>
                    <a:gd name="T6" fmla="*/ 445 w 1110"/>
                    <a:gd name="T7" fmla="*/ 384 h 384"/>
                    <a:gd name="T8" fmla="*/ 0 w 1110"/>
                    <a:gd name="T9" fmla="*/ 384 h 384"/>
                    <a:gd name="T10" fmla="*/ 0 60000 65536"/>
                    <a:gd name="T11" fmla="*/ 0 60000 65536"/>
                    <a:gd name="T12" fmla="*/ 0 60000 65536"/>
                    <a:gd name="T13" fmla="*/ 0 60000 65536"/>
                    <a:gd name="T14" fmla="*/ 0 60000 65536"/>
                    <a:gd name="T15" fmla="*/ 0 w 1110"/>
                    <a:gd name="T16" fmla="*/ 0 h 384"/>
                    <a:gd name="T17" fmla="*/ 1110 w 1110"/>
                    <a:gd name="T18" fmla="*/ 384 h 384"/>
                  </a:gdLst>
                  <a:ahLst/>
                  <a:cxnLst>
                    <a:cxn ang="T10">
                      <a:pos x="T0" y="T1"/>
                    </a:cxn>
                    <a:cxn ang="T11">
                      <a:pos x="T2" y="T3"/>
                    </a:cxn>
                    <a:cxn ang="T12">
                      <a:pos x="T4" y="T5"/>
                    </a:cxn>
                    <a:cxn ang="T13">
                      <a:pos x="T6" y="T7"/>
                    </a:cxn>
                    <a:cxn ang="T14">
                      <a:pos x="T8" y="T9"/>
                    </a:cxn>
                  </a:cxnLst>
                  <a:rect l="T15" t="T16" r="T17" b="T18"/>
                  <a:pathLst>
                    <a:path w="1110" h="384">
                      <a:moveTo>
                        <a:pt x="0" y="384"/>
                      </a:moveTo>
                      <a:lnTo>
                        <a:pt x="665" y="0"/>
                      </a:lnTo>
                      <a:lnTo>
                        <a:pt x="1110" y="0"/>
                      </a:lnTo>
                      <a:lnTo>
                        <a:pt x="445" y="384"/>
                      </a:lnTo>
                      <a:lnTo>
                        <a:pt x="0" y="384"/>
                      </a:lnTo>
                      <a:close/>
                    </a:path>
                  </a:pathLst>
                </a:custGeom>
                <a:solidFill>
                  <a:srgbClr val="FF7C80"/>
                </a:solidFill>
                <a:ln w="9525">
                  <a:solidFill>
                    <a:schemeClr val="tx1"/>
                  </a:solidFill>
                  <a:round/>
                  <a:headEnd/>
                  <a:tailEnd/>
                </a:ln>
              </p:spPr>
              <p:txBody>
                <a:bodyPr/>
                <a:lstStyle/>
                <a:p>
                  <a:endParaRPr lang="en-US"/>
                </a:p>
              </p:txBody>
            </p:sp>
            <p:sp>
              <p:nvSpPr>
                <p:cNvPr id="36908" name="Freeform 25"/>
                <p:cNvSpPr>
                  <a:spLocks/>
                </p:cNvSpPr>
                <p:nvPr/>
              </p:nvSpPr>
              <p:spPr bwMode="auto">
                <a:xfrm>
                  <a:off x="3970" y="1831"/>
                  <a:ext cx="665" cy="597"/>
                </a:xfrm>
                <a:custGeom>
                  <a:avLst/>
                  <a:gdLst>
                    <a:gd name="T0" fmla="*/ 0 w 665"/>
                    <a:gd name="T1" fmla="*/ 597 h 597"/>
                    <a:gd name="T2" fmla="*/ 0 w 665"/>
                    <a:gd name="T3" fmla="*/ 384 h 597"/>
                    <a:gd name="T4" fmla="*/ 665 w 665"/>
                    <a:gd name="T5" fmla="*/ 0 h 597"/>
                    <a:gd name="T6" fmla="*/ 665 w 665"/>
                    <a:gd name="T7" fmla="*/ 213 h 597"/>
                    <a:gd name="T8" fmla="*/ 0 w 665"/>
                    <a:gd name="T9" fmla="*/ 597 h 597"/>
                    <a:gd name="T10" fmla="*/ 0 60000 65536"/>
                    <a:gd name="T11" fmla="*/ 0 60000 65536"/>
                    <a:gd name="T12" fmla="*/ 0 60000 65536"/>
                    <a:gd name="T13" fmla="*/ 0 60000 65536"/>
                    <a:gd name="T14" fmla="*/ 0 60000 65536"/>
                    <a:gd name="T15" fmla="*/ 0 w 665"/>
                    <a:gd name="T16" fmla="*/ 0 h 597"/>
                    <a:gd name="T17" fmla="*/ 665 w 665"/>
                    <a:gd name="T18" fmla="*/ 597 h 597"/>
                  </a:gdLst>
                  <a:ahLst/>
                  <a:cxnLst>
                    <a:cxn ang="T10">
                      <a:pos x="T0" y="T1"/>
                    </a:cxn>
                    <a:cxn ang="T11">
                      <a:pos x="T2" y="T3"/>
                    </a:cxn>
                    <a:cxn ang="T12">
                      <a:pos x="T4" y="T5"/>
                    </a:cxn>
                    <a:cxn ang="T13">
                      <a:pos x="T6" y="T7"/>
                    </a:cxn>
                    <a:cxn ang="T14">
                      <a:pos x="T8" y="T9"/>
                    </a:cxn>
                  </a:cxnLst>
                  <a:rect l="T15" t="T16" r="T17" b="T18"/>
                  <a:pathLst>
                    <a:path w="665" h="597">
                      <a:moveTo>
                        <a:pt x="0" y="597"/>
                      </a:moveTo>
                      <a:lnTo>
                        <a:pt x="0" y="384"/>
                      </a:lnTo>
                      <a:lnTo>
                        <a:pt x="665" y="0"/>
                      </a:lnTo>
                      <a:lnTo>
                        <a:pt x="665" y="213"/>
                      </a:lnTo>
                      <a:lnTo>
                        <a:pt x="0" y="597"/>
                      </a:lnTo>
                      <a:close/>
                    </a:path>
                  </a:pathLst>
                </a:custGeom>
                <a:solidFill>
                  <a:srgbClr val="FF7C80"/>
                </a:solidFill>
                <a:ln w="9525">
                  <a:solidFill>
                    <a:schemeClr val="tx1"/>
                  </a:solidFill>
                  <a:round/>
                  <a:headEnd/>
                  <a:tailEnd/>
                </a:ln>
              </p:spPr>
              <p:txBody>
                <a:bodyPr/>
                <a:lstStyle/>
                <a:p>
                  <a:endParaRPr lang="en-US"/>
                </a:p>
              </p:txBody>
            </p:sp>
          </p:grpSp>
          <p:sp>
            <p:nvSpPr>
              <p:cNvPr id="36904" name="Freeform 26"/>
              <p:cNvSpPr>
                <a:spLocks/>
              </p:cNvSpPr>
              <p:nvPr/>
            </p:nvSpPr>
            <p:spPr bwMode="auto">
              <a:xfrm>
                <a:off x="3703" y="2030"/>
                <a:ext cx="487" cy="139"/>
              </a:xfrm>
              <a:custGeom>
                <a:avLst/>
                <a:gdLst>
                  <a:gd name="T0" fmla="*/ 0 w 603"/>
                  <a:gd name="T1" fmla="*/ 172 h 172"/>
                  <a:gd name="T2" fmla="*/ 274 w 603"/>
                  <a:gd name="T3" fmla="*/ 0 h 172"/>
                  <a:gd name="T4" fmla="*/ 329 w 603"/>
                  <a:gd name="T5" fmla="*/ 165 h 172"/>
                  <a:gd name="T6" fmla="*/ 603 w 603"/>
                  <a:gd name="T7" fmla="*/ 7 h 172"/>
                  <a:gd name="T8" fmla="*/ 0 60000 65536"/>
                  <a:gd name="T9" fmla="*/ 0 60000 65536"/>
                  <a:gd name="T10" fmla="*/ 0 60000 65536"/>
                  <a:gd name="T11" fmla="*/ 0 60000 65536"/>
                  <a:gd name="T12" fmla="*/ 0 w 603"/>
                  <a:gd name="T13" fmla="*/ 0 h 172"/>
                  <a:gd name="T14" fmla="*/ 603 w 603"/>
                  <a:gd name="T15" fmla="*/ 172 h 172"/>
                </a:gdLst>
                <a:ahLst/>
                <a:cxnLst>
                  <a:cxn ang="T8">
                    <a:pos x="T0" y="T1"/>
                  </a:cxn>
                  <a:cxn ang="T9">
                    <a:pos x="T2" y="T3"/>
                  </a:cxn>
                  <a:cxn ang="T10">
                    <a:pos x="T4" y="T5"/>
                  </a:cxn>
                  <a:cxn ang="T11">
                    <a:pos x="T6" y="T7"/>
                  </a:cxn>
                </a:cxnLst>
                <a:rect l="T12" t="T13" r="T14" b="T15"/>
                <a:pathLst>
                  <a:path w="603" h="172">
                    <a:moveTo>
                      <a:pt x="0" y="172"/>
                    </a:moveTo>
                    <a:lnTo>
                      <a:pt x="274" y="0"/>
                    </a:lnTo>
                    <a:lnTo>
                      <a:pt x="329" y="165"/>
                    </a:lnTo>
                    <a:lnTo>
                      <a:pt x="603" y="7"/>
                    </a:lnTo>
                  </a:path>
                </a:pathLst>
              </a:custGeom>
              <a:noFill/>
              <a:ln w="38100" cmpd="sng">
                <a:solidFill>
                  <a:schemeClr val="tx2"/>
                </a:solidFill>
                <a:round/>
                <a:headEnd/>
                <a:tailEnd/>
              </a:ln>
            </p:spPr>
            <p:txBody>
              <a:bodyPr/>
              <a:lstStyle/>
              <a:p>
                <a:endParaRPr lang="en-US"/>
              </a:p>
            </p:txBody>
          </p:sp>
          <p:sp>
            <p:nvSpPr>
              <p:cNvPr id="36905" name="Freeform 27"/>
              <p:cNvSpPr>
                <a:spLocks/>
              </p:cNvSpPr>
              <p:nvPr/>
            </p:nvSpPr>
            <p:spPr bwMode="auto">
              <a:xfrm>
                <a:off x="4662" y="1487"/>
                <a:ext cx="391" cy="181"/>
              </a:xfrm>
              <a:custGeom>
                <a:avLst/>
                <a:gdLst>
                  <a:gd name="T0" fmla="*/ 391 w 391"/>
                  <a:gd name="T1" fmla="*/ 42 h 181"/>
                  <a:gd name="T2" fmla="*/ 370 w 391"/>
                  <a:gd name="T3" fmla="*/ 14 h 181"/>
                  <a:gd name="T4" fmla="*/ 281 w 391"/>
                  <a:gd name="T5" fmla="*/ 0 h 181"/>
                  <a:gd name="T6" fmla="*/ 172 w 391"/>
                  <a:gd name="T7" fmla="*/ 14 h 181"/>
                  <a:gd name="T8" fmla="*/ 117 w 391"/>
                  <a:gd name="T9" fmla="*/ 42 h 181"/>
                  <a:gd name="T10" fmla="*/ 138 w 391"/>
                  <a:gd name="T11" fmla="*/ 70 h 181"/>
                  <a:gd name="T12" fmla="*/ 220 w 391"/>
                  <a:gd name="T13" fmla="*/ 76 h 181"/>
                  <a:gd name="T14" fmla="*/ 282 w 391"/>
                  <a:gd name="T15" fmla="*/ 111 h 181"/>
                  <a:gd name="T16" fmla="*/ 233 w 391"/>
                  <a:gd name="T17" fmla="*/ 151 h 181"/>
                  <a:gd name="T18" fmla="*/ 130 w 391"/>
                  <a:gd name="T19" fmla="*/ 179 h 181"/>
                  <a:gd name="T20" fmla="*/ 28 w 391"/>
                  <a:gd name="T21" fmla="*/ 165 h 181"/>
                  <a:gd name="T22" fmla="*/ 0 w 391"/>
                  <a:gd name="T23" fmla="*/ 117 h 1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1"/>
                  <a:gd name="T37" fmla="*/ 0 h 181"/>
                  <a:gd name="T38" fmla="*/ 391 w 391"/>
                  <a:gd name="T39" fmla="*/ 181 h 1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1" h="181">
                    <a:moveTo>
                      <a:pt x="391" y="42"/>
                    </a:moveTo>
                    <a:cubicBezTo>
                      <a:pt x="387" y="37"/>
                      <a:pt x="388" y="21"/>
                      <a:pt x="370" y="14"/>
                    </a:cubicBezTo>
                    <a:cubicBezTo>
                      <a:pt x="352" y="7"/>
                      <a:pt x="314" y="0"/>
                      <a:pt x="281" y="0"/>
                    </a:cubicBezTo>
                    <a:cubicBezTo>
                      <a:pt x="248" y="0"/>
                      <a:pt x="199" y="7"/>
                      <a:pt x="172" y="14"/>
                    </a:cubicBezTo>
                    <a:cubicBezTo>
                      <a:pt x="145" y="21"/>
                      <a:pt x="123" y="33"/>
                      <a:pt x="117" y="42"/>
                    </a:cubicBezTo>
                    <a:cubicBezTo>
                      <a:pt x="111" y="51"/>
                      <a:pt x="121" y="64"/>
                      <a:pt x="138" y="70"/>
                    </a:cubicBezTo>
                    <a:cubicBezTo>
                      <a:pt x="155" y="76"/>
                      <a:pt x="196" y="69"/>
                      <a:pt x="220" y="76"/>
                    </a:cubicBezTo>
                    <a:cubicBezTo>
                      <a:pt x="244" y="83"/>
                      <a:pt x="280" y="99"/>
                      <a:pt x="282" y="111"/>
                    </a:cubicBezTo>
                    <a:cubicBezTo>
                      <a:pt x="284" y="123"/>
                      <a:pt x="258" y="140"/>
                      <a:pt x="233" y="151"/>
                    </a:cubicBezTo>
                    <a:cubicBezTo>
                      <a:pt x="208" y="162"/>
                      <a:pt x="164" y="177"/>
                      <a:pt x="130" y="179"/>
                    </a:cubicBezTo>
                    <a:cubicBezTo>
                      <a:pt x="96" y="181"/>
                      <a:pt x="50" y="175"/>
                      <a:pt x="28" y="165"/>
                    </a:cubicBezTo>
                    <a:cubicBezTo>
                      <a:pt x="6" y="155"/>
                      <a:pt x="3" y="136"/>
                      <a:pt x="0" y="117"/>
                    </a:cubicBezTo>
                  </a:path>
                </a:pathLst>
              </a:custGeom>
              <a:noFill/>
              <a:ln w="28575" cmpd="sng">
                <a:solidFill>
                  <a:schemeClr val="tx2"/>
                </a:solidFill>
                <a:round/>
                <a:headEnd/>
                <a:tailEnd/>
              </a:ln>
            </p:spPr>
            <p:txBody>
              <a:bodyPr/>
              <a:lstStyle/>
              <a:p>
                <a:endParaRPr lang="en-US"/>
              </a:p>
            </p:txBody>
          </p:sp>
        </p:grpSp>
        <p:grpSp>
          <p:nvGrpSpPr>
            <p:cNvPr id="36885" name="Group 28"/>
            <p:cNvGrpSpPr>
              <a:grpSpLocks/>
            </p:cNvGrpSpPr>
            <p:nvPr/>
          </p:nvGrpSpPr>
          <p:grpSpPr bwMode="auto">
            <a:xfrm>
              <a:off x="2059" y="2086"/>
              <a:ext cx="1225" cy="1027"/>
              <a:chOff x="2059" y="2086"/>
              <a:chExt cx="1225" cy="1027"/>
            </a:xfrm>
          </p:grpSpPr>
          <p:sp>
            <p:nvSpPr>
              <p:cNvPr id="36886" name="Freeform 29"/>
              <p:cNvSpPr>
                <a:spLocks/>
              </p:cNvSpPr>
              <p:nvPr/>
            </p:nvSpPr>
            <p:spPr bwMode="auto">
              <a:xfrm rot="-346116">
                <a:off x="2253" y="2218"/>
                <a:ext cx="713" cy="775"/>
              </a:xfrm>
              <a:custGeom>
                <a:avLst/>
                <a:gdLst>
                  <a:gd name="T0" fmla="*/ 713 w 713"/>
                  <a:gd name="T1" fmla="*/ 0 h 858"/>
                  <a:gd name="T2" fmla="*/ 377 w 713"/>
                  <a:gd name="T3" fmla="*/ 220 h 858"/>
                  <a:gd name="T4" fmla="*/ 117 w 713"/>
                  <a:gd name="T5" fmla="*/ 528 h 858"/>
                  <a:gd name="T6" fmla="*/ 0 w 713"/>
                  <a:gd name="T7" fmla="*/ 858 h 858"/>
                  <a:gd name="T8" fmla="*/ 0 60000 65536"/>
                  <a:gd name="T9" fmla="*/ 0 60000 65536"/>
                  <a:gd name="T10" fmla="*/ 0 60000 65536"/>
                  <a:gd name="T11" fmla="*/ 0 60000 65536"/>
                  <a:gd name="T12" fmla="*/ 0 w 713"/>
                  <a:gd name="T13" fmla="*/ 0 h 858"/>
                  <a:gd name="T14" fmla="*/ 713 w 713"/>
                  <a:gd name="T15" fmla="*/ 858 h 858"/>
                </a:gdLst>
                <a:ahLst/>
                <a:cxnLst>
                  <a:cxn ang="T8">
                    <a:pos x="T0" y="T1"/>
                  </a:cxn>
                  <a:cxn ang="T9">
                    <a:pos x="T2" y="T3"/>
                  </a:cxn>
                  <a:cxn ang="T10">
                    <a:pos x="T4" y="T5"/>
                  </a:cxn>
                  <a:cxn ang="T11">
                    <a:pos x="T6" y="T7"/>
                  </a:cxn>
                </a:cxnLst>
                <a:rect l="T12" t="T13" r="T14" b="T15"/>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28575">
                <a:solidFill>
                  <a:srgbClr val="006600"/>
                </a:solidFill>
                <a:round/>
                <a:headEnd type="none" w="med" len="med"/>
                <a:tailEnd type="triangle" w="med" len="med"/>
              </a:ln>
            </p:spPr>
            <p:txBody>
              <a:bodyPr/>
              <a:lstStyle/>
              <a:p>
                <a:endParaRPr lang="en-US"/>
              </a:p>
            </p:txBody>
          </p:sp>
          <p:sp>
            <p:nvSpPr>
              <p:cNvPr id="36887" name="Freeform 30"/>
              <p:cNvSpPr>
                <a:spLocks/>
              </p:cNvSpPr>
              <p:nvPr/>
            </p:nvSpPr>
            <p:spPr bwMode="auto">
              <a:xfrm rot="-224057">
                <a:off x="2416" y="2239"/>
                <a:ext cx="542" cy="858"/>
              </a:xfrm>
              <a:custGeom>
                <a:avLst/>
                <a:gdLst>
                  <a:gd name="T0" fmla="*/ 713 w 713"/>
                  <a:gd name="T1" fmla="*/ 0 h 858"/>
                  <a:gd name="T2" fmla="*/ 377 w 713"/>
                  <a:gd name="T3" fmla="*/ 220 h 858"/>
                  <a:gd name="T4" fmla="*/ 117 w 713"/>
                  <a:gd name="T5" fmla="*/ 528 h 858"/>
                  <a:gd name="T6" fmla="*/ 0 w 713"/>
                  <a:gd name="T7" fmla="*/ 858 h 858"/>
                  <a:gd name="T8" fmla="*/ 0 60000 65536"/>
                  <a:gd name="T9" fmla="*/ 0 60000 65536"/>
                  <a:gd name="T10" fmla="*/ 0 60000 65536"/>
                  <a:gd name="T11" fmla="*/ 0 60000 65536"/>
                  <a:gd name="T12" fmla="*/ 0 w 713"/>
                  <a:gd name="T13" fmla="*/ 0 h 858"/>
                  <a:gd name="T14" fmla="*/ 713 w 713"/>
                  <a:gd name="T15" fmla="*/ 858 h 858"/>
                </a:gdLst>
                <a:ahLst/>
                <a:cxnLst>
                  <a:cxn ang="T8">
                    <a:pos x="T0" y="T1"/>
                  </a:cxn>
                  <a:cxn ang="T9">
                    <a:pos x="T2" y="T3"/>
                  </a:cxn>
                  <a:cxn ang="T10">
                    <a:pos x="T4" y="T5"/>
                  </a:cxn>
                  <a:cxn ang="T11">
                    <a:pos x="T6" y="T7"/>
                  </a:cxn>
                </a:cxnLst>
                <a:rect l="T12" t="T13" r="T14" b="T15"/>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28575">
                <a:solidFill>
                  <a:srgbClr val="006600"/>
                </a:solidFill>
                <a:round/>
                <a:headEnd type="none" w="med" len="med"/>
                <a:tailEnd type="triangle" w="med" len="med"/>
              </a:ln>
            </p:spPr>
            <p:txBody>
              <a:bodyPr/>
              <a:lstStyle/>
              <a:p>
                <a:endParaRPr lang="en-US"/>
              </a:p>
            </p:txBody>
          </p:sp>
          <p:sp>
            <p:nvSpPr>
              <p:cNvPr id="36888" name="Freeform 31"/>
              <p:cNvSpPr>
                <a:spLocks/>
              </p:cNvSpPr>
              <p:nvPr/>
            </p:nvSpPr>
            <p:spPr bwMode="auto">
              <a:xfrm>
                <a:off x="2167" y="2149"/>
                <a:ext cx="759" cy="627"/>
              </a:xfrm>
              <a:custGeom>
                <a:avLst/>
                <a:gdLst>
                  <a:gd name="T0" fmla="*/ 759 w 759"/>
                  <a:gd name="T1" fmla="*/ 0 h 627"/>
                  <a:gd name="T2" fmla="*/ 314 w 759"/>
                  <a:gd name="T3" fmla="*/ 273 h 627"/>
                  <a:gd name="T4" fmla="*/ 0 w 759"/>
                  <a:gd name="T5" fmla="*/ 627 h 627"/>
                  <a:gd name="T6" fmla="*/ 0 60000 65536"/>
                  <a:gd name="T7" fmla="*/ 0 60000 65536"/>
                  <a:gd name="T8" fmla="*/ 0 60000 65536"/>
                  <a:gd name="T9" fmla="*/ 0 w 759"/>
                  <a:gd name="T10" fmla="*/ 0 h 627"/>
                  <a:gd name="T11" fmla="*/ 759 w 759"/>
                  <a:gd name="T12" fmla="*/ 627 h 627"/>
                </a:gdLst>
                <a:ahLst/>
                <a:cxnLst>
                  <a:cxn ang="T6">
                    <a:pos x="T0" y="T1"/>
                  </a:cxn>
                  <a:cxn ang="T7">
                    <a:pos x="T2" y="T3"/>
                  </a:cxn>
                  <a:cxn ang="T8">
                    <a:pos x="T4" y="T5"/>
                  </a:cxn>
                </a:cxnLst>
                <a:rect l="T9" t="T10" r="T11" b="T12"/>
                <a:pathLst>
                  <a:path w="759" h="627">
                    <a:moveTo>
                      <a:pt x="759" y="0"/>
                    </a:moveTo>
                    <a:cubicBezTo>
                      <a:pt x="599" y="84"/>
                      <a:pt x="440" y="169"/>
                      <a:pt x="314" y="273"/>
                    </a:cubicBezTo>
                    <a:cubicBezTo>
                      <a:pt x="188" y="377"/>
                      <a:pt x="94" y="502"/>
                      <a:pt x="0" y="627"/>
                    </a:cubicBezTo>
                  </a:path>
                </a:pathLst>
              </a:custGeom>
              <a:noFill/>
              <a:ln w="28575">
                <a:solidFill>
                  <a:srgbClr val="006600"/>
                </a:solidFill>
                <a:round/>
                <a:headEnd type="none" w="med" len="med"/>
                <a:tailEnd type="triangle" w="med" len="med"/>
              </a:ln>
            </p:spPr>
            <p:txBody>
              <a:bodyPr/>
              <a:lstStyle/>
              <a:p>
                <a:endParaRPr lang="en-US"/>
              </a:p>
            </p:txBody>
          </p:sp>
          <p:sp>
            <p:nvSpPr>
              <p:cNvPr id="36889" name="Freeform 32"/>
              <p:cNvSpPr>
                <a:spLocks/>
              </p:cNvSpPr>
              <p:nvPr/>
            </p:nvSpPr>
            <p:spPr bwMode="auto">
              <a:xfrm>
                <a:off x="2059" y="2120"/>
                <a:ext cx="867" cy="331"/>
              </a:xfrm>
              <a:custGeom>
                <a:avLst/>
                <a:gdLst>
                  <a:gd name="T0" fmla="*/ 867 w 867"/>
                  <a:gd name="T1" fmla="*/ 0 h 331"/>
                  <a:gd name="T2" fmla="*/ 353 w 867"/>
                  <a:gd name="T3" fmla="*/ 234 h 331"/>
                  <a:gd name="T4" fmla="*/ 0 w 867"/>
                  <a:gd name="T5" fmla="*/ 331 h 331"/>
                  <a:gd name="T6" fmla="*/ 0 60000 65536"/>
                  <a:gd name="T7" fmla="*/ 0 60000 65536"/>
                  <a:gd name="T8" fmla="*/ 0 60000 65536"/>
                  <a:gd name="T9" fmla="*/ 0 w 867"/>
                  <a:gd name="T10" fmla="*/ 0 h 331"/>
                  <a:gd name="T11" fmla="*/ 867 w 867"/>
                  <a:gd name="T12" fmla="*/ 331 h 331"/>
                </a:gdLst>
                <a:ahLst/>
                <a:cxnLst>
                  <a:cxn ang="T6">
                    <a:pos x="T0" y="T1"/>
                  </a:cxn>
                  <a:cxn ang="T7">
                    <a:pos x="T2" y="T3"/>
                  </a:cxn>
                  <a:cxn ang="T8">
                    <a:pos x="T4" y="T5"/>
                  </a:cxn>
                </a:cxnLst>
                <a:rect l="T9" t="T10" r="T11" b="T12"/>
                <a:pathLst>
                  <a:path w="867" h="331">
                    <a:moveTo>
                      <a:pt x="867" y="0"/>
                    </a:moveTo>
                    <a:cubicBezTo>
                      <a:pt x="682" y="89"/>
                      <a:pt x="497" y="179"/>
                      <a:pt x="353" y="234"/>
                    </a:cubicBezTo>
                    <a:cubicBezTo>
                      <a:pt x="209" y="289"/>
                      <a:pt x="104" y="310"/>
                      <a:pt x="0" y="331"/>
                    </a:cubicBezTo>
                  </a:path>
                </a:pathLst>
              </a:custGeom>
              <a:noFill/>
              <a:ln w="28575">
                <a:solidFill>
                  <a:srgbClr val="006600"/>
                </a:solidFill>
                <a:round/>
                <a:headEnd type="none" w="med" len="med"/>
                <a:tailEnd type="triangle" w="med" len="med"/>
              </a:ln>
            </p:spPr>
            <p:txBody>
              <a:bodyPr/>
              <a:lstStyle/>
              <a:p>
                <a:endParaRPr lang="en-US"/>
              </a:p>
            </p:txBody>
          </p:sp>
          <p:sp>
            <p:nvSpPr>
              <p:cNvPr id="36890" name="Freeform 33"/>
              <p:cNvSpPr>
                <a:spLocks/>
              </p:cNvSpPr>
              <p:nvPr/>
            </p:nvSpPr>
            <p:spPr bwMode="auto">
              <a:xfrm>
                <a:off x="2082" y="2087"/>
                <a:ext cx="850" cy="201"/>
              </a:xfrm>
              <a:custGeom>
                <a:avLst/>
                <a:gdLst>
                  <a:gd name="T0" fmla="*/ 850 w 850"/>
                  <a:gd name="T1" fmla="*/ 0 h 201"/>
                  <a:gd name="T2" fmla="*/ 353 w 850"/>
                  <a:gd name="T3" fmla="*/ 183 h 201"/>
                  <a:gd name="T4" fmla="*/ 0 w 850"/>
                  <a:gd name="T5" fmla="*/ 109 h 201"/>
                  <a:gd name="T6" fmla="*/ 0 60000 65536"/>
                  <a:gd name="T7" fmla="*/ 0 60000 65536"/>
                  <a:gd name="T8" fmla="*/ 0 60000 65536"/>
                  <a:gd name="T9" fmla="*/ 0 w 850"/>
                  <a:gd name="T10" fmla="*/ 0 h 201"/>
                  <a:gd name="T11" fmla="*/ 850 w 850"/>
                  <a:gd name="T12" fmla="*/ 201 h 201"/>
                </a:gdLst>
                <a:ahLst/>
                <a:cxnLst>
                  <a:cxn ang="T6">
                    <a:pos x="T0" y="T1"/>
                  </a:cxn>
                  <a:cxn ang="T7">
                    <a:pos x="T2" y="T3"/>
                  </a:cxn>
                  <a:cxn ang="T8">
                    <a:pos x="T4" y="T5"/>
                  </a:cxn>
                </a:cxnLst>
                <a:rect l="T9" t="T10" r="T11" b="T12"/>
                <a:pathLst>
                  <a:path w="850" h="201">
                    <a:moveTo>
                      <a:pt x="850" y="0"/>
                    </a:moveTo>
                    <a:cubicBezTo>
                      <a:pt x="672" y="82"/>
                      <a:pt x="495" y="165"/>
                      <a:pt x="353" y="183"/>
                    </a:cubicBezTo>
                    <a:cubicBezTo>
                      <a:pt x="211" y="201"/>
                      <a:pt x="105" y="155"/>
                      <a:pt x="0" y="109"/>
                    </a:cubicBezTo>
                  </a:path>
                </a:pathLst>
              </a:custGeom>
              <a:noFill/>
              <a:ln w="28575">
                <a:solidFill>
                  <a:srgbClr val="006600"/>
                </a:solidFill>
                <a:round/>
                <a:headEnd type="none" w="med" len="med"/>
                <a:tailEnd type="triangle" w="med" len="med"/>
              </a:ln>
            </p:spPr>
            <p:txBody>
              <a:bodyPr/>
              <a:lstStyle/>
              <a:p>
                <a:endParaRPr lang="en-US"/>
              </a:p>
            </p:txBody>
          </p:sp>
          <p:sp>
            <p:nvSpPr>
              <p:cNvPr id="36891" name="Freeform 34"/>
              <p:cNvSpPr>
                <a:spLocks/>
              </p:cNvSpPr>
              <p:nvPr/>
            </p:nvSpPr>
            <p:spPr bwMode="auto">
              <a:xfrm rot="-224057">
                <a:off x="2484" y="2249"/>
                <a:ext cx="542" cy="858"/>
              </a:xfrm>
              <a:custGeom>
                <a:avLst/>
                <a:gdLst>
                  <a:gd name="T0" fmla="*/ 713 w 713"/>
                  <a:gd name="T1" fmla="*/ 0 h 858"/>
                  <a:gd name="T2" fmla="*/ 377 w 713"/>
                  <a:gd name="T3" fmla="*/ 220 h 858"/>
                  <a:gd name="T4" fmla="*/ 117 w 713"/>
                  <a:gd name="T5" fmla="*/ 528 h 858"/>
                  <a:gd name="T6" fmla="*/ 0 w 713"/>
                  <a:gd name="T7" fmla="*/ 858 h 858"/>
                  <a:gd name="T8" fmla="*/ 0 60000 65536"/>
                  <a:gd name="T9" fmla="*/ 0 60000 65536"/>
                  <a:gd name="T10" fmla="*/ 0 60000 65536"/>
                  <a:gd name="T11" fmla="*/ 0 60000 65536"/>
                  <a:gd name="T12" fmla="*/ 0 w 713"/>
                  <a:gd name="T13" fmla="*/ 0 h 858"/>
                  <a:gd name="T14" fmla="*/ 713 w 713"/>
                  <a:gd name="T15" fmla="*/ 858 h 858"/>
                </a:gdLst>
                <a:ahLst/>
                <a:cxnLst>
                  <a:cxn ang="T8">
                    <a:pos x="T0" y="T1"/>
                  </a:cxn>
                  <a:cxn ang="T9">
                    <a:pos x="T2" y="T3"/>
                  </a:cxn>
                  <a:cxn ang="T10">
                    <a:pos x="T4" y="T5"/>
                  </a:cxn>
                  <a:cxn ang="T11">
                    <a:pos x="T6" y="T7"/>
                  </a:cxn>
                </a:cxnLst>
                <a:rect l="T12" t="T13" r="T14" b="T15"/>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28575">
                <a:solidFill>
                  <a:srgbClr val="006600"/>
                </a:solidFill>
                <a:round/>
                <a:headEnd type="none" w="med" len="med"/>
                <a:tailEnd type="triangle" w="med" len="med"/>
              </a:ln>
            </p:spPr>
            <p:txBody>
              <a:bodyPr/>
              <a:lstStyle/>
              <a:p>
                <a:endParaRPr lang="en-US"/>
              </a:p>
            </p:txBody>
          </p:sp>
          <p:sp>
            <p:nvSpPr>
              <p:cNvPr id="36892" name="Freeform 35"/>
              <p:cNvSpPr>
                <a:spLocks/>
              </p:cNvSpPr>
              <p:nvPr/>
            </p:nvSpPr>
            <p:spPr bwMode="auto">
              <a:xfrm rot="-224057">
                <a:off x="2574" y="2255"/>
                <a:ext cx="542" cy="858"/>
              </a:xfrm>
              <a:custGeom>
                <a:avLst/>
                <a:gdLst>
                  <a:gd name="T0" fmla="*/ 713 w 713"/>
                  <a:gd name="T1" fmla="*/ 0 h 858"/>
                  <a:gd name="T2" fmla="*/ 377 w 713"/>
                  <a:gd name="T3" fmla="*/ 220 h 858"/>
                  <a:gd name="T4" fmla="*/ 117 w 713"/>
                  <a:gd name="T5" fmla="*/ 528 h 858"/>
                  <a:gd name="T6" fmla="*/ 0 w 713"/>
                  <a:gd name="T7" fmla="*/ 858 h 858"/>
                  <a:gd name="T8" fmla="*/ 0 60000 65536"/>
                  <a:gd name="T9" fmla="*/ 0 60000 65536"/>
                  <a:gd name="T10" fmla="*/ 0 60000 65536"/>
                  <a:gd name="T11" fmla="*/ 0 60000 65536"/>
                  <a:gd name="T12" fmla="*/ 0 w 713"/>
                  <a:gd name="T13" fmla="*/ 0 h 858"/>
                  <a:gd name="T14" fmla="*/ 713 w 713"/>
                  <a:gd name="T15" fmla="*/ 858 h 858"/>
                </a:gdLst>
                <a:ahLst/>
                <a:cxnLst>
                  <a:cxn ang="T8">
                    <a:pos x="T0" y="T1"/>
                  </a:cxn>
                  <a:cxn ang="T9">
                    <a:pos x="T2" y="T3"/>
                  </a:cxn>
                  <a:cxn ang="T10">
                    <a:pos x="T4" y="T5"/>
                  </a:cxn>
                  <a:cxn ang="T11">
                    <a:pos x="T6" y="T7"/>
                  </a:cxn>
                </a:cxnLst>
                <a:rect l="T12" t="T13" r="T14" b="T15"/>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28575">
                <a:solidFill>
                  <a:srgbClr val="006600"/>
                </a:solidFill>
                <a:round/>
                <a:headEnd type="none" w="med" len="med"/>
                <a:tailEnd type="triangle" w="med" len="med"/>
              </a:ln>
            </p:spPr>
            <p:txBody>
              <a:bodyPr/>
              <a:lstStyle/>
              <a:p>
                <a:endParaRPr lang="en-US"/>
              </a:p>
            </p:txBody>
          </p:sp>
          <p:sp>
            <p:nvSpPr>
              <p:cNvPr id="36893" name="Freeform 36"/>
              <p:cNvSpPr>
                <a:spLocks/>
              </p:cNvSpPr>
              <p:nvPr/>
            </p:nvSpPr>
            <p:spPr bwMode="auto">
              <a:xfrm rot="-224057">
                <a:off x="2658" y="2253"/>
                <a:ext cx="542" cy="858"/>
              </a:xfrm>
              <a:custGeom>
                <a:avLst/>
                <a:gdLst>
                  <a:gd name="T0" fmla="*/ 713 w 713"/>
                  <a:gd name="T1" fmla="*/ 0 h 858"/>
                  <a:gd name="T2" fmla="*/ 377 w 713"/>
                  <a:gd name="T3" fmla="*/ 220 h 858"/>
                  <a:gd name="T4" fmla="*/ 117 w 713"/>
                  <a:gd name="T5" fmla="*/ 528 h 858"/>
                  <a:gd name="T6" fmla="*/ 0 w 713"/>
                  <a:gd name="T7" fmla="*/ 858 h 858"/>
                  <a:gd name="T8" fmla="*/ 0 60000 65536"/>
                  <a:gd name="T9" fmla="*/ 0 60000 65536"/>
                  <a:gd name="T10" fmla="*/ 0 60000 65536"/>
                  <a:gd name="T11" fmla="*/ 0 60000 65536"/>
                  <a:gd name="T12" fmla="*/ 0 w 713"/>
                  <a:gd name="T13" fmla="*/ 0 h 858"/>
                  <a:gd name="T14" fmla="*/ 713 w 713"/>
                  <a:gd name="T15" fmla="*/ 858 h 858"/>
                </a:gdLst>
                <a:ahLst/>
                <a:cxnLst>
                  <a:cxn ang="T8">
                    <a:pos x="T0" y="T1"/>
                  </a:cxn>
                  <a:cxn ang="T9">
                    <a:pos x="T2" y="T3"/>
                  </a:cxn>
                  <a:cxn ang="T10">
                    <a:pos x="T4" y="T5"/>
                  </a:cxn>
                  <a:cxn ang="T11">
                    <a:pos x="T6" y="T7"/>
                  </a:cxn>
                </a:cxnLst>
                <a:rect l="T12" t="T13" r="T14" b="T15"/>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28575">
                <a:solidFill>
                  <a:srgbClr val="006600"/>
                </a:solidFill>
                <a:round/>
                <a:headEnd type="none" w="med" len="med"/>
                <a:tailEnd type="triangle" w="med" len="med"/>
              </a:ln>
            </p:spPr>
            <p:txBody>
              <a:bodyPr/>
              <a:lstStyle/>
              <a:p>
                <a:endParaRPr lang="en-US"/>
              </a:p>
            </p:txBody>
          </p:sp>
          <p:sp>
            <p:nvSpPr>
              <p:cNvPr id="36894" name="Freeform 37"/>
              <p:cNvSpPr>
                <a:spLocks/>
              </p:cNvSpPr>
              <p:nvPr/>
            </p:nvSpPr>
            <p:spPr bwMode="auto">
              <a:xfrm rot="-224057">
                <a:off x="2742" y="2253"/>
                <a:ext cx="542" cy="858"/>
              </a:xfrm>
              <a:custGeom>
                <a:avLst/>
                <a:gdLst>
                  <a:gd name="T0" fmla="*/ 713 w 713"/>
                  <a:gd name="T1" fmla="*/ 0 h 858"/>
                  <a:gd name="T2" fmla="*/ 377 w 713"/>
                  <a:gd name="T3" fmla="*/ 220 h 858"/>
                  <a:gd name="T4" fmla="*/ 117 w 713"/>
                  <a:gd name="T5" fmla="*/ 528 h 858"/>
                  <a:gd name="T6" fmla="*/ 0 w 713"/>
                  <a:gd name="T7" fmla="*/ 858 h 858"/>
                  <a:gd name="T8" fmla="*/ 0 60000 65536"/>
                  <a:gd name="T9" fmla="*/ 0 60000 65536"/>
                  <a:gd name="T10" fmla="*/ 0 60000 65536"/>
                  <a:gd name="T11" fmla="*/ 0 60000 65536"/>
                  <a:gd name="T12" fmla="*/ 0 w 713"/>
                  <a:gd name="T13" fmla="*/ 0 h 858"/>
                  <a:gd name="T14" fmla="*/ 713 w 713"/>
                  <a:gd name="T15" fmla="*/ 858 h 858"/>
                </a:gdLst>
                <a:ahLst/>
                <a:cxnLst>
                  <a:cxn ang="T8">
                    <a:pos x="T0" y="T1"/>
                  </a:cxn>
                  <a:cxn ang="T9">
                    <a:pos x="T2" y="T3"/>
                  </a:cxn>
                  <a:cxn ang="T10">
                    <a:pos x="T4" y="T5"/>
                  </a:cxn>
                  <a:cxn ang="T11">
                    <a:pos x="T6" y="T7"/>
                  </a:cxn>
                </a:cxnLst>
                <a:rect l="T12" t="T13" r="T14" b="T15"/>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28575">
                <a:solidFill>
                  <a:srgbClr val="006600"/>
                </a:solidFill>
                <a:round/>
                <a:headEnd type="none" w="med" len="med"/>
                <a:tailEnd type="triangle" w="med" len="med"/>
              </a:ln>
            </p:spPr>
            <p:txBody>
              <a:bodyPr/>
              <a:lstStyle/>
              <a:p>
                <a:endParaRPr lang="en-US"/>
              </a:p>
            </p:txBody>
          </p:sp>
          <p:sp>
            <p:nvSpPr>
              <p:cNvPr id="36895" name="Freeform 38"/>
              <p:cNvSpPr>
                <a:spLocks/>
              </p:cNvSpPr>
              <p:nvPr/>
            </p:nvSpPr>
            <p:spPr bwMode="auto">
              <a:xfrm>
                <a:off x="2156" y="2092"/>
                <a:ext cx="850" cy="201"/>
              </a:xfrm>
              <a:custGeom>
                <a:avLst/>
                <a:gdLst>
                  <a:gd name="T0" fmla="*/ 850 w 850"/>
                  <a:gd name="T1" fmla="*/ 0 h 201"/>
                  <a:gd name="T2" fmla="*/ 353 w 850"/>
                  <a:gd name="T3" fmla="*/ 183 h 201"/>
                  <a:gd name="T4" fmla="*/ 0 w 850"/>
                  <a:gd name="T5" fmla="*/ 109 h 201"/>
                  <a:gd name="T6" fmla="*/ 0 60000 65536"/>
                  <a:gd name="T7" fmla="*/ 0 60000 65536"/>
                  <a:gd name="T8" fmla="*/ 0 60000 65536"/>
                  <a:gd name="T9" fmla="*/ 0 w 850"/>
                  <a:gd name="T10" fmla="*/ 0 h 201"/>
                  <a:gd name="T11" fmla="*/ 850 w 850"/>
                  <a:gd name="T12" fmla="*/ 201 h 201"/>
                </a:gdLst>
                <a:ahLst/>
                <a:cxnLst>
                  <a:cxn ang="T6">
                    <a:pos x="T0" y="T1"/>
                  </a:cxn>
                  <a:cxn ang="T7">
                    <a:pos x="T2" y="T3"/>
                  </a:cxn>
                  <a:cxn ang="T8">
                    <a:pos x="T4" y="T5"/>
                  </a:cxn>
                </a:cxnLst>
                <a:rect l="T9" t="T10" r="T11" b="T12"/>
                <a:pathLst>
                  <a:path w="850" h="201">
                    <a:moveTo>
                      <a:pt x="850" y="0"/>
                    </a:moveTo>
                    <a:cubicBezTo>
                      <a:pt x="672" y="82"/>
                      <a:pt x="495" y="165"/>
                      <a:pt x="353" y="183"/>
                    </a:cubicBezTo>
                    <a:cubicBezTo>
                      <a:pt x="211" y="201"/>
                      <a:pt x="105" y="155"/>
                      <a:pt x="0" y="109"/>
                    </a:cubicBezTo>
                  </a:path>
                </a:pathLst>
              </a:custGeom>
              <a:noFill/>
              <a:ln w="28575">
                <a:solidFill>
                  <a:srgbClr val="006600"/>
                </a:solidFill>
                <a:round/>
                <a:headEnd type="none" w="med" len="med"/>
                <a:tailEnd type="triangle" w="med" len="med"/>
              </a:ln>
            </p:spPr>
            <p:txBody>
              <a:bodyPr/>
              <a:lstStyle/>
              <a:p>
                <a:endParaRPr lang="en-US"/>
              </a:p>
            </p:txBody>
          </p:sp>
          <p:sp>
            <p:nvSpPr>
              <p:cNvPr id="36896" name="Freeform 39"/>
              <p:cNvSpPr>
                <a:spLocks/>
              </p:cNvSpPr>
              <p:nvPr/>
            </p:nvSpPr>
            <p:spPr bwMode="auto">
              <a:xfrm>
                <a:off x="2252" y="2092"/>
                <a:ext cx="850" cy="201"/>
              </a:xfrm>
              <a:custGeom>
                <a:avLst/>
                <a:gdLst>
                  <a:gd name="T0" fmla="*/ 850 w 850"/>
                  <a:gd name="T1" fmla="*/ 0 h 201"/>
                  <a:gd name="T2" fmla="*/ 353 w 850"/>
                  <a:gd name="T3" fmla="*/ 183 h 201"/>
                  <a:gd name="T4" fmla="*/ 0 w 850"/>
                  <a:gd name="T5" fmla="*/ 109 h 201"/>
                  <a:gd name="T6" fmla="*/ 0 60000 65536"/>
                  <a:gd name="T7" fmla="*/ 0 60000 65536"/>
                  <a:gd name="T8" fmla="*/ 0 60000 65536"/>
                  <a:gd name="T9" fmla="*/ 0 w 850"/>
                  <a:gd name="T10" fmla="*/ 0 h 201"/>
                  <a:gd name="T11" fmla="*/ 850 w 850"/>
                  <a:gd name="T12" fmla="*/ 201 h 201"/>
                </a:gdLst>
                <a:ahLst/>
                <a:cxnLst>
                  <a:cxn ang="T6">
                    <a:pos x="T0" y="T1"/>
                  </a:cxn>
                  <a:cxn ang="T7">
                    <a:pos x="T2" y="T3"/>
                  </a:cxn>
                  <a:cxn ang="T8">
                    <a:pos x="T4" y="T5"/>
                  </a:cxn>
                </a:cxnLst>
                <a:rect l="T9" t="T10" r="T11" b="T12"/>
                <a:pathLst>
                  <a:path w="850" h="201">
                    <a:moveTo>
                      <a:pt x="850" y="0"/>
                    </a:moveTo>
                    <a:cubicBezTo>
                      <a:pt x="672" y="82"/>
                      <a:pt x="495" y="165"/>
                      <a:pt x="353" y="183"/>
                    </a:cubicBezTo>
                    <a:cubicBezTo>
                      <a:pt x="211" y="201"/>
                      <a:pt x="105" y="155"/>
                      <a:pt x="0" y="109"/>
                    </a:cubicBezTo>
                  </a:path>
                </a:pathLst>
              </a:custGeom>
              <a:noFill/>
              <a:ln w="28575">
                <a:solidFill>
                  <a:srgbClr val="006600"/>
                </a:solidFill>
                <a:round/>
                <a:headEnd type="none" w="med" len="med"/>
                <a:tailEnd type="triangle" w="med" len="med"/>
              </a:ln>
            </p:spPr>
            <p:txBody>
              <a:bodyPr/>
              <a:lstStyle/>
              <a:p>
                <a:endParaRPr lang="en-US"/>
              </a:p>
            </p:txBody>
          </p:sp>
          <p:sp>
            <p:nvSpPr>
              <p:cNvPr id="36897" name="Freeform 40"/>
              <p:cNvSpPr>
                <a:spLocks/>
              </p:cNvSpPr>
              <p:nvPr/>
            </p:nvSpPr>
            <p:spPr bwMode="auto">
              <a:xfrm>
                <a:off x="2348" y="2086"/>
                <a:ext cx="850" cy="201"/>
              </a:xfrm>
              <a:custGeom>
                <a:avLst/>
                <a:gdLst>
                  <a:gd name="T0" fmla="*/ 850 w 850"/>
                  <a:gd name="T1" fmla="*/ 0 h 201"/>
                  <a:gd name="T2" fmla="*/ 353 w 850"/>
                  <a:gd name="T3" fmla="*/ 183 h 201"/>
                  <a:gd name="T4" fmla="*/ 0 w 850"/>
                  <a:gd name="T5" fmla="*/ 109 h 201"/>
                  <a:gd name="T6" fmla="*/ 0 60000 65536"/>
                  <a:gd name="T7" fmla="*/ 0 60000 65536"/>
                  <a:gd name="T8" fmla="*/ 0 60000 65536"/>
                  <a:gd name="T9" fmla="*/ 0 w 850"/>
                  <a:gd name="T10" fmla="*/ 0 h 201"/>
                  <a:gd name="T11" fmla="*/ 850 w 850"/>
                  <a:gd name="T12" fmla="*/ 201 h 201"/>
                </a:gdLst>
                <a:ahLst/>
                <a:cxnLst>
                  <a:cxn ang="T6">
                    <a:pos x="T0" y="T1"/>
                  </a:cxn>
                  <a:cxn ang="T7">
                    <a:pos x="T2" y="T3"/>
                  </a:cxn>
                  <a:cxn ang="T8">
                    <a:pos x="T4" y="T5"/>
                  </a:cxn>
                </a:cxnLst>
                <a:rect l="T9" t="T10" r="T11" b="T12"/>
                <a:pathLst>
                  <a:path w="850" h="201">
                    <a:moveTo>
                      <a:pt x="850" y="0"/>
                    </a:moveTo>
                    <a:cubicBezTo>
                      <a:pt x="672" y="82"/>
                      <a:pt x="495" y="165"/>
                      <a:pt x="353" y="183"/>
                    </a:cubicBezTo>
                    <a:cubicBezTo>
                      <a:pt x="211" y="201"/>
                      <a:pt x="105" y="155"/>
                      <a:pt x="0" y="109"/>
                    </a:cubicBezTo>
                  </a:path>
                </a:pathLst>
              </a:custGeom>
              <a:noFill/>
              <a:ln w="28575">
                <a:solidFill>
                  <a:srgbClr val="006600"/>
                </a:solidFill>
                <a:round/>
                <a:headEnd type="none" w="med" len="med"/>
                <a:tailEnd type="triangle" w="med" len="med"/>
              </a:ln>
            </p:spPr>
            <p:txBody>
              <a:bodyPr/>
              <a:lstStyle/>
              <a:p>
                <a:endParaRPr lang="en-US"/>
              </a:p>
            </p:txBody>
          </p:sp>
          <p:sp>
            <p:nvSpPr>
              <p:cNvPr id="36898" name="Freeform 41"/>
              <p:cNvSpPr>
                <a:spLocks/>
              </p:cNvSpPr>
              <p:nvPr/>
            </p:nvSpPr>
            <p:spPr bwMode="auto">
              <a:xfrm>
                <a:off x="2432" y="2086"/>
                <a:ext cx="850" cy="201"/>
              </a:xfrm>
              <a:custGeom>
                <a:avLst/>
                <a:gdLst>
                  <a:gd name="T0" fmla="*/ 850 w 850"/>
                  <a:gd name="T1" fmla="*/ 0 h 201"/>
                  <a:gd name="T2" fmla="*/ 353 w 850"/>
                  <a:gd name="T3" fmla="*/ 183 h 201"/>
                  <a:gd name="T4" fmla="*/ 0 w 850"/>
                  <a:gd name="T5" fmla="*/ 109 h 201"/>
                  <a:gd name="T6" fmla="*/ 0 60000 65536"/>
                  <a:gd name="T7" fmla="*/ 0 60000 65536"/>
                  <a:gd name="T8" fmla="*/ 0 60000 65536"/>
                  <a:gd name="T9" fmla="*/ 0 w 850"/>
                  <a:gd name="T10" fmla="*/ 0 h 201"/>
                  <a:gd name="T11" fmla="*/ 850 w 850"/>
                  <a:gd name="T12" fmla="*/ 201 h 201"/>
                </a:gdLst>
                <a:ahLst/>
                <a:cxnLst>
                  <a:cxn ang="T6">
                    <a:pos x="T0" y="T1"/>
                  </a:cxn>
                  <a:cxn ang="T7">
                    <a:pos x="T2" y="T3"/>
                  </a:cxn>
                  <a:cxn ang="T8">
                    <a:pos x="T4" y="T5"/>
                  </a:cxn>
                </a:cxnLst>
                <a:rect l="T9" t="T10" r="T11" b="T12"/>
                <a:pathLst>
                  <a:path w="850" h="201">
                    <a:moveTo>
                      <a:pt x="850" y="0"/>
                    </a:moveTo>
                    <a:cubicBezTo>
                      <a:pt x="672" y="82"/>
                      <a:pt x="495" y="165"/>
                      <a:pt x="353" y="183"/>
                    </a:cubicBezTo>
                    <a:cubicBezTo>
                      <a:pt x="211" y="201"/>
                      <a:pt x="105" y="155"/>
                      <a:pt x="0" y="109"/>
                    </a:cubicBezTo>
                  </a:path>
                </a:pathLst>
              </a:custGeom>
              <a:noFill/>
              <a:ln w="28575">
                <a:solidFill>
                  <a:srgbClr val="006600"/>
                </a:solidFill>
                <a:round/>
                <a:headEnd type="none" w="med" len="med"/>
                <a:tailEnd type="triangle" w="med" len="med"/>
              </a:ln>
            </p:spPr>
            <p:txBody>
              <a:bodyPr/>
              <a:lstStyle/>
              <a:p>
                <a:endParaRPr lang="en-US"/>
              </a:p>
            </p:txBody>
          </p:sp>
          <p:sp>
            <p:nvSpPr>
              <p:cNvPr id="36899" name="Freeform 42"/>
              <p:cNvSpPr>
                <a:spLocks/>
              </p:cNvSpPr>
              <p:nvPr/>
            </p:nvSpPr>
            <p:spPr bwMode="auto">
              <a:xfrm>
                <a:off x="2980" y="2207"/>
                <a:ext cx="276" cy="684"/>
              </a:xfrm>
              <a:custGeom>
                <a:avLst/>
                <a:gdLst>
                  <a:gd name="T0" fmla="*/ 276 w 276"/>
                  <a:gd name="T1" fmla="*/ 0 h 684"/>
                  <a:gd name="T2" fmla="*/ 139 w 276"/>
                  <a:gd name="T3" fmla="*/ 80 h 684"/>
                  <a:gd name="T4" fmla="*/ 59 w 276"/>
                  <a:gd name="T5" fmla="*/ 171 h 684"/>
                  <a:gd name="T6" fmla="*/ 2 w 276"/>
                  <a:gd name="T7" fmla="*/ 382 h 684"/>
                  <a:gd name="T8" fmla="*/ 48 w 276"/>
                  <a:gd name="T9" fmla="*/ 684 h 684"/>
                  <a:gd name="T10" fmla="*/ 0 60000 65536"/>
                  <a:gd name="T11" fmla="*/ 0 60000 65536"/>
                  <a:gd name="T12" fmla="*/ 0 60000 65536"/>
                  <a:gd name="T13" fmla="*/ 0 60000 65536"/>
                  <a:gd name="T14" fmla="*/ 0 60000 65536"/>
                  <a:gd name="T15" fmla="*/ 0 w 276"/>
                  <a:gd name="T16" fmla="*/ 0 h 684"/>
                  <a:gd name="T17" fmla="*/ 276 w 276"/>
                  <a:gd name="T18" fmla="*/ 684 h 684"/>
                </a:gdLst>
                <a:ahLst/>
                <a:cxnLst>
                  <a:cxn ang="T10">
                    <a:pos x="T0" y="T1"/>
                  </a:cxn>
                  <a:cxn ang="T11">
                    <a:pos x="T2" y="T3"/>
                  </a:cxn>
                  <a:cxn ang="T12">
                    <a:pos x="T4" y="T5"/>
                  </a:cxn>
                  <a:cxn ang="T13">
                    <a:pos x="T6" y="T7"/>
                  </a:cxn>
                  <a:cxn ang="T14">
                    <a:pos x="T8" y="T9"/>
                  </a:cxn>
                </a:cxnLst>
                <a:rect l="T15" t="T16" r="T17" b="T18"/>
                <a:pathLst>
                  <a:path w="276" h="684">
                    <a:moveTo>
                      <a:pt x="276" y="0"/>
                    </a:moveTo>
                    <a:cubicBezTo>
                      <a:pt x="225" y="26"/>
                      <a:pt x="175" y="52"/>
                      <a:pt x="139" y="80"/>
                    </a:cubicBezTo>
                    <a:cubicBezTo>
                      <a:pt x="103" y="108"/>
                      <a:pt x="82" y="121"/>
                      <a:pt x="59" y="171"/>
                    </a:cubicBezTo>
                    <a:cubicBezTo>
                      <a:pt x="36" y="221"/>
                      <a:pt x="4" y="297"/>
                      <a:pt x="2" y="382"/>
                    </a:cubicBezTo>
                    <a:cubicBezTo>
                      <a:pt x="0" y="467"/>
                      <a:pt x="24" y="575"/>
                      <a:pt x="48" y="684"/>
                    </a:cubicBezTo>
                  </a:path>
                </a:pathLst>
              </a:custGeom>
              <a:noFill/>
              <a:ln w="28575">
                <a:solidFill>
                  <a:srgbClr val="006600"/>
                </a:solidFill>
                <a:round/>
                <a:headEnd type="none" w="med" len="med"/>
                <a:tailEnd type="triangle" w="med" len="med"/>
              </a:ln>
            </p:spPr>
            <p:txBody>
              <a:bodyPr/>
              <a:lstStyle/>
              <a:p>
                <a:endParaRPr lang="en-US"/>
              </a:p>
            </p:txBody>
          </p:sp>
          <p:sp>
            <p:nvSpPr>
              <p:cNvPr id="36900" name="Freeform 43"/>
              <p:cNvSpPr>
                <a:spLocks/>
              </p:cNvSpPr>
              <p:nvPr/>
            </p:nvSpPr>
            <p:spPr bwMode="auto">
              <a:xfrm>
                <a:off x="2851" y="2166"/>
                <a:ext cx="410" cy="743"/>
              </a:xfrm>
              <a:custGeom>
                <a:avLst/>
                <a:gdLst>
                  <a:gd name="T0" fmla="*/ 410 w 410"/>
                  <a:gd name="T1" fmla="*/ 0 h 743"/>
                  <a:gd name="T2" fmla="*/ 234 w 410"/>
                  <a:gd name="T3" fmla="*/ 92 h 743"/>
                  <a:gd name="T4" fmla="*/ 120 w 410"/>
                  <a:gd name="T5" fmla="*/ 258 h 743"/>
                  <a:gd name="T6" fmla="*/ 46 w 410"/>
                  <a:gd name="T7" fmla="*/ 486 h 743"/>
                  <a:gd name="T8" fmla="*/ 0 w 410"/>
                  <a:gd name="T9" fmla="*/ 743 h 743"/>
                  <a:gd name="T10" fmla="*/ 0 60000 65536"/>
                  <a:gd name="T11" fmla="*/ 0 60000 65536"/>
                  <a:gd name="T12" fmla="*/ 0 60000 65536"/>
                  <a:gd name="T13" fmla="*/ 0 60000 65536"/>
                  <a:gd name="T14" fmla="*/ 0 60000 65536"/>
                  <a:gd name="T15" fmla="*/ 0 w 410"/>
                  <a:gd name="T16" fmla="*/ 0 h 743"/>
                  <a:gd name="T17" fmla="*/ 410 w 410"/>
                  <a:gd name="T18" fmla="*/ 743 h 743"/>
                </a:gdLst>
                <a:ahLst/>
                <a:cxnLst>
                  <a:cxn ang="T10">
                    <a:pos x="T0" y="T1"/>
                  </a:cxn>
                  <a:cxn ang="T11">
                    <a:pos x="T2" y="T3"/>
                  </a:cxn>
                  <a:cxn ang="T12">
                    <a:pos x="T4" y="T5"/>
                  </a:cxn>
                  <a:cxn ang="T13">
                    <a:pos x="T6" y="T7"/>
                  </a:cxn>
                  <a:cxn ang="T14">
                    <a:pos x="T8" y="T9"/>
                  </a:cxn>
                </a:cxnLst>
                <a:rect l="T15" t="T16" r="T17" b="T18"/>
                <a:pathLst>
                  <a:path w="410" h="743">
                    <a:moveTo>
                      <a:pt x="410" y="0"/>
                    </a:moveTo>
                    <a:cubicBezTo>
                      <a:pt x="381" y="15"/>
                      <a:pt x="282" y="49"/>
                      <a:pt x="234" y="92"/>
                    </a:cubicBezTo>
                    <a:cubicBezTo>
                      <a:pt x="186" y="135"/>
                      <a:pt x="151" y="192"/>
                      <a:pt x="120" y="258"/>
                    </a:cubicBezTo>
                    <a:cubicBezTo>
                      <a:pt x="89" y="324"/>
                      <a:pt x="66" y="405"/>
                      <a:pt x="46" y="486"/>
                    </a:cubicBezTo>
                    <a:cubicBezTo>
                      <a:pt x="26" y="567"/>
                      <a:pt x="10" y="690"/>
                      <a:pt x="0" y="743"/>
                    </a:cubicBezTo>
                  </a:path>
                </a:pathLst>
              </a:custGeom>
              <a:noFill/>
              <a:ln w="28575">
                <a:solidFill>
                  <a:srgbClr val="006600"/>
                </a:solidFill>
                <a:round/>
                <a:headEnd type="none" w="med" len="med"/>
                <a:tailEnd type="triangle" w="med" len="med"/>
              </a:ln>
            </p:spPr>
            <p:txBody>
              <a:bodyPr/>
              <a:lstStyle/>
              <a:p>
                <a:endParaRPr lang="en-US"/>
              </a:p>
            </p:txBody>
          </p:sp>
          <p:sp>
            <p:nvSpPr>
              <p:cNvPr id="36901" name="Freeform 44"/>
              <p:cNvSpPr>
                <a:spLocks/>
              </p:cNvSpPr>
              <p:nvPr/>
            </p:nvSpPr>
            <p:spPr bwMode="auto">
              <a:xfrm>
                <a:off x="2589" y="2139"/>
                <a:ext cx="673" cy="724"/>
              </a:xfrm>
              <a:custGeom>
                <a:avLst/>
                <a:gdLst>
                  <a:gd name="T0" fmla="*/ 673 w 673"/>
                  <a:gd name="T1" fmla="*/ 0 h 724"/>
                  <a:gd name="T2" fmla="*/ 491 w 673"/>
                  <a:gd name="T3" fmla="*/ 79 h 724"/>
                  <a:gd name="T4" fmla="*/ 320 w 673"/>
                  <a:gd name="T5" fmla="*/ 199 h 724"/>
                  <a:gd name="T6" fmla="*/ 160 w 673"/>
                  <a:gd name="T7" fmla="*/ 410 h 724"/>
                  <a:gd name="T8" fmla="*/ 0 w 673"/>
                  <a:gd name="T9" fmla="*/ 724 h 724"/>
                  <a:gd name="T10" fmla="*/ 0 60000 65536"/>
                  <a:gd name="T11" fmla="*/ 0 60000 65536"/>
                  <a:gd name="T12" fmla="*/ 0 60000 65536"/>
                  <a:gd name="T13" fmla="*/ 0 60000 65536"/>
                  <a:gd name="T14" fmla="*/ 0 60000 65536"/>
                  <a:gd name="T15" fmla="*/ 0 w 673"/>
                  <a:gd name="T16" fmla="*/ 0 h 724"/>
                  <a:gd name="T17" fmla="*/ 673 w 673"/>
                  <a:gd name="T18" fmla="*/ 724 h 724"/>
                </a:gdLst>
                <a:ahLst/>
                <a:cxnLst>
                  <a:cxn ang="T10">
                    <a:pos x="T0" y="T1"/>
                  </a:cxn>
                  <a:cxn ang="T11">
                    <a:pos x="T2" y="T3"/>
                  </a:cxn>
                  <a:cxn ang="T12">
                    <a:pos x="T4" y="T5"/>
                  </a:cxn>
                  <a:cxn ang="T13">
                    <a:pos x="T6" y="T7"/>
                  </a:cxn>
                  <a:cxn ang="T14">
                    <a:pos x="T8" y="T9"/>
                  </a:cxn>
                </a:cxnLst>
                <a:rect l="T15" t="T16" r="T17" b="T18"/>
                <a:pathLst>
                  <a:path w="673" h="724">
                    <a:moveTo>
                      <a:pt x="673" y="0"/>
                    </a:moveTo>
                    <a:cubicBezTo>
                      <a:pt x="643" y="13"/>
                      <a:pt x="550" y="46"/>
                      <a:pt x="491" y="79"/>
                    </a:cubicBezTo>
                    <a:cubicBezTo>
                      <a:pt x="432" y="112"/>
                      <a:pt x="375" y="144"/>
                      <a:pt x="320" y="199"/>
                    </a:cubicBezTo>
                    <a:cubicBezTo>
                      <a:pt x="265" y="254"/>
                      <a:pt x="213" y="323"/>
                      <a:pt x="160" y="410"/>
                    </a:cubicBezTo>
                    <a:cubicBezTo>
                      <a:pt x="107" y="497"/>
                      <a:pt x="33" y="659"/>
                      <a:pt x="0" y="724"/>
                    </a:cubicBezTo>
                  </a:path>
                </a:pathLst>
              </a:custGeom>
              <a:noFill/>
              <a:ln w="28575">
                <a:solidFill>
                  <a:srgbClr val="006600"/>
                </a:solidFill>
                <a:round/>
                <a:headEnd type="none" w="med" len="med"/>
                <a:tailEnd type="triangle" w="med" len="med"/>
              </a:ln>
            </p:spPr>
            <p:txBody>
              <a:bodyPr/>
              <a:lstStyle/>
              <a:p>
                <a:endParaRPr lang="en-US"/>
              </a:p>
            </p:txBody>
          </p:sp>
        </p:grpSp>
      </p:grpSp>
      <p:grpSp>
        <p:nvGrpSpPr>
          <p:cNvPr id="10" name="Group 45"/>
          <p:cNvGrpSpPr>
            <a:grpSpLocks/>
          </p:cNvGrpSpPr>
          <p:nvPr/>
        </p:nvGrpSpPr>
        <p:grpSpPr bwMode="auto">
          <a:xfrm>
            <a:off x="4000500" y="3524250"/>
            <a:ext cx="3806825" cy="2427288"/>
            <a:chOff x="1092" y="1824"/>
            <a:chExt cx="2398" cy="1529"/>
          </a:xfrm>
        </p:grpSpPr>
        <p:sp>
          <p:nvSpPr>
            <p:cNvPr id="36881" name="Arc 46"/>
            <p:cNvSpPr>
              <a:spLocks/>
            </p:cNvSpPr>
            <p:nvPr/>
          </p:nvSpPr>
          <p:spPr bwMode="auto">
            <a:xfrm>
              <a:off x="1092" y="1824"/>
              <a:ext cx="1014" cy="997"/>
            </a:xfrm>
            <a:custGeom>
              <a:avLst/>
              <a:gdLst>
                <a:gd name="T0" fmla="*/ 374 w 43200"/>
                <a:gd name="T1" fmla="*/ 996 h 42469"/>
                <a:gd name="T2" fmla="*/ 638 w 43200"/>
                <a:gd name="T3" fmla="*/ 997 h 42469"/>
                <a:gd name="T4" fmla="*/ 507 w 43200"/>
                <a:gd name="T5" fmla="*/ 507 h 42469"/>
                <a:gd name="T6" fmla="*/ 0 60000 65536"/>
                <a:gd name="T7" fmla="*/ 0 60000 65536"/>
                <a:gd name="T8" fmla="*/ 0 60000 65536"/>
                <a:gd name="T9" fmla="*/ 0 w 43200"/>
                <a:gd name="T10" fmla="*/ 0 h 42469"/>
                <a:gd name="T11" fmla="*/ 43200 w 43200"/>
                <a:gd name="T12" fmla="*/ 42469 h 42469"/>
              </a:gdLst>
              <a:ahLst/>
              <a:cxnLst>
                <a:cxn ang="T6">
                  <a:pos x="T0" y="T1"/>
                </a:cxn>
                <a:cxn ang="T7">
                  <a:pos x="T2" y="T3"/>
                </a:cxn>
                <a:cxn ang="T8">
                  <a:pos x="T4" y="T5"/>
                </a:cxn>
              </a:cxnLst>
              <a:rect l="T9" t="T10" r="T11" b="T12"/>
              <a:pathLst>
                <a:path w="43200" h="42469" fill="none" extrusionOk="0">
                  <a:moveTo>
                    <a:pt x="15937" y="42444"/>
                  </a:moveTo>
                  <a:cubicBezTo>
                    <a:pt x="6529" y="39888"/>
                    <a:pt x="0" y="31348"/>
                    <a:pt x="0" y="21600"/>
                  </a:cubicBezTo>
                  <a:cubicBezTo>
                    <a:pt x="0" y="9670"/>
                    <a:pt x="9670" y="0"/>
                    <a:pt x="21600" y="0"/>
                  </a:cubicBezTo>
                  <a:cubicBezTo>
                    <a:pt x="33529" y="0"/>
                    <a:pt x="43200" y="9670"/>
                    <a:pt x="43200" y="21600"/>
                  </a:cubicBezTo>
                  <a:cubicBezTo>
                    <a:pt x="43200" y="31384"/>
                    <a:pt x="36623" y="39946"/>
                    <a:pt x="27170" y="42469"/>
                  </a:cubicBezTo>
                </a:path>
                <a:path w="43200" h="42469" stroke="0" extrusionOk="0">
                  <a:moveTo>
                    <a:pt x="15937" y="42444"/>
                  </a:moveTo>
                  <a:cubicBezTo>
                    <a:pt x="6529" y="39888"/>
                    <a:pt x="0" y="31348"/>
                    <a:pt x="0" y="21600"/>
                  </a:cubicBezTo>
                  <a:cubicBezTo>
                    <a:pt x="0" y="9670"/>
                    <a:pt x="9670" y="0"/>
                    <a:pt x="21600" y="0"/>
                  </a:cubicBezTo>
                  <a:cubicBezTo>
                    <a:pt x="33529" y="0"/>
                    <a:pt x="43200" y="9670"/>
                    <a:pt x="43200" y="21600"/>
                  </a:cubicBezTo>
                  <a:cubicBezTo>
                    <a:pt x="43200" y="31384"/>
                    <a:pt x="36623" y="39946"/>
                    <a:pt x="27170" y="42469"/>
                  </a:cubicBezTo>
                  <a:lnTo>
                    <a:pt x="21600" y="21600"/>
                  </a:lnTo>
                  <a:close/>
                </a:path>
              </a:pathLst>
            </a:custGeom>
            <a:noFill/>
            <a:ln w="28575">
              <a:solidFill>
                <a:srgbClr val="FF9900"/>
              </a:solidFill>
              <a:round/>
              <a:headEnd/>
              <a:tailEnd/>
            </a:ln>
          </p:spPr>
          <p:txBody>
            <a:bodyPr wrap="none" anchor="ctr"/>
            <a:lstStyle/>
            <a:p>
              <a:endParaRPr lang="en-US"/>
            </a:p>
          </p:txBody>
        </p:sp>
        <p:sp>
          <p:nvSpPr>
            <p:cNvPr id="36882" name="Freeform 47"/>
            <p:cNvSpPr>
              <a:spLocks/>
            </p:cNvSpPr>
            <p:nvPr/>
          </p:nvSpPr>
          <p:spPr bwMode="auto">
            <a:xfrm>
              <a:off x="1467" y="2777"/>
              <a:ext cx="2023" cy="576"/>
            </a:xfrm>
            <a:custGeom>
              <a:avLst/>
              <a:gdLst>
                <a:gd name="T0" fmla="*/ 0 w 2023"/>
                <a:gd name="T1" fmla="*/ 41 h 576"/>
                <a:gd name="T2" fmla="*/ 0 w 2023"/>
                <a:gd name="T3" fmla="*/ 576 h 576"/>
                <a:gd name="T4" fmla="*/ 2023 w 2023"/>
                <a:gd name="T5" fmla="*/ 576 h 576"/>
                <a:gd name="T6" fmla="*/ 2023 w 2023"/>
                <a:gd name="T7" fmla="*/ 0 h 576"/>
                <a:gd name="T8" fmla="*/ 0 60000 65536"/>
                <a:gd name="T9" fmla="*/ 0 60000 65536"/>
                <a:gd name="T10" fmla="*/ 0 60000 65536"/>
                <a:gd name="T11" fmla="*/ 0 60000 65536"/>
                <a:gd name="T12" fmla="*/ 0 w 2023"/>
                <a:gd name="T13" fmla="*/ 0 h 576"/>
                <a:gd name="T14" fmla="*/ 2023 w 2023"/>
                <a:gd name="T15" fmla="*/ 576 h 576"/>
              </a:gdLst>
              <a:ahLst/>
              <a:cxnLst>
                <a:cxn ang="T8">
                  <a:pos x="T0" y="T1"/>
                </a:cxn>
                <a:cxn ang="T9">
                  <a:pos x="T2" y="T3"/>
                </a:cxn>
                <a:cxn ang="T10">
                  <a:pos x="T4" y="T5"/>
                </a:cxn>
                <a:cxn ang="T11">
                  <a:pos x="T6" y="T7"/>
                </a:cxn>
              </a:cxnLst>
              <a:rect l="T12" t="T13" r="T14" b="T15"/>
              <a:pathLst>
                <a:path w="2023" h="576">
                  <a:moveTo>
                    <a:pt x="0" y="41"/>
                  </a:moveTo>
                  <a:lnTo>
                    <a:pt x="0" y="576"/>
                  </a:lnTo>
                  <a:lnTo>
                    <a:pt x="2023" y="576"/>
                  </a:lnTo>
                  <a:lnTo>
                    <a:pt x="2023" y="0"/>
                  </a:lnTo>
                </a:path>
              </a:pathLst>
            </a:custGeom>
            <a:noFill/>
            <a:ln w="28575" cmpd="sng">
              <a:solidFill>
                <a:srgbClr val="FF9900"/>
              </a:solidFill>
              <a:round/>
              <a:headEnd/>
              <a:tailEnd/>
            </a:ln>
          </p:spPr>
          <p:txBody>
            <a:bodyPr/>
            <a:lstStyle/>
            <a:p>
              <a:endParaRPr lang="en-US"/>
            </a:p>
          </p:txBody>
        </p:sp>
        <p:sp>
          <p:nvSpPr>
            <p:cNvPr id="36883" name="Freeform 48"/>
            <p:cNvSpPr>
              <a:spLocks/>
            </p:cNvSpPr>
            <p:nvPr/>
          </p:nvSpPr>
          <p:spPr bwMode="auto">
            <a:xfrm>
              <a:off x="1728" y="2777"/>
              <a:ext cx="1275" cy="295"/>
            </a:xfrm>
            <a:custGeom>
              <a:avLst/>
              <a:gdLst>
                <a:gd name="T0" fmla="*/ 0 w 1275"/>
                <a:gd name="T1" fmla="*/ 41 h 295"/>
                <a:gd name="T2" fmla="*/ 0 w 1275"/>
                <a:gd name="T3" fmla="*/ 295 h 295"/>
                <a:gd name="T4" fmla="*/ 1275 w 1275"/>
                <a:gd name="T5" fmla="*/ 295 h 295"/>
                <a:gd name="T6" fmla="*/ 1275 w 1275"/>
                <a:gd name="T7" fmla="*/ 0 h 295"/>
                <a:gd name="T8" fmla="*/ 0 60000 65536"/>
                <a:gd name="T9" fmla="*/ 0 60000 65536"/>
                <a:gd name="T10" fmla="*/ 0 60000 65536"/>
                <a:gd name="T11" fmla="*/ 0 60000 65536"/>
                <a:gd name="T12" fmla="*/ 0 w 1275"/>
                <a:gd name="T13" fmla="*/ 0 h 295"/>
                <a:gd name="T14" fmla="*/ 1275 w 1275"/>
                <a:gd name="T15" fmla="*/ 295 h 295"/>
              </a:gdLst>
              <a:ahLst/>
              <a:cxnLst>
                <a:cxn ang="T8">
                  <a:pos x="T0" y="T1"/>
                </a:cxn>
                <a:cxn ang="T9">
                  <a:pos x="T2" y="T3"/>
                </a:cxn>
                <a:cxn ang="T10">
                  <a:pos x="T4" y="T5"/>
                </a:cxn>
                <a:cxn ang="T11">
                  <a:pos x="T6" y="T7"/>
                </a:cxn>
              </a:cxnLst>
              <a:rect l="T12" t="T13" r="T14" b="T15"/>
              <a:pathLst>
                <a:path w="1275" h="295">
                  <a:moveTo>
                    <a:pt x="0" y="41"/>
                  </a:moveTo>
                  <a:lnTo>
                    <a:pt x="0" y="295"/>
                  </a:lnTo>
                  <a:lnTo>
                    <a:pt x="1275" y="295"/>
                  </a:lnTo>
                  <a:lnTo>
                    <a:pt x="1275" y="0"/>
                  </a:lnTo>
                </a:path>
              </a:pathLst>
            </a:custGeom>
            <a:noFill/>
            <a:ln w="28575" cmpd="sng">
              <a:solidFill>
                <a:srgbClr val="FF9900"/>
              </a:solidFill>
              <a:round/>
              <a:headEnd/>
              <a:tailEnd/>
            </a:ln>
          </p:spPr>
          <p:txBody>
            <a:bodyPr/>
            <a:lstStyle/>
            <a:p>
              <a:endParaRPr lang="en-US"/>
            </a:p>
          </p:txBody>
        </p:sp>
      </p:grpSp>
      <p:sp>
        <p:nvSpPr>
          <p:cNvPr id="1011773" name="Arc 61"/>
          <p:cNvSpPr>
            <a:spLocks/>
          </p:cNvSpPr>
          <p:nvPr/>
        </p:nvSpPr>
        <p:spPr bwMode="auto">
          <a:xfrm>
            <a:off x="4003675" y="3521075"/>
            <a:ext cx="1601788" cy="806450"/>
          </a:xfrm>
          <a:custGeom>
            <a:avLst/>
            <a:gdLst>
              <a:gd name="T0" fmla="*/ 0 w 42885"/>
              <a:gd name="T1" fmla="*/ 669167 h 21600"/>
              <a:gd name="T2" fmla="*/ 1601788 w 42885"/>
              <a:gd name="T3" fmla="*/ 806450 h 21600"/>
              <a:gd name="T4" fmla="*/ 795011 w 42885"/>
              <a:gd name="T5" fmla="*/ 806450 h 21600"/>
              <a:gd name="T6" fmla="*/ 0 60000 65536"/>
              <a:gd name="T7" fmla="*/ 0 60000 65536"/>
              <a:gd name="T8" fmla="*/ 0 60000 65536"/>
              <a:gd name="T9" fmla="*/ 0 w 42885"/>
              <a:gd name="T10" fmla="*/ 0 h 21600"/>
              <a:gd name="T11" fmla="*/ 42885 w 42885"/>
              <a:gd name="T12" fmla="*/ 21600 h 21600"/>
            </a:gdLst>
            <a:ahLst/>
            <a:cxnLst>
              <a:cxn ang="T6">
                <a:pos x="T0" y="T1"/>
              </a:cxn>
              <a:cxn ang="T7">
                <a:pos x="T2" y="T3"/>
              </a:cxn>
              <a:cxn ang="T8">
                <a:pos x="T4" y="T5"/>
              </a:cxn>
            </a:cxnLst>
            <a:rect l="T9" t="T10" r="T11" b="T12"/>
            <a:pathLst>
              <a:path w="42885" h="21600" fill="none" extrusionOk="0">
                <a:moveTo>
                  <a:pt x="0" y="17923"/>
                </a:moveTo>
                <a:cubicBezTo>
                  <a:pt x="1789" y="7565"/>
                  <a:pt x="10774" y="-1"/>
                  <a:pt x="21285" y="0"/>
                </a:cubicBezTo>
                <a:cubicBezTo>
                  <a:pt x="33214" y="0"/>
                  <a:pt x="42885" y="9670"/>
                  <a:pt x="42885" y="21600"/>
                </a:cubicBezTo>
              </a:path>
              <a:path w="42885" h="21600" stroke="0" extrusionOk="0">
                <a:moveTo>
                  <a:pt x="0" y="17923"/>
                </a:moveTo>
                <a:cubicBezTo>
                  <a:pt x="1789" y="7565"/>
                  <a:pt x="10774" y="-1"/>
                  <a:pt x="21285" y="0"/>
                </a:cubicBezTo>
                <a:cubicBezTo>
                  <a:pt x="33214" y="0"/>
                  <a:pt x="42885" y="9670"/>
                  <a:pt x="42885" y="21600"/>
                </a:cubicBezTo>
                <a:lnTo>
                  <a:pt x="21285" y="21600"/>
                </a:lnTo>
                <a:close/>
              </a:path>
            </a:pathLst>
          </a:custGeom>
          <a:noFill/>
          <a:ln w="57150">
            <a:solidFill>
              <a:srgbClr val="FF0000"/>
            </a:solidFill>
            <a:round/>
            <a:headEnd/>
            <a:tailEnd type="triangle" w="med" len="med"/>
          </a:ln>
        </p:spPr>
        <p:txBody>
          <a:bodyPr wrap="none" anchor="ctr"/>
          <a:lstStyle/>
          <a:p>
            <a:endParaRPr lang="en-US"/>
          </a:p>
        </p:txBody>
      </p:sp>
      <p:sp>
        <p:nvSpPr>
          <p:cNvPr id="1011774" name="Arc 62"/>
          <p:cNvSpPr>
            <a:spLocks/>
          </p:cNvSpPr>
          <p:nvPr/>
        </p:nvSpPr>
        <p:spPr bwMode="auto">
          <a:xfrm flipH="1">
            <a:off x="4002088" y="3509963"/>
            <a:ext cx="1612900" cy="806450"/>
          </a:xfrm>
          <a:custGeom>
            <a:avLst/>
            <a:gdLst>
              <a:gd name="T0" fmla="*/ 0 w 43193"/>
              <a:gd name="T1" fmla="*/ 785318 h 21600"/>
              <a:gd name="T2" fmla="*/ 1612900 w 43193"/>
              <a:gd name="T3" fmla="*/ 806450 h 21600"/>
              <a:gd name="T4" fmla="*/ 806319 w 43193"/>
              <a:gd name="T5" fmla="*/ 806450 h 21600"/>
              <a:gd name="T6" fmla="*/ 0 60000 65536"/>
              <a:gd name="T7" fmla="*/ 0 60000 65536"/>
              <a:gd name="T8" fmla="*/ 0 60000 65536"/>
              <a:gd name="T9" fmla="*/ 0 w 43193"/>
              <a:gd name="T10" fmla="*/ 0 h 21600"/>
              <a:gd name="T11" fmla="*/ 43193 w 43193"/>
              <a:gd name="T12" fmla="*/ 21600 h 21600"/>
            </a:gdLst>
            <a:ahLst/>
            <a:cxnLst>
              <a:cxn ang="T6">
                <a:pos x="T0" y="T1"/>
              </a:cxn>
              <a:cxn ang="T7">
                <a:pos x="T2" y="T3"/>
              </a:cxn>
              <a:cxn ang="T8">
                <a:pos x="T4" y="T5"/>
              </a:cxn>
            </a:cxnLst>
            <a:rect l="T9" t="T10" r="T11" b="T12"/>
            <a:pathLst>
              <a:path w="43193" h="21600" fill="none" extrusionOk="0">
                <a:moveTo>
                  <a:pt x="0" y="21034"/>
                </a:moveTo>
                <a:cubicBezTo>
                  <a:pt x="307" y="9329"/>
                  <a:pt x="9884" y="-1"/>
                  <a:pt x="21593" y="0"/>
                </a:cubicBezTo>
                <a:cubicBezTo>
                  <a:pt x="33522" y="0"/>
                  <a:pt x="43193" y="9670"/>
                  <a:pt x="43193" y="21600"/>
                </a:cubicBezTo>
              </a:path>
              <a:path w="43193" h="21600" stroke="0" extrusionOk="0">
                <a:moveTo>
                  <a:pt x="0" y="21034"/>
                </a:moveTo>
                <a:cubicBezTo>
                  <a:pt x="307" y="9329"/>
                  <a:pt x="9884" y="-1"/>
                  <a:pt x="21593" y="0"/>
                </a:cubicBezTo>
                <a:cubicBezTo>
                  <a:pt x="33522" y="0"/>
                  <a:pt x="43193" y="9670"/>
                  <a:pt x="43193" y="21600"/>
                </a:cubicBezTo>
                <a:lnTo>
                  <a:pt x="21593" y="21600"/>
                </a:lnTo>
                <a:close/>
              </a:path>
            </a:pathLst>
          </a:custGeom>
          <a:noFill/>
          <a:ln w="57150">
            <a:solidFill>
              <a:srgbClr val="FF0000"/>
            </a:solidFill>
            <a:round/>
            <a:headEnd/>
            <a:tailEnd type="triangle" w="med" len="med"/>
          </a:ln>
        </p:spPr>
        <p:txBody>
          <a:bodyPr wrap="none" anchor="ctr"/>
          <a:lstStyle/>
          <a:p>
            <a:endParaRPr lang="en-US"/>
          </a:p>
        </p:txBody>
      </p:sp>
      <p:sp>
        <p:nvSpPr>
          <p:cNvPr id="1011775" name="Line 63"/>
          <p:cNvSpPr>
            <a:spLocks noChangeShapeType="1"/>
          </p:cNvSpPr>
          <p:nvPr/>
        </p:nvSpPr>
        <p:spPr bwMode="auto">
          <a:xfrm>
            <a:off x="5462588" y="5502275"/>
            <a:ext cx="1154112" cy="0"/>
          </a:xfrm>
          <a:prstGeom prst="line">
            <a:avLst/>
          </a:prstGeom>
          <a:noFill/>
          <a:ln w="57150">
            <a:solidFill>
              <a:srgbClr val="FF0000"/>
            </a:solidFill>
            <a:round/>
            <a:headEnd/>
            <a:tailEnd type="triangle" w="med" len="med"/>
          </a:ln>
        </p:spPr>
        <p:txBody>
          <a:bodyPr/>
          <a:lstStyle/>
          <a:p>
            <a:endParaRPr lang="en-US"/>
          </a:p>
        </p:txBody>
      </p:sp>
      <p:sp>
        <p:nvSpPr>
          <p:cNvPr id="1011776" name="Line 64"/>
          <p:cNvSpPr>
            <a:spLocks noChangeShapeType="1"/>
          </p:cNvSpPr>
          <p:nvPr/>
        </p:nvSpPr>
        <p:spPr bwMode="auto">
          <a:xfrm>
            <a:off x="5430838" y="5948363"/>
            <a:ext cx="1154112" cy="0"/>
          </a:xfrm>
          <a:prstGeom prst="line">
            <a:avLst/>
          </a:prstGeom>
          <a:noFill/>
          <a:ln w="57150">
            <a:solidFill>
              <a:srgbClr val="FF0000"/>
            </a:solidFill>
            <a:round/>
            <a:headEnd type="triangle" w="med" len="med"/>
            <a:tailEnd/>
          </a:ln>
        </p:spPr>
        <p:txBody>
          <a:bodyPr/>
          <a:lstStyle/>
          <a:p>
            <a:endParaRPr lang="en-US"/>
          </a:p>
        </p:txBody>
      </p:sp>
      <p:sp>
        <p:nvSpPr>
          <p:cNvPr id="1011777" name="Line 65"/>
          <p:cNvSpPr>
            <a:spLocks noChangeShapeType="1"/>
          </p:cNvSpPr>
          <p:nvPr/>
        </p:nvSpPr>
        <p:spPr bwMode="auto">
          <a:xfrm>
            <a:off x="5473700" y="5948363"/>
            <a:ext cx="1154113" cy="0"/>
          </a:xfrm>
          <a:prstGeom prst="line">
            <a:avLst/>
          </a:prstGeom>
          <a:noFill/>
          <a:ln w="57150">
            <a:solidFill>
              <a:srgbClr val="FF0000"/>
            </a:solidFill>
            <a:round/>
            <a:headEnd/>
            <a:tailEnd type="triangle" w="med" len="med"/>
          </a:ln>
        </p:spPr>
        <p:txBody>
          <a:bodyPr/>
          <a:lstStyle/>
          <a:p>
            <a:endParaRPr lang="en-US"/>
          </a:p>
        </p:txBody>
      </p:sp>
      <p:sp>
        <p:nvSpPr>
          <p:cNvPr id="1011778" name="Line 66"/>
          <p:cNvSpPr>
            <a:spLocks noChangeShapeType="1"/>
          </p:cNvSpPr>
          <p:nvPr/>
        </p:nvSpPr>
        <p:spPr bwMode="auto">
          <a:xfrm>
            <a:off x="5440363" y="5502275"/>
            <a:ext cx="1154112" cy="0"/>
          </a:xfrm>
          <a:prstGeom prst="line">
            <a:avLst/>
          </a:prstGeom>
          <a:noFill/>
          <a:ln w="57150">
            <a:solidFill>
              <a:srgbClr val="FF0000"/>
            </a:solidFill>
            <a:round/>
            <a:headEnd type="triangle" w="med" len="med"/>
            <a:tailEnd/>
          </a:ln>
        </p:spPr>
        <p:txBody>
          <a:bodyPr/>
          <a:lstStyle/>
          <a:p>
            <a:endParaRPr lang="en-US"/>
          </a:p>
        </p:txBody>
      </p:sp>
      <p:sp>
        <p:nvSpPr>
          <p:cNvPr id="1011779" name="Text Box 67"/>
          <p:cNvSpPr txBox="1">
            <a:spLocks noChangeArrowheads="1"/>
          </p:cNvSpPr>
          <p:nvPr/>
        </p:nvSpPr>
        <p:spPr bwMode="auto">
          <a:xfrm>
            <a:off x="6777038" y="3941763"/>
            <a:ext cx="1250950" cy="396875"/>
          </a:xfrm>
          <a:prstGeom prst="rect">
            <a:avLst/>
          </a:prstGeom>
          <a:noFill/>
          <a:ln w="9525">
            <a:noFill/>
            <a:miter lim="800000"/>
            <a:headEnd/>
            <a:tailEnd/>
          </a:ln>
        </p:spPr>
        <p:txBody>
          <a:bodyPr wrap="none">
            <a:spAutoFit/>
          </a:bodyPr>
          <a:lstStyle/>
          <a:p>
            <a:r>
              <a:rPr lang="en-US" b="1">
                <a:solidFill>
                  <a:schemeClr val="hlink"/>
                </a:solidFill>
              </a:rPr>
              <a:t>ammeter</a:t>
            </a:r>
          </a:p>
        </p:txBody>
      </p:sp>
      <p:grpSp>
        <p:nvGrpSpPr>
          <p:cNvPr id="11" name="Group 76"/>
          <p:cNvGrpSpPr>
            <a:grpSpLocks/>
          </p:cNvGrpSpPr>
          <p:nvPr/>
        </p:nvGrpSpPr>
        <p:grpSpPr bwMode="auto">
          <a:xfrm>
            <a:off x="7072313" y="4424363"/>
            <a:ext cx="693737" cy="693737"/>
            <a:chOff x="7100961" y="5198598"/>
            <a:chExt cx="692540" cy="692540"/>
          </a:xfrm>
        </p:grpSpPr>
        <p:sp>
          <p:nvSpPr>
            <p:cNvPr id="36879" name="Oval 50"/>
            <p:cNvSpPr>
              <a:spLocks noChangeArrowheads="1"/>
            </p:cNvSpPr>
            <p:nvPr/>
          </p:nvSpPr>
          <p:spPr bwMode="auto">
            <a:xfrm>
              <a:off x="7100961" y="5198598"/>
              <a:ext cx="692540" cy="692540"/>
            </a:xfrm>
            <a:prstGeom prst="ellipse">
              <a:avLst/>
            </a:prstGeom>
            <a:noFill/>
            <a:ln w="9525">
              <a:noFill/>
              <a:round/>
              <a:headEnd/>
              <a:tailEnd/>
            </a:ln>
          </p:spPr>
          <p:txBody>
            <a:bodyPr wrap="none" anchor="ctr"/>
            <a:lstStyle/>
            <a:p>
              <a:endParaRPr lang="en-US"/>
            </a:p>
          </p:txBody>
        </p:sp>
        <p:sp>
          <p:nvSpPr>
            <p:cNvPr id="36880" name="Line 51"/>
            <p:cNvSpPr>
              <a:spLocks noChangeShapeType="1"/>
            </p:cNvSpPr>
            <p:nvPr/>
          </p:nvSpPr>
          <p:spPr bwMode="auto">
            <a:xfrm flipV="1">
              <a:off x="7442812" y="5367411"/>
              <a:ext cx="0" cy="349250"/>
            </a:xfrm>
            <a:prstGeom prst="line">
              <a:avLst/>
            </a:prstGeom>
            <a:noFill/>
            <a:ln w="19050">
              <a:solidFill>
                <a:srgbClr val="FF0000"/>
              </a:solidFill>
              <a:round/>
              <a:headEnd/>
              <a:tailEnd type="triangle" w="med" len="med"/>
            </a:ln>
          </p:spPr>
          <p:txBody>
            <a:bodyP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11714">
                                            <p:txEl>
                                              <p:pRg st="0" end="0"/>
                                            </p:txEl>
                                          </p:spTgt>
                                        </p:tgtEl>
                                        <p:attrNameLst>
                                          <p:attrName>style.visibility</p:attrName>
                                        </p:attrNameLst>
                                      </p:cBhvr>
                                      <p:to>
                                        <p:strVal val="visible"/>
                                      </p:to>
                                    </p:set>
                                    <p:anim calcmode="lin" valueType="num">
                                      <p:cBhvr additive="base">
                                        <p:cTn id="7" dur="500" fill="hold"/>
                                        <p:tgtEl>
                                          <p:spTgt spid="10117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117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11714">
                                            <p:txEl>
                                              <p:pRg st="1" end="1"/>
                                            </p:txEl>
                                          </p:spTgt>
                                        </p:tgtEl>
                                        <p:attrNameLst>
                                          <p:attrName>style.visibility</p:attrName>
                                        </p:attrNameLst>
                                      </p:cBhvr>
                                      <p:to>
                                        <p:strVal val="visible"/>
                                      </p:to>
                                    </p:set>
                                    <p:anim calcmode="lin" valueType="num">
                                      <p:cBhvr additive="base">
                                        <p:cTn id="13" dur="500" fill="hold"/>
                                        <p:tgtEl>
                                          <p:spTgt spid="10117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117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4)">
                                      <p:cBhvr>
                                        <p:cTn id="19" dur="20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subTnLst>
                                    <p:audio>
                                      <p:cMediaNode>
                                        <p:cTn display="0" masterRel="sameClick">
                                          <p:stCondLst>
                                            <p:cond evt="begin" delay="0">
                                              <p:tn val="20"/>
                                            </p:cond>
                                          </p:stCondLst>
                                          <p:endCondLst>
                                            <p:cond evt="onStopAudio" delay="0">
                                              <p:tgtEl>
                                                <p:sldTgt/>
                                              </p:tgtEl>
                                            </p:cond>
                                          </p:endCondLst>
                                        </p:cTn>
                                        <p:tgtEl>
                                          <p:sndTgt r:embed="rId5" name="chimes.wav"/>
                                        </p:tgtEl>
                                      </p:cMediaNode>
                                    </p:audio>
                                  </p:sub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000"/>
                                        <p:tgtEl>
                                          <p:spTgt spid="11"/>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1011779"/>
                                        </p:tgtEl>
                                        <p:attrNameLst>
                                          <p:attrName>style.visibility</p:attrName>
                                        </p:attrNameLst>
                                      </p:cBhvr>
                                      <p:to>
                                        <p:strVal val="visible"/>
                                      </p:to>
                                    </p:set>
                                    <p:anim calcmode="lin" valueType="num">
                                      <p:cBhvr>
                                        <p:cTn id="28" dur="500" fill="hold"/>
                                        <p:tgtEl>
                                          <p:spTgt spid="1011779"/>
                                        </p:tgtEl>
                                        <p:attrNameLst>
                                          <p:attrName>ppt_w</p:attrName>
                                        </p:attrNameLst>
                                      </p:cBhvr>
                                      <p:tavLst>
                                        <p:tav tm="0">
                                          <p:val>
                                            <p:fltVal val="0"/>
                                          </p:val>
                                        </p:tav>
                                        <p:tav tm="100000">
                                          <p:val>
                                            <p:strVal val="#ppt_w"/>
                                          </p:val>
                                        </p:tav>
                                      </p:tavLst>
                                    </p:anim>
                                    <p:anim calcmode="lin" valueType="num">
                                      <p:cBhvr>
                                        <p:cTn id="29" dur="500" fill="hold"/>
                                        <p:tgtEl>
                                          <p:spTgt spid="1011779"/>
                                        </p:tgtEl>
                                        <p:attrNameLst>
                                          <p:attrName>ppt_h</p:attrName>
                                        </p:attrNameLst>
                                      </p:cBhvr>
                                      <p:tavLst>
                                        <p:tav tm="0">
                                          <p:val>
                                            <p:fltVal val="0"/>
                                          </p:val>
                                        </p:tav>
                                        <p:tav tm="100000">
                                          <p:val>
                                            <p:strVal val="#ppt_h"/>
                                          </p:val>
                                        </p:tav>
                                      </p:tavLst>
                                    </p:anim>
                                    <p:animEffect transition="in" filter="fade">
                                      <p:cBhvr>
                                        <p:cTn id="30" dur="500"/>
                                        <p:tgtEl>
                                          <p:spTgt spid="1011779"/>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11714">
                                            <p:txEl>
                                              <p:pRg st="2" end="2"/>
                                            </p:txEl>
                                          </p:spTgt>
                                        </p:tgtEl>
                                        <p:attrNameLst>
                                          <p:attrName>style.visibility</p:attrName>
                                        </p:attrNameLst>
                                      </p:cBhvr>
                                      <p:to>
                                        <p:strVal val="visible"/>
                                      </p:to>
                                    </p:set>
                                    <p:anim calcmode="lin" valueType="num">
                                      <p:cBhvr additive="base">
                                        <p:cTn id="35" dur="500" fill="hold"/>
                                        <p:tgtEl>
                                          <p:spTgt spid="1011714">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117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011714">
                                            <p:txEl>
                                              <p:pRg st="3" end="3"/>
                                            </p:txEl>
                                          </p:spTgt>
                                        </p:tgtEl>
                                        <p:attrNameLst>
                                          <p:attrName>style.visibility</p:attrName>
                                        </p:attrNameLst>
                                      </p:cBhvr>
                                      <p:to>
                                        <p:strVal val="visible"/>
                                      </p:to>
                                    </p:set>
                                    <p:anim calcmode="lin" valueType="num">
                                      <p:cBhvr additive="base">
                                        <p:cTn id="41" dur="500" fill="hold"/>
                                        <p:tgtEl>
                                          <p:spTgt spid="1011714">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1171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right)">
                                      <p:cBhvr>
                                        <p:cTn id="47" dur="1000"/>
                                        <p:tgtEl>
                                          <p:spTgt spid="5"/>
                                        </p:tgtEl>
                                      </p:cBhvr>
                                    </p:animEffect>
                                  </p:childTnLst>
                                  <p:subTnLst>
                                    <p:audio>
                                      <p:cMediaNode>
                                        <p:cTn display="0" masterRel="sameClick">
                                          <p:stCondLst>
                                            <p:cond evt="begin" delay="0">
                                              <p:tn val="45"/>
                                            </p:cond>
                                          </p:stCondLst>
                                          <p:endCondLst>
                                            <p:cond evt="onStopAudio" delay="0">
                                              <p:tgtEl>
                                                <p:sldTgt/>
                                              </p:tgtEl>
                                            </p:cond>
                                          </p:endCondLst>
                                        </p:cTn>
                                        <p:tgtEl>
                                          <p:sndTgt r:embed="rId6" name="cashreg.wav"/>
                                        </p:tgtEl>
                                      </p:cMediaNode>
                                    </p:audio>
                                  </p:subTnLst>
                                </p:cTn>
                              </p:par>
                            </p:childTnLst>
                          </p:cTn>
                        </p:par>
                      </p:childTnLst>
                    </p:cTn>
                  </p:par>
                  <p:par>
                    <p:cTn id="48" fill="hold">
                      <p:stCondLst>
                        <p:cond delay="indefinite"/>
                      </p:stCondLst>
                      <p:childTnLst>
                        <p:par>
                          <p:cTn id="49" fill="hold">
                            <p:stCondLst>
                              <p:cond delay="0"/>
                            </p:stCondLst>
                            <p:childTnLst>
                              <p:par>
                                <p:cTn id="50" presetID="35" presetClass="path" presetSubtype="0" accel="50000" decel="50000" fill="hold" nodeType="clickEffect">
                                  <p:stCondLst>
                                    <p:cond delay="0"/>
                                  </p:stCondLst>
                                  <p:childTnLst>
                                    <p:animMotion origin="layout" path="M -3.61111E-6 -2.96296E-6 L -0.21597 0.1713 " pathEditMode="relative" rAng="0" ptsTypes="AA">
                                      <p:cBhvr>
                                        <p:cTn id="51" dur="3000" fill="hold"/>
                                        <p:tgtEl>
                                          <p:spTgt spid="5"/>
                                        </p:tgtEl>
                                        <p:attrNameLst>
                                          <p:attrName>ppt_x</p:attrName>
                                          <p:attrName>ppt_y</p:attrName>
                                        </p:attrNameLst>
                                      </p:cBhvr>
                                      <p:rCtr x="-10800" y="8600"/>
                                    </p:animMotion>
                                  </p:childTnLst>
                                  <p:subTnLst>
                                    <p:audio>
                                      <p:cMediaNode>
                                        <p:cTn display="0" masterRel="sameClick">
                                          <p:stCondLst>
                                            <p:cond evt="begin" delay="0">
                                              <p:tn val="50"/>
                                            </p:cond>
                                          </p:stCondLst>
                                          <p:endCondLst>
                                            <p:cond evt="onStopAudio" delay="0">
                                              <p:tgtEl>
                                                <p:sldTgt/>
                                              </p:tgtEl>
                                            </p:cond>
                                          </p:endCondLst>
                                        </p:cTn>
                                        <p:tgtEl>
                                          <p:sndTgt r:embed="rId7" name="push.wav"/>
                                        </p:tgtEl>
                                      </p:cMediaNode>
                                    </p:audio>
                                  </p:subTnLst>
                                </p:cTn>
                              </p:par>
                              <p:par>
                                <p:cTn id="52" presetID="8" presetClass="emph" presetSubtype="0" fill="hold" nodeType="withEffect">
                                  <p:stCondLst>
                                    <p:cond delay="0"/>
                                  </p:stCondLst>
                                  <p:childTnLst>
                                    <p:animRot by="5400000">
                                      <p:cBhvr>
                                        <p:cTn id="53" dur="2000" fill="hold"/>
                                        <p:tgtEl>
                                          <p:spTgt spid="11"/>
                                        </p:tgtEl>
                                        <p:attrNameLst>
                                          <p:attrName>r</p:attrName>
                                        </p:attrNameLst>
                                      </p:cBhvr>
                                    </p:animRot>
                                  </p:childTnLst>
                                </p:cTn>
                              </p:par>
                              <p:par>
                                <p:cTn id="54" presetID="10" presetClass="entr" presetSubtype="0" fill="hold" grpId="0" nodeType="withEffect">
                                  <p:stCondLst>
                                    <p:cond delay="0"/>
                                  </p:stCondLst>
                                  <p:childTnLst>
                                    <p:set>
                                      <p:cBhvr>
                                        <p:cTn id="55" dur="1" fill="hold">
                                          <p:stCondLst>
                                            <p:cond delay="0"/>
                                          </p:stCondLst>
                                        </p:cTn>
                                        <p:tgtEl>
                                          <p:spTgt spid="1011773"/>
                                        </p:tgtEl>
                                        <p:attrNameLst>
                                          <p:attrName>style.visibility</p:attrName>
                                        </p:attrNameLst>
                                      </p:cBhvr>
                                      <p:to>
                                        <p:strVal val="visible"/>
                                      </p:to>
                                    </p:set>
                                    <p:animEffect transition="in" filter="fade">
                                      <p:cBhvr>
                                        <p:cTn id="56" dur="500"/>
                                        <p:tgtEl>
                                          <p:spTgt spid="101177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011775"/>
                                        </p:tgtEl>
                                        <p:attrNameLst>
                                          <p:attrName>style.visibility</p:attrName>
                                        </p:attrNameLst>
                                      </p:cBhvr>
                                      <p:to>
                                        <p:strVal val="visible"/>
                                      </p:to>
                                    </p:set>
                                    <p:animEffect transition="in" filter="fade">
                                      <p:cBhvr>
                                        <p:cTn id="59" dur="500"/>
                                        <p:tgtEl>
                                          <p:spTgt spid="101177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11776"/>
                                        </p:tgtEl>
                                        <p:attrNameLst>
                                          <p:attrName>style.visibility</p:attrName>
                                        </p:attrNameLst>
                                      </p:cBhvr>
                                      <p:to>
                                        <p:strVal val="visible"/>
                                      </p:to>
                                    </p:set>
                                    <p:animEffect transition="in" filter="fade">
                                      <p:cBhvr>
                                        <p:cTn id="62" dur="500"/>
                                        <p:tgtEl>
                                          <p:spTgt spid="1011776"/>
                                        </p:tgtEl>
                                      </p:cBhvr>
                                    </p:animEffect>
                                  </p:childTnLst>
                                </p:cTn>
                              </p:par>
                            </p:childTnLst>
                          </p:cTn>
                        </p:par>
                        <p:par>
                          <p:cTn id="63" fill="hold">
                            <p:stCondLst>
                              <p:cond delay="3000"/>
                            </p:stCondLst>
                            <p:childTnLst>
                              <p:par>
                                <p:cTn id="64" presetID="8" presetClass="emph" presetSubtype="0" fill="hold" nodeType="afterEffect">
                                  <p:stCondLst>
                                    <p:cond delay="0"/>
                                  </p:stCondLst>
                                  <p:childTnLst>
                                    <p:animRot by="-5400000">
                                      <p:cBhvr>
                                        <p:cTn id="65" dur="2000" fill="hold"/>
                                        <p:tgtEl>
                                          <p:spTgt spid="11"/>
                                        </p:tgtEl>
                                        <p:attrNameLst>
                                          <p:attrName>r</p:attrName>
                                        </p:attrNameLst>
                                      </p:cBhvr>
                                    </p:animRot>
                                  </p:childTnLst>
                                </p:cTn>
                              </p:par>
                              <p:par>
                                <p:cTn id="66" presetID="10" presetClass="exit" presetSubtype="0" fill="hold" grpId="1" nodeType="withEffect">
                                  <p:stCondLst>
                                    <p:cond delay="0"/>
                                  </p:stCondLst>
                                  <p:childTnLst>
                                    <p:animEffect transition="out" filter="fade">
                                      <p:cBhvr>
                                        <p:cTn id="67" dur="500"/>
                                        <p:tgtEl>
                                          <p:spTgt spid="1011773"/>
                                        </p:tgtEl>
                                      </p:cBhvr>
                                    </p:animEffect>
                                    <p:set>
                                      <p:cBhvr>
                                        <p:cTn id="68" dur="1" fill="hold">
                                          <p:stCondLst>
                                            <p:cond delay="499"/>
                                          </p:stCondLst>
                                        </p:cTn>
                                        <p:tgtEl>
                                          <p:spTgt spid="1011773"/>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1011775"/>
                                        </p:tgtEl>
                                      </p:cBhvr>
                                    </p:animEffect>
                                    <p:set>
                                      <p:cBhvr>
                                        <p:cTn id="71" dur="1" fill="hold">
                                          <p:stCondLst>
                                            <p:cond delay="499"/>
                                          </p:stCondLst>
                                        </p:cTn>
                                        <p:tgtEl>
                                          <p:spTgt spid="1011775"/>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1011776"/>
                                        </p:tgtEl>
                                      </p:cBhvr>
                                    </p:animEffect>
                                    <p:set>
                                      <p:cBhvr>
                                        <p:cTn id="74" dur="1" fill="hold">
                                          <p:stCondLst>
                                            <p:cond delay="499"/>
                                          </p:stCondLst>
                                        </p:cTn>
                                        <p:tgtEl>
                                          <p:spTgt spid="1011776"/>
                                        </p:tgtEl>
                                        <p:attrNameLst>
                                          <p:attrName>style.visibility</p:attrName>
                                        </p:attrNameLst>
                                      </p:cBhvr>
                                      <p:to>
                                        <p:strVal val="hidden"/>
                                      </p:to>
                                    </p:set>
                                  </p:childTnLst>
                                </p:cTn>
                              </p:par>
                            </p:childTnLst>
                          </p:cTn>
                        </p:par>
                        <p:par>
                          <p:cTn id="75" fill="hold">
                            <p:stCondLst>
                              <p:cond delay="5000"/>
                            </p:stCondLst>
                            <p:childTnLst>
                              <p:par>
                                <p:cTn id="76" presetID="56" presetClass="path" presetSubtype="0" accel="50000" decel="50000" fill="hold" nodeType="afterEffect">
                                  <p:stCondLst>
                                    <p:cond delay="0"/>
                                  </p:stCondLst>
                                  <p:childTnLst>
                                    <p:animMotion origin="layout" path="M -0.21597 0.17153 L 0.00191 -0.00162 " pathEditMode="relative" rAng="0" ptsTypes="AA">
                                      <p:cBhvr>
                                        <p:cTn id="77" dur="2000" fill="hold"/>
                                        <p:tgtEl>
                                          <p:spTgt spid="5"/>
                                        </p:tgtEl>
                                        <p:attrNameLst>
                                          <p:attrName>ppt_x</p:attrName>
                                          <p:attrName>ppt_y</p:attrName>
                                        </p:attrNameLst>
                                      </p:cBhvr>
                                      <p:rCtr x="10900" y="-8700"/>
                                    </p:animMotion>
                                  </p:childTnLst>
                                  <p:subTnLst>
                                    <p:audio>
                                      <p:cMediaNode>
                                        <p:cTn display="0" masterRel="sameClick">
                                          <p:stCondLst>
                                            <p:cond evt="begin" delay="0">
                                              <p:tn val="76"/>
                                            </p:cond>
                                          </p:stCondLst>
                                          <p:endCondLst>
                                            <p:cond evt="onStopAudio" delay="0">
                                              <p:tgtEl>
                                                <p:sldTgt/>
                                              </p:tgtEl>
                                            </p:cond>
                                          </p:endCondLst>
                                        </p:cTn>
                                        <p:tgtEl>
                                          <p:sndTgt r:embed="rId7" name="push.wav"/>
                                        </p:tgtEl>
                                      </p:cMediaNode>
                                    </p:audio>
                                  </p:subTnLst>
                                </p:cTn>
                              </p:par>
                              <p:par>
                                <p:cTn id="78" presetID="8" presetClass="emph" presetSubtype="0" fill="hold" nodeType="withEffect">
                                  <p:stCondLst>
                                    <p:cond delay="0"/>
                                  </p:stCondLst>
                                  <p:childTnLst>
                                    <p:animRot by="-5400000">
                                      <p:cBhvr>
                                        <p:cTn id="79" dur="2000" fill="hold"/>
                                        <p:tgtEl>
                                          <p:spTgt spid="11"/>
                                        </p:tgtEl>
                                        <p:attrNameLst>
                                          <p:attrName>r</p:attrName>
                                        </p:attrNameLst>
                                      </p:cBhvr>
                                    </p:animRot>
                                  </p:childTnLst>
                                </p:cTn>
                              </p:par>
                              <p:par>
                                <p:cTn id="80" presetID="10" presetClass="entr" presetSubtype="0" fill="hold" grpId="0" nodeType="withEffect">
                                  <p:stCondLst>
                                    <p:cond delay="0"/>
                                  </p:stCondLst>
                                  <p:childTnLst>
                                    <p:set>
                                      <p:cBhvr>
                                        <p:cTn id="81" dur="1" fill="hold">
                                          <p:stCondLst>
                                            <p:cond delay="0"/>
                                          </p:stCondLst>
                                        </p:cTn>
                                        <p:tgtEl>
                                          <p:spTgt spid="1011774"/>
                                        </p:tgtEl>
                                        <p:attrNameLst>
                                          <p:attrName>style.visibility</p:attrName>
                                        </p:attrNameLst>
                                      </p:cBhvr>
                                      <p:to>
                                        <p:strVal val="visible"/>
                                      </p:to>
                                    </p:set>
                                    <p:animEffect transition="in" filter="fade">
                                      <p:cBhvr>
                                        <p:cTn id="82" dur="500"/>
                                        <p:tgtEl>
                                          <p:spTgt spid="1011774"/>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011777"/>
                                        </p:tgtEl>
                                        <p:attrNameLst>
                                          <p:attrName>style.visibility</p:attrName>
                                        </p:attrNameLst>
                                      </p:cBhvr>
                                      <p:to>
                                        <p:strVal val="visible"/>
                                      </p:to>
                                    </p:set>
                                    <p:animEffect transition="in" filter="fade">
                                      <p:cBhvr>
                                        <p:cTn id="85" dur="500"/>
                                        <p:tgtEl>
                                          <p:spTgt spid="101177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011778"/>
                                        </p:tgtEl>
                                        <p:attrNameLst>
                                          <p:attrName>style.visibility</p:attrName>
                                        </p:attrNameLst>
                                      </p:cBhvr>
                                      <p:to>
                                        <p:strVal val="visible"/>
                                      </p:to>
                                    </p:set>
                                    <p:animEffect transition="in" filter="fade">
                                      <p:cBhvr>
                                        <p:cTn id="88" dur="500"/>
                                        <p:tgtEl>
                                          <p:spTgt spid="1011778"/>
                                        </p:tgtEl>
                                      </p:cBhvr>
                                    </p:animEffect>
                                  </p:childTnLst>
                                </p:cTn>
                              </p:par>
                            </p:childTnLst>
                          </p:cTn>
                        </p:par>
                        <p:par>
                          <p:cTn id="89" fill="hold">
                            <p:stCondLst>
                              <p:cond delay="7000"/>
                            </p:stCondLst>
                            <p:childTnLst>
                              <p:par>
                                <p:cTn id="90" presetID="8" presetClass="emph" presetSubtype="0" fill="hold" nodeType="afterEffect">
                                  <p:stCondLst>
                                    <p:cond delay="0"/>
                                  </p:stCondLst>
                                  <p:childTnLst>
                                    <p:animRot by="5400000">
                                      <p:cBhvr>
                                        <p:cTn id="91" dur="2000" fill="hold"/>
                                        <p:tgtEl>
                                          <p:spTgt spid="11"/>
                                        </p:tgtEl>
                                        <p:attrNameLst>
                                          <p:attrName>r</p:attrName>
                                        </p:attrNameLst>
                                      </p:cBhvr>
                                    </p:animRot>
                                  </p:childTnLst>
                                </p:cTn>
                              </p:par>
                              <p:par>
                                <p:cTn id="92" presetID="10" presetClass="exit" presetSubtype="0" fill="hold" grpId="1" nodeType="withEffect">
                                  <p:stCondLst>
                                    <p:cond delay="0"/>
                                  </p:stCondLst>
                                  <p:childTnLst>
                                    <p:animEffect transition="out" filter="fade">
                                      <p:cBhvr>
                                        <p:cTn id="93" dur="500"/>
                                        <p:tgtEl>
                                          <p:spTgt spid="1011774"/>
                                        </p:tgtEl>
                                      </p:cBhvr>
                                    </p:animEffect>
                                    <p:set>
                                      <p:cBhvr>
                                        <p:cTn id="94" dur="1" fill="hold">
                                          <p:stCondLst>
                                            <p:cond delay="499"/>
                                          </p:stCondLst>
                                        </p:cTn>
                                        <p:tgtEl>
                                          <p:spTgt spid="1011774"/>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1011777"/>
                                        </p:tgtEl>
                                      </p:cBhvr>
                                    </p:animEffect>
                                    <p:set>
                                      <p:cBhvr>
                                        <p:cTn id="97" dur="1" fill="hold">
                                          <p:stCondLst>
                                            <p:cond delay="499"/>
                                          </p:stCondLst>
                                        </p:cTn>
                                        <p:tgtEl>
                                          <p:spTgt spid="1011777"/>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500"/>
                                        <p:tgtEl>
                                          <p:spTgt spid="1011778"/>
                                        </p:tgtEl>
                                      </p:cBhvr>
                                    </p:animEffect>
                                    <p:set>
                                      <p:cBhvr>
                                        <p:cTn id="100" dur="1" fill="hold">
                                          <p:stCondLst>
                                            <p:cond delay="499"/>
                                          </p:stCondLst>
                                        </p:cTn>
                                        <p:tgtEl>
                                          <p:spTgt spid="1011778"/>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1011714">
                                            <p:txEl>
                                              <p:pRg st="4" end="4"/>
                                            </p:txEl>
                                          </p:spTgt>
                                        </p:tgtEl>
                                        <p:attrNameLst>
                                          <p:attrName>style.visibility</p:attrName>
                                        </p:attrNameLst>
                                      </p:cBhvr>
                                      <p:to>
                                        <p:strVal val="visible"/>
                                      </p:to>
                                    </p:set>
                                    <p:anim calcmode="lin" valueType="num">
                                      <p:cBhvr additive="base">
                                        <p:cTn id="105" dur="500" fill="hold"/>
                                        <p:tgtEl>
                                          <p:spTgt spid="1011714">
                                            <p:txEl>
                                              <p:pRg st="4" end="4"/>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101171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1773" grpId="0" animBg="1"/>
      <p:bldP spid="1011773" grpId="1" animBg="1"/>
      <p:bldP spid="1011774" grpId="0" animBg="1"/>
      <p:bldP spid="1011774" grpId="1" animBg="1"/>
      <p:bldP spid="1011775" grpId="0" animBg="1"/>
      <p:bldP spid="1011775" grpId="1" animBg="1"/>
      <p:bldP spid="1011776" grpId="0" animBg="1"/>
      <p:bldP spid="1011776" grpId="1" animBg="1"/>
      <p:bldP spid="1011777" grpId="0" animBg="1"/>
      <p:bldP spid="1011777" grpId="1" animBg="1"/>
      <p:bldP spid="1011778" grpId="0" animBg="1"/>
      <p:bldP spid="1011778" grpId="1" animBg="1"/>
      <p:bldP spid="101177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grpSp>
        <p:nvGrpSpPr>
          <p:cNvPr id="2" name="Group 211"/>
          <p:cNvGrpSpPr>
            <a:grpSpLocks/>
          </p:cNvGrpSpPr>
          <p:nvPr/>
        </p:nvGrpSpPr>
        <p:grpSpPr bwMode="auto">
          <a:xfrm>
            <a:off x="-7938" y="6434138"/>
            <a:ext cx="9144001" cy="528637"/>
            <a:chOff x="0" y="3363"/>
            <a:chExt cx="5760" cy="333"/>
          </a:xfrm>
        </p:grpSpPr>
        <p:sp>
          <p:nvSpPr>
            <p:cNvPr id="1018068" name="Rectangle 212"/>
            <p:cNvSpPr>
              <a:spLocks noChangeArrowheads="1"/>
            </p:cNvSpPr>
            <p:nvPr/>
          </p:nvSpPr>
          <p:spPr bwMode="auto">
            <a:xfrm>
              <a:off x="0" y="3381"/>
              <a:ext cx="5760" cy="31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p>
          </p:txBody>
        </p:sp>
        <p:sp>
          <p:nvSpPr>
            <p:cNvPr id="38011" name="Text Box 213"/>
            <p:cNvSpPr txBox="1">
              <a:spLocks noChangeArrowheads="1"/>
            </p:cNvSpPr>
            <p:nvPr/>
          </p:nvSpPr>
          <p:spPr bwMode="auto">
            <a:xfrm>
              <a:off x="5240" y="3363"/>
              <a:ext cx="511" cy="288"/>
            </a:xfrm>
            <a:prstGeom prst="rect">
              <a:avLst/>
            </a:prstGeom>
            <a:noFill/>
            <a:ln w="9525">
              <a:noFill/>
              <a:miter lim="800000"/>
              <a:headEnd/>
              <a:tailEnd/>
            </a:ln>
          </p:spPr>
          <p:txBody>
            <a:bodyPr wrap="none">
              <a:spAutoFit/>
            </a:bodyPr>
            <a:lstStyle/>
            <a:p>
              <a:r>
                <a:rPr lang="en-US" sz="2400">
                  <a:latin typeface="Arial" charset="0"/>
                </a:rPr>
                <a:t>Wire</a:t>
              </a:r>
            </a:p>
          </p:txBody>
        </p:sp>
      </p:grpSp>
      <p:grpSp>
        <p:nvGrpSpPr>
          <p:cNvPr id="3" name="Group 214"/>
          <p:cNvGrpSpPr>
            <a:grpSpLocks/>
          </p:cNvGrpSpPr>
          <p:nvPr/>
        </p:nvGrpSpPr>
        <p:grpSpPr bwMode="auto">
          <a:xfrm>
            <a:off x="-3598863" y="6626225"/>
            <a:ext cx="16395701" cy="165100"/>
            <a:chOff x="-5177" y="4059"/>
            <a:chExt cx="10328" cy="104"/>
          </a:xfrm>
        </p:grpSpPr>
        <p:grpSp>
          <p:nvGrpSpPr>
            <p:cNvPr id="37988" name="Group 215"/>
            <p:cNvGrpSpPr>
              <a:grpSpLocks/>
            </p:cNvGrpSpPr>
            <p:nvPr/>
          </p:nvGrpSpPr>
          <p:grpSpPr bwMode="auto">
            <a:xfrm>
              <a:off x="247" y="4059"/>
              <a:ext cx="4904" cy="90"/>
              <a:chOff x="247" y="4059"/>
              <a:chExt cx="4904" cy="90"/>
            </a:xfrm>
          </p:grpSpPr>
          <p:sp>
            <p:nvSpPr>
              <p:cNvPr id="38000" name="Oval 216"/>
              <p:cNvSpPr>
                <a:spLocks noChangeArrowheads="1"/>
              </p:cNvSpPr>
              <p:nvPr/>
            </p:nvSpPr>
            <p:spPr bwMode="auto">
              <a:xfrm>
                <a:off x="247" y="4073"/>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8001" name="Oval 217"/>
              <p:cNvSpPr>
                <a:spLocks noChangeArrowheads="1"/>
              </p:cNvSpPr>
              <p:nvPr/>
            </p:nvSpPr>
            <p:spPr bwMode="auto">
              <a:xfrm>
                <a:off x="768" y="4073"/>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8002" name="Oval 218"/>
              <p:cNvSpPr>
                <a:spLocks noChangeArrowheads="1"/>
              </p:cNvSpPr>
              <p:nvPr/>
            </p:nvSpPr>
            <p:spPr bwMode="auto">
              <a:xfrm>
                <a:off x="1323" y="4074"/>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8003" name="Oval 219"/>
              <p:cNvSpPr>
                <a:spLocks noChangeArrowheads="1"/>
              </p:cNvSpPr>
              <p:nvPr/>
            </p:nvSpPr>
            <p:spPr bwMode="auto">
              <a:xfrm>
                <a:off x="1852" y="4066"/>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8004" name="Oval 220"/>
              <p:cNvSpPr>
                <a:spLocks noChangeArrowheads="1"/>
              </p:cNvSpPr>
              <p:nvPr/>
            </p:nvSpPr>
            <p:spPr bwMode="auto">
              <a:xfrm>
                <a:off x="2373" y="4066"/>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8005" name="Oval 221"/>
              <p:cNvSpPr>
                <a:spLocks noChangeArrowheads="1"/>
              </p:cNvSpPr>
              <p:nvPr/>
            </p:nvSpPr>
            <p:spPr bwMode="auto">
              <a:xfrm>
                <a:off x="2928" y="4067"/>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8006" name="Oval 222"/>
              <p:cNvSpPr>
                <a:spLocks noChangeArrowheads="1"/>
              </p:cNvSpPr>
              <p:nvPr/>
            </p:nvSpPr>
            <p:spPr bwMode="auto">
              <a:xfrm>
                <a:off x="3470" y="4059"/>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8007" name="Oval 223"/>
              <p:cNvSpPr>
                <a:spLocks noChangeArrowheads="1"/>
              </p:cNvSpPr>
              <p:nvPr/>
            </p:nvSpPr>
            <p:spPr bwMode="auto">
              <a:xfrm>
                <a:off x="3991" y="4059"/>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8008" name="Oval 224"/>
              <p:cNvSpPr>
                <a:spLocks noChangeArrowheads="1"/>
              </p:cNvSpPr>
              <p:nvPr/>
            </p:nvSpPr>
            <p:spPr bwMode="auto">
              <a:xfrm>
                <a:off x="4546" y="4060"/>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8009" name="Oval 225"/>
              <p:cNvSpPr>
                <a:spLocks noChangeArrowheads="1"/>
              </p:cNvSpPr>
              <p:nvPr/>
            </p:nvSpPr>
            <p:spPr bwMode="auto">
              <a:xfrm>
                <a:off x="5076" y="4059"/>
                <a:ext cx="75" cy="75"/>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37989" name="Group 226"/>
            <p:cNvGrpSpPr>
              <a:grpSpLocks/>
            </p:cNvGrpSpPr>
            <p:nvPr/>
          </p:nvGrpSpPr>
          <p:grpSpPr bwMode="auto">
            <a:xfrm>
              <a:off x="-5177" y="4073"/>
              <a:ext cx="4904" cy="90"/>
              <a:chOff x="247" y="4059"/>
              <a:chExt cx="4904" cy="90"/>
            </a:xfrm>
          </p:grpSpPr>
          <p:sp>
            <p:nvSpPr>
              <p:cNvPr id="37990" name="Oval 227"/>
              <p:cNvSpPr>
                <a:spLocks noChangeArrowheads="1"/>
              </p:cNvSpPr>
              <p:nvPr/>
            </p:nvSpPr>
            <p:spPr bwMode="auto">
              <a:xfrm>
                <a:off x="247" y="4073"/>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7991" name="Oval 228"/>
              <p:cNvSpPr>
                <a:spLocks noChangeArrowheads="1"/>
              </p:cNvSpPr>
              <p:nvPr/>
            </p:nvSpPr>
            <p:spPr bwMode="auto">
              <a:xfrm>
                <a:off x="768" y="4073"/>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7992" name="Oval 229"/>
              <p:cNvSpPr>
                <a:spLocks noChangeArrowheads="1"/>
              </p:cNvSpPr>
              <p:nvPr/>
            </p:nvSpPr>
            <p:spPr bwMode="auto">
              <a:xfrm>
                <a:off x="1323" y="4074"/>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7993" name="Oval 230"/>
              <p:cNvSpPr>
                <a:spLocks noChangeArrowheads="1"/>
              </p:cNvSpPr>
              <p:nvPr/>
            </p:nvSpPr>
            <p:spPr bwMode="auto">
              <a:xfrm>
                <a:off x="1852" y="4066"/>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7994" name="Oval 231"/>
              <p:cNvSpPr>
                <a:spLocks noChangeArrowheads="1"/>
              </p:cNvSpPr>
              <p:nvPr/>
            </p:nvSpPr>
            <p:spPr bwMode="auto">
              <a:xfrm>
                <a:off x="2373" y="4066"/>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7995" name="Oval 232"/>
              <p:cNvSpPr>
                <a:spLocks noChangeArrowheads="1"/>
              </p:cNvSpPr>
              <p:nvPr/>
            </p:nvSpPr>
            <p:spPr bwMode="auto">
              <a:xfrm>
                <a:off x="2928" y="4067"/>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7996" name="Oval 233"/>
              <p:cNvSpPr>
                <a:spLocks noChangeArrowheads="1"/>
              </p:cNvSpPr>
              <p:nvPr/>
            </p:nvSpPr>
            <p:spPr bwMode="auto">
              <a:xfrm>
                <a:off x="3470" y="4059"/>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7997" name="Oval 234"/>
              <p:cNvSpPr>
                <a:spLocks noChangeArrowheads="1"/>
              </p:cNvSpPr>
              <p:nvPr/>
            </p:nvSpPr>
            <p:spPr bwMode="auto">
              <a:xfrm>
                <a:off x="3991" y="4059"/>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7998" name="Oval 235"/>
              <p:cNvSpPr>
                <a:spLocks noChangeArrowheads="1"/>
              </p:cNvSpPr>
              <p:nvPr/>
            </p:nvSpPr>
            <p:spPr bwMode="auto">
              <a:xfrm>
                <a:off x="4546" y="4060"/>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7999" name="Oval 236"/>
              <p:cNvSpPr>
                <a:spLocks noChangeArrowheads="1"/>
              </p:cNvSpPr>
              <p:nvPr/>
            </p:nvSpPr>
            <p:spPr bwMode="auto">
              <a:xfrm>
                <a:off x="5076" y="4059"/>
                <a:ext cx="75" cy="75"/>
              </a:xfrm>
              <a:prstGeom prst="ellipse">
                <a:avLst/>
              </a:prstGeom>
              <a:solidFill>
                <a:schemeClr val="tx2"/>
              </a:solidFill>
              <a:ln w="9525">
                <a:solidFill>
                  <a:schemeClr val="tx1"/>
                </a:solidFill>
                <a:round/>
                <a:headEnd/>
                <a:tailEnd/>
              </a:ln>
            </p:spPr>
            <p:txBody>
              <a:bodyPr wrap="none" anchor="ctr"/>
              <a:lstStyle/>
              <a:p>
                <a:endParaRPr lang="en-US"/>
              </a:p>
            </p:txBody>
          </p:sp>
        </p:grpSp>
      </p:grpSp>
      <p:sp>
        <p:nvSpPr>
          <p:cNvPr id="1018093" name="Text Box 237"/>
          <p:cNvSpPr txBox="1">
            <a:spLocks noChangeArrowheads="1"/>
          </p:cNvSpPr>
          <p:nvPr/>
        </p:nvSpPr>
        <p:spPr bwMode="auto">
          <a:xfrm>
            <a:off x="7659688" y="5935663"/>
            <a:ext cx="1455737" cy="457200"/>
          </a:xfrm>
          <a:prstGeom prst="rect">
            <a:avLst/>
          </a:prstGeom>
          <a:noFill/>
          <a:ln w="9525">
            <a:noFill/>
            <a:miter lim="800000"/>
            <a:headEnd/>
            <a:tailEnd/>
          </a:ln>
        </p:spPr>
        <p:txBody>
          <a:bodyPr wrap="none">
            <a:spAutoFit/>
          </a:bodyPr>
          <a:lstStyle/>
          <a:p>
            <a:r>
              <a:rPr lang="en-US" sz="2400">
                <a:latin typeface="Arial" charset="0"/>
              </a:rPr>
              <a:t>Electrons</a:t>
            </a:r>
          </a:p>
        </p:txBody>
      </p:sp>
      <p:grpSp>
        <p:nvGrpSpPr>
          <p:cNvPr id="6" name="Group 119"/>
          <p:cNvGrpSpPr>
            <a:grpSpLocks/>
          </p:cNvGrpSpPr>
          <p:nvPr/>
        </p:nvGrpSpPr>
        <p:grpSpPr bwMode="auto">
          <a:xfrm>
            <a:off x="938213" y="4660900"/>
            <a:ext cx="6716712" cy="1677988"/>
            <a:chOff x="596" y="3017"/>
            <a:chExt cx="4231" cy="1057"/>
          </a:xfrm>
        </p:grpSpPr>
        <p:grpSp>
          <p:nvGrpSpPr>
            <p:cNvPr id="37898" name="Group 120"/>
            <p:cNvGrpSpPr>
              <a:grpSpLocks/>
            </p:cNvGrpSpPr>
            <p:nvPr/>
          </p:nvGrpSpPr>
          <p:grpSpPr bwMode="auto">
            <a:xfrm>
              <a:off x="1494" y="3031"/>
              <a:ext cx="213" cy="206"/>
              <a:chOff x="1131" y="3031"/>
              <a:chExt cx="213" cy="206"/>
            </a:xfrm>
          </p:grpSpPr>
          <p:sp>
            <p:nvSpPr>
              <p:cNvPr id="37986" name="Line 121"/>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87" name="Line 122"/>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899" name="Group 123"/>
            <p:cNvGrpSpPr>
              <a:grpSpLocks/>
            </p:cNvGrpSpPr>
            <p:nvPr/>
          </p:nvGrpSpPr>
          <p:grpSpPr bwMode="auto">
            <a:xfrm>
              <a:off x="1932" y="3024"/>
              <a:ext cx="213" cy="206"/>
              <a:chOff x="1131" y="3031"/>
              <a:chExt cx="213" cy="206"/>
            </a:xfrm>
          </p:grpSpPr>
          <p:sp>
            <p:nvSpPr>
              <p:cNvPr id="37984" name="Line 124"/>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85" name="Line 125"/>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00" name="Group 126"/>
            <p:cNvGrpSpPr>
              <a:grpSpLocks/>
            </p:cNvGrpSpPr>
            <p:nvPr/>
          </p:nvGrpSpPr>
          <p:grpSpPr bwMode="auto">
            <a:xfrm>
              <a:off x="2371" y="3024"/>
              <a:ext cx="213" cy="206"/>
              <a:chOff x="1131" y="3031"/>
              <a:chExt cx="213" cy="206"/>
            </a:xfrm>
          </p:grpSpPr>
          <p:sp>
            <p:nvSpPr>
              <p:cNvPr id="37982" name="Line 127"/>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83" name="Line 128"/>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01" name="Group 129"/>
            <p:cNvGrpSpPr>
              <a:grpSpLocks/>
            </p:cNvGrpSpPr>
            <p:nvPr/>
          </p:nvGrpSpPr>
          <p:grpSpPr bwMode="auto">
            <a:xfrm>
              <a:off x="2824" y="3024"/>
              <a:ext cx="213" cy="206"/>
              <a:chOff x="1131" y="3031"/>
              <a:chExt cx="213" cy="206"/>
            </a:xfrm>
          </p:grpSpPr>
          <p:sp>
            <p:nvSpPr>
              <p:cNvPr id="37980" name="Line 130"/>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81" name="Line 131"/>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02" name="Group 132"/>
            <p:cNvGrpSpPr>
              <a:grpSpLocks/>
            </p:cNvGrpSpPr>
            <p:nvPr/>
          </p:nvGrpSpPr>
          <p:grpSpPr bwMode="auto">
            <a:xfrm>
              <a:off x="3277" y="3024"/>
              <a:ext cx="213" cy="206"/>
              <a:chOff x="1131" y="3031"/>
              <a:chExt cx="213" cy="206"/>
            </a:xfrm>
          </p:grpSpPr>
          <p:sp>
            <p:nvSpPr>
              <p:cNvPr id="37978" name="Line 133"/>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79" name="Line 134"/>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03" name="Group 135"/>
            <p:cNvGrpSpPr>
              <a:grpSpLocks/>
            </p:cNvGrpSpPr>
            <p:nvPr/>
          </p:nvGrpSpPr>
          <p:grpSpPr bwMode="auto">
            <a:xfrm>
              <a:off x="3715" y="3017"/>
              <a:ext cx="213" cy="206"/>
              <a:chOff x="1131" y="3031"/>
              <a:chExt cx="213" cy="206"/>
            </a:xfrm>
          </p:grpSpPr>
          <p:sp>
            <p:nvSpPr>
              <p:cNvPr id="37976" name="Line 136"/>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77" name="Line 137"/>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04" name="Group 138"/>
            <p:cNvGrpSpPr>
              <a:grpSpLocks/>
            </p:cNvGrpSpPr>
            <p:nvPr/>
          </p:nvGrpSpPr>
          <p:grpSpPr bwMode="auto">
            <a:xfrm>
              <a:off x="4154" y="3017"/>
              <a:ext cx="213" cy="206"/>
              <a:chOff x="1131" y="3031"/>
              <a:chExt cx="213" cy="206"/>
            </a:xfrm>
          </p:grpSpPr>
          <p:sp>
            <p:nvSpPr>
              <p:cNvPr id="37974" name="Line 139"/>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75" name="Line 140"/>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05" name="Group 141"/>
            <p:cNvGrpSpPr>
              <a:grpSpLocks/>
            </p:cNvGrpSpPr>
            <p:nvPr/>
          </p:nvGrpSpPr>
          <p:grpSpPr bwMode="auto">
            <a:xfrm>
              <a:off x="4607" y="3017"/>
              <a:ext cx="213" cy="206"/>
              <a:chOff x="1131" y="3031"/>
              <a:chExt cx="213" cy="206"/>
            </a:xfrm>
          </p:grpSpPr>
          <p:sp>
            <p:nvSpPr>
              <p:cNvPr id="37972" name="Line 142"/>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73" name="Line 143"/>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06" name="Group 144"/>
            <p:cNvGrpSpPr>
              <a:grpSpLocks/>
            </p:cNvGrpSpPr>
            <p:nvPr/>
          </p:nvGrpSpPr>
          <p:grpSpPr bwMode="auto">
            <a:xfrm>
              <a:off x="1494" y="3443"/>
              <a:ext cx="213" cy="206"/>
              <a:chOff x="1131" y="3031"/>
              <a:chExt cx="213" cy="206"/>
            </a:xfrm>
          </p:grpSpPr>
          <p:sp>
            <p:nvSpPr>
              <p:cNvPr id="37970" name="Line 145"/>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71" name="Line 146"/>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07" name="Group 147"/>
            <p:cNvGrpSpPr>
              <a:grpSpLocks/>
            </p:cNvGrpSpPr>
            <p:nvPr/>
          </p:nvGrpSpPr>
          <p:grpSpPr bwMode="auto">
            <a:xfrm>
              <a:off x="1932" y="3436"/>
              <a:ext cx="213" cy="206"/>
              <a:chOff x="1131" y="3031"/>
              <a:chExt cx="213" cy="206"/>
            </a:xfrm>
          </p:grpSpPr>
          <p:sp>
            <p:nvSpPr>
              <p:cNvPr id="37968" name="Line 148"/>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69" name="Line 149"/>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08" name="Group 150"/>
            <p:cNvGrpSpPr>
              <a:grpSpLocks/>
            </p:cNvGrpSpPr>
            <p:nvPr/>
          </p:nvGrpSpPr>
          <p:grpSpPr bwMode="auto">
            <a:xfrm>
              <a:off x="2371" y="3436"/>
              <a:ext cx="213" cy="206"/>
              <a:chOff x="1131" y="3031"/>
              <a:chExt cx="213" cy="206"/>
            </a:xfrm>
          </p:grpSpPr>
          <p:sp>
            <p:nvSpPr>
              <p:cNvPr id="37966" name="Line 151"/>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67" name="Line 152"/>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09" name="Group 153"/>
            <p:cNvGrpSpPr>
              <a:grpSpLocks/>
            </p:cNvGrpSpPr>
            <p:nvPr/>
          </p:nvGrpSpPr>
          <p:grpSpPr bwMode="auto">
            <a:xfrm>
              <a:off x="2824" y="3436"/>
              <a:ext cx="213" cy="206"/>
              <a:chOff x="1131" y="3031"/>
              <a:chExt cx="213" cy="206"/>
            </a:xfrm>
          </p:grpSpPr>
          <p:sp>
            <p:nvSpPr>
              <p:cNvPr id="37964" name="Line 154"/>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65" name="Line 155"/>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10" name="Group 156"/>
            <p:cNvGrpSpPr>
              <a:grpSpLocks/>
            </p:cNvGrpSpPr>
            <p:nvPr/>
          </p:nvGrpSpPr>
          <p:grpSpPr bwMode="auto">
            <a:xfrm>
              <a:off x="3277" y="3436"/>
              <a:ext cx="213" cy="206"/>
              <a:chOff x="1131" y="3031"/>
              <a:chExt cx="213" cy="206"/>
            </a:xfrm>
          </p:grpSpPr>
          <p:sp>
            <p:nvSpPr>
              <p:cNvPr id="37962" name="Line 157"/>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63" name="Line 158"/>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11" name="Group 159"/>
            <p:cNvGrpSpPr>
              <a:grpSpLocks/>
            </p:cNvGrpSpPr>
            <p:nvPr/>
          </p:nvGrpSpPr>
          <p:grpSpPr bwMode="auto">
            <a:xfrm>
              <a:off x="3715" y="3429"/>
              <a:ext cx="213" cy="206"/>
              <a:chOff x="1131" y="3031"/>
              <a:chExt cx="213" cy="206"/>
            </a:xfrm>
          </p:grpSpPr>
          <p:sp>
            <p:nvSpPr>
              <p:cNvPr id="37960" name="Line 160"/>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61" name="Line 161"/>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12" name="Group 162"/>
            <p:cNvGrpSpPr>
              <a:grpSpLocks/>
            </p:cNvGrpSpPr>
            <p:nvPr/>
          </p:nvGrpSpPr>
          <p:grpSpPr bwMode="auto">
            <a:xfrm>
              <a:off x="4154" y="3429"/>
              <a:ext cx="213" cy="206"/>
              <a:chOff x="1131" y="3031"/>
              <a:chExt cx="213" cy="206"/>
            </a:xfrm>
          </p:grpSpPr>
          <p:sp>
            <p:nvSpPr>
              <p:cNvPr id="37958" name="Line 163"/>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59" name="Line 164"/>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13" name="Group 165"/>
            <p:cNvGrpSpPr>
              <a:grpSpLocks/>
            </p:cNvGrpSpPr>
            <p:nvPr/>
          </p:nvGrpSpPr>
          <p:grpSpPr bwMode="auto">
            <a:xfrm>
              <a:off x="4607" y="3429"/>
              <a:ext cx="213" cy="206"/>
              <a:chOff x="1131" y="3031"/>
              <a:chExt cx="213" cy="206"/>
            </a:xfrm>
          </p:grpSpPr>
          <p:sp>
            <p:nvSpPr>
              <p:cNvPr id="37956" name="Line 166"/>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57" name="Line 167"/>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14" name="Group 168"/>
            <p:cNvGrpSpPr>
              <a:grpSpLocks/>
            </p:cNvGrpSpPr>
            <p:nvPr/>
          </p:nvGrpSpPr>
          <p:grpSpPr bwMode="auto">
            <a:xfrm>
              <a:off x="1501" y="3861"/>
              <a:ext cx="213" cy="206"/>
              <a:chOff x="1131" y="3031"/>
              <a:chExt cx="213" cy="206"/>
            </a:xfrm>
          </p:grpSpPr>
          <p:sp>
            <p:nvSpPr>
              <p:cNvPr id="37954" name="Line 169"/>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55" name="Line 170"/>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15" name="Group 171"/>
            <p:cNvGrpSpPr>
              <a:grpSpLocks/>
            </p:cNvGrpSpPr>
            <p:nvPr/>
          </p:nvGrpSpPr>
          <p:grpSpPr bwMode="auto">
            <a:xfrm>
              <a:off x="1939" y="3854"/>
              <a:ext cx="213" cy="206"/>
              <a:chOff x="1131" y="3031"/>
              <a:chExt cx="213" cy="206"/>
            </a:xfrm>
          </p:grpSpPr>
          <p:sp>
            <p:nvSpPr>
              <p:cNvPr id="37952" name="Line 172"/>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53" name="Line 173"/>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16" name="Group 174"/>
            <p:cNvGrpSpPr>
              <a:grpSpLocks/>
            </p:cNvGrpSpPr>
            <p:nvPr/>
          </p:nvGrpSpPr>
          <p:grpSpPr bwMode="auto">
            <a:xfrm>
              <a:off x="2378" y="3854"/>
              <a:ext cx="213" cy="206"/>
              <a:chOff x="1131" y="3031"/>
              <a:chExt cx="213" cy="206"/>
            </a:xfrm>
          </p:grpSpPr>
          <p:sp>
            <p:nvSpPr>
              <p:cNvPr id="37950" name="Line 175"/>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51" name="Line 176"/>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17" name="Group 177"/>
            <p:cNvGrpSpPr>
              <a:grpSpLocks/>
            </p:cNvGrpSpPr>
            <p:nvPr/>
          </p:nvGrpSpPr>
          <p:grpSpPr bwMode="auto">
            <a:xfrm>
              <a:off x="2831" y="3854"/>
              <a:ext cx="213" cy="206"/>
              <a:chOff x="1131" y="3031"/>
              <a:chExt cx="213" cy="206"/>
            </a:xfrm>
          </p:grpSpPr>
          <p:sp>
            <p:nvSpPr>
              <p:cNvPr id="37948" name="Line 178"/>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49" name="Line 179"/>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18" name="Group 180"/>
            <p:cNvGrpSpPr>
              <a:grpSpLocks/>
            </p:cNvGrpSpPr>
            <p:nvPr/>
          </p:nvGrpSpPr>
          <p:grpSpPr bwMode="auto">
            <a:xfrm>
              <a:off x="3284" y="3854"/>
              <a:ext cx="213" cy="206"/>
              <a:chOff x="1131" y="3031"/>
              <a:chExt cx="213" cy="206"/>
            </a:xfrm>
          </p:grpSpPr>
          <p:sp>
            <p:nvSpPr>
              <p:cNvPr id="37946" name="Line 181"/>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47" name="Line 182"/>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19" name="Group 183"/>
            <p:cNvGrpSpPr>
              <a:grpSpLocks/>
            </p:cNvGrpSpPr>
            <p:nvPr/>
          </p:nvGrpSpPr>
          <p:grpSpPr bwMode="auto">
            <a:xfrm>
              <a:off x="3722" y="3847"/>
              <a:ext cx="213" cy="206"/>
              <a:chOff x="1131" y="3031"/>
              <a:chExt cx="213" cy="206"/>
            </a:xfrm>
          </p:grpSpPr>
          <p:sp>
            <p:nvSpPr>
              <p:cNvPr id="37944" name="Line 184"/>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45" name="Line 185"/>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20" name="Group 186"/>
            <p:cNvGrpSpPr>
              <a:grpSpLocks/>
            </p:cNvGrpSpPr>
            <p:nvPr/>
          </p:nvGrpSpPr>
          <p:grpSpPr bwMode="auto">
            <a:xfrm>
              <a:off x="4161" y="3847"/>
              <a:ext cx="213" cy="206"/>
              <a:chOff x="1131" y="3031"/>
              <a:chExt cx="213" cy="206"/>
            </a:xfrm>
          </p:grpSpPr>
          <p:sp>
            <p:nvSpPr>
              <p:cNvPr id="37942" name="Line 187"/>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43" name="Line 188"/>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21" name="Group 189"/>
            <p:cNvGrpSpPr>
              <a:grpSpLocks/>
            </p:cNvGrpSpPr>
            <p:nvPr/>
          </p:nvGrpSpPr>
          <p:grpSpPr bwMode="auto">
            <a:xfrm>
              <a:off x="4614" y="3847"/>
              <a:ext cx="213" cy="206"/>
              <a:chOff x="1131" y="3031"/>
              <a:chExt cx="213" cy="206"/>
            </a:xfrm>
          </p:grpSpPr>
          <p:sp>
            <p:nvSpPr>
              <p:cNvPr id="37940" name="Line 190"/>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41" name="Line 191"/>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22" name="Group 192"/>
            <p:cNvGrpSpPr>
              <a:grpSpLocks/>
            </p:cNvGrpSpPr>
            <p:nvPr/>
          </p:nvGrpSpPr>
          <p:grpSpPr bwMode="auto">
            <a:xfrm>
              <a:off x="596" y="3038"/>
              <a:ext cx="213" cy="206"/>
              <a:chOff x="1131" y="3031"/>
              <a:chExt cx="213" cy="206"/>
            </a:xfrm>
          </p:grpSpPr>
          <p:sp>
            <p:nvSpPr>
              <p:cNvPr id="37938" name="Line 193"/>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39" name="Line 194"/>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23" name="Group 195"/>
            <p:cNvGrpSpPr>
              <a:grpSpLocks/>
            </p:cNvGrpSpPr>
            <p:nvPr/>
          </p:nvGrpSpPr>
          <p:grpSpPr bwMode="auto">
            <a:xfrm>
              <a:off x="1034" y="3031"/>
              <a:ext cx="213" cy="206"/>
              <a:chOff x="1131" y="3031"/>
              <a:chExt cx="213" cy="206"/>
            </a:xfrm>
          </p:grpSpPr>
          <p:sp>
            <p:nvSpPr>
              <p:cNvPr id="37936" name="Line 196"/>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37" name="Line 197"/>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24" name="Group 198"/>
            <p:cNvGrpSpPr>
              <a:grpSpLocks/>
            </p:cNvGrpSpPr>
            <p:nvPr/>
          </p:nvGrpSpPr>
          <p:grpSpPr bwMode="auto">
            <a:xfrm>
              <a:off x="596" y="3450"/>
              <a:ext cx="213" cy="206"/>
              <a:chOff x="1131" y="3031"/>
              <a:chExt cx="213" cy="206"/>
            </a:xfrm>
          </p:grpSpPr>
          <p:sp>
            <p:nvSpPr>
              <p:cNvPr id="37934" name="Line 199"/>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35" name="Line 200"/>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25" name="Group 201"/>
            <p:cNvGrpSpPr>
              <a:grpSpLocks/>
            </p:cNvGrpSpPr>
            <p:nvPr/>
          </p:nvGrpSpPr>
          <p:grpSpPr bwMode="auto">
            <a:xfrm>
              <a:off x="1034" y="3443"/>
              <a:ext cx="213" cy="206"/>
              <a:chOff x="1131" y="3031"/>
              <a:chExt cx="213" cy="206"/>
            </a:xfrm>
          </p:grpSpPr>
          <p:sp>
            <p:nvSpPr>
              <p:cNvPr id="37932" name="Line 202"/>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33" name="Line 203"/>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26" name="Group 204"/>
            <p:cNvGrpSpPr>
              <a:grpSpLocks/>
            </p:cNvGrpSpPr>
            <p:nvPr/>
          </p:nvGrpSpPr>
          <p:grpSpPr bwMode="auto">
            <a:xfrm>
              <a:off x="603" y="3868"/>
              <a:ext cx="213" cy="206"/>
              <a:chOff x="1131" y="3031"/>
              <a:chExt cx="213" cy="206"/>
            </a:xfrm>
          </p:grpSpPr>
          <p:sp>
            <p:nvSpPr>
              <p:cNvPr id="37930" name="Line 205"/>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31" name="Line 206"/>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27" name="Group 207"/>
            <p:cNvGrpSpPr>
              <a:grpSpLocks/>
            </p:cNvGrpSpPr>
            <p:nvPr/>
          </p:nvGrpSpPr>
          <p:grpSpPr bwMode="auto">
            <a:xfrm>
              <a:off x="1041" y="3861"/>
              <a:ext cx="213" cy="206"/>
              <a:chOff x="1131" y="3031"/>
              <a:chExt cx="213" cy="206"/>
            </a:xfrm>
          </p:grpSpPr>
          <p:sp>
            <p:nvSpPr>
              <p:cNvPr id="37928" name="Line 208"/>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29" name="Line 209"/>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sp>
        <p:nvSpPr>
          <p:cNvPr id="1017858" name="Rectangle 2"/>
          <p:cNvSpPr>
            <a:spLocks noChangeArrowheads="1"/>
          </p:cNvSpPr>
          <p:nvPr/>
        </p:nvSpPr>
        <p:spPr bwMode="auto">
          <a:xfrm>
            <a:off x="685800" y="1401763"/>
            <a:ext cx="7772400" cy="40846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Electricity as a secondary and versatile form of energy</a:t>
            </a:r>
            <a:endParaRPr lang="en-US">
              <a:solidFill>
                <a:srgbClr val="000000"/>
              </a:solidFill>
              <a:ea typeface="Calibri" pitchFamily="34" charset="0"/>
              <a:cs typeface="Times New Roman" pitchFamily="18" charset="0"/>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 wire coils in a generator experience                              reversing magnetic fields as they rotate                                    through action of a turbine of some sort,                                   usually driven by a primary energy source.</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This changing field produces the emf.</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This emf drives the charges and creates a current.</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Note how the direction of the current keeps alternating.</a:t>
            </a:r>
          </a:p>
          <a:p>
            <a:pPr>
              <a:spcBef>
                <a:spcPct val="20000"/>
              </a:spcBef>
            </a:pPr>
            <a:r>
              <a:rPr lang="en-US" sz="2400" b="1">
                <a:latin typeface="Arial" charset="0"/>
                <a:sym typeface="Symbol" pitchFamily="18" charset="2"/>
              </a:rPr>
              <a:t></a:t>
            </a:r>
            <a:r>
              <a:rPr lang="en-US" sz="2400">
                <a:latin typeface="Arial" charset="0"/>
                <a:sym typeface="Symbol" pitchFamily="18" charset="2"/>
              </a:rPr>
              <a:t>This is why your current at home is alternating current (AC).</a:t>
            </a:r>
            <a:endParaRPr lang="en-US" sz="2400">
              <a:solidFill>
                <a:srgbClr val="000000"/>
              </a:solidFill>
              <a:latin typeface="Arial" charset="0"/>
              <a:sym typeface="Symbol" pitchFamily="18" charset="2"/>
            </a:endParaRPr>
          </a:p>
        </p:txBody>
      </p:sp>
      <p:sp>
        <p:nvSpPr>
          <p:cNvPr id="1018066" name="Text Box 210"/>
          <p:cNvSpPr txBox="1">
            <a:spLocks noChangeArrowheads="1"/>
          </p:cNvSpPr>
          <p:nvPr/>
        </p:nvSpPr>
        <p:spPr bwMode="auto">
          <a:xfrm>
            <a:off x="7639050" y="5410200"/>
            <a:ext cx="1150938" cy="457200"/>
          </a:xfrm>
          <a:prstGeom prst="rect">
            <a:avLst/>
          </a:prstGeom>
          <a:noFill/>
          <a:ln w="9525">
            <a:noFill/>
            <a:miter lim="800000"/>
            <a:headEnd/>
            <a:tailEnd/>
          </a:ln>
        </p:spPr>
        <p:txBody>
          <a:bodyPr wrap="none">
            <a:spAutoFit/>
          </a:bodyPr>
          <a:lstStyle/>
          <a:p>
            <a:r>
              <a:rPr lang="en-US" sz="2400">
                <a:solidFill>
                  <a:srgbClr val="008000"/>
                </a:solidFill>
                <a:latin typeface="Arial" charset="0"/>
              </a:rPr>
              <a:t>B-Field</a:t>
            </a:r>
          </a:p>
        </p:txBody>
      </p:sp>
      <p:pic>
        <p:nvPicPr>
          <p:cNvPr id="1018096" name="Picture 240"/>
          <p:cNvPicPr>
            <a:picLocks noChangeAspect="1" noChangeArrowheads="1"/>
          </p:cNvPicPr>
          <p:nvPr/>
        </p:nvPicPr>
        <p:blipFill>
          <a:blip r:embed="rId7" cstate="print"/>
          <a:srcRect/>
          <a:stretch>
            <a:fillRect/>
          </a:stretch>
        </p:blipFill>
        <p:spPr bwMode="auto">
          <a:xfrm>
            <a:off x="6559550" y="1943100"/>
            <a:ext cx="2524125" cy="16859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17858">
                                            <p:txEl>
                                              <p:pRg st="1" end="1"/>
                                            </p:txEl>
                                          </p:spTgt>
                                        </p:tgtEl>
                                        <p:attrNameLst>
                                          <p:attrName>style.visibility</p:attrName>
                                        </p:attrNameLst>
                                      </p:cBhvr>
                                      <p:to>
                                        <p:strVal val="visible"/>
                                      </p:to>
                                    </p:set>
                                    <p:anim calcmode="lin" valueType="num">
                                      <p:cBhvr additive="base">
                                        <p:cTn id="7" dur="500" fill="hold"/>
                                        <p:tgtEl>
                                          <p:spTgt spid="101785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178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018096"/>
                                        </p:tgtEl>
                                        <p:attrNameLst>
                                          <p:attrName>style.visibility</p:attrName>
                                        </p:attrNameLst>
                                      </p:cBhvr>
                                      <p:to>
                                        <p:strVal val="visible"/>
                                      </p:to>
                                    </p:set>
                                    <p:anim calcmode="lin" valueType="num">
                                      <p:cBhvr>
                                        <p:cTn id="11" dur="500" fill="hold"/>
                                        <p:tgtEl>
                                          <p:spTgt spid="1018096"/>
                                        </p:tgtEl>
                                        <p:attrNameLst>
                                          <p:attrName>ppt_w</p:attrName>
                                        </p:attrNameLst>
                                      </p:cBhvr>
                                      <p:tavLst>
                                        <p:tav tm="0">
                                          <p:val>
                                            <p:fltVal val="0"/>
                                          </p:val>
                                        </p:tav>
                                        <p:tav tm="100000">
                                          <p:val>
                                            <p:strVal val="#ppt_w"/>
                                          </p:val>
                                        </p:tav>
                                      </p:tavLst>
                                    </p:anim>
                                    <p:anim calcmode="lin" valueType="num">
                                      <p:cBhvr>
                                        <p:cTn id="12" dur="500" fill="hold"/>
                                        <p:tgtEl>
                                          <p:spTgt spid="1018096"/>
                                        </p:tgtEl>
                                        <p:attrNameLst>
                                          <p:attrName>ppt_h</p:attrName>
                                        </p:attrNameLst>
                                      </p:cBhvr>
                                      <p:tavLst>
                                        <p:tav tm="0">
                                          <p:val>
                                            <p:fltVal val="0"/>
                                          </p:val>
                                        </p:tav>
                                        <p:tav tm="100000">
                                          <p:val>
                                            <p:strVal val="#ppt_h"/>
                                          </p:val>
                                        </p:tav>
                                      </p:tavLst>
                                    </p:anim>
                                    <p:animEffect transition="in" filter="fade">
                                      <p:cBhvr>
                                        <p:cTn id="13" dur="500"/>
                                        <p:tgtEl>
                                          <p:spTgt spid="101809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17858">
                                            <p:txEl>
                                              <p:pRg st="2" end="2"/>
                                            </p:txEl>
                                          </p:spTgt>
                                        </p:tgtEl>
                                        <p:attrNameLst>
                                          <p:attrName>style.visibility</p:attrName>
                                        </p:attrNameLst>
                                      </p:cBhvr>
                                      <p:to>
                                        <p:strVal val="visible"/>
                                      </p:to>
                                    </p:set>
                                    <p:anim calcmode="lin" valueType="num">
                                      <p:cBhvr additive="base">
                                        <p:cTn id="18" dur="500" fill="hold"/>
                                        <p:tgtEl>
                                          <p:spTgt spid="1017858">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1785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17858">
                                            <p:txEl>
                                              <p:pRg st="3" end="3"/>
                                            </p:txEl>
                                          </p:spTgt>
                                        </p:tgtEl>
                                        <p:attrNameLst>
                                          <p:attrName>style.visibility</p:attrName>
                                        </p:attrNameLst>
                                      </p:cBhvr>
                                      <p:to>
                                        <p:strVal val="visible"/>
                                      </p:to>
                                    </p:set>
                                    <p:anim calcmode="lin" valueType="num">
                                      <p:cBhvr additive="base">
                                        <p:cTn id="24" dur="500" fill="hold"/>
                                        <p:tgtEl>
                                          <p:spTgt spid="1017858">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1785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1000"/>
                                        <p:tgtEl>
                                          <p:spTgt spid="6"/>
                                        </p:tgtEl>
                                      </p:cBhvr>
                                    </p:animEffect>
                                  </p:childTnLst>
                                  <p:subTnLst>
                                    <p:audio>
                                      <p:cMediaNode>
                                        <p:cTn display="0" masterRel="sameClick">
                                          <p:stCondLst>
                                            <p:cond evt="begin" delay="0">
                                              <p:tn val="28"/>
                                            </p:cond>
                                          </p:stCondLst>
                                          <p:endCondLst>
                                            <p:cond evt="onStopAudio" delay="0">
                                              <p:tgtEl>
                                                <p:sldTgt/>
                                              </p:tgtEl>
                                            </p:cond>
                                          </p:endCondLst>
                                        </p:cTn>
                                        <p:tgtEl>
                                          <p:sndTgt r:embed="rId5" name="voltage.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018066"/>
                                        </p:tgtEl>
                                        <p:attrNameLst>
                                          <p:attrName>style.visibility</p:attrName>
                                        </p:attrNameLst>
                                      </p:cBhvr>
                                      <p:to>
                                        <p:strVal val="visible"/>
                                      </p:to>
                                    </p:set>
                                    <p:anim calcmode="lin" valueType="num">
                                      <p:cBhvr additive="base">
                                        <p:cTn id="35" dur="500" fill="hold"/>
                                        <p:tgtEl>
                                          <p:spTgt spid="1018066"/>
                                        </p:tgtEl>
                                        <p:attrNameLst>
                                          <p:attrName>ppt_x</p:attrName>
                                        </p:attrNameLst>
                                      </p:cBhvr>
                                      <p:tavLst>
                                        <p:tav tm="0">
                                          <p:val>
                                            <p:strVal val="1+#ppt_w/2"/>
                                          </p:val>
                                        </p:tav>
                                        <p:tav tm="100000">
                                          <p:val>
                                            <p:strVal val="#ppt_x"/>
                                          </p:val>
                                        </p:tav>
                                      </p:tavLst>
                                    </p:anim>
                                    <p:anim calcmode="lin" valueType="num">
                                      <p:cBhvr additive="base">
                                        <p:cTn id="36" dur="500" fill="hold"/>
                                        <p:tgtEl>
                                          <p:spTgt spid="101806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6" name="suction.wav"/>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left)">
                                      <p:cBhvr>
                                        <p:cTn id="41" dur="500"/>
                                        <p:tgtEl>
                                          <p:spTgt spid="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2000"/>
                                        <p:tgtEl>
                                          <p:spTgt spid="3"/>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1018093"/>
                                        </p:tgtEl>
                                        <p:attrNameLst>
                                          <p:attrName>style.visibility</p:attrName>
                                        </p:attrNameLst>
                                      </p:cBhvr>
                                      <p:to>
                                        <p:strVal val="visible"/>
                                      </p:to>
                                    </p:set>
                                    <p:anim calcmode="lin" valueType="num">
                                      <p:cBhvr additive="base">
                                        <p:cTn id="51" dur="500" fill="hold"/>
                                        <p:tgtEl>
                                          <p:spTgt spid="1018093"/>
                                        </p:tgtEl>
                                        <p:attrNameLst>
                                          <p:attrName>ppt_x</p:attrName>
                                        </p:attrNameLst>
                                      </p:cBhvr>
                                      <p:tavLst>
                                        <p:tav tm="0">
                                          <p:val>
                                            <p:strVal val="1+#ppt_w/2"/>
                                          </p:val>
                                        </p:tav>
                                        <p:tav tm="100000">
                                          <p:val>
                                            <p:strVal val="#ppt_x"/>
                                          </p:val>
                                        </p:tav>
                                      </p:tavLst>
                                    </p:anim>
                                    <p:anim calcmode="lin" valueType="num">
                                      <p:cBhvr additive="base">
                                        <p:cTn id="52" dur="500" fill="hold"/>
                                        <p:tgtEl>
                                          <p:spTgt spid="101809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6" name="suction.wav"/>
                                        </p:tgtEl>
                                      </p:cMediaNode>
                                    </p:audio>
                                  </p:subTnLst>
                                </p:cTn>
                              </p:par>
                            </p:childTnLst>
                          </p:cTn>
                        </p:par>
                      </p:childTnLst>
                    </p:cTn>
                  </p:par>
                  <p:par>
                    <p:cTn id="53" fill="hold">
                      <p:stCondLst>
                        <p:cond delay="indefinite"/>
                      </p:stCondLst>
                      <p:childTnLst>
                        <p:par>
                          <p:cTn id="54" fill="hold">
                            <p:stCondLst>
                              <p:cond delay="0"/>
                            </p:stCondLst>
                            <p:childTnLst>
                              <p:par>
                                <p:cTn id="55" presetID="0" presetClass="path" presetSubtype="0" repeatCount="indefinite" accel="50000" decel="50000" fill="hold" nodeType="clickEffect">
                                  <p:stCondLst>
                                    <p:cond delay="0"/>
                                  </p:stCondLst>
                                  <p:childTnLst>
                                    <p:animMotion origin="layout" path="M -2.77778E-7 -1.48148E-6 L -0.00642 0.09838 L 0.00191 0.20625 L 0.0092 0.09676 L -2.77778E-7 -1.48148E-6 Z " pathEditMode="relative" rAng="0" ptsTypes="AAAAA">
                                      <p:cBhvr>
                                        <p:cTn id="56" dur="5000" fill="hold"/>
                                        <p:tgtEl>
                                          <p:spTgt spid="6"/>
                                        </p:tgtEl>
                                        <p:attrNameLst>
                                          <p:attrName>ppt_x</p:attrName>
                                          <p:attrName>ppt_y</p:attrName>
                                        </p:attrNameLst>
                                      </p:cBhvr>
                                      <p:rCtr x="1" y="103"/>
                                    </p:animMotion>
                                  </p:childTnLst>
                                </p:cTn>
                              </p:par>
                              <p:par>
                                <p:cTn id="57" presetID="0" presetClass="path" presetSubtype="0" repeatCount="indefinite" accel="50000" decel="50000" fill="hold" nodeType="withEffect">
                                  <p:stCondLst>
                                    <p:cond delay="0"/>
                                  </p:stCondLst>
                                  <p:childTnLst>
                                    <p:animMotion origin="layout" path="M 5.55556E-7 -3.7037E-6 L 0.10243 -0.00347 L 0.2059 -3.7037E-6 L 0.10121 0.0044 L 5.55556E-7 -3.7037E-6 Z " pathEditMode="relative" rAng="0" ptsTypes="AAAAA">
                                      <p:cBhvr>
                                        <p:cTn id="58" dur="5000" fill="hold"/>
                                        <p:tgtEl>
                                          <p:spTgt spid="3"/>
                                        </p:tgtEl>
                                        <p:attrNameLst>
                                          <p:attrName>ppt_x</p:attrName>
                                          <p:attrName>ppt_y</p:attrName>
                                        </p:attrNameLst>
                                      </p:cBhvr>
                                      <p:rCtr x="103" y="0"/>
                                    </p:animMotion>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017858">
                                            <p:txEl>
                                              <p:pRg st="4" end="4"/>
                                            </p:txEl>
                                          </p:spTgt>
                                        </p:tgtEl>
                                        <p:attrNameLst>
                                          <p:attrName>style.visibility</p:attrName>
                                        </p:attrNameLst>
                                      </p:cBhvr>
                                      <p:to>
                                        <p:strVal val="visible"/>
                                      </p:to>
                                    </p:set>
                                    <p:anim calcmode="lin" valueType="num">
                                      <p:cBhvr additive="base">
                                        <p:cTn id="63" dur="500" fill="hold"/>
                                        <p:tgtEl>
                                          <p:spTgt spid="1017858">
                                            <p:txEl>
                                              <p:pRg st="4" end="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01785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017858">
                                            <p:txEl>
                                              <p:pRg st="5" end="5"/>
                                            </p:txEl>
                                          </p:spTgt>
                                        </p:tgtEl>
                                        <p:attrNameLst>
                                          <p:attrName>style.visibility</p:attrName>
                                        </p:attrNameLst>
                                      </p:cBhvr>
                                      <p:to>
                                        <p:strVal val="visible"/>
                                      </p:to>
                                    </p:set>
                                    <p:anim calcmode="lin" valueType="num">
                                      <p:cBhvr additive="base">
                                        <p:cTn id="69" dur="500" fill="hold"/>
                                        <p:tgtEl>
                                          <p:spTgt spid="1017858">
                                            <p:txEl>
                                              <p:pRg st="5" end="5"/>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01785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8093" grpId="0"/>
      <p:bldP spid="101806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5810"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Describing fossil fuel power stations</a:t>
            </a:r>
            <a:endParaRPr lang="en-US" i="1">
              <a:solidFill>
                <a:srgbClr val="000000"/>
              </a:solidFill>
              <a:ea typeface="Calibri" pitchFamily="34" charset="0"/>
              <a:cs typeface="Times New Roman" pitchFamily="18" charset="0"/>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 most common way to generate electrical power is the coal-burning power plant.</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Chemical energy in coal is released by burning.</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Heat boils water.</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Steam rotates                                                                  	a turbine.</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The turbine turns                                                                  a coil of wire in a                                                          magnetic field.</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Electrical power                                                                  is produced.</a:t>
            </a:r>
          </a:p>
        </p:txBody>
      </p:sp>
      <p:sp>
        <p:nvSpPr>
          <p:cNvPr id="38915"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1015876" name="Rectangle 68"/>
          <p:cNvSpPr>
            <a:spLocks noChangeArrowheads="1"/>
          </p:cNvSpPr>
          <p:nvPr/>
        </p:nvSpPr>
        <p:spPr bwMode="auto">
          <a:xfrm>
            <a:off x="3467100" y="4387850"/>
            <a:ext cx="969963" cy="2174875"/>
          </a:xfrm>
          <a:prstGeom prst="rect">
            <a:avLst/>
          </a:prstGeom>
          <a:gradFill rotWithShape="1">
            <a:gsLst>
              <a:gs pos="0">
                <a:srgbClr val="FF6600"/>
              </a:gs>
              <a:gs pos="100000">
                <a:srgbClr val="762F00"/>
              </a:gs>
            </a:gsLst>
            <a:lin ang="5400000" scaled="1"/>
          </a:gradFill>
          <a:ln w="9525">
            <a:solidFill>
              <a:schemeClr val="tx1"/>
            </a:solidFill>
            <a:miter lim="800000"/>
            <a:headEnd/>
            <a:tailEnd/>
          </a:ln>
        </p:spPr>
        <p:txBody>
          <a:bodyPr wrap="none" anchor="ctr"/>
          <a:lstStyle/>
          <a:p>
            <a:endParaRPr lang="en-US"/>
          </a:p>
        </p:txBody>
      </p:sp>
      <p:sp>
        <p:nvSpPr>
          <p:cNvPr id="1015877" name="Text Box 69"/>
          <p:cNvSpPr txBox="1">
            <a:spLocks noChangeArrowheads="1"/>
          </p:cNvSpPr>
          <p:nvPr/>
        </p:nvSpPr>
        <p:spPr bwMode="auto">
          <a:xfrm>
            <a:off x="3541713" y="6542088"/>
            <a:ext cx="842962" cy="366712"/>
          </a:xfrm>
          <a:prstGeom prst="rect">
            <a:avLst/>
          </a:prstGeom>
          <a:noFill/>
          <a:ln w="9525">
            <a:noFill/>
            <a:miter lim="800000"/>
            <a:headEnd/>
            <a:tailEnd/>
          </a:ln>
        </p:spPr>
        <p:txBody>
          <a:bodyPr>
            <a:spAutoFit/>
          </a:bodyPr>
          <a:lstStyle/>
          <a:p>
            <a:r>
              <a:rPr lang="en-US" sz="1800">
                <a:latin typeface="Arial" charset="0"/>
              </a:rPr>
              <a:t>Boiler</a:t>
            </a:r>
          </a:p>
        </p:txBody>
      </p:sp>
      <p:grpSp>
        <p:nvGrpSpPr>
          <p:cNvPr id="2" name="Group 70"/>
          <p:cNvGrpSpPr>
            <a:grpSpLocks/>
          </p:cNvGrpSpPr>
          <p:nvPr/>
        </p:nvGrpSpPr>
        <p:grpSpPr bwMode="auto">
          <a:xfrm>
            <a:off x="5943600" y="5187950"/>
            <a:ext cx="1177925" cy="592138"/>
            <a:chOff x="3744" y="3236"/>
            <a:chExt cx="742" cy="373"/>
          </a:xfrm>
        </p:grpSpPr>
        <p:sp>
          <p:nvSpPr>
            <p:cNvPr id="39028" name="Rectangle 71"/>
            <p:cNvSpPr>
              <a:spLocks noChangeArrowheads="1"/>
            </p:cNvSpPr>
            <p:nvPr/>
          </p:nvSpPr>
          <p:spPr bwMode="auto">
            <a:xfrm>
              <a:off x="3911" y="3257"/>
              <a:ext cx="415" cy="344"/>
            </a:xfrm>
            <a:prstGeom prst="rect">
              <a:avLst/>
            </a:prstGeom>
            <a:gradFill rotWithShape="1">
              <a:gsLst>
                <a:gs pos="0">
                  <a:srgbClr val="666666"/>
                </a:gs>
                <a:gs pos="50000">
                  <a:srgbClr val="DDDDDD"/>
                </a:gs>
                <a:gs pos="100000">
                  <a:srgbClr val="666666"/>
                </a:gs>
              </a:gsLst>
              <a:lin ang="5400000" scaled="1"/>
            </a:gradFill>
            <a:ln w="9525">
              <a:solidFill>
                <a:schemeClr val="tx1"/>
              </a:solidFill>
              <a:miter lim="800000"/>
              <a:headEnd/>
              <a:tailEnd/>
            </a:ln>
          </p:spPr>
          <p:txBody>
            <a:bodyPr wrap="none" anchor="ctr"/>
            <a:lstStyle/>
            <a:p>
              <a:endParaRPr lang="en-US"/>
            </a:p>
          </p:txBody>
        </p:sp>
        <p:sp>
          <p:nvSpPr>
            <p:cNvPr id="39029" name="Rectangle 72"/>
            <p:cNvSpPr>
              <a:spLocks noChangeArrowheads="1"/>
            </p:cNvSpPr>
            <p:nvPr/>
          </p:nvSpPr>
          <p:spPr bwMode="auto">
            <a:xfrm>
              <a:off x="3744" y="3245"/>
              <a:ext cx="169" cy="359"/>
            </a:xfrm>
            <a:prstGeom prst="rect">
              <a:avLst/>
            </a:prstGeom>
            <a:gradFill rotWithShape="1">
              <a:gsLst>
                <a:gs pos="0">
                  <a:srgbClr val="666666"/>
                </a:gs>
                <a:gs pos="50000">
                  <a:srgbClr val="DDDDDD"/>
                </a:gs>
                <a:gs pos="100000">
                  <a:srgbClr val="666666"/>
                </a:gs>
              </a:gsLst>
              <a:lin ang="5400000" scaled="1"/>
            </a:gradFill>
            <a:ln w="9525">
              <a:solidFill>
                <a:schemeClr val="tx1"/>
              </a:solidFill>
              <a:miter lim="800000"/>
              <a:headEnd/>
              <a:tailEnd/>
            </a:ln>
          </p:spPr>
          <p:txBody>
            <a:bodyPr wrap="none" anchor="ctr"/>
            <a:lstStyle/>
            <a:p>
              <a:endParaRPr lang="en-US"/>
            </a:p>
          </p:txBody>
        </p:sp>
        <p:sp>
          <p:nvSpPr>
            <p:cNvPr id="39030" name="Rectangle 73"/>
            <p:cNvSpPr>
              <a:spLocks noChangeArrowheads="1"/>
            </p:cNvSpPr>
            <p:nvPr/>
          </p:nvSpPr>
          <p:spPr bwMode="auto">
            <a:xfrm>
              <a:off x="4317" y="3236"/>
              <a:ext cx="169" cy="373"/>
            </a:xfrm>
            <a:prstGeom prst="rect">
              <a:avLst/>
            </a:prstGeom>
            <a:gradFill rotWithShape="1">
              <a:gsLst>
                <a:gs pos="0">
                  <a:srgbClr val="666666"/>
                </a:gs>
                <a:gs pos="50000">
                  <a:srgbClr val="DDDDDD"/>
                </a:gs>
                <a:gs pos="100000">
                  <a:srgbClr val="666666"/>
                </a:gs>
              </a:gsLst>
              <a:lin ang="5400000" scaled="1"/>
            </a:gradFill>
            <a:ln w="9525">
              <a:solidFill>
                <a:schemeClr val="tx1"/>
              </a:solidFill>
              <a:miter lim="800000"/>
              <a:headEnd/>
              <a:tailEnd/>
            </a:ln>
          </p:spPr>
          <p:txBody>
            <a:bodyPr wrap="none" anchor="ctr"/>
            <a:lstStyle/>
            <a:p>
              <a:endParaRPr lang="en-US"/>
            </a:p>
          </p:txBody>
        </p:sp>
      </p:grpSp>
      <p:grpSp>
        <p:nvGrpSpPr>
          <p:cNvPr id="3" name="Group 74"/>
          <p:cNvGrpSpPr>
            <a:grpSpLocks/>
          </p:cNvGrpSpPr>
          <p:nvPr/>
        </p:nvGrpSpPr>
        <p:grpSpPr bwMode="auto">
          <a:xfrm>
            <a:off x="3824288" y="4129088"/>
            <a:ext cx="2127250" cy="2138362"/>
            <a:chOff x="2409" y="2569"/>
            <a:chExt cx="1340" cy="1347"/>
          </a:xfrm>
        </p:grpSpPr>
        <p:grpSp>
          <p:nvGrpSpPr>
            <p:cNvPr id="39019" name="Group 75"/>
            <p:cNvGrpSpPr>
              <a:grpSpLocks/>
            </p:cNvGrpSpPr>
            <p:nvPr/>
          </p:nvGrpSpPr>
          <p:grpSpPr bwMode="auto">
            <a:xfrm>
              <a:off x="2409" y="2569"/>
              <a:ext cx="1338" cy="1347"/>
              <a:chOff x="2409" y="2569"/>
              <a:chExt cx="1338" cy="1347"/>
            </a:xfrm>
          </p:grpSpPr>
          <p:sp>
            <p:nvSpPr>
              <p:cNvPr id="39021" name="Rectangle 76"/>
              <p:cNvSpPr>
                <a:spLocks noChangeArrowheads="1"/>
              </p:cNvSpPr>
              <p:nvPr/>
            </p:nvSpPr>
            <p:spPr bwMode="auto">
              <a:xfrm>
                <a:off x="3235" y="2569"/>
                <a:ext cx="120" cy="541"/>
              </a:xfrm>
              <a:prstGeom prst="rect">
                <a:avLst/>
              </a:prstGeom>
              <a:gradFill rotWithShape="1">
                <a:gsLst>
                  <a:gs pos="0">
                    <a:srgbClr val="762F00"/>
                  </a:gs>
                  <a:gs pos="50000">
                    <a:srgbClr val="FF6600"/>
                  </a:gs>
                  <a:gs pos="100000">
                    <a:srgbClr val="762F00"/>
                  </a:gs>
                </a:gsLst>
                <a:lin ang="0" scaled="1"/>
              </a:gradFill>
              <a:ln w="9525">
                <a:noFill/>
                <a:miter lim="800000"/>
                <a:headEnd/>
                <a:tailEnd/>
              </a:ln>
            </p:spPr>
            <p:txBody>
              <a:bodyPr wrap="none" anchor="ctr"/>
              <a:lstStyle/>
              <a:p>
                <a:endParaRPr lang="en-US"/>
              </a:p>
            </p:txBody>
          </p:sp>
          <p:sp>
            <p:nvSpPr>
              <p:cNvPr id="39022" name="Rectangle 77"/>
              <p:cNvSpPr>
                <a:spLocks noChangeArrowheads="1"/>
              </p:cNvSpPr>
              <p:nvPr/>
            </p:nvSpPr>
            <p:spPr bwMode="auto">
              <a:xfrm>
                <a:off x="2409" y="2571"/>
                <a:ext cx="141" cy="161"/>
              </a:xfrm>
              <a:prstGeom prst="rect">
                <a:avLst/>
              </a:prstGeom>
              <a:gradFill rotWithShape="1">
                <a:gsLst>
                  <a:gs pos="0">
                    <a:srgbClr val="762F00"/>
                  </a:gs>
                  <a:gs pos="50000">
                    <a:srgbClr val="FF6600"/>
                  </a:gs>
                  <a:gs pos="100000">
                    <a:srgbClr val="762F00"/>
                  </a:gs>
                </a:gsLst>
                <a:lin ang="0" scaled="1"/>
              </a:gradFill>
              <a:ln w="9525">
                <a:noFill/>
                <a:miter lim="800000"/>
                <a:headEnd/>
                <a:tailEnd/>
              </a:ln>
            </p:spPr>
            <p:txBody>
              <a:bodyPr wrap="none" anchor="ctr"/>
              <a:lstStyle/>
              <a:p>
                <a:endParaRPr lang="en-US"/>
              </a:p>
            </p:txBody>
          </p:sp>
          <p:sp>
            <p:nvSpPr>
              <p:cNvPr id="39023" name="Rectangle 78"/>
              <p:cNvSpPr>
                <a:spLocks noChangeArrowheads="1"/>
              </p:cNvSpPr>
              <p:nvPr/>
            </p:nvSpPr>
            <p:spPr bwMode="auto">
              <a:xfrm>
                <a:off x="2479" y="2571"/>
                <a:ext cx="850" cy="112"/>
              </a:xfrm>
              <a:prstGeom prst="rect">
                <a:avLst/>
              </a:prstGeom>
              <a:gradFill rotWithShape="1">
                <a:gsLst>
                  <a:gs pos="0">
                    <a:srgbClr val="762F00"/>
                  </a:gs>
                  <a:gs pos="50000">
                    <a:srgbClr val="FF6600"/>
                  </a:gs>
                  <a:gs pos="100000">
                    <a:srgbClr val="762F00"/>
                  </a:gs>
                </a:gsLst>
                <a:lin ang="5400000" scaled="1"/>
              </a:gradFill>
              <a:ln w="9525">
                <a:noFill/>
                <a:miter lim="800000"/>
                <a:headEnd/>
                <a:tailEnd/>
              </a:ln>
            </p:spPr>
            <p:txBody>
              <a:bodyPr wrap="none" anchor="ctr"/>
              <a:lstStyle/>
              <a:p>
                <a:endParaRPr lang="en-US"/>
              </a:p>
            </p:txBody>
          </p:sp>
          <p:sp>
            <p:nvSpPr>
              <p:cNvPr id="39024" name="Rectangle 79"/>
              <p:cNvSpPr>
                <a:spLocks noChangeArrowheads="1"/>
              </p:cNvSpPr>
              <p:nvPr/>
            </p:nvSpPr>
            <p:spPr bwMode="auto">
              <a:xfrm>
                <a:off x="2793" y="3700"/>
                <a:ext cx="435" cy="112"/>
              </a:xfrm>
              <a:prstGeom prst="rect">
                <a:avLst/>
              </a:prstGeom>
              <a:gradFill rotWithShape="1">
                <a:gsLst>
                  <a:gs pos="0">
                    <a:srgbClr val="762F00"/>
                  </a:gs>
                  <a:gs pos="50000">
                    <a:srgbClr val="FF6600"/>
                  </a:gs>
                  <a:gs pos="100000">
                    <a:srgbClr val="762F00"/>
                  </a:gs>
                </a:gsLst>
                <a:lin ang="5400000" scaled="1"/>
              </a:gradFill>
              <a:ln w="9525">
                <a:noFill/>
                <a:miter lim="800000"/>
                <a:headEnd/>
                <a:tailEnd/>
              </a:ln>
            </p:spPr>
            <p:txBody>
              <a:bodyPr wrap="none" anchor="ctr"/>
              <a:lstStyle/>
              <a:p>
                <a:endParaRPr lang="en-US"/>
              </a:p>
            </p:txBody>
          </p:sp>
          <p:sp>
            <p:nvSpPr>
              <p:cNvPr id="39025" name="Rectangle 80"/>
              <p:cNvSpPr>
                <a:spLocks noChangeArrowheads="1"/>
              </p:cNvSpPr>
              <p:nvPr/>
            </p:nvSpPr>
            <p:spPr bwMode="auto">
              <a:xfrm>
                <a:off x="3231" y="3112"/>
                <a:ext cx="513" cy="253"/>
              </a:xfrm>
              <a:prstGeom prst="rect">
                <a:avLst/>
              </a:prstGeom>
              <a:gradFill rotWithShape="1">
                <a:gsLst>
                  <a:gs pos="0">
                    <a:srgbClr val="FF6600"/>
                  </a:gs>
                  <a:gs pos="100000">
                    <a:srgbClr val="762F00"/>
                  </a:gs>
                </a:gsLst>
                <a:lin ang="5400000" scaled="1"/>
              </a:gradFill>
              <a:ln w="9525">
                <a:noFill/>
                <a:miter lim="800000"/>
                <a:headEnd/>
                <a:tailEnd/>
              </a:ln>
            </p:spPr>
            <p:txBody>
              <a:bodyPr wrap="none" anchor="ctr"/>
              <a:lstStyle/>
              <a:p>
                <a:endParaRPr lang="en-US"/>
              </a:p>
            </p:txBody>
          </p:sp>
          <p:sp>
            <p:nvSpPr>
              <p:cNvPr id="39026" name="Rectangle 81"/>
              <p:cNvSpPr>
                <a:spLocks noChangeArrowheads="1"/>
              </p:cNvSpPr>
              <p:nvPr/>
            </p:nvSpPr>
            <p:spPr bwMode="auto">
              <a:xfrm>
                <a:off x="3234" y="3362"/>
                <a:ext cx="513" cy="288"/>
              </a:xfrm>
              <a:prstGeom prst="rect">
                <a:avLst/>
              </a:prstGeom>
              <a:gradFill rotWithShape="1">
                <a:gsLst>
                  <a:gs pos="0">
                    <a:srgbClr val="FF6600"/>
                  </a:gs>
                  <a:gs pos="100000">
                    <a:srgbClr val="762F00"/>
                  </a:gs>
                </a:gsLst>
                <a:lin ang="18900000" scaled="1"/>
              </a:gradFill>
              <a:ln w="9525">
                <a:noFill/>
                <a:miter lim="800000"/>
                <a:headEnd/>
                <a:tailEnd/>
              </a:ln>
            </p:spPr>
            <p:txBody>
              <a:bodyPr wrap="none" anchor="ctr"/>
              <a:lstStyle/>
              <a:p>
                <a:endParaRPr lang="en-US"/>
              </a:p>
            </p:txBody>
          </p:sp>
          <p:sp>
            <p:nvSpPr>
              <p:cNvPr id="39027" name="Rectangle 82"/>
              <p:cNvSpPr>
                <a:spLocks noChangeArrowheads="1"/>
              </p:cNvSpPr>
              <p:nvPr/>
            </p:nvSpPr>
            <p:spPr bwMode="auto">
              <a:xfrm>
                <a:off x="3224" y="3646"/>
                <a:ext cx="520" cy="270"/>
              </a:xfrm>
              <a:prstGeom prst="rect">
                <a:avLst/>
              </a:prstGeom>
              <a:solidFill>
                <a:schemeClr val="accent1"/>
              </a:solidFill>
              <a:ln w="9525">
                <a:solidFill>
                  <a:schemeClr val="tx1"/>
                </a:solidFill>
                <a:miter lim="800000"/>
                <a:headEnd/>
                <a:tailEnd/>
              </a:ln>
            </p:spPr>
            <p:txBody>
              <a:bodyPr wrap="none" anchor="ctr"/>
              <a:lstStyle/>
              <a:p>
                <a:endParaRPr lang="en-US"/>
              </a:p>
            </p:txBody>
          </p:sp>
        </p:grpSp>
        <p:sp>
          <p:nvSpPr>
            <p:cNvPr id="39020" name="Rectangle 83" descr="Wide upward diagonal"/>
            <p:cNvSpPr>
              <a:spLocks noChangeArrowheads="1"/>
            </p:cNvSpPr>
            <p:nvPr/>
          </p:nvSpPr>
          <p:spPr bwMode="auto">
            <a:xfrm>
              <a:off x="3278" y="3278"/>
              <a:ext cx="471" cy="288"/>
            </a:xfrm>
            <a:prstGeom prst="rect">
              <a:avLst/>
            </a:prstGeom>
            <a:pattFill prst="wdUpDiag">
              <a:fgClr>
                <a:schemeClr val="tx1"/>
              </a:fgClr>
              <a:bgClr>
                <a:srgbClr val="666666"/>
              </a:bgClr>
            </a:pattFill>
            <a:ln w="9525">
              <a:solidFill>
                <a:schemeClr val="tx1"/>
              </a:solidFill>
              <a:miter lim="800000"/>
              <a:headEnd/>
              <a:tailEnd/>
            </a:ln>
          </p:spPr>
          <p:txBody>
            <a:bodyPr wrap="none" anchor="ctr"/>
            <a:lstStyle/>
            <a:p>
              <a:endParaRPr lang="en-US"/>
            </a:p>
          </p:txBody>
        </p:sp>
      </p:grpSp>
      <p:sp>
        <p:nvSpPr>
          <p:cNvPr id="1015892" name="Text Box 84"/>
          <p:cNvSpPr txBox="1">
            <a:spLocks noChangeArrowheads="1"/>
          </p:cNvSpPr>
          <p:nvPr/>
        </p:nvSpPr>
        <p:spPr bwMode="auto">
          <a:xfrm>
            <a:off x="5238750" y="4641850"/>
            <a:ext cx="1163638" cy="366713"/>
          </a:xfrm>
          <a:prstGeom prst="rect">
            <a:avLst/>
          </a:prstGeom>
          <a:noFill/>
          <a:ln w="9525">
            <a:noFill/>
            <a:miter lim="800000"/>
            <a:headEnd/>
            <a:tailEnd/>
          </a:ln>
        </p:spPr>
        <p:txBody>
          <a:bodyPr>
            <a:spAutoFit/>
          </a:bodyPr>
          <a:lstStyle/>
          <a:p>
            <a:r>
              <a:rPr lang="en-US" sz="1800">
                <a:latin typeface="Arial" charset="0"/>
              </a:rPr>
              <a:t>Turbine</a:t>
            </a:r>
          </a:p>
        </p:txBody>
      </p:sp>
      <p:sp>
        <p:nvSpPr>
          <p:cNvPr id="1015893" name="Text Box 85"/>
          <p:cNvSpPr txBox="1">
            <a:spLocks noChangeArrowheads="1"/>
          </p:cNvSpPr>
          <p:nvPr/>
        </p:nvSpPr>
        <p:spPr bwMode="auto">
          <a:xfrm>
            <a:off x="5930900" y="4881563"/>
            <a:ext cx="1374775" cy="366712"/>
          </a:xfrm>
          <a:prstGeom prst="rect">
            <a:avLst/>
          </a:prstGeom>
          <a:noFill/>
          <a:ln w="9525">
            <a:noFill/>
            <a:miter lim="800000"/>
            <a:headEnd/>
            <a:tailEnd/>
          </a:ln>
        </p:spPr>
        <p:txBody>
          <a:bodyPr>
            <a:spAutoFit/>
          </a:bodyPr>
          <a:lstStyle/>
          <a:p>
            <a:r>
              <a:rPr lang="en-US" sz="1800">
                <a:latin typeface="Arial" charset="0"/>
              </a:rPr>
              <a:t>Generator</a:t>
            </a:r>
          </a:p>
        </p:txBody>
      </p:sp>
      <p:sp>
        <p:nvSpPr>
          <p:cNvPr id="1015894" name="Text Box 86"/>
          <p:cNvSpPr txBox="1">
            <a:spLocks noChangeArrowheads="1"/>
          </p:cNvSpPr>
          <p:nvPr/>
        </p:nvSpPr>
        <p:spPr bwMode="auto">
          <a:xfrm>
            <a:off x="5102225" y="6246813"/>
            <a:ext cx="1374775" cy="366712"/>
          </a:xfrm>
          <a:prstGeom prst="rect">
            <a:avLst/>
          </a:prstGeom>
          <a:noFill/>
          <a:ln w="9525">
            <a:noFill/>
            <a:miter lim="800000"/>
            <a:headEnd/>
            <a:tailEnd/>
          </a:ln>
        </p:spPr>
        <p:txBody>
          <a:bodyPr>
            <a:spAutoFit/>
          </a:bodyPr>
          <a:lstStyle/>
          <a:p>
            <a:r>
              <a:rPr lang="en-US" sz="1800">
                <a:latin typeface="Arial" charset="0"/>
              </a:rPr>
              <a:t>Condenser</a:t>
            </a:r>
          </a:p>
        </p:txBody>
      </p:sp>
      <p:grpSp>
        <p:nvGrpSpPr>
          <p:cNvPr id="5" name="Group 87"/>
          <p:cNvGrpSpPr>
            <a:grpSpLocks/>
          </p:cNvGrpSpPr>
          <p:nvPr/>
        </p:nvGrpSpPr>
        <p:grpSpPr bwMode="auto">
          <a:xfrm>
            <a:off x="5430838" y="5900738"/>
            <a:ext cx="3713162" cy="450850"/>
            <a:chOff x="3421" y="3685"/>
            <a:chExt cx="2339" cy="284"/>
          </a:xfrm>
        </p:grpSpPr>
        <p:sp>
          <p:nvSpPr>
            <p:cNvPr id="1015896" name="Rectangle 88"/>
            <p:cNvSpPr>
              <a:spLocks noChangeArrowheads="1"/>
            </p:cNvSpPr>
            <p:nvPr/>
          </p:nvSpPr>
          <p:spPr bwMode="auto">
            <a:xfrm>
              <a:off x="3421" y="3835"/>
              <a:ext cx="2339" cy="56"/>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noFill/>
              <a:miter lim="800000"/>
              <a:headEnd/>
              <a:tailEnd/>
            </a:ln>
            <a:effectLst/>
          </p:spPr>
          <p:txBody>
            <a:bodyPr wrap="none" anchor="ctr"/>
            <a:lstStyle/>
            <a:p>
              <a:pPr>
                <a:defRPr/>
              </a:pPr>
              <a:endParaRPr lang="en-US"/>
            </a:p>
          </p:txBody>
        </p:sp>
        <p:sp>
          <p:nvSpPr>
            <p:cNvPr id="1015897" name="Rectangle 89"/>
            <p:cNvSpPr>
              <a:spLocks noChangeArrowheads="1"/>
            </p:cNvSpPr>
            <p:nvPr/>
          </p:nvSpPr>
          <p:spPr bwMode="auto">
            <a:xfrm>
              <a:off x="3421" y="3685"/>
              <a:ext cx="2339" cy="56"/>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noFill/>
              <a:miter lim="800000"/>
              <a:headEnd/>
              <a:tailEnd/>
            </a:ln>
            <a:effectLst/>
          </p:spPr>
          <p:txBody>
            <a:bodyPr wrap="none" anchor="ctr"/>
            <a:lstStyle/>
            <a:p>
              <a:pPr>
                <a:defRPr/>
              </a:pPr>
              <a:endParaRPr lang="en-US"/>
            </a:p>
          </p:txBody>
        </p:sp>
        <p:sp>
          <p:nvSpPr>
            <p:cNvPr id="1015898" name="Rectangle 90"/>
            <p:cNvSpPr>
              <a:spLocks noChangeArrowheads="1"/>
            </p:cNvSpPr>
            <p:nvPr/>
          </p:nvSpPr>
          <p:spPr bwMode="auto">
            <a:xfrm rot="16200000">
              <a:off x="3364" y="3758"/>
              <a:ext cx="173" cy="56"/>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noFill/>
              <a:miter lim="800000"/>
              <a:headEnd/>
              <a:tailEnd/>
            </a:ln>
            <a:effectLst/>
          </p:spPr>
          <p:txBody>
            <a:bodyPr wrap="none" anchor="ctr"/>
            <a:lstStyle/>
            <a:p>
              <a:pPr>
                <a:defRPr/>
              </a:pPr>
              <a:endParaRPr lang="en-US"/>
            </a:p>
          </p:txBody>
        </p:sp>
        <p:sp>
          <p:nvSpPr>
            <p:cNvPr id="1015899" name="Oval 91"/>
            <p:cNvSpPr>
              <a:spLocks noChangeArrowheads="1"/>
            </p:cNvSpPr>
            <p:nvPr/>
          </p:nvSpPr>
          <p:spPr bwMode="auto">
            <a:xfrm>
              <a:off x="4397" y="3779"/>
              <a:ext cx="190" cy="190"/>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grpSp>
      <p:grpSp>
        <p:nvGrpSpPr>
          <p:cNvPr id="6" name="Group 92"/>
          <p:cNvGrpSpPr>
            <a:grpSpLocks/>
          </p:cNvGrpSpPr>
          <p:nvPr/>
        </p:nvGrpSpPr>
        <p:grpSpPr bwMode="auto">
          <a:xfrm>
            <a:off x="7400925" y="4560888"/>
            <a:ext cx="1009650" cy="2347912"/>
            <a:chOff x="4756" y="2710"/>
            <a:chExt cx="636" cy="1479"/>
          </a:xfrm>
        </p:grpSpPr>
        <p:grpSp>
          <p:nvGrpSpPr>
            <p:cNvPr id="38978" name="Group 93"/>
            <p:cNvGrpSpPr>
              <a:grpSpLocks/>
            </p:cNvGrpSpPr>
            <p:nvPr/>
          </p:nvGrpSpPr>
          <p:grpSpPr bwMode="auto">
            <a:xfrm>
              <a:off x="5011" y="2710"/>
              <a:ext cx="125" cy="1479"/>
              <a:chOff x="5011" y="2710"/>
              <a:chExt cx="125" cy="1479"/>
            </a:xfrm>
          </p:grpSpPr>
          <p:grpSp>
            <p:nvGrpSpPr>
              <p:cNvPr id="38991" name="Group 94"/>
              <p:cNvGrpSpPr>
                <a:grpSpLocks/>
              </p:cNvGrpSpPr>
              <p:nvPr/>
            </p:nvGrpSpPr>
            <p:grpSpPr bwMode="auto">
              <a:xfrm>
                <a:off x="5011" y="2710"/>
                <a:ext cx="120" cy="246"/>
                <a:chOff x="5031" y="2710"/>
                <a:chExt cx="206" cy="246"/>
              </a:xfrm>
            </p:grpSpPr>
            <p:sp>
              <p:nvSpPr>
                <p:cNvPr id="39012" name="Rectangle 95"/>
                <p:cNvSpPr>
                  <a:spLocks noChangeArrowheads="1"/>
                </p:cNvSpPr>
                <p:nvPr/>
              </p:nvSpPr>
              <p:spPr bwMode="auto">
                <a:xfrm>
                  <a:off x="5037" y="2710"/>
                  <a:ext cx="200" cy="246"/>
                </a:xfrm>
                <a:prstGeom prst="rect">
                  <a:avLst/>
                </a:prstGeom>
                <a:noFill/>
                <a:ln w="9525">
                  <a:solidFill>
                    <a:schemeClr val="tx1"/>
                  </a:solidFill>
                  <a:miter lim="800000"/>
                  <a:headEnd/>
                  <a:tailEnd/>
                </a:ln>
              </p:spPr>
              <p:txBody>
                <a:bodyPr wrap="none" anchor="ctr"/>
                <a:lstStyle/>
                <a:p>
                  <a:endParaRPr lang="en-US"/>
                </a:p>
              </p:txBody>
            </p:sp>
            <p:sp>
              <p:nvSpPr>
                <p:cNvPr id="39013" name="Line 96"/>
                <p:cNvSpPr>
                  <a:spLocks noChangeShapeType="1"/>
                </p:cNvSpPr>
                <p:nvPr/>
              </p:nvSpPr>
              <p:spPr bwMode="auto">
                <a:xfrm flipH="1">
                  <a:off x="5031" y="2710"/>
                  <a:ext cx="206" cy="241"/>
                </a:xfrm>
                <a:prstGeom prst="line">
                  <a:avLst/>
                </a:prstGeom>
                <a:noFill/>
                <a:ln w="9525">
                  <a:solidFill>
                    <a:schemeClr val="tx1"/>
                  </a:solidFill>
                  <a:round/>
                  <a:headEnd/>
                  <a:tailEnd/>
                </a:ln>
              </p:spPr>
              <p:txBody>
                <a:bodyPr/>
                <a:lstStyle/>
                <a:p>
                  <a:endParaRPr lang="en-US"/>
                </a:p>
              </p:txBody>
            </p:sp>
            <p:sp>
              <p:nvSpPr>
                <p:cNvPr id="39014" name="Line 97"/>
                <p:cNvSpPr>
                  <a:spLocks noChangeShapeType="1"/>
                </p:cNvSpPr>
                <p:nvPr/>
              </p:nvSpPr>
              <p:spPr bwMode="auto">
                <a:xfrm>
                  <a:off x="5031" y="2710"/>
                  <a:ext cx="206" cy="241"/>
                </a:xfrm>
                <a:prstGeom prst="line">
                  <a:avLst/>
                </a:prstGeom>
                <a:noFill/>
                <a:ln w="9525">
                  <a:solidFill>
                    <a:schemeClr val="tx1"/>
                  </a:solidFill>
                  <a:round/>
                  <a:headEnd/>
                  <a:tailEnd/>
                </a:ln>
              </p:spPr>
              <p:txBody>
                <a:bodyPr/>
                <a:lstStyle/>
                <a:p>
                  <a:endParaRPr lang="en-US"/>
                </a:p>
              </p:txBody>
            </p:sp>
          </p:grpSp>
          <p:grpSp>
            <p:nvGrpSpPr>
              <p:cNvPr id="38992" name="Group 98"/>
              <p:cNvGrpSpPr>
                <a:grpSpLocks/>
              </p:cNvGrpSpPr>
              <p:nvPr/>
            </p:nvGrpSpPr>
            <p:grpSpPr bwMode="auto">
              <a:xfrm>
                <a:off x="5015" y="2953"/>
                <a:ext cx="120" cy="246"/>
                <a:chOff x="5031" y="2710"/>
                <a:chExt cx="206" cy="246"/>
              </a:xfrm>
            </p:grpSpPr>
            <p:sp>
              <p:nvSpPr>
                <p:cNvPr id="39009" name="Rectangle 99"/>
                <p:cNvSpPr>
                  <a:spLocks noChangeArrowheads="1"/>
                </p:cNvSpPr>
                <p:nvPr/>
              </p:nvSpPr>
              <p:spPr bwMode="auto">
                <a:xfrm>
                  <a:off x="5037" y="2710"/>
                  <a:ext cx="200" cy="246"/>
                </a:xfrm>
                <a:prstGeom prst="rect">
                  <a:avLst/>
                </a:prstGeom>
                <a:noFill/>
                <a:ln w="9525">
                  <a:solidFill>
                    <a:schemeClr val="tx1"/>
                  </a:solidFill>
                  <a:miter lim="800000"/>
                  <a:headEnd/>
                  <a:tailEnd/>
                </a:ln>
              </p:spPr>
              <p:txBody>
                <a:bodyPr wrap="none" anchor="ctr"/>
                <a:lstStyle/>
                <a:p>
                  <a:endParaRPr lang="en-US"/>
                </a:p>
              </p:txBody>
            </p:sp>
            <p:sp>
              <p:nvSpPr>
                <p:cNvPr id="39010" name="Line 100"/>
                <p:cNvSpPr>
                  <a:spLocks noChangeShapeType="1"/>
                </p:cNvSpPr>
                <p:nvPr/>
              </p:nvSpPr>
              <p:spPr bwMode="auto">
                <a:xfrm flipH="1">
                  <a:off x="5031" y="2710"/>
                  <a:ext cx="206" cy="241"/>
                </a:xfrm>
                <a:prstGeom prst="line">
                  <a:avLst/>
                </a:prstGeom>
                <a:noFill/>
                <a:ln w="9525">
                  <a:solidFill>
                    <a:schemeClr val="tx1"/>
                  </a:solidFill>
                  <a:round/>
                  <a:headEnd/>
                  <a:tailEnd/>
                </a:ln>
              </p:spPr>
              <p:txBody>
                <a:bodyPr/>
                <a:lstStyle/>
                <a:p>
                  <a:endParaRPr lang="en-US"/>
                </a:p>
              </p:txBody>
            </p:sp>
            <p:sp>
              <p:nvSpPr>
                <p:cNvPr id="39011" name="Line 101"/>
                <p:cNvSpPr>
                  <a:spLocks noChangeShapeType="1"/>
                </p:cNvSpPr>
                <p:nvPr/>
              </p:nvSpPr>
              <p:spPr bwMode="auto">
                <a:xfrm>
                  <a:off x="5031" y="2710"/>
                  <a:ext cx="206" cy="241"/>
                </a:xfrm>
                <a:prstGeom prst="line">
                  <a:avLst/>
                </a:prstGeom>
                <a:noFill/>
                <a:ln w="9525">
                  <a:solidFill>
                    <a:schemeClr val="tx1"/>
                  </a:solidFill>
                  <a:round/>
                  <a:headEnd/>
                  <a:tailEnd/>
                </a:ln>
              </p:spPr>
              <p:txBody>
                <a:bodyPr/>
                <a:lstStyle/>
                <a:p>
                  <a:endParaRPr lang="en-US"/>
                </a:p>
              </p:txBody>
            </p:sp>
          </p:grpSp>
          <p:grpSp>
            <p:nvGrpSpPr>
              <p:cNvPr id="38993" name="Group 102"/>
              <p:cNvGrpSpPr>
                <a:grpSpLocks/>
              </p:cNvGrpSpPr>
              <p:nvPr/>
            </p:nvGrpSpPr>
            <p:grpSpPr bwMode="auto">
              <a:xfrm>
                <a:off x="5016" y="3202"/>
                <a:ext cx="120" cy="246"/>
                <a:chOff x="5031" y="2710"/>
                <a:chExt cx="206" cy="246"/>
              </a:xfrm>
            </p:grpSpPr>
            <p:sp>
              <p:nvSpPr>
                <p:cNvPr id="39006" name="Rectangle 103"/>
                <p:cNvSpPr>
                  <a:spLocks noChangeArrowheads="1"/>
                </p:cNvSpPr>
                <p:nvPr/>
              </p:nvSpPr>
              <p:spPr bwMode="auto">
                <a:xfrm>
                  <a:off x="5037" y="2710"/>
                  <a:ext cx="200" cy="246"/>
                </a:xfrm>
                <a:prstGeom prst="rect">
                  <a:avLst/>
                </a:prstGeom>
                <a:noFill/>
                <a:ln w="9525">
                  <a:solidFill>
                    <a:schemeClr val="tx1"/>
                  </a:solidFill>
                  <a:miter lim="800000"/>
                  <a:headEnd/>
                  <a:tailEnd/>
                </a:ln>
              </p:spPr>
              <p:txBody>
                <a:bodyPr wrap="none" anchor="ctr"/>
                <a:lstStyle/>
                <a:p>
                  <a:endParaRPr lang="en-US"/>
                </a:p>
              </p:txBody>
            </p:sp>
            <p:sp>
              <p:nvSpPr>
                <p:cNvPr id="39007" name="Line 104"/>
                <p:cNvSpPr>
                  <a:spLocks noChangeShapeType="1"/>
                </p:cNvSpPr>
                <p:nvPr/>
              </p:nvSpPr>
              <p:spPr bwMode="auto">
                <a:xfrm flipH="1">
                  <a:off x="5031" y="2710"/>
                  <a:ext cx="206" cy="241"/>
                </a:xfrm>
                <a:prstGeom prst="line">
                  <a:avLst/>
                </a:prstGeom>
                <a:noFill/>
                <a:ln w="9525">
                  <a:solidFill>
                    <a:schemeClr val="tx1"/>
                  </a:solidFill>
                  <a:round/>
                  <a:headEnd/>
                  <a:tailEnd/>
                </a:ln>
              </p:spPr>
              <p:txBody>
                <a:bodyPr/>
                <a:lstStyle/>
                <a:p>
                  <a:endParaRPr lang="en-US"/>
                </a:p>
              </p:txBody>
            </p:sp>
            <p:sp>
              <p:nvSpPr>
                <p:cNvPr id="39008" name="Line 105"/>
                <p:cNvSpPr>
                  <a:spLocks noChangeShapeType="1"/>
                </p:cNvSpPr>
                <p:nvPr/>
              </p:nvSpPr>
              <p:spPr bwMode="auto">
                <a:xfrm>
                  <a:off x="5031" y="2710"/>
                  <a:ext cx="206" cy="241"/>
                </a:xfrm>
                <a:prstGeom prst="line">
                  <a:avLst/>
                </a:prstGeom>
                <a:noFill/>
                <a:ln w="9525">
                  <a:solidFill>
                    <a:schemeClr val="tx1"/>
                  </a:solidFill>
                  <a:round/>
                  <a:headEnd/>
                  <a:tailEnd/>
                </a:ln>
              </p:spPr>
              <p:txBody>
                <a:bodyPr/>
                <a:lstStyle/>
                <a:p>
                  <a:endParaRPr lang="en-US"/>
                </a:p>
              </p:txBody>
            </p:sp>
          </p:grpSp>
          <p:grpSp>
            <p:nvGrpSpPr>
              <p:cNvPr id="38994" name="Group 106"/>
              <p:cNvGrpSpPr>
                <a:grpSpLocks/>
              </p:cNvGrpSpPr>
              <p:nvPr/>
            </p:nvGrpSpPr>
            <p:grpSpPr bwMode="auto">
              <a:xfrm>
                <a:off x="5011" y="3445"/>
                <a:ext cx="120" cy="246"/>
                <a:chOff x="5031" y="2710"/>
                <a:chExt cx="206" cy="246"/>
              </a:xfrm>
            </p:grpSpPr>
            <p:sp>
              <p:nvSpPr>
                <p:cNvPr id="39003" name="Rectangle 107"/>
                <p:cNvSpPr>
                  <a:spLocks noChangeArrowheads="1"/>
                </p:cNvSpPr>
                <p:nvPr/>
              </p:nvSpPr>
              <p:spPr bwMode="auto">
                <a:xfrm>
                  <a:off x="5037" y="2710"/>
                  <a:ext cx="200" cy="246"/>
                </a:xfrm>
                <a:prstGeom prst="rect">
                  <a:avLst/>
                </a:prstGeom>
                <a:noFill/>
                <a:ln w="9525">
                  <a:solidFill>
                    <a:schemeClr val="tx1"/>
                  </a:solidFill>
                  <a:miter lim="800000"/>
                  <a:headEnd/>
                  <a:tailEnd/>
                </a:ln>
              </p:spPr>
              <p:txBody>
                <a:bodyPr wrap="none" anchor="ctr"/>
                <a:lstStyle/>
                <a:p>
                  <a:endParaRPr lang="en-US"/>
                </a:p>
              </p:txBody>
            </p:sp>
            <p:sp>
              <p:nvSpPr>
                <p:cNvPr id="39004" name="Line 108"/>
                <p:cNvSpPr>
                  <a:spLocks noChangeShapeType="1"/>
                </p:cNvSpPr>
                <p:nvPr/>
              </p:nvSpPr>
              <p:spPr bwMode="auto">
                <a:xfrm flipH="1">
                  <a:off x="5031" y="2710"/>
                  <a:ext cx="206" cy="241"/>
                </a:xfrm>
                <a:prstGeom prst="line">
                  <a:avLst/>
                </a:prstGeom>
                <a:noFill/>
                <a:ln w="9525">
                  <a:solidFill>
                    <a:schemeClr val="tx1"/>
                  </a:solidFill>
                  <a:round/>
                  <a:headEnd/>
                  <a:tailEnd/>
                </a:ln>
              </p:spPr>
              <p:txBody>
                <a:bodyPr/>
                <a:lstStyle/>
                <a:p>
                  <a:endParaRPr lang="en-US"/>
                </a:p>
              </p:txBody>
            </p:sp>
            <p:sp>
              <p:nvSpPr>
                <p:cNvPr id="39005" name="Line 109"/>
                <p:cNvSpPr>
                  <a:spLocks noChangeShapeType="1"/>
                </p:cNvSpPr>
                <p:nvPr/>
              </p:nvSpPr>
              <p:spPr bwMode="auto">
                <a:xfrm>
                  <a:off x="5031" y="2710"/>
                  <a:ext cx="206" cy="241"/>
                </a:xfrm>
                <a:prstGeom prst="line">
                  <a:avLst/>
                </a:prstGeom>
                <a:noFill/>
                <a:ln w="9525">
                  <a:solidFill>
                    <a:schemeClr val="tx1"/>
                  </a:solidFill>
                  <a:round/>
                  <a:headEnd/>
                  <a:tailEnd/>
                </a:ln>
              </p:spPr>
              <p:txBody>
                <a:bodyPr/>
                <a:lstStyle/>
                <a:p>
                  <a:endParaRPr lang="en-US"/>
                </a:p>
              </p:txBody>
            </p:sp>
          </p:grpSp>
          <p:grpSp>
            <p:nvGrpSpPr>
              <p:cNvPr id="38995" name="Group 110"/>
              <p:cNvGrpSpPr>
                <a:grpSpLocks/>
              </p:cNvGrpSpPr>
              <p:nvPr/>
            </p:nvGrpSpPr>
            <p:grpSpPr bwMode="auto">
              <a:xfrm>
                <a:off x="5015" y="3694"/>
                <a:ext cx="120" cy="246"/>
                <a:chOff x="5031" y="2710"/>
                <a:chExt cx="206" cy="246"/>
              </a:xfrm>
            </p:grpSpPr>
            <p:sp>
              <p:nvSpPr>
                <p:cNvPr id="39000" name="Rectangle 111"/>
                <p:cNvSpPr>
                  <a:spLocks noChangeArrowheads="1"/>
                </p:cNvSpPr>
                <p:nvPr/>
              </p:nvSpPr>
              <p:spPr bwMode="auto">
                <a:xfrm>
                  <a:off x="5037" y="2710"/>
                  <a:ext cx="200" cy="246"/>
                </a:xfrm>
                <a:prstGeom prst="rect">
                  <a:avLst/>
                </a:prstGeom>
                <a:noFill/>
                <a:ln w="9525">
                  <a:solidFill>
                    <a:schemeClr val="tx1"/>
                  </a:solidFill>
                  <a:miter lim="800000"/>
                  <a:headEnd/>
                  <a:tailEnd/>
                </a:ln>
              </p:spPr>
              <p:txBody>
                <a:bodyPr wrap="none" anchor="ctr"/>
                <a:lstStyle/>
                <a:p>
                  <a:endParaRPr lang="en-US"/>
                </a:p>
              </p:txBody>
            </p:sp>
            <p:sp>
              <p:nvSpPr>
                <p:cNvPr id="39001" name="Line 112"/>
                <p:cNvSpPr>
                  <a:spLocks noChangeShapeType="1"/>
                </p:cNvSpPr>
                <p:nvPr/>
              </p:nvSpPr>
              <p:spPr bwMode="auto">
                <a:xfrm flipH="1">
                  <a:off x="5031" y="2710"/>
                  <a:ext cx="206" cy="241"/>
                </a:xfrm>
                <a:prstGeom prst="line">
                  <a:avLst/>
                </a:prstGeom>
                <a:noFill/>
                <a:ln w="9525">
                  <a:solidFill>
                    <a:schemeClr val="tx1"/>
                  </a:solidFill>
                  <a:round/>
                  <a:headEnd/>
                  <a:tailEnd/>
                </a:ln>
              </p:spPr>
              <p:txBody>
                <a:bodyPr/>
                <a:lstStyle/>
                <a:p>
                  <a:endParaRPr lang="en-US"/>
                </a:p>
              </p:txBody>
            </p:sp>
            <p:sp>
              <p:nvSpPr>
                <p:cNvPr id="39002" name="Line 113"/>
                <p:cNvSpPr>
                  <a:spLocks noChangeShapeType="1"/>
                </p:cNvSpPr>
                <p:nvPr/>
              </p:nvSpPr>
              <p:spPr bwMode="auto">
                <a:xfrm>
                  <a:off x="5031" y="2710"/>
                  <a:ext cx="206" cy="241"/>
                </a:xfrm>
                <a:prstGeom prst="line">
                  <a:avLst/>
                </a:prstGeom>
                <a:noFill/>
                <a:ln w="9525">
                  <a:solidFill>
                    <a:schemeClr val="tx1"/>
                  </a:solidFill>
                  <a:round/>
                  <a:headEnd/>
                  <a:tailEnd/>
                </a:ln>
              </p:spPr>
              <p:txBody>
                <a:bodyPr/>
                <a:lstStyle/>
                <a:p>
                  <a:endParaRPr lang="en-US"/>
                </a:p>
              </p:txBody>
            </p:sp>
          </p:grpSp>
          <p:grpSp>
            <p:nvGrpSpPr>
              <p:cNvPr id="38996" name="Group 114"/>
              <p:cNvGrpSpPr>
                <a:grpSpLocks/>
              </p:cNvGrpSpPr>
              <p:nvPr/>
            </p:nvGrpSpPr>
            <p:grpSpPr bwMode="auto">
              <a:xfrm>
                <a:off x="5016" y="3943"/>
                <a:ext cx="120" cy="246"/>
                <a:chOff x="5031" y="2710"/>
                <a:chExt cx="206" cy="246"/>
              </a:xfrm>
            </p:grpSpPr>
            <p:sp>
              <p:nvSpPr>
                <p:cNvPr id="38997" name="Rectangle 115"/>
                <p:cNvSpPr>
                  <a:spLocks noChangeArrowheads="1"/>
                </p:cNvSpPr>
                <p:nvPr/>
              </p:nvSpPr>
              <p:spPr bwMode="auto">
                <a:xfrm>
                  <a:off x="5037" y="2710"/>
                  <a:ext cx="200" cy="246"/>
                </a:xfrm>
                <a:prstGeom prst="rect">
                  <a:avLst/>
                </a:prstGeom>
                <a:noFill/>
                <a:ln w="9525">
                  <a:solidFill>
                    <a:schemeClr val="tx1"/>
                  </a:solidFill>
                  <a:miter lim="800000"/>
                  <a:headEnd/>
                  <a:tailEnd/>
                </a:ln>
              </p:spPr>
              <p:txBody>
                <a:bodyPr wrap="none" anchor="ctr"/>
                <a:lstStyle/>
                <a:p>
                  <a:endParaRPr lang="en-US"/>
                </a:p>
              </p:txBody>
            </p:sp>
            <p:sp>
              <p:nvSpPr>
                <p:cNvPr id="38998" name="Line 116"/>
                <p:cNvSpPr>
                  <a:spLocks noChangeShapeType="1"/>
                </p:cNvSpPr>
                <p:nvPr/>
              </p:nvSpPr>
              <p:spPr bwMode="auto">
                <a:xfrm flipH="1">
                  <a:off x="5031" y="2710"/>
                  <a:ext cx="206" cy="241"/>
                </a:xfrm>
                <a:prstGeom prst="line">
                  <a:avLst/>
                </a:prstGeom>
                <a:noFill/>
                <a:ln w="9525">
                  <a:solidFill>
                    <a:schemeClr val="tx1"/>
                  </a:solidFill>
                  <a:round/>
                  <a:headEnd/>
                  <a:tailEnd/>
                </a:ln>
              </p:spPr>
              <p:txBody>
                <a:bodyPr/>
                <a:lstStyle/>
                <a:p>
                  <a:endParaRPr lang="en-US"/>
                </a:p>
              </p:txBody>
            </p:sp>
            <p:sp>
              <p:nvSpPr>
                <p:cNvPr id="38999" name="Line 117"/>
                <p:cNvSpPr>
                  <a:spLocks noChangeShapeType="1"/>
                </p:cNvSpPr>
                <p:nvPr/>
              </p:nvSpPr>
              <p:spPr bwMode="auto">
                <a:xfrm>
                  <a:off x="5031" y="2710"/>
                  <a:ext cx="206" cy="241"/>
                </a:xfrm>
                <a:prstGeom prst="line">
                  <a:avLst/>
                </a:prstGeom>
                <a:noFill/>
                <a:ln w="9525">
                  <a:solidFill>
                    <a:schemeClr val="tx1"/>
                  </a:solidFill>
                  <a:round/>
                  <a:headEnd/>
                  <a:tailEnd/>
                </a:ln>
              </p:spPr>
              <p:txBody>
                <a:bodyPr/>
                <a:lstStyle/>
                <a:p>
                  <a:endParaRPr lang="en-US"/>
                </a:p>
              </p:txBody>
            </p:sp>
          </p:grpSp>
        </p:grpSp>
        <p:grpSp>
          <p:nvGrpSpPr>
            <p:cNvPr id="38979" name="Group 118"/>
            <p:cNvGrpSpPr>
              <a:grpSpLocks/>
            </p:cNvGrpSpPr>
            <p:nvPr/>
          </p:nvGrpSpPr>
          <p:grpSpPr bwMode="auto">
            <a:xfrm>
              <a:off x="5125" y="2710"/>
              <a:ext cx="259" cy="81"/>
              <a:chOff x="5125" y="2710"/>
              <a:chExt cx="353" cy="111"/>
            </a:xfrm>
          </p:grpSpPr>
          <p:sp>
            <p:nvSpPr>
              <p:cNvPr id="38989" name="AutoShape 119"/>
              <p:cNvSpPr>
                <a:spLocks noChangeArrowheads="1"/>
              </p:cNvSpPr>
              <p:nvPr/>
            </p:nvSpPr>
            <p:spPr bwMode="auto">
              <a:xfrm>
                <a:off x="5125" y="2710"/>
                <a:ext cx="353" cy="111"/>
              </a:xfrm>
              <a:prstGeom prst="rtTriangle">
                <a:avLst/>
              </a:prstGeom>
              <a:noFill/>
              <a:ln w="9525">
                <a:solidFill>
                  <a:schemeClr val="tx1"/>
                </a:solidFill>
                <a:miter lim="800000"/>
                <a:headEnd/>
                <a:tailEnd/>
              </a:ln>
            </p:spPr>
            <p:txBody>
              <a:bodyPr wrap="none" anchor="ctr"/>
              <a:lstStyle/>
              <a:p>
                <a:endParaRPr lang="en-US"/>
              </a:p>
            </p:txBody>
          </p:sp>
          <p:sp>
            <p:nvSpPr>
              <p:cNvPr id="38990" name="Line 120"/>
              <p:cNvSpPr>
                <a:spLocks noChangeShapeType="1"/>
              </p:cNvSpPr>
              <p:nvPr/>
            </p:nvSpPr>
            <p:spPr bwMode="auto">
              <a:xfrm flipV="1">
                <a:off x="5125" y="2757"/>
                <a:ext cx="153" cy="64"/>
              </a:xfrm>
              <a:prstGeom prst="line">
                <a:avLst/>
              </a:prstGeom>
              <a:noFill/>
              <a:ln w="9525">
                <a:solidFill>
                  <a:schemeClr val="tx1"/>
                </a:solidFill>
                <a:round/>
                <a:headEnd/>
                <a:tailEnd/>
              </a:ln>
            </p:spPr>
            <p:txBody>
              <a:bodyPr/>
              <a:lstStyle/>
              <a:p>
                <a:endParaRPr lang="en-US"/>
              </a:p>
            </p:txBody>
          </p:sp>
        </p:grpSp>
        <p:grpSp>
          <p:nvGrpSpPr>
            <p:cNvPr id="38980" name="Group 121"/>
            <p:cNvGrpSpPr>
              <a:grpSpLocks/>
            </p:cNvGrpSpPr>
            <p:nvPr/>
          </p:nvGrpSpPr>
          <p:grpSpPr bwMode="auto">
            <a:xfrm flipH="1">
              <a:off x="4756" y="2711"/>
              <a:ext cx="259" cy="81"/>
              <a:chOff x="5125" y="2710"/>
              <a:chExt cx="353" cy="111"/>
            </a:xfrm>
          </p:grpSpPr>
          <p:sp>
            <p:nvSpPr>
              <p:cNvPr id="38987" name="AutoShape 122"/>
              <p:cNvSpPr>
                <a:spLocks noChangeArrowheads="1"/>
              </p:cNvSpPr>
              <p:nvPr/>
            </p:nvSpPr>
            <p:spPr bwMode="auto">
              <a:xfrm>
                <a:off x="5125" y="2710"/>
                <a:ext cx="353" cy="111"/>
              </a:xfrm>
              <a:prstGeom prst="rtTriangle">
                <a:avLst/>
              </a:prstGeom>
              <a:noFill/>
              <a:ln w="9525">
                <a:solidFill>
                  <a:schemeClr val="tx1"/>
                </a:solidFill>
                <a:miter lim="800000"/>
                <a:headEnd/>
                <a:tailEnd/>
              </a:ln>
            </p:spPr>
            <p:txBody>
              <a:bodyPr wrap="none" anchor="ctr"/>
              <a:lstStyle/>
              <a:p>
                <a:endParaRPr lang="en-US"/>
              </a:p>
            </p:txBody>
          </p:sp>
          <p:sp>
            <p:nvSpPr>
              <p:cNvPr id="38988" name="Line 123"/>
              <p:cNvSpPr>
                <a:spLocks noChangeShapeType="1"/>
              </p:cNvSpPr>
              <p:nvPr/>
            </p:nvSpPr>
            <p:spPr bwMode="auto">
              <a:xfrm flipV="1">
                <a:off x="5125" y="2757"/>
                <a:ext cx="153" cy="64"/>
              </a:xfrm>
              <a:prstGeom prst="line">
                <a:avLst/>
              </a:prstGeom>
              <a:noFill/>
              <a:ln w="9525">
                <a:solidFill>
                  <a:schemeClr val="tx1"/>
                </a:solidFill>
                <a:round/>
                <a:headEnd/>
                <a:tailEnd/>
              </a:ln>
            </p:spPr>
            <p:txBody>
              <a:bodyPr/>
              <a:lstStyle/>
              <a:p>
                <a:endParaRPr lang="en-US"/>
              </a:p>
            </p:txBody>
          </p:sp>
        </p:grpSp>
        <p:grpSp>
          <p:nvGrpSpPr>
            <p:cNvPr id="38981" name="Group 124"/>
            <p:cNvGrpSpPr>
              <a:grpSpLocks/>
            </p:cNvGrpSpPr>
            <p:nvPr/>
          </p:nvGrpSpPr>
          <p:grpSpPr bwMode="auto">
            <a:xfrm>
              <a:off x="5133" y="2947"/>
              <a:ext cx="259" cy="81"/>
              <a:chOff x="5125" y="2710"/>
              <a:chExt cx="353" cy="111"/>
            </a:xfrm>
          </p:grpSpPr>
          <p:sp>
            <p:nvSpPr>
              <p:cNvPr id="38985" name="AutoShape 125"/>
              <p:cNvSpPr>
                <a:spLocks noChangeArrowheads="1"/>
              </p:cNvSpPr>
              <p:nvPr/>
            </p:nvSpPr>
            <p:spPr bwMode="auto">
              <a:xfrm>
                <a:off x="5125" y="2710"/>
                <a:ext cx="353" cy="111"/>
              </a:xfrm>
              <a:prstGeom prst="rtTriangle">
                <a:avLst/>
              </a:prstGeom>
              <a:noFill/>
              <a:ln w="9525">
                <a:solidFill>
                  <a:schemeClr val="tx1"/>
                </a:solidFill>
                <a:miter lim="800000"/>
                <a:headEnd/>
                <a:tailEnd/>
              </a:ln>
            </p:spPr>
            <p:txBody>
              <a:bodyPr wrap="none" anchor="ctr"/>
              <a:lstStyle/>
              <a:p>
                <a:endParaRPr lang="en-US"/>
              </a:p>
            </p:txBody>
          </p:sp>
          <p:sp>
            <p:nvSpPr>
              <p:cNvPr id="38986" name="Line 126"/>
              <p:cNvSpPr>
                <a:spLocks noChangeShapeType="1"/>
              </p:cNvSpPr>
              <p:nvPr/>
            </p:nvSpPr>
            <p:spPr bwMode="auto">
              <a:xfrm flipV="1">
                <a:off x="5125" y="2757"/>
                <a:ext cx="153" cy="64"/>
              </a:xfrm>
              <a:prstGeom prst="line">
                <a:avLst/>
              </a:prstGeom>
              <a:noFill/>
              <a:ln w="9525">
                <a:solidFill>
                  <a:schemeClr val="tx1"/>
                </a:solidFill>
                <a:round/>
                <a:headEnd/>
                <a:tailEnd/>
              </a:ln>
            </p:spPr>
            <p:txBody>
              <a:bodyPr/>
              <a:lstStyle/>
              <a:p>
                <a:endParaRPr lang="en-US"/>
              </a:p>
            </p:txBody>
          </p:sp>
        </p:grpSp>
        <p:grpSp>
          <p:nvGrpSpPr>
            <p:cNvPr id="38982" name="Group 127"/>
            <p:cNvGrpSpPr>
              <a:grpSpLocks/>
            </p:cNvGrpSpPr>
            <p:nvPr/>
          </p:nvGrpSpPr>
          <p:grpSpPr bwMode="auto">
            <a:xfrm flipH="1">
              <a:off x="4758" y="2948"/>
              <a:ext cx="259" cy="81"/>
              <a:chOff x="5125" y="2710"/>
              <a:chExt cx="353" cy="111"/>
            </a:xfrm>
          </p:grpSpPr>
          <p:sp>
            <p:nvSpPr>
              <p:cNvPr id="38983" name="AutoShape 128"/>
              <p:cNvSpPr>
                <a:spLocks noChangeArrowheads="1"/>
              </p:cNvSpPr>
              <p:nvPr/>
            </p:nvSpPr>
            <p:spPr bwMode="auto">
              <a:xfrm>
                <a:off x="5125" y="2710"/>
                <a:ext cx="353" cy="111"/>
              </a:xfrm>
              <a:prstGeom prst="rtTriangle">
                <a:avLst/>
              </a:prstGeom>
              <a:noFill/>
              <a:ln w="9525">
                <a:solidFill>
                  <a:schemeClr val="tx1"/>
                </a:solidFill>
                <a:miter lim="800000"/>
                <a:headEnd/>
                <a:tailEnd/>
              </a:ln>
            </p:spPr>
            <p:txBody>
              <a:bodyPr wrap="none" anchor="ctr"/>
              <a:lstStyle/>
              <a:p>
                <a:endParaRPr lang="en-US"/>
              </a:p>
            </p:txBody>
          </p:sp>
          <p:sp>
            <p:nvSpPr>
              <p:cNvPr id="38984" name="Line 129"/>
              <p:cNvSpPr>
                <a:spLocks noChangeShapeType="1"/>
              </p:cNvSpPr>
              <p:nvPr/>
            </p:nvSpPr>
            <p:spPr bwMode="auto">
              <a:xfrm flipV="1">
                <a:off x="5125" y="2757"/>
                <a:ext cx="153" cy="64"/>
              </a:xfrm>
              <a:prstGeom prst="line">
                <a:avLst/>
              </a:prstGeom>
              <a:noFill/>
              <a:ln w="9525">
                <a:solidFill>
                  <a:schemeClr val="tx1"/>
                </a:solidFill>
                <a:round/>
                <a:headEnd/>
                <a:tailEnd/>
              </a:ln>
            </p:spPr>
            <p:txBody>
              <a:bodyPr/>
              <a:lstStyle/>
              <a:p>
                <a:endParaRPr lang="en-US"/>
              </a:p>
            </p:txBody>
          </p:sp>
        </p:grpSp>
      </p:grpSp>
      <p:grpSp>
        <p:nvGrpSpPr>
          <p:cNvPr id="18" name="Group 130"/>
          <p:cNvGrpSpPr>
            <a:grpSpLocks/>
          </p:cNvGrpSpPr>
          <p:nvPr/>
        </p:nvGrpSpPr>
        <p:grpSpPr bwMode="auto">
          <a:xfrm>
            <a:off x="8539163" y="3870325"/>
            <a:ext cx="604837" cy="1404938"/>
            <a:chOff x="4756" y="2710"/>
            <a:chExt cx="636" cy="1479"/>
          </a:xfrm>
        </p:grpSpPr>
        <p:grpSp>
          <p:nvGrpSpPr>
            <p:cNvPr id="38941" name="Group 131"/>
            <p:cNvGrpSpPr>
              <a:grpSpLocks/>
            </p:cNvGrpSpPr>
            <p:nvPr/>
          </p:nvGrpSpPr>
          <p:grpSpPr bwMode="auto">
            <a:xfrm>
              <a:off x="5011" y="2710"/>
              <a:ext cx="125" cy="1479"/>
              <a:chOff x="5011" y="2710"/>
              <a:chExt cx="125" cy="1479"/>
            </a:xfrm>
          </p:grpSpPr>
          <p:grpSp>
            <p:nvGrpSpPr>
              <p:cNvPr id="38954" name="Group 132"/>
              <p:cNvGrpSpPr>
                <a:grpSpLocks/>
              </p:cNvGrpSpPr>
              <p:nvPr/>
            </p:nvGrpSpPr>
            <p:grpSpPr bwMode="auto">
              <a:xfrm>
                <a:off x="5011" y="2710"/>
                <a:ext cx="120" cy="246"/>
                <a:chOff x="5031" y="2710"/>
                <a:chExt cx="206" cy="246"/>
              </a:xfrm>
            </p:grpSpPr>
            <p:sp>
              <p:nvSpPr>
                <p:cNvPr id="38975" name="Rectangle 133"/>
                <p:cNvSpPr>
                  <a:spLocks noChangeArrowheads="1"/>
                </p:cNvSpPr>
                <p:nvPr/>
              </p:nvSpPr>
              <p:spPr bwMode="auto">
                <a:xfrm>
                  <a:off x="5037" y="2710"/>
                  <a:ext cx="200" cy="246"/>
                </a:xfrm>
                <a:prstGeom prst="rect">
                  <a:avLst/>
                </a:prstGeom>
                <a:noFill/>
                <a:ln w="9525">
                  <a:solidFill>
                    <a:schemeClr val="tx1"/>
                  </a:solidFill>
                  <a:miter lim="800000"/>
                  <a:headEnd/>
                  <a:tailEnd/>
                </a:ln>
              </p:spPr>
              <p:txBody>
                <a:bodyPr wrap="none" anchor="ctr"/>
                <a:lstStyle/>
                <a:p>
                  <a:endParaRPr lang="en-US"/>
                </a:p>
              </p:txBody>
            </p:sp>
            <p:sp>
              <p:nvSpPr>
                <p:cNvPr id="38976" name="Line 134"/>
                <p:cNvSpPr>
                  <a:spLocks noChangeShapeType="1"/>
                </p:cNvSpPr>
                <p:nvPr/>
              </p:nvSpPr>
              <p:spPr bwMode="auto">
                <a:xfrm flipH="1">
                  <a:off x="5031" y="2710"/>
                  <a:ext cx="206" cy="241"/>
                </a:xfrm>
                <a:prstGeom prst="line">
                  <a:avLst/>
                </a:prstGeom>
                <a:noFill/>
                <a:ln w="9525">
                  <a:solidFill>
                    <a:schemeClr val="tx1"/>
                  </a:solidFill>
                  <a:round/>
                  <a:headEnd/>
                  <a:tailEnd/>
                </a:ln>
              </p:spPr>
              <p:txBody>
                <a:bodyPr/>
                <a:lstStyle/>
                <a:p>
                  <a:endParaRPr lang="en-US"/>
                </a:p>
              </p:txBody>
            </p:sp>
            <p:sp>
              <p:nvSpPr>
                <p:cNvPr id="38977" name="Line 135"/>
                <p:cNvSpPr>
                  <a:spLocks noChangeShapeType="1"/>
                </p:cNvSpPr>
                <p:nvPr/>
              </p:nvSpPr>
              <p:spPr bwMode="auto">
                <a:xfrm>
                  <a:off x="5031" y="2710"/>
                  <a:ext cx="206" cy="241"/>
                </a:xfrm>
                <a:prstGeom prst="line">
                  <a:avLst/>
                </a:prstGeom>
                <a:noFill/>
                <a:ln w="9525">
                  <a:solidFill>
                    <a:schemeClr val="tx1"/>
                  </a:solidFill>
                  <a:round/>
                  <a:headEnd/>
                  <a:tailEnd/>
                </a:ln>
              </p:spPr>
              <p:txBody>
                <a:bodyPr/>
                <a:lstStyle/>
                <a:p>
                  <a:endParaRPr lang="en-US"/>
                </a:p>
              </p:txBody>
            </p:sp>
          </p:grpSp>
          <p:grpSp>
            <p:nvGrpSpPr>
              <p:cNvPr id="38955" name="Group 136"/>
              <p:cNvGrpSpPr>
                <a:grpSpLocks/>
              </p:cNvGrpSpPr>
              <p:nvPr/>
            </p:nvGrpSpPr>
            <p:grpSpPr bwMode="auto">
              <a:xfrm>
                <a:off x="5015" y="2953"/>
                <a:ext cx="120" cy="246"/>
                <a:chOff x="5031" y="2710"/>
                <a:chExt cx="206" cy="246"/>
              </a:xfrm>
            </p:grpSpPr>
            <p:sp>
              <p:nvSpPr>
                <p:cNvPr id="38972" name="Rectangle 137"/>
                <p:cNvSpPr>
                  <a:spLocks noChangeArrowheads="1"/>
                </p:cNvSpPr>
                <p:nvPr/>
              </p:nvSpPr>
              <p:spPr bwMode="auto">
                <a:xfrm>
                  <a:off x="5037" y="2710"/>
                  <a:ext cx="200" cy="246"/>
                </a:xfrm>
                <a:prstGeom prst="rect">
                  <a:avLst/>
                </a:prstGeom>
                <a:noFill/>
                <a:ln w="9525">
                  <a:solidFill>
                    <a:schemeClr val="tx1"/>
                  </a:solidFill>
                  <a:miter lim="800000"/>
                  <a:headEnd/>
                  <a:tailEnd/>
                </a:ln>
              </p:spPr>
              <p:txBody>
                <a:bodyPr wrap="none" anchor="ctr"/>
                <a:lstStyle/>
                <a:p>
                  <a:endParaRPr lang="en-US"/>
                </a:p>
              </p:txBody>
            </p:sp>
            <p:sp>
              <p:nvSpPr>
                <p:cNvPr id="38973" name="Line 138"/>
                <p:cNvSpPr>
                  <a:spLocks noChangeShapeType="1"/>
                </p:cNvSpPr>
                <p:nvPr/>
              </p:nvSpPr>
              <p:spPr bwMode="auto">
                <a:xfrm flipH="1">
                  <a:off x="5031" y="2710"/>
                  <a:ext cx="206" cy="241"/>
                </a:xfrm>
                <a:prstGeom prst="line">
                  <a:avLst/>
                </a:prstGeom>
                <a:noFill/>
                <a:ln w="9525">
                  <a:solidFill>
                    <a:schemeClr val="tx1"/>
                  </a:solidFill>
                  <a:round/>
                  <a:headEnd/>
                  <a:tailEnd/>
                </a:ln>
              </p:spPr>
              <p:txBody>
                <a:bodyPr/>
                <a:lstStyle/>
                <a:p>
                  <a:endParaRPr lang="en-US"/>
                </a:p>
              </p:txBody>
            </p:sp>
            <p:sp>
              <p:nvSpPr>
                <p:cNvPr id="38974" name="Line 139"/>
                <p:cNvSpPr>
                  <a:spLocks noChangeShapeType="1"/>
                </p:cNvSpPr>
                <p:nvPr/>
              </p:nvSpPr>
              <p:spPr bwMode="auto">
                <a:xfrm>
                  <a:off x="5031" y="2710"/>
                  <a:ext cx="206" cy="241"/>
                </a:xfrm>
                <a:prstGeom prst="line">
                  <a:avLst/>
                </a:prstGeom>
                <a:noFill/>
                <a:ln w="9525">
                  <a:solidFill>
                    <a:schemeClr val="tx1"/>
                  </a:solidFill>
                  <a:round/>
                  <a:headEnd/>
                  <a:tailEnd/>
                </a:ln>
              </p:spPr>
              <p:txBody>
                <a:bodyPr/>
                <a:lstStyle/>
                <a:p>
                  <a:endParaRPr lang="en-US"/>
                </a:p>
              </p:txBody>
            </p:sp>
          </p:grpSp>
          <p:grpSp>
            <p:nvGrpSpPr>
              <p:cNvPr id="38956" name="Group 140"/>
              <p:cNvGrpSpPr>
                <a:grpSpLocks/>
              </p:cNvGrpSpPr>
              <p:nvPr/>
            </p:nvGrpSpPr>
            <p:grpSpPr bwMode="auto">
              <a:xfrm>
                <a:off x="5016" y="3202"/>
                <a:ext cx="120" cy="246"/>
                <a:chOff x="5031" y="2710"/>
                <a:chExt cx="206" cy="246"/>
              </a:xfrm>
            </p:grpSpPr>
            <p:sp>
              <p:nvSpPr>
                <p:cNvPr id="38969" name="Rectangle 141"/>
                <p:cNvSpPr>
                  <a:spLocks noChangeArrowheads="1"/>
                </p:cNvSpPr>
                <p:nvPr/>
              </p:nvSpPr>
              <p:spPr bwMode="auto">
                <a:xfrm>
                  <a:off x="5037" y="2710"/>
                  <a:ext cx="200" cy="246"/>
                </a:xfrm>
                <a:prstGeom prst="rect">
                  <a:avLst/>
                </a:prstGeom>
                <a:noFill/>
                <a:ln w="9525">
                  <a:solidFill>
                    <a:schemeClr val="tx1"/>
                  </a:solidFill>
                  <a:miter lim="800000"/>
                  <a:headEnd/>
                  <a:tailEnd/>
                </a:ln>
              </p:spPr>
              <p:txBody>
                <a:bodyPr wrap="none" anchor="ctr"/>
                <a:lstStyle/>
                <a:p>
                  <a:endParaRPr lang="en-US"/>
                </a:p>
              </p:txBody>
            </p:sp>
            <p:sp>
              <p:nvSpPr>
                <p:cNvPr id="38970" name="Line 142"/>
                <p:cNvSpPr>
                  <a:spLocks noChangeShapeType="1"/>
                </p:cNvSpPr>
                <p:nvPr/>
              </p:nvSpPr>
              <p:spPr bwMode="auto">
                <a:xfrm flipH="1">
                  <a:off x="5031" y="2710"/>
                  <a:ext cx="206" cy="241"/>
                </a:xfrm>
                <a:prstGeom prst="line">
                  <a:avLst/>
                </a:prstGeom>
                <a:noFill/>
                <a:ln w="9525">
                  <a:solidFill>
                    <a:schemeClr val="tx1"/>
                  </a:solidFill>
                  <a:round/>
                  <a:headEnd/>
                  <a:tailEnd/>
                </a:ln>
              </p:spPr>
              <p:txBody>
                <a:bodyPr/>
                <a:lstStyle/>
                <a:p>
                  <a:endParaRPr lang="en-US"/>
                </a:p>
              </p:txBody>
            </p:sp>
            <p:sp>
              <p:nvSpPr>
                <p:cNvPr id="38971" name="Line 143"/>
                <p:cNvSpPr>
                  <a:spLocks noChangeShapeType="1"/>
                </p:cNvSpPr>
                <p:nvPr/>
              </p:nvSpPr>
              <p:spPr bwMode="auto">
                <a:xfrm>
                  <a:off x="5031" y="2710"/>
                  <a:ext cx="206" cy="241"/>
                </a:xfrm>
                <a:prstGeom prst="line">
                  <a:avLst/>
                </a:prstGeom>
                <a:noFill/>
                <a:ln w="9525">
                  <a:solidFill>
                    <a:schemeClr val="tx1"/>
                  </a:solidFill>
                  <a:round/>
                  <a:headEnd/>
                  <a:tailEnd/>
                </a:ln>
              </p:spPr>
              <p:txBody>
                <a:bodyPr/>
                <a:lstStyle/>
                <a:p>
                  <a:endParaRPr lang="en-US"/>
                </a:p>
              </p:txBody>
            </p:sp>
          </p:grpSp>
          <p:grpSp>
            <p:nvGrpSpPr>
              <p:cNvPr id="38957" name="Group 144"/>
              <p:cNvGrpSpPr>
                <a:grpSpLocks/>
              </p:cNvGrpSpPr>
              <p:nvPr/>
            </p:nvGrpSpPr>
            <p:grpSpPr bwMode="auto">
              <a:xfrm>
                <a:off x="5011" y="3445"/>
                <a:ext cx="120" cy="246"/>
                <a:chOff x="5031" y="2710"/>
                <a:chExt cx="206" cy="246"/>
              </a:xfrm>
            </p:grpSpPr>
            <p:sp>
              <p:nvSpPr>
                <p:cNvPr id="38966" name="Rectangle 145"/>
                <p:cNvSpPr>
                  <a:spLocks noChangeArrowheads="1"/>
                </p:cNvSpPr>
                <p:nvPr/>
              </p:nvSpPr>
              <p:spPr bwMode="auto">
                <a:xfrm>
                  <a:off x="5037" y="2710"/>
                  <a:ext cx="200" cy="246"/>
                </a:xfrm>
                <a:prstGeom prst="rect">
                  <a:avLst/>
                </a:prstGeom>
                <a:noFill/>
                <a:ln w="9525">
                  <a:solidFill>
                    <a:schemeClr val="tx1"/>
                  </a:solidFill>
                  <a:miter lim="800000"/>
                  <a:headEnd/>
                  <a:tailEnd/>
                </a:ln>
              </p:spPr>
              <p:txBody>
                <a:bodyPr wrap="none" anchor="ctr"/>
                <a:lstStyle/>
                <a:p>
                  <a:endParaRPr lang="en-US"/>
                </a:p>
              </p:txBody>
            </p:sp>
            <p:sp>
              <p:nvSpPr>
                <p:cNvPr id="38967" name="Line 146"/>
                <p:cNvSpPr>
                  <a:spLocks noChangeShapeType="1"/>
                </p:cNvSpPr>
                <p:nvPr/>
              </p:nvSpPr>
              <p:spPr bwMode="auto">
                <a:xfrm flipH="1">
                  <a:off x="5031" y="2710"/>
                  <a:ext cx="206" cy="241"/>
                </a:xfrm>
                <a:prstGeom prst="line">
                  <a:avLst/>
                </a:prstGeom>
                <a:noFill/>
                <a:ln w="9525">
                  <a:solidFill>
                    <a:schemeClr val="tx1"/>
                  </a:solidFill>
                  <a:round/>
                  <a:headEnd/>
                  <a:tailEnd/>
                </a:ln>
              </p:spPr>
              <p:txBody>
                <a:bodyPr/>
                <a:lstStyle/>
                <a:p>
                  <a:endParaRPr lang="en-US"/>
                </a:p>
              </p:txBody>
            </p:sp>
            <p:sp>
              <p:nvSpPr>
                <p:cNvPr id="38968" name="Line 147"/>
                <p:cNvSpPr>
                  <a:spLocks noChangeShapeType="1"/>
                </p:cNvSpPr>
                <p:nvPr/>
              </p:nvSpPr>
              <p:spPr bwMode="auto">
                <a:xfrm>
                  <a:off x="5031" y="2710"/>
                  <a:ext cx="206" cy="241"/>
                </a:xfrm>
                <a:prstGeom prst="line">
                  <a:avLst/>
                </a:prstGeom>
                <a:noFill/>
                <a:ln w="9525">
                  <a:solidFill>
                    <a:schemeClr val="tx1"/>
                  </a:solidFill>
                  <a:round/>
                  <a:headEnd/>
                  <a:tailEnd/>
                </a:ln>
              </p:spPr>
              <p:txBody>
                <a:bodyPr/>
                <a:lstStyle/>
                <a:p>
                  <a:endParaRPr lang="en-US"/>
                </a:p>
              </p:txBody>
            </p:sp>
          </p:grpSp>
          <p:grpSp>
            <p:nvGrpSpPr>
              <p:cNvPr id="38958" name="Group 148"/>
              <p:cNvGrpSpPr>
                <a:grpSpLocks/>
              </p:cNvGrpSpPr>
              <p:nvPr/>
            </p:nvGrpSpPr>
            <p:grpSpPr bwMode="auto">
              <a:xfrm>
                <a:off x="5015" y="3694"/>
                <a:ext cx="120" cy="246"/>
                <a:chOff x="5031" y="2710"/>
                <a:chExt cx="206" cy="246"/>
              </a:xfrm>
            </p:grpSpPr>
            <p:sp>
              <p:nvSpPr>
                <p:cNvPr id="38963" name="Rectangle 149"/>
                <p:cNvSpPr>
                  <a:spLocks noChangeArrowheads="1"/>
                </p:cNvSpPr>
                <p:nvPr/>
              </p:nvSpPr>
              <p:spPr bwMode="auto">
                <a:xfrm>
                  <a:off x="5037" y="2710"/>
                  <a:ext cx="200" cy="246"/>
                </a:xfrm>
                <a:prstGeom prst="rect">
                  <a:avLst/>
                </a:prstGeom>
                <a:noFill/>
                <a:ln w="9525">
                  <a:solidFill>
                    <a:schemeClr val="tx1"/>
                  </a:solidFill>
                  <a:miter lim="800000"/>
                  <a:headEnd/>
                  <a:tailEnd/>
                </a:ln>
              </p:spPr>
              <p:txBody>
                <a:bodyPr wrap="none" anchor="ctr"/>
                <a:lstStyle/>
                <a:p>
                  <a:endParaRPr lang="en-US"/>
                </a:p>
              </p:txBody>
            </p:sp>
            <p:sp>
              <p:nvSpPr>
                <p:cNvPr id="38964" name="Line 150"/>
                <p:cNvSpPr>
                  <a:spLocks noChangeShapeType="1"/>
                </p:cNvSpPr>
                <p:nvPr/>
              </p:nvSpPr>
              <p:spPr bwMode="auto">
                <a:xfrm flipH="1">
                  <a:off x="5031" y="2710"/>
                  <a:ext cx="206" cy="241"/>
                </a:xfrm>
                <a:prstGeom prst="line">
                  <a:avLst/>
                </a:prstGeom>
                <a:noFill/>
                <a:ln w="9525">
                  <a:solidFill>
                    <a:schemeClr val="tx1"/>
                  </a:solidFill>
                  <a:round/>
                  <a:headEnd/>
                  <a:tailEnd/>
                </a:ln>
              </p:spPr>
              <p:txBody>
                <a:bodyPr/>
                <a:lstStyle/>
                <a:p>
                  <a:endParaRPr lang="en-US"/>
                </a:p>
              </p:txBody>
            </p:sp>
            <p:sp>
              <p:nvSpPr>
                <p:cNvPr id="38965" name="Line 151"/>
                <p:cNvSpPr>
                  <a:spLocks noChangeShapeType="1"/>
                </p:cNvSpPr>
                <p:nvPr/>
              </p:nvSpPr>
              <p:spPr bwMode="auto">
                <a:xfrm>
                  <a:off x="5031" y="2710"/>
                  <a:ext cx="206" cy="241"/>
                </a:xfrm>
                <a:prstGeom prst="line">
                  <a:avLst/>
                </a:prstGeom>
                <a:noFill/>
                <a:ln w="9525">
                  <a:solidFill>
                    <a:schemeClr val="tx1"/>
                  </a:solidFill>
                  <a:round/>
                  <a:headEnd/>
                  <a:tailEnd/>
                </a:ln>
              </p:spPr>
              <p:txBody>
                <a:bodyPr/>
                <a:lstStyle/>
                <a:p>
                  <a:endParaRPr lang="en-US"/>
                </a:p>
              </p:txBody>
            </p:sp>
          </p:grpSp>
          <p:grpSp>
            <p:nvGrpSpPr>
              <p:cNvPr id="38959" name="Group 152"/>
              <p:cNvGrpSpPr>
                <a:grpSpLocks/>
              </p:cNvGrpSpPr>
              <p:nvPr/>
            </p:nvGrpSpPr>
            <p:grpSpPr bwMode="auto">
              <a:xfrm>
                <a:off x="5016" y="3943"/>
                <a:ext cx="120" cy="246"/>
                <a:chOff x="5031" y="2710"/>
                <a:chExt cx="206" cy="246"/>
              </a:xfrm>
            </p:grpSpPr>
            <p:sp>
              <p:nvSpPr>
                <p:cNvPr id="38960" name="Rectangle 153"/>
                <p:cNvSpPr>
                  <a:spLocks noChangeArrowheads="1"/>
                </p:cNvSpPr>
                <p:nvPr/>
              </p:nvSpPr>
              <p:spPr bwMode="auto">
                <a:xfrm>
                  <a:off x="5037" y="2710"/>
                  <a:ext cx="200" cy="246"/>
                </a:xfrm>
                <a:prstGeom prst="rect">
                  <a:avLst/>
                </a:prstGeom>
                <a:noFill/>
                <a:ln w="9525">
                  <a:solidFill>
                    <a:schemeClr val="tx1"/>
                  </a:solidFill>
                  <a:miter lim="800000"/>
                  <a:headEnd/>
                  <a:tailEnd/>
                </a:ln>
              </p:spPr>
              <p:txBody>
                <a:bodyPr wrap="none" anchor="ctr"/>
                <a:lstStyle/>
                <a:p>
                  <a:endParaRPr lang="en-US"/>
                </a:p>
              </p:txBody>
            </p:sp>
            <p:sp>
              <p:nvSpPr>
                <p:cNvPr id="38961" name="Line 154"/>
                <p:cNvSpPr>
                  <a:spLocks noChangeShapeType="1"/>
                </p:cNvSpPr>
                <p:nvPr/>
              </p:nvSpPr>
              <p:spPr bwMode="auto">
                <a:xfrm flipH="1">
                  <a:off x="5031" y="2710"/>
                  <a:ext cx="206" cy="241"/>
                </a:xfrm>
                <a:prstGeom prst="line">
                  <a:avLst/>
                </a:prstGeom>
                <a:noFill/>
                <a:ln w="9525">
                  <a:solidFill>
                    <a:schemeClr val="tx1"/>
                  </a:solidFill>
                  <a:round/>
                  <a:headEnd/>
                  <a:tailEnd/>
                </a:ln>
              </p:spPr>
              <p:txBody>
                <a:bodyPr/>
                <a:lstStyle/>
                <a:p>
                  <a:endParaRPr lang="en-US"/>
                </a:p>
              </p:txBody>
            </p:sp>
            <p:sp>
              <p:nvSpPr>
                <p:cNvPr id="38962" name="Line 155"/>
                <p:cNvSpPr>
                  <a:spLocks noChangeShapeType="1"/>
                </p:cNvSpPr>
                <p:nvPr/>
              </p:nvSpPr>
              <p:spPr bwMode="auto">
                <a:xfrm>
                  <a:off x="5031" y="2710"/>
                  <a:ext cx="206" cy="241"/>
                </a:xfrm>
                <a:prstGeom prst="line">
                  <a:avLst/>
                </a:prstGeom>
                <a:noFill/>
                <a:ln w="9525">
                  <a:solidFill>
                    <a:schemeClr val="tx1"/>
                  </a:solidFill>
                  <a:round/>
                  <a:headEnd/>
                  <a:tailEnd/>
                </a:ln>
              </p:spPr>
              <p:txBody>
                <a:bodyPr/>
                <a:lstStyle/>
                <a:p>
                  <a:endParaRPr lang="en-US"/>
                </a:p>
              </p:txBody>
            </p:sp>
          </p:grpSp>
        </p:grpSp>
        <p:grpSp>
          <p:nvGrpSpPr>
            <p:cNvPr id="38942" name="Group 156"/>
            <p:cNvGrpSpPr>
              <a:grpSpLocks/>
            </p:cNvGrpSpPr>
            <p:nvPr/>
          </p:nvGrpSpPr>
          <p:grpSpPr bwMode="auto">
            <a:xfrm>
              <a:off x="5125" y="2710"/>
              <a:ext cx="259" cy="81"/>
              <a:chOff x="5125" y="2710"/>
              <a:chExt cx="353" cy="111"/>
            </a:xfrm>
          </p:grpSpPr>
          <p:sp>
            <p:nvSpPr>
              <p:cNvPr id="38952" name="AutoShape 157"/>
              <p:cNvSpPr>
                <a:spLocks noChangeArrowheads="1"/>
              </p:cNvSpPr>
              <p:nvPr/>
            </p:nvSpPr>
            <p:spPr bwMode="auto">
              <a:xfrm>
                <a:off x="5125" y="2710"/>
                <a:ext cx="353" cy="111"/>
              </a:xfrm>
              <a:prstGeom prst="rtTriangle">
                <a:avLst/>
              </a:prstGeom>
              <a:noFill/>
              <a:ln w="9525">
                <a:solidFill>
                  <a:schemeClr val="tx1"/>
                </a:solidFill>
                <a:miter lim="800000"/>
                <a:headEnd/>
                <a:tailEnd/>
              </a:ln>
            </p:spPr>
            <p:txBody>
              <a:bodyPr wrap="none" anchor="ctr"/>
              <a:lstStyle/>
              <a:p>
                <a:endParaRPr lang="en-US"/>
              </a:p>
            </p:txBody>
          </p:sp>
          <p:sp>
            <p:nvSpPr>
              <p:cNvPr id="38953" name="Line 158"/>
              <p:cNvSpPr>
                <a:spLocks noChangeShapeType="1"/>
              </p:cNvSpPr>
              <p:nvPr/>
            </p:nvSpPr>
            <p:spPr bwMode="auto">
              <a:xfrm flipV="1">
                <a:off x="5125" y="2757"/>
                <a:ext cx="153" cy="64"/>
              </a:xfrm>
              <a:prstGeom prst="line">
                <a:avLst/>
              </a:prstGeom>
              <a:noFill/>
              <a:ln w="9525">
                <a:solidFill>
                  <a:schemeClr val="tx1"/>
                </a:solidFill>
                <a:round/>
                <a:headEnd/>
                <a:tailEnd/>
              </a:ln>
            </p:spPr>
            <p:txBody>
              <a:bodyPr/>
              <a:lstStyle/>
              <a:p>
                <a:endParaRPr lang="en-US"/>
              </a:p>
            </p:txBody>
          </p:sp>
        </p:grpSp>
        <p:grpSp>
          <p:nvGrpSpPr>
            <p:cNvPr id="38943" name="Group 159"/>
            <p:cNvGrpSpPr>
              <a:grpSpLocks/>
            </p:cNvGrpSpPr>
            <p:nvPr/>
          </p:nvGrpSpPr>
          <p:grpSpPr bwMode="auto">
            <a:xfrm flipH="1">
              <a:off x="4756" y="2711"/>
              <a:ext cx="259" cy="81"/>
              <a:chOff x="5125" y="2710"/>
              <a:chExt cx="353" cy="111"/>
            </a:xfrm>
          </p:grpSpPr>
          <p:sp>
            <p:nvSpPr>
              <p:cNvPr id="38950" name="AutoShape 160"/>
              <p:cNvSpPr>
                <a:spLocks noChangeArrowheads="1"/>
              </p:cNvSpPr>
              <p:nvPr/>
            </p:nvSpPr>
            <p:spPr bwMode="auto">
              <a:xfrm>
                <a:off x="5125" y="2710"/>
                <a:ext cx="353" cy="111"/>
              </a:xfrm>
              <a:prstGeom prst="rtTriangle">
                <a:avLst/>
              </a:prstGeom>
              <a:noFill/>
              <a:ln w="9525">
                <a:solidFill>
                  <a:schemeClr val="tx1"/>
                </a:solidFill>
                <a:miter lim="800000"/>
                <a:headEnd/>
                <a:tailEnd/>
              </a:ln>
            </p:spPr>
            <p:txBody>
              <a:bodyPr wrap="none" anchor="ctr"/>
              <a:lstStyle/>
              <a:p>
                <a:endParaRPr lang="en-US"/>
              </a:p>
            </p:txBody>
          </p:sp>
          <p:sp>
            <p:nvSpPr>
              <p:cNvPr id="38951" name="Line 161"/>
              <p:cNvSpPr>
                <a:spLocks noChangeShapeType="1"/>
              </p:cNvSpPr>
              <p:nvPr/>
            </p:nvSpPr>
            <p:spPr bwMode="auto">
              <a:xfrm flipV="1">
                <a:off x="5125" y="2757"/>
                <a:ext cx="153" cy="64"/>
              </a:xfrm>
              <a:prstGeom prst="line">
                <a:avLst/>
              </a:prstGeom>
              <a:noFill/>
              <a:ln w="9525">
                <a:solidFill>
                  <a:schemeClr val="tx1"/>
                </a:solidFill>
                <a:round/>
                <a:headEnd/>
                <a:tailEnd/>
              </a:ln>
            </p:spPr>
            <p:txBody>
              <a:bodyPr/>
              <a:lstStyle/>
              <a:p>
                <a:endParaRPr lang="en-US"/>
              </a:p>
            </p:txBody>
          </p:sp>
        </p:grpSp>
        <p:grpSp>
          <p:nvGrpSpPr>
            <p:cNvPr id="38944" name="Group 162"/>
            <p:cNvGrpSpPr>
              <a:grpSpLocks/>
            </p:cNvGrpSpPr>
            <p:nvPr/>
          </p:nvGrpSpPr>
          <p:grpSpPr bwMode="auto">
            <a:xfrm>
              <a:off x="5133" y="2947"/>
              <a:ext cx="259" cy="81"/>
              <a:chOff x="5125" y="2710"/>
              <a:chExt cx="353" cy="111"/>
            </a:xfrm>
          </p:grpSpPr>
          <p:sp>
            <p:nvSpPr>
              <p:cNvPr id="38948" name="AutoShape 163"/>
              <p:cNvSpPr>
                <a:spLocks noChangeArrowheads="1"/>
              </p:cNvSpPr>
              <p:nvPr/>
            </p:nvSpPr>
            <p:spPr bwMode="auto">
              <a:xfrm>
                <a:off x="5125" y="2710"/>
                <a:ext cx="353" cy="111"/>
              </a:xfrm>
              <a:prstGeom prst="rtTriangle">
                <a:avLst/>
              </a:prstGeom>
              <a:noFill/>
              <a:ln w="9525">
                <a:solidFill>
                  <a:schemeClr val="tx1"/>
                </a:solidFill>
                <a:miter lim="800000"/>
                <a:headEnd/>
                <a:tailEnd/>
              </a:ln>
            </p:spPr>
            <p:txBody>
              <a:bodyPr wrap="none" anchor="ctr"/>
              <a:lstStyle/>
              <a:p>
                <a:endParaRPr lang="en-US"/>
              </a:p>
            </p:txBody>
          </p:sp>
          <p:sp>
            <p:nvSpPr>
              <p:cNvPr id="38949" name="Line 164"/>
              <p:cNvSpPr>
                <a:spLocks noChangeShapeType="1"/>
              </p:cNvSpPr>
              <p:nvPr/>
            </p:nvSpPr>
            <p:spPr bwMode="auto">
              <a:xfrm flipV="1">
                <a:off x="5125" y="2757"/>
                <a:ext cx="153" cy="64"/>
              </a:xfrm>
              <a:prstGeom prst="line">
                <a:avLst/>
              </a:prstGeom>
              <a:noFill/>
              <a:ln w="9525">
                <a:solidFill>
                  <a:schemeClr val="tx1"/>
                </a:solidFill>
                <a:round/>
                <a:headEnd/>
                <a:tailEnd/>
              </a:ln>
            </p:spPr>
            <p:txBody>
              <a:bodyPr/>
              <a:lstStyle/>
              <a:p>
                <a:endParaRPr lang="en-US"/>
              </a:p>
            </p:txBody>
          </p:sp>
        </p:grpSp>
        <p:grpSp>
          <p:nvGrpSpPr>
            <p:cNvPr id="38945" name="Group 165"/>
            <p:cNvGrpSpPr>
              <a:grpSpLocks/>
            </p:cNvGrpSpPr>
            <p:nvPr/>
          </p:nvGrpSpPr>
          <p:grpSpPr bwMode="auto">
            <a:xfrm flipH="1">
              <a:off x="4758" y="2948"/>
              <a:ext cx="259" cy="81"/>
              <a:chOff x="5125" y="2710"/>
              <a:chExt cx="353" cy="111"/>
            </a:xfrm>
          </p:grpSpPr>
          <p:sp>
            <p:nvSpPr>
              <p:cNvPr id="38946" name="AutoShape 166"/>
              <p:cNvSpPr>
                <a:spLocks noChangeArrowheads="1"/>
              </p:cNvSpPr>
              <p:nvPr/>
            </p:nvSpPr>
            <p:spPr bwMode="auto">
              <a:xfrm>
                <a:off x="5125" y="2710"/>
                <a:ext cx="353" cy="111"/>
              </a:xfrm>
              <a:prstGeom prst="rtTriangle">
                <a:avLst/>
              </a:prstGeom>
              <a:noFill/>
              <a:ln w="9525">
                <a:solidFill>
                  <a:schemeClr val="tx1"/>
                </a:solidFill>
                <a:miter lim="800000"/>
                <a:headEnd/>
                <a:tailEnd/>
              </a:ln>
            </p:spPr>
            <p:txBody>
              <a:bodyPr wrap="none" anchor="ctr"/>
              <a:lstStyle/>
              <a:p>
                <a:endParaRPr lang="en-US"/>
              </a:p>
            </p:txBody>
          </p:sp>
          <p:sp>
            <p:nvSpPr>
              <p:cNvPr id="38947" name="Line 167"/>
              <p:cNvSpPr>
                <a:spLocks noChangeShapeType="1"/>
              </p:cNvSpPr>
              <p:nvPr/>
            </p:nvSpPr>
            <p:spPr bwMode="auto">
              <a:xfrm flipV="1">
                <a:off x="5125" y="2757"/>
                <a:ext cx="153" cy="64"/>
              </a:xfrm>
              <a:prstGeom prst="line">
                <a:avLst/>
              </a:prstGeom>
              <a:noFill/>
              <a:ln w="9525">
                <a:solidFill>
                  <a:schemeClr val="tx1"/>
                </a:solidFill>
                <a:round/>
                <a:headEnd/>
                <a:tailEnd/>
              </a:ln>
            </p:spPr>
            <p:txBody>
              <a:bodyPr/>
              <a:lstStyle/>
              <a:p>
                <a:endParaRPr lang="en-US"/>
              </a:p>
            </p:txBody>
          </p:sp>
        </p:grpSp>
      </p:grpSp>
      <p:sp>
        <p:nvSpPr>
          <p:cNvPr id="1015976" name="Freeform 168"/>
          <p:cNvSpPr>
            <a:spLocks/>
          </p:cNvSpPr>
          <p:nvPr/>
        </p:nvSpPr>
        <p:spPr bwMode="auto">
          <a:xfrm>
            <a:off x="7392988" y="3943350"/>
            <a:ext cx="1149350" cy="757238"/>
          </a:xfrm>
          <a:custGeom>
            <a:avLst/>
            <a:gdLst>
              <a:gd name="T0" fmla="*/ 724 w 724"/>
              <a:gd name="T1" fmla="*/ 0 h 477"/>
              <a:gd name="T2" fmla="*/ 583 w 724"/>
              <a:gd name="T3" fmla="*/ 302 h 477"/>
              <a:gd name="T4" fmla="*/ 0 w 724"/>
              <a:gd name="T5" fmla="*/ 477 h 477"/>
              <a:gd name="T6" fmla="*/ 0 60000 65536"/>
              <a:gd name="T7" fmla="*/ 0 60000 65536"/>
              <a:gd name="T8" fmla="*/ 0 60000 65536"/>
              <a:gd name="T9" fmla="*/ 0 w 724"/>
              <a:gd name="T10" fmla="*/ 0 h 477"/>
              <a:gd name="T11" fmla="*/ 724 w 724"/>
              <a:gd name="T12" fmla="*/ 477 h 477"/>
            </a:gdLst>
            <a:ahLst/>
            <a:cxnLst>
              <a:cxn ang="T6">
                <a:pos x="T0" y="T1"/>
              </a:cxn>
              <a:cxn ang="T7">
                <a:pos x="T2" y="T3"/>
              </a:cxn>
              <a:cxn ang="T8">
                <a:pos x="T4" y="T5"/>
              </a:cxn>
            </a:cxnLst>
            <a:rect l="T9" t="T10" r="T11" b="T12"/>
            <a:pathLst>
              <a:path w="724" h="477">
                <a:moveTo>
                  <a:pt x="724" y="0"/>
                </a:moveTo>
                <a:cubicBezTo>
                  <a:pt x="714" y="111"/>
                  <a:pt x="704" y="223"/>
                  <a:pt x="583" y="302"/>
                </a:cubicBezTo>
                <a:cubicBezTo>
                  <a:pt x="462" y="381"/>
                  <a:pt x="231" y="429"/>
                  <a:pt x="0" y="477"/>
                </a:cubicBezTo>
              </a:path>
            </a:pathLst>
          </a:custGeom>
          <a:noFill/>
          <a:ln w="9525">
            <a:solidFill>
              <a:schemeClr val="tx1"/>
            </a:solidFill>
            <a:round/>
            <a:headEnd/>
            <a:tailEnd/>
          </a:ln>
        </p:spPr>
        <p:txBody>
          <a:bodyPr/>
          <a:lstStyle/>
          <a:p>
            <a:endParaRPr lang="en-US"/>
          </a:p>
        </p:txBody>
      </p:sp>
      <p:sp>
        <p:nvSpPr>
          <p:cNvPr id="1015977" name="Freeform 169"/>
          <p:cNvSpPr>
            <a:spLocks/>
          </p:cNvSpPr>
          <p:nvPr/>
        </p:nvSpPr>
        <p:spPr bwMode="auto">
          <a:xfrm>
            <a:off x="7381875" y="4176713"/>
            <a:ext cx="1160463" cy="903287"/>
          </a:xfrm>
          <a:custGeom>
            <a:avLst/>
            <a:gdLst>
              <a:gd name="T0" fmla="*/ 731 w 731"/>
              <a:gd name="T1" fmla="*/ 0 h 569"/>
              <a:gd name="T2" fmla="*/ 555 w 731"/>
              <a:gd name="T3" fmla="*/ 436 h 569"/>
              <a:gd name="T4" fmla="*/ 0 w 731"/>
              <a:gd name="T5" fmla="*/ 569 h 569"/>
              <a:gd name="T6" fmla="*/ 0 60000 65536"/>
              <a:gd name="T7" fmla="*/ 0 60000 65536"/>
              <a:gd name="T8" fmla="*/ 0 60000 65536"/>
              <a:gd name="T9" fmla="*/ 0 w 731"/>
              <a:gd name="T10" fmla="*/ 0 h 569"/>
              <a:gd name="T11" fmla="*/ 731 w 731"/>
              <a:gd name="T12" fmla="*/ 569 h 569"/>
            </a:gdLst>
            <a:ahLst/>
            <a:cxnLst>
              <a:cxn ang="T6">
                <a:pos x="T0" y="T1"/>
              </a:cxn>
              <a:cxn ang="T7">
                <a:pos x="T2" y="T3"/>
              </a:cxn>
              <a:cxn ang="T8">
                <a:pos x="T4" y="T5"/>
              </a:cxn>
            </a:cxnLst>
            <a:rect l="T9" t="T10" r="T11" b="T12"/>
            <a:pathLst>
              <a:path w="731" h="569">
                <a:moveTo>
                  <a:pt x="731" y="0"/>
                </a:moveTo>
                <a:cubicBezTo>
                  <a:pt x="704" y="170"/>
                  <a:pt x="677" y="341"/>
                  <a:pt x="555" y="436"/>
                </a:cubicBezTo>
                <a:cubicBezTo>
                  <a:pt x="433" y="531"/>
                  <a:pt x="216" y="550"/>
                  <a:pt x="0" y="569"/>
                </a:cubicBezTo>
              </a:path>
            </a:pathLst>
          </a:custGeom>
          <a:noFill/>
          <a:ln w="9525">
            <a:solidFill>
              <a:schemeClr val="tx1"/>
            </a:solidFill>
            <a:round/>
            <a:headEnd/>
            <a:tailEnd/>
          </a:ln>
        </p:spPr>
        <p:txBody>
          <a:bodyPr/>
          <a:lstStyle/>
          <a:p>
            <a:endParaRPr lang="en-US"/>
          </a:p>
        </p:txBody>
      </p:sp>
      <p:sp>
        <p:nvSpPr>
          <p:cNvPr id="1015978" name="Freeform 170"/>
          <p:cNvSpPr>
            <a:spLocks/>
          </p:cNvSpPr>
          <p:nvPr/>
        </p:nvSpPr>
        <p:spPr bwMode="auto">
          <a:xfrm>
            <a:off x="7115175" y="4689475"/>
            <a:ext cx="266700" cy="719138"/>
          </a:xfrm>
          <a:custGeom>
            <a:avLst/>
            <a:gdLst>
              <a:gd name="T0" fmla="*/ 168 w 168"/>
              <a:gd name="T1" fmla="*/ 0 h 453"/>
              <a:gd name="T2" fmla="*/ 98 w 168"/>
              <a:gd name="T3" fmla="*/ 379 h 453"/>
              <a:gd name="T4" fmla="*/ 0 w 168"/>
              <a:gd name="T5" fmla="*/ 443 h 453"/>
              <a:gd name="T6" fmla="*/ 0 60000 65536"/>
              <a:gd name="T7" fmla="*/ 0 60000 65536"/>
              <a:gd name="T8" fmla="*/ 0 60000 65536"/>
              <a:gd name="T9" fmla="*/ 0 w 168"/>
              <a:gd name="T10" fmla="*/ 0 h 453"/>
              <a:gd name="T11" fmla="*/ 168 w 168"/>
              <a:gd name="T12" fmla="*/ 453 h 453"/>
            </a:gdLst>
            <a:ahLst/>
            <a:cxnLst>
              <a:cxn ang="T6">
                <a:pos x="T0" y="T1"/>
              </a:cxn>
              <a:cxn ang="T7">
                <a:pos x="T2" y="T3"/>
              </a:cxn>
              <a:cxn ang="T8">
                <a:pos x="T4" y="T5"/>
              </a:cxn>
            </a:cxnLst>
            <a:rect l="T9" t="T10" r="T11" b="T12"/>
            <a:pathLst>
              <a:path w="168" h="453">
                <a:moveTo>
                  <a:pt x="168" y="0"/>
                </a:moveTo>
                <a:cubicBezTo>
                  <a:pt x="147" y="152"/>
                  <a:pt x="126" y="305"/>
                  <a:pt x="98" y="379"/>
                </a:cubicBezTo>
                <a:cubicBezTo>
                  <a:pt x="70" y="453"/>
                  <a:pt x="35" y="448"/>
                  <a:pt x="0" y="443"/>
                </a:cubicBezTo>
              </a:path>
            </a:pathLst>
          </a:custGeom>
          <a:noFill/>
          <a:ln w="9525">
            <a:solidFill>
              <a:schemeClr val="tx1"/>
            </a:solidFill>
            <a:round/>
            <a:headEnd/>
            <a:tailEnd/>
          </a:ln>
        </p:spPr>
        <p:txBody>
          <a:bodyPr/>
          <a:lstStyle/>
          <a:p>
            <a:endParaRPr lang="en-US"/>
          </a:p>
        </p:txBody>
      </p:sp>
      <p:sp>
        <p:nvSpPr>
          <p:cNvPr id="1015979" name="Freeform 171"/>
          <p:cNvSpPr>
            <a:spLocks/>
          </p:cNvSpPr>
          <p:nvPr/>
        </p:nvSpPr>
        <p:spPr bwMode="auto">
          <a:xfrm>
            <a:off x="7104063" y="5057775"/>
            <a:ext cx="292100" cy="488950"/>
          </a:xfrm>
          <a:custGeom>
            <a:avLst/>
            <a:gdLst>
              <a:gd name="T0" fmla="*/ 182 w 184"/>
              <a:gd name="T1" fmla="*/ 0 h 308"/>
              <a:gd name="T2" fmla="*/ 154 w 184"/>
              <a:gd name="T3" fmla="*/ 260 h 308"/>
              <a:gd name="T4" fmla="*/ 0 w 184"/>
              <a:gd name="T5" fmla="*/ 288 h 308"/>
              <a:gd name="T6" fmla="*/ 0 60000 65536"/>
              <a:gd name="T7" fmla="*/ 0 60000 65536"/>
              <a:gd name="T8" fmla="*/ 0 60000 65536"/>
              <a:gd name="T9" fmla="*/ 0 w 184"/>
              <a:gd name="T10" fmla="*/ 0 h 308"/>
              <a:gd name="T11" fmla="*/ 184 w 184"/>
              <a:gd name="T12" fmla="*/ 308 h 308"/>
            </a:gdLst>
            <a:ahLst/>
            <a:cxnLst>
              <a:cxn ang="T6">
                <a:pos x="T0" y="T1"/>
              </a:cxn>
              <a:cxn ang="T7">
                <a:pos x="T2" y="T3"/>
              </a:cxn>
              <a:cxn ang="T8">
                <a:pos x="T4" y="T5"/>
              </a:cxn>
            </a:cxnLst>
            <a:rect l="T9" t="T10" r="T11" b="T12"/>
            <a:pathLst>
              <a:path w="184" h="308">
                <a:moveTo>
                  <a:pt x="182" y="0"/>
                </a:moveTo>
                <a:cubicBezTo>
                  <a:pt x="183" y="106"/>
                  <a:pt x="184" y="212"/>
                  <a:pt x="154" y="260"/>
                </a:cubicBezTo>
                <a:cubicBezTo>
                  <a:pt x="124" y="308"/>
                  <a:pt x="62" y="298"/>
                  <a:pt x="0" y="288"/>
                </a:cubicBezTo>
              </a:path>
            </a:pathLst>
          </a:custGeom>
          <a:noFill/>
          <a:ln w="9525">
            <a:solidFill>
              <a:schemeClr val="tx1"/>
            </a:solidFill>
            <a:round/>
            <a:headEnd/>
            <a:tailEnd/>
          </a:ln>
        </p:spPr>
        <p:txBody>
          <a:bodyPr/>
          <a:lstStyle/>
          <a:p>
            <a:endParaRPr lang="en-US"/>
          </a:p>
        </p:txBody>
      </p:sp>
      <p:sp>
        <p:nvSpPr>
          <p:cNvPr id="1015980" name="Oval 172"/>
          <p:cNvSpPr>
            <a:spLocks noChangeArrowheads="1"/>
          </p:cNvSpPr>
          <p:nvPr/>
        </p:nvSpPr>
        <p:spPr bwMode="auto">
          <a:xfrm>
            <a:off x="4572000" y="5861050"/>
            <a:ext cx="312738" cy="312738"/>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1015981" name="Rectangle 173"/>
          <p:cNvSpPr>
            <a:spLocks noChangeArrowheads="1"/>
          </p:cNvSpPr>
          <p:nvPr/>
        </p:nvSpPr>
        <p:spPr bwMode="auto">
          <a:xfrm>
            <a:off x="3536950" y="4492625"/>
            <a:ext cx="817563" cy="1643063"/>
          </a:xfrm>
          <a:prstGeom prst="rect">
            <a:avLst/>
          </a:prstGeom>
          <a:gradFill rotWithShape="1">
            <a:gsLst>
              <a:gs pos="0">
                <a:schemeClr val="accent1">
                  <a:gamma/>
                  <a:shade val="46275"/>
                  <a:invGamma/>
                </a:schemeClr>
              </a:gs>
              <a:gs pos="100000">
                <a:schemeClr val="accent1"/>
              </a:gs>
            </a:gsLst>
            <a:lin ang="5400000" scaled="1"/>
          </a:gradFill>
          <a:ln w="9525">
            <a:solidFill>
              <a:schemeClr val="tx1"/>
            </a:solidFill>
            <a:miter lim="800000"/>
            <a:headEnd/>
            <a:tailEnd/>
          </a:ln>
          <a:effectLst/>
        </p:spPr>
        <p:txBody>
          <a:bodyPr wrap="none" anchor="ctr"/>
          <a:lstStyle/>
          <a:p>
            <a:pPr>
              <a:defRPr/>
            </a:pPr>
            <a:endParaRPr lang="en-US"/>
          </a:p>
        </p:txBody>
      </p:sp>
      <p:sp>
        <p:nvSpPr>
          <p:cNvPr id="1015982" name="AutoShape 174"/>
          <p:cNvSpPr>
            <a:spLocks noChangeArrowheads="1"/>
          </p:cNvSpPr>
          <p:nvPr/>
        </p:nvSpPr>
        <p:spPr bwMode="auto">
          <a:xfrm>
            <a:off x="1785938" y="6091238"/>
            <a:ext cx="1685925" cy="674687"/>
          </a:xfrm>
          <a:prstGeom prst="notchedRightArrow">
            <a:avLst>
              <a:gd name="adj1" fmla="val 50000"/>
              <a:gd name="adj2" fmla="val 62471"/>
            </a:avLst>
          </a:prstGeom>
          <a:solidFill>
            <a:schemeClr val="accent1"/>
          </a:solidFill>
          <a:ln w="9525">
            <a:solidFill>
              <a:schemeClr val="tx1"/>
            </a:solidFill>
            <a:miter lim="800000"/>
            <a:headEnd/>
            <a:tailEnd/>
          </a:ln>
        </p:spPr>
        <p:txBody>
          <a:bodyPr wrap="none" anchor="ctr"/>
          <a:lstStyle/>
          <a:p>
            <a:endParaRPr lang="en-US"/>
          </a:p>
        </p:txBody>
      </p:sp>
      <p:sp>
        <p:nvSpPr>
          <p:cNvPr id="1015983" name="Text Box 175"/>
          <p:cNvSpPr txBox="1">
            <a:spLocks noChangeArrowheads="1"/>
          </p:cNvSpPr>
          <p:nvPr/>
        </p:nvSpPr>
        <p:spPr bwMode="auto">
          <a:xfrm>
            <a:off x="2224088" y="6246813"/>
            <a:ext cx="842962" cy="366712"/>
          </a:xfrm>
          <a:prstGeom prst="rect">
            <a:avLst/>
          </a:prstGeom>
          <a:noFill/>
          <a:ln w="9525">
            <a:noFill/>
            <a:miter lim="800000"/>
            <a:headEnd/>
            <a:tailEnd/>
          </a:ln>
        </p:spPr>
        <p:txBody>
          <a:bodyPr>
            <a:spAutoFit/>
          </a:bodyPr>
          <a:lstStyle/>
          <a:p>
            <a:r>
              <a:rPr lang="en-US" sz="1800">
                <a:latin typeface="Arial" charset="0"/>
              </a:rPr>
              <a:t>Coal</a:t>
            </a:r>
          </a:p>
        </p:txBody>
      </p:sp>
      <p:sp>
        <p:nvSpPr>
          <p:cNvPr id="1015984" name="Rectangle 176"/>
          <p:cNvSpPr>
            <a:spLocks noChangeArrowheads="1"/>
          </p:cNvSpPr>
          <p:nvPr/>
        </p:nvSpPr>
        <p:spPr bwMode="auto">
          <a:xfrm>
            <a:off x="3592513" y="3228975"/>
            <a:ext cx="184150" cy="1165225"/>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1015985" name="Line 177"/>
          <p:cNvSpPr>
            <a:spLocks noChangeShapeType="1"/>
          </p:cNvSpPr>
          <p:nvPr/>
        </p:nvSpPr>
        <p:spPr bwMode="auto">
          <a:xfrm flipV="1">
            <a:off x="3929063" y="4198938"/>
            <a:ext cx="0" cy="304800"/>
          </a:xfrm>
          <a:prstGeom prst="line">
            <a:avLst/>
          </a:prstGeom>
          <a:noFill/>
          <a:ln w="76200">
            <a:solidFill>
              <a:schemeClr val="bg2"/>
            </a:solidFill>
            <a:round/>
            <a:headEnd/>
            <a:tailEnd/>
          </a:ln>
        </p:spPr>
        <p:txBody>
          <a:bodyPr/>
          <a:lstStyle/>
          <a:p>
            <a:endParaRPr lang="en-US"/>
          </a:p>
        </p:txBody>
      </p:sp>
      <p:sp>
        <p:nvSpPr>
          <p:cNvPr id="1015986" name="Line 178"/>
          <p:cNvSpPr>
            <a:spLocks noChangeShapeType="1"/>
          </p:cNvSpPr>
          <p:nvPr/>
        </p:nvSpPr>
        <p:spPr bwMode="auto">
          <a:xfrm>
            <a:off x="3906838" y="4210050"/>
            <a:ext cx="1338262" cy="0"/>
          </a:xfrm>
          <a:prstGeom prst="line">
            <a:avLst/>
          </a:prstGeom>
          <a:noFill/>
          <a:ln w="57150">
            <a:solidFill>
              <a:schemeClr val="bg2"/>
            </a:solidFill>
            <a:round/>
            <a:headEnd/>
            <a:tailEnd/>
          </a:ln>
        </p:spPr>
        <p:txBody>
          <a:bodyPr/>
          <a:lstStyle/>
          <a:p>
            <a:endParaRPr lang="en-US"/>
          </a:p>
        </p:txBody>
      </p:sp>
      <p:sp>
        <p:nvSpPr>
          <p:cNvPr id="1015987" name="Line 179"/>
          <p:cNvSpPr>
            <a:spLocks noChangeShapeType="1"/>
          </p:cNvSpPr>
          <p:nvPr/>
        </p:nvSpPr>
        <p:spPr bwMode="auto">
          <a:xfrm>
            <a:off x="5226050" y="4208463"/>
            <a:ext cx="0" cy="838200"/>
          </a:xfrm>
          <a:prstGeom prst="line">
            <a:avLst/>
          </a:prstGeom>
          <a:noFill/>
          <a:ln w="76200">
            <a:solidFill>
              <a:schemeClr val="bg2"/>
            </a:solidFill>
            <a:round/>
            <a:headEnd/>
            <a:tailEnd/>
          </a:ln>
        </p:spPr>
        <p:txBody>
          <a:bodyPr/>
          <a:lstStyle/>
          <a:p>
            <a:endParaRPr lang="en-US"/>
          </a:p>
        </p:txBody>
      </p:sp>
      <p:sp>
        <p:nvSpPr>
          <p:cNvPr id="1015988" name="Rectangle 180"/>
          <p:cNvSpPr>
            <a:spLocks noChangeArrowheads="1"/>
          </p:cNvSpPr>
          <p:nvPr/>
        </p:nvSpPr>
        <p:spPr bwMode="auto">
          <a:xfrm>
            <a:off x="5192713" y="5026025"/>
            <a:ext cx="708025" cy="228600"/>
          </a:xfrm>
          <a:prstGeom prst="rect">
            <a:avLst/>
          </a:prstGeom>
          <a:solidFill>
            <a:schemeClr val="bg2"/>
          </a:solidFill>
          <a:ln w="9525">
            <a:noFill/>
            <a:miter lim="800000"/>
            <a:headEnd/>
            <a:tailEnd/>
          </a:ln>
        </p:spPr>
        <p:txBody>
          <a:bodyPr wrap="none" anchor="ctr"/>
          <a:lstStyle/>
          <a:p>
            <a:endParaRPr lang="en-US"/>
          </a:p>
        </p:txBody>
      </p:sp>
      <p:sp>
        <p:nvSpPr>
          <p:cNvPr id="1015989" name="Rectangle 181"/>
          <p:cNvSpPr>
            <a:spLocks noChangeArrowheads="1"/>
          </p:cNvSpPr>
          <p:nvPr/>
        </p:nvSpPr>
        <p:spPr bwMode="auto">
          <a:xfrm>
            <a:off x="5192713" y="5713413"/>
            <a:ext cx="708025" cy="117475"/>
          </a:xfrm>
          <a:prstGeom prst="rect">
            <a:avLst/>
          </a:prstGeom>
          <a:solidFill>
            <a:schemeClr val="bg2"/>
          </a:solidFill>
          <a:ln w="9525">
            <a:noFill/>
            <a:miter lim="800000"/>
            <a:headEnd/>
            <a:tailEnd/>
          </a:ln>
        </p:spPr>
        <p:txBody>
          <a:bodyPr wrap="none" anchor="ctr"/>
          <a:lstStyle/>
          <a:p>
            <a:endParaRPr lang="en-US"/>
          </a:p>
        </p:txBody>
      </p:sp>
      <p:sp>
        <p:nvSpPr>
          <p:cNvPr id="1015990" name="Line 182"/>
          <p:cNvSpPr>
            <a:spLocks noChangeShapeType="1"/>
          </p:cNvSpPr>
          <p:nvPr/>
        </p:nvSpPr>
        <p:spPr bwMode="auto">
          <a:xfrm flipH="1">
            <a:off x="4332288" y="6005513"/>
            <a:ext cx="838200" cy="0"/>
          </a:xfrm>
          <a:prstGeom prst="line">
            <a:avLst/>
          </a:prstGeom>
          <a:noFill/>
          <a:ln w="76200">
            <a:solidFill>
              <a:schemeClr val="accent1"/>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15810">
                                            <p:txEl>
                                              <p:pRg st="0" end="0"/>
                                            </p:txEl>
                                          </p:spTgt>
                                        </p:tgtEl>
                                        <p:attrNameLst>
                                          <p:attrName>style.visibility</p:attrName>
                                        </p:attrNameLst>
                                      </p:cBhvr>
                                      <p:to>
                                        <p:strVal val="visible"/>
                                      </p:to>
                                    </p:set>
                                    <p:anim calcmode="lin" valueType="num">
                                      <p:cBhvr additive="base">
                                        <p:cTn id="7" dur="500" fill="hold"/>
                                        <p:tgtEl>
                                          <p:spTgt spid="10158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158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15810">
                                            <p:txEl>
                                              <p:pRg st="1" end="1"/>
                                            </p:txEl>
                                          </p:spTgt>
                                        </p:tgtEl>
                                        <p:attrNameLst>
                                          <p:attrName>style.visibility</p:attrName>
                                        </p:attrNameLst>
                                      </p:cBhvr>
                                      <p:to>
                                        <p:strVal val="visible"/>
                                      </p:to>
                                    </p:set>
                                    <p:anim calcmode="lin" valueType="num">
                                      <p:cBhvr additive="base">
                                        <p:cTn id="13" dur="500" fill="hold"/>
                                        <p:tgtEl>
                                          <p:spTgt spid="10158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158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15810">
                                            <p:txEl>
                                              <p:pRg st="2" end="2"/>
                                            </p:txEl>
                                          </p:spTgt>
                                        </p:tgtEl>
                                        <p:attrNameLst>
                                          <p:attrName>style.visibility</p:attrName>
                                        </p:attrNameLst>
                                      </p:cBhvr>
                                      <p:to>
                                        <p:strVal val="visible"/>
                                      </p:to>
                                    </p:set>
                                    <p:anim calcmode="lin" valueType="num">
                                      <p:cBhvr additive="base">
                                        <p:cTn id="19" dur="500" fill="hold"/>
                                        <p:tgtEl>
                                          <p:spTgt spid="10158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1581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10" presetClass="entr" presetSubtype="0" fill="hold" grpId="0" nodeType="withEffect">
                                  <p:stCondLst>
                                    <p:cond delay="0"/>
                                  </p:stCondLst>
                                  <p:childTnLst>
                                    <p:set>
                                      <p:cBhvr>
                                        <p:cTn id="22" dur="1" fill="hold">
                                          <p:stCondLst>
                                            <p:cond delay="0"/>
                                          </p:stCondLst>
                                        </p:cTn>
                                        <p:tgtEl>
                                          <p:spTgt spid="1015982"/>
                                        </p:tgtEl>
                                        <p:attrNameLst>
                                          <p:attrName>style.visibility</p:attrName>
                                        </p:attrNameLst>
                                      </p:cBhvr>
                                      <p:to>
                                        <p:strVal val="visible"/>
                                      </p:to>
                                    </p:set>
                                    <p:animEffect transition="in" filter="fade">
                                      <p:cBhvr>
                                        <p:cTn id="23" dur="2000"/>
                                        <p:tgtEl>
                                          <p:spTgt spid="1015982"/>
                                        </p:tgtEl>
                                      </p:cBhvr>
                                    </p:animEffect>
                                  </p:childTnLst>
                                </p:cTn>
                              </p:par>
                              <p:par>
                                <p:cTn id="24" presetID="2" presetClass="entr" presetSubtype="4" fill="hold" grpId="0" nodeType="withEffect">
                                  <p:stCondLst>
                                    <p:cond delay="0"/>
                                  </p:stCondLst>
                                  <p:childTnLst>
                                    <p:set>
                                      <p:cBhvr>
                                        <p:cTn id="25" dur="1" fill="hold">
                                          <p:stCondLst>
                                            <p:cond delay="0"/>
                                          </p:stCondLst>
                                        </p:cTn>
                                        <p:tgtEl>
                                          <p:spTgt spid="1015983"/>
                                        </p:tgtEl>
                                        <p:attrNameLst>
                                          <p:attrName>style.visibility</p:attrName>
                                        </p:attrNameLst>
                                      </p:cBhvr>
                                      <p:to>
                                        <p:strVal val="visible"/>
                                      </p:to>
                                    </p:set>
                                    <p:anim calcmode="lin" valueType="num">
                                      <p:cBhvr additive="base">
                                        <p:cTn id="26" dur="500" fill="hold"/>
                                        <p:tgtEl>
                                          <p:spTgt spid="1015983"/>
                                        </p:tgtEl>
                                        <p:attrNameLst>
                                          <p:attrName>ppt_x</p:attrName>
                                        </p:attrNameLst>
                                      </p:cBhvr>
                                      <p:tavLst>
                                        <p:tav tm="0">
                                          <p:val>
                                            <p:strVal val="#ppt_x"/>
                                          </p:val>
                                        </p:tav>
                                        <p:tav tm="100000">
                                          <p:val>
                                            <p:strVal val="#ppt_x"/>
                                          </p:val>
                                        </p:tav>
                                      </p:tavLst>
                                    </p:anim>
                                    <p:anim calcmode="lin" valueType="num">
                                      <p:cBhvr additive="base">
                                        <p:cTn id="27" dur="500" fill="hold"/>
                                        <p:tgtEl>
                                          <p:spTgt spid="101598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5" name="suction.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15876"/>
                                        </p:tgtEl>
                                        <p:attrNameLst>
                                          <p:attrName>style.visibility</p:attrName>
                                        </p:attrNameLst>
                                      </p:cBhvr>
                                      <p:to>
                                        <p:strVal val="visible"/>
                                      </p:to>
                                    </p:set>
                                    <p:animEffect transition="in" filter="fade">
                                      <p:cBhvr>
                                        <p:cTn id="32" dur="2000"/>
                                        <p:tgtEl>
                                          <p:spTgt spid="101587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15981"/>
                                        </p:tgtEl>
                                        <p:attrNameLst>
                                          <p:attrName>style.visibility</p:attrName>
                                        </p:attrNameLst>
                                      </p:cBhvr>
                                      <p:to>
                                        <p:strVal val="visible"/>
                                      </p:to>
                                    </p:set>
                                    <p:animEffect transition="in" filter="fade">
                                      <p:cBhvr>
                                        <p:cTn id="35" dur="2000"/>
                                        <p:tgtEl>
                                          <p:spTgt spid="101598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15984"/>
                                        </p:tgtEl>
                                        <p:attrNameLst>
                                          <p:attrName>style.visibility</p:attrName>
                                        </p:attrNameLst>
                                      </p:cBhvr>
                                      <p:to>
                                        <p:strVal val="visible"/>
                                      </p:to>
                                    </p:set>
                                    <p:animEffect transition="in" filter="fade">
                                      <p:cBhvr>
                                        <p:cTn id="38" dur="2000"/>
                                        <p:tgtEl>
                                          <p:spTgt spid="1015984"/>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15810">
                                            <p:txEl>
                                              <p:pRg st="3" end="3"/>
                                            </p:txEl>
                                          </p:spTgt>
                                        </p:tgtEl>
                                        <p:attrNameLst>
                                          <p:attrName>style.visibility</p:attrName>
                                        </p:attrNameLst>
                                      </p:cBhvr>
                                      <p:to>
                                        <p:strVal val="visible"/>
                                      </p:to>
                                    </p:set>
                                    <p:anim calcmode="lin" valueType="num">
                                      <p:cBhvr additive="base">
                                        <p:cTn id="43" dur="500" fill="hold"/>
                                        <p:tgtEl>
                                          <p:spTgt spid="1015810">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1581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15877"/>
                                        </p:tgtEl>
                                        <p:attrNameLst>
                                          <p:attrName>style.visibility</p:attrName>
                                        </p:attrNameLst>
                                      </p:cBhvr>
                                      <p:to>
                                        <p:strVal val="visible"/>
                                      </p:to>
                                    </p:set>
                                    <p:anim calcmode="lin" valueType="num">
                                      <p:cBhvr additive="base">
                                        <p:cTn id="49" dur="500" fill="hold"/>
                                        <p:tgtEl>
                                          <p:spTgt spid="1015877"/>
                                        </p:tgtEl>
                                        <p:attrNameLst>
                                          <p:attrName>ppt_x</p:attrName>
                                        </p:attrNameLst>
                                      </p:cBhvr>
                                      <p:tavLst>
                                        <p:tav tm="0">
                                          <p:val>
                                            <p:strVal val="#ppt_x"/>
                                          </p:val>
                                        </p:tav>
                                        <p:tav tm="100000">
                                          <p:val>
                                            <p:strVal val="#ppt_x"/>
                                          </p:val>
                                        </p:tav>
                                      </p:tavLst>
                                    </p:anim>
                                    <p:anim calcmode="lin" valueType="num">
                                      <p:cBhvr additive="base">
                                        <p:cTn id="50" dur="500" fill="hold"/>
                                        <p:tgtEl>
                                          <p:spTgt spid="101587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5" name="suction.wav"/>
                                        </p:tgtEl>
                                      </p:cMediaNode>
                                    </p:audio>
                                  </p:sub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500"/>
                                        <p:tgtEl>
                                          <p:spTgt spid="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015980"/>
                                        </p:tgtEl>
                                        <p:attrNameLst>
                                          <p:attrName>style.visibility</p:attrName>
                                        </p:attrNameLst>
                                      </p:cBhvr>
                                      <p:to>
                                        <p:strVal val="visible"/>
                                      </p:to>
                                    </p:set>
                                    <p:animEffect transition="in" filter="fade">
                                      <p:cBhvr>
                                        <p:cTn id="58" dur="500"/>
                                        <p:tgtEl>
                                          <p:spTgt spid="1015980"/>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015810">
                                            <p:txEl>
                                              <p:pRg st="4" end="4"/>
                                            </p:txEl>
                                          </p:spTgt>
                                        </p:tgtEl>
                                        <p:attrNameLst>
                                          <p:attrName>style.visibility</p:attrName>
                                        </p:attrNameLst>
                                      </p:cBhvr>
                                      <p:to>
                                        <p:strVal val="visible"/>
                                      </p:to>
                                    </p:set>
                                    <p:anim calcmode="lin" valueType="num">
                                      <p:cBhvr additive="base">
                                        <p:cTn id="63" dur="500" fill="hold"/>
                                        <p:tgtEl>
                                          <p:spTgt spid="1015810">
                                            <p:txEl>
                                              <p:pRg st="4" end="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01581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015892"/>
                                        </p:tgtEl>
                                        <p:attrNameLst>
                                          <p:attrName>style.visibility</p:attrName>
                                        </p:attrNameLst>
                                      </p:cBhvr>
                                      <p:to>
                                        <p:strVal val="visible"/>
                                      </p:to>
                                    </p:set>
                                    <p:anim calcmode="lin" valueType="num">
                                      <p:cBhvr additive="base">
                                        <p:cTn id="69" dur="500" fill="hold"/>
                                        <p:tgtEl>
                                          <p:spTgt spid="1015892"/>
                                        </p:tgtEl>
                                        <p:attrNameLst>
                                          <p:attrName>ppt_x</p:attrName>
                                        </p:attrNameLst>
                                      </p:cBhvr>
                                      <p:tavLst>
                                        <p:tav tm="0">
                                          <p:val>
                                            <p:strVal val="#ppt_x"/>
                                          </p:val>
                                        </p:tav>
                                        <p:tav tm="100000">
                                          <p:val>
                                            <p:strVal val="#ppt_x"/>
                                          </p:val>
                                        </p:tav>
                                      </p:tavLst>
                                    </p:anim>
                                    <p:anim calcmode="lin" valueType="num">
                                      <p:cBhvr additive="base">
                                        <p:cTn id="70" dur="500" fill="hold"/>
                                        <p:tgtEl>
                                          <p:spTgt spid="101589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5" name="suction.wav"/>
                                        </p:tgtEl>
                                      </p:cMediaNode>
                                    </p:audio>
                                  </p:sub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1015985"/>
                                        </p:tgtEl>
                                        <p:attrNameLst>
                                          <p:attrName>style.visibility</p:attrName>
                                        </p:attrNameLst>
                                      </p:cBhvr>
                                      <p:to>
                                        <p:strVal val="visible"/>
                                      </p:to>
                                    </p:set>
                                    <p:animEffect transition="in" filter="wipe(down)">
                                      <p:cBhvr>
                                        <p:cTn id="75" dur="500"/>
                                        <p:tgtEl>
                                          <p:spTgt spid="1015985"/>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1015986"/>
                                        </p:tgtEl>
                                        <p:attrNameLst>
                                          <p:attrName>style.visibility</p:attrName>
                                        </p:attrNameLst>
                                      </p:cBhvr>
                                      <p:to>
                                        <p:strVal val="visible"/>
                                      </p:to>
                                    </p:set>
                                    <p:animEffect transition="in" filter="wipe(left)">
                                      <p:cBhvr>
                                        <p:cTn id="79" dur="500"/>
                                        <p:tgtEl>
                                          <p:spTgt spid="1015986"/>
                                        </p:tgtEl>
                                      </p:cBhvr>
                                    </p:animEffect>
                                  </p:childTnLst>
                                </p:cTn>
                              </p:par>
                            </p:childTnLst>
                          </p:cTn>
                        </p:par>
                        <p:par>
                          <p:cTn id="80" fill="hold">
                            <p:stCondLst>
                              <p:cond delay="1000"/>
                            </p:stCondLst>
                            <p:childTnLst>
                              <p:par>
                                <p:cTn id="81" presetID="22" presetClass="entr" presetSubtype="1" fill="hold" grpId="0" nodeType="afterEffect">
                                  <p:stCondLst>
                                    <p:cond delay="0"/>
                                  </p:stCondLst>
                                  <p:childTnLst>
                                    <p:set>
                                      <p:cBhvr>
                                        <p:cTn id="82" dur="1" fill="hold">
                                          <p:stCondLst>
                                            <p:cond delay="0"/>
                                          </p:stCondLst>
                                        </p:cTn>
                                        <p:tgtEl>
                                          <p:spTgt spid="1015987"/>
                                        </p:tgtEl>
                                        <p:attrNameLst>
                                          <p:attrName>style.visibility</p:attrName>
                                        </p:attrNameLst>
                                      </p:cBhvr>
                                      <p:to>
                                        <p:strVal val="visible"/>
                                      </p:to>
                                    </p:set>
                                    <p:animEffect transition="in" filter="wipe(up)">
                                      <p:cBhvr>
                                        <p:cTn id="83" dur="500"/>
                                        <p:tgtEl>
                                          <p:spTgt spid="1015987"/>
                                        </p:tgtEl>
                                      </p:cBhvr>
                                    </p:animEffect>
                                  </p:childTnLst>
                                </p:cTn>
                              </p:par>
                            </p:childTnLst>
                          </p:cTn>
                        </p:par>
                        <p:par>
                          <p:cTn id="84" fill="hold">
                            <p:stCondLst>
                              <p:cond delay="1500"/>
                            </p:stCondLst>
                            <p:childTnLst>
                              <p:par>
                                <p:cTn id="85" presetID="22" presetClass="entr" presetSubtype="1" fill="hold" grpId="0" nodeType="afterEffect">
                                  <p:stCondLst>
                                    <p:cond delay="0"/>
                                  </p:stCondLst>
                                  <p:childTnLst>
                                    <p:set>
                                      <p:cBhvr>
                                        <p:cTn id="86" dur="1" fill="hold">
                                          <p:stCondLst>
                                            <p:cond delay="0"/>
                                          </p:stCondLst>
                                        </p:cTn>
                                        <p:tgtEl>
                                          <p:spTgt spid="1015988"/>
                                        </p:tgtEl>
                                        <p:attrNameLst>
                                          <p:attrName>style.visibility</p:attrName>
                                        </p:attrNameLst>
                                      </p:cBhvr>
                                      <p:to>
                                        <p:strVal val="visible"/>
                                      </p:to>
                                    </p:set>
                                    <p:animEffect transition="in" filter="wipe(up)">
                                      <p:cBhvr>
                                        <p:cTn id="87" dur="500"/>
                                        <p:tgtEl>
                                          <p:spTgt spid="1015988"/>
                                        </p:tgtEl>
                                      </p:cBhvr>
                                    </p:animEffect>
                                  </p:childTnLst>
                                </p:cTn>
                              </p:par>
                            </p:childTnLst>
                          </p:cTn>
                        </p:par>
                        <p:par>
                          <p:cTn id="88" fill="hold">
                            <p:stCondLst>
                              <p:cond delay="2000"/>
                            </p:stCondLst>
                            <p:childTnLst>
                              <p:par>
                                <p:cTn id="89" presetID="22" presetClass="entr" presetSubtype="1" fill="hold" grpId="0" nodeType="afterEffect">
                                  <p:stCondLst>
                                    <p:cond delay="0"/>
                                  </p:stCondLst>
                                  <p:childTnLst>
                                    <p:set>
                                      <p:cBhvr>
                                        <p:cTn id="90" dur="1" fill="hold">
                                          <p:stCondLst>
                                            <p:cond delay="0"/>
                                          </p:stCondLst>
                                        </p:cTn>
                                        <p:tgtEl>
                                          <p:spTgt spid="1015989"/>
                                        </p:tgtEl>
                                        <p:attrNameLst>
                                          <p:attrName>style.visibility</p:attrName>
                                        </p:attrNameLst>
                                      </p:cBhvr>
                                      <p:to>
                                        <p:strVal val="visible"/>
                                      </p:to>
                                    </p:set>
                                    <p:animEffect transition="in" filter="wipe(up)">
                                      <p:cBhvr>
                                        <p:cTn id="91" dur="500"/>
                                        <p:tgtEl>
                                          <p:spTgt spid="1015989"/>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5"/>
                                        </p:tgtEl>
                                        <p:attrNameLst>
                                          <p:attrName>style.visibility</p:attrName>
                                        </p:attrNameLst>
                                      </p:cBhvr>
                                      <p:to>
                                        <p:strVal val="visible"/>
                                      </p:to>
                                    </p:set>
                                    <p:animEffect transition="in" filter="fade">
                                      <p:cBhvr>
                                        <p:cTn id="96" dur="500"/>
                                        <p:tgtEl>
                                          <p:spTgt spid="5"/>
                                        </p:tgtEl>
                                      </p:cBhvr>
                                    </p:animEffect>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1015894"/>
                                        </p:tgtEl>
                                        <p:attrNameLst>
                                          <p:attrName>style.visibility</p:attrName>
                                        </p:attrNameLst>
                                      </p:cBhvr>
                                      <p:to>
                                        <p:strVal val="visible"/>
                                      </p:to>
                                    </p:set>
                                    <p:anim calcmode="lin" valueType="num">
                                      <p:cBhvr additive="base">
                                        <p:cTn id="101" dur="500" fill="hold"/>
                                        <p:tgtEl>
                                          <p:spTgt spid="1015894"/>
                                        </p:tgtEl>
                                        <p:attrNameLst>
                                          <p:attrName>ppt_x</p:attrName>
                                        </p:attrNameLst>
                                      </p:cBhvr>
                                      <p:tavLst>
                                        <p:tav tm="0">
                                          <p:val>
                                            <p:strVal val="#ppt_x"/>
                                          </p:val>
                                        </p:tav>
                                        <p:tav tm="100000">
                                          <p:val>
                                            <p:strVal val="#ppt_x"/>
                                          </p:val>
                                        </p:tav>
                                      </p:tavLst>
                                    </p:anim>
                                    <p:anim calcmode="lin" valueType="num">
                                      <p:cBhvr additive="base">
                                        <p:cTn id="102" dur="500" fill="hold"/>
                                        <p:tgtEl>
                                          <p:spTgt spid="101589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5" name="suction.wav"/>
                                        </p:tgtEl>
                                      </p:cMediaNode>
                                    </p:audio>
                                  </p:subTnLst>
                                </p:cTn>
                              </p:par>
                            </p:childTnLst>
                          </p:cTn>
                        </p:par>
                      </p:childTnLst>
                    </p:cTn>
                  </p:par>
                  <p:par>
                    <p:cTn id="103" fill="hold">
                      <p:stCondLst>
                        <p:cond delay="indefinite"/>
                      </p:stCondLst>
                      <p:childTnLst>
                        <p:par>
                          <p:cTn id="104" fill="hold">
                            <p:stCondLst>
                              <p:cond delay="0"/>
                            </p:stCondLst>
                            <p:childTnLst>
                              <p:par>
                                <p:cTn id="105" presetID="22" presetClass="entr" presetSubtype="2" fill="hold" grpId="0" nodeType="clickEffect">
                                  <p:stCondLst>
                                    <p:cond delay="0"/>
                                  </p:stCondLst>
                                  <p:childTnLst>
                                    <p:set>
                                      <p:cBhvr>
                                        <p:cTn id="106" dur="1" fill="hold">
                                          <p:stCondLst>
                                            <p:cond delay="0"/>
                                          </p:stCondLst>
                                        </p:cTn>
                                        <p:tgtEl>
                                          <p:spTgt spid="1015990"/>
                                        </p:tgtEl>
                                        <p:attrNameLst>
                                          <p:attrName>style.visibility</p:attrName>
                                        </p:attrNameLst>
                                      </p:cBhvr>
                                      <p:to>
                                        <p:strVal val="visible"/>
                                      </p:to>
                                    </p:set>
                                    <p:animEffect transition="in" filter="wipe(right)">
                                      <p:cBhvr>
                                        <p:cTn id="107" dur="500"/>
                                        <p:tgtEl>
                                          <p:spTgt spid="1015990"/>
                                        </p:tgtEl>
                                      </p:cBhvr>
                                    </p:animEffect>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nodeType="clickEffect">
                                  <p:stCondLst>
                                    <p:cond delay="0"/>
                                  </p:stCondLst>
                                  <p:childTnLst>
                                    <p:set>
                                      <p:cBhvr>
                                        <p:cTn id="111" dur="1" fill="hold">
                                          <p:stCondLst>
                                            <p:cond delay="0"/>
                                          </p:stCondLst>
                                        </p:cTn>
                                        <p:tgtEl>
                                          <p:spTgt spid="1015810">
                                            <p:txEl>
                                              <p:pRg st="5" end="5"/>
                                            </p:txEl>
                                          </p:spTgt>
                                        </p:tgtEl>
                                        <p:attrNameLst>
                                          <p:attrName>style.visibility</p:attrName>
                                        </p:attrNameLst>
                                      </p:cBhvr>
                                      <p:to>
                                        <p:strVal val="visible"/>
                                      </p:to>
                                    </p:set>
                                    <p:anim calcmode="lin" valueType="num">
                                      <p:cBhvr additive="base">
                                        <p:cTn id="112" dur="500" fill="hold"/>
                                        <p:tgtEl>
                                          <p:spTgt spid="1015810">
                                            <p:txEl>
                                              <p:pRg st="5" end="5"/>
                                            </p:txEl>
                                          </p:spTgt>
                                        </p:tgtEl>
                                        <p:attrNameLst>
                                          <p:attrName>ppt_x</p:attrName>
                                        </p:attrNameLst>
                                      </p:cBhvr>
                                      <p:tavLst>
                                        <p:tav tm="0">
                                          <p:val>
                                            <p:strVal val="#ppt_x"/>
                                          </p:val>
                                        </p:tav>
                                        <p:tav tm="100000">
                                          <p:val>
                                            <p:strVal val="#ppt_x"/>
                                          </p:val>
                                        </p:tav>
                                      </p:tavLst>
                                    </p:anim>
                                    <p:anim calcmode="lin" valueType="num">
                                      <p:cBhvr additive="base">
                                        <p:cTn id="113" dur="500" fill="hold"/>
                                        <p:tgtEl>
                                          <p:spTgt spid="101581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0"/>
                                            </p:cond>
                                          </p:stCondLst>
                                          <p:endCondLst>
                                            <p:cond evt="onStopAudio" delay="0">
                                              <p:tgtEl>
                                                <p:sldTgt/>
                                              </p:tgtEl>
                                            </p:cond>
                                          </p:endCondLst>
                                        </p:cTn>
                                        <p:tgtEl>
                                          <p:sndTgt r:embed="rId4" name="arrow.wav"/>
                                        </p:tgtEl>
                                      </p:cMediaNode>
                                    </p:audio>
                                  </p:sub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2"/>
                                        </p:tgtEl>
                                        <p:attrNameLst>
                                          <p:attrName>style.visibility</p:attrName>
                                        </p:attrNameLst>
                                      </p:cBhvr>
                                      <p:to>
                                        <p:strVal val="visible"/>
                                      </p:to>
                                    </p:set>
                                    <p:animEffect transition="in" filter="fade">
                                      <p:cBhvr>
                                        <p:cTn id="118" dur="500"/>
                                        <p:tgtEl>
                                          <p:spTgt spid="2"/>
                                        </p:tgtEl>
                                      </p:cBhvr>
                                    </p:animEffect>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1015893"/>
                                        </p:tgtEl>
                                        <p:attrNameLst>
                                          <p:attrName>style.visibility</p:attrName>
                                        </p:attrNameLst>
                                      </p:cBhvr>
                                      <p:to>
                                        <p:strVal val="visible"/>
                                      </p:to>
                                    </p:set>
                                    <p:anim calcmode="lin" valueType="num">
                                      <p:cBhvr additive="base">
                                        <p:cTn id="123" dur="500" fill="hold"/>
                                        <p:tgtEl>
                                          <p:spTgt spid="1015893"/>
                                        </p:tgtEl>
                                        <p:attrNameLst>
                                          <p:attrName>ppt_x</p:attrName>
                                        </p:attrNameLst>
                                      </p:cBhvr>
                                      <p:tavLst>
                                        <p:tav tm="0">
                                          <p:val>
                                            <p:strVal val="#ppt_x"/>
                                          </p:val>
                                        </p:tav>
                                        <p:tav tm="100000">
                                          <p:val>
                                            <p:strVal val="#ppt_x"/>
                                          </p:val>
                                        </p:tav>
                                      </p:tavLst>
                                    </p:anim>
                                    <p:anim calcmode="lin" valueType="num">
                                      <p:cBhvr additive="base">
                                        <p:cTn id="124" dur="500" fill="hold"/>
                                        <p:tgtEl>
                                          <p:spTgt spid="101589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1"/>
                                            </p:cond>
                                          </p:stCondLst>
                                          <p:endCondLst>
                                            <p:cond evt="onStopAudio" delay="0">
                                              <p:tgtEl>
                                                <p:sldTgt/>
                                              </p:tgtEl>
                                            </p:cond>
                                          </p:endCondLst>
                                        </p:cTn>
                                        <p:tgtEl>
                                          <p:sndTgt r:embed="rId5" name="suction.wav"/>
                                        </p:tgtEl>
                                      </p:cMediaNode>
                                    </p:audio>
                                  </p:subTnLst>
                                </p:cTn>
                              </p:par>
                            </p:childTnLst>
                          </p:cTn>
                        </p:par>
                      </p:childTnLst>
                    </p:cTn>
                  </p:par>
                  <p:par>
                    <p:cTn id="125" fill="hold">
                      <p:stCondLst>
                        <p:cond delay="indefinite"/>
                      </p:stCondLst>
                      <p:childTnLst>
                        <p:par>
                          <p:cTn id="126" fill="hold">
                            <p:stCondLst>
                              <p:cond delay="0"/>
                            </p:stCondLst>
                            <p:childTnLst>
                              <p:par>
                                <p:cTn id="127" presetID="2" presetClass="entr" presetSubtype="4" fill="hold" nodeType="clickEffect">
                                  <p:stCondLst>
                                    <p:cond delay="0"/>
                                  </p:stCondLst>
                                  <p:childTnLst>
                                    <p:set>
                                      <p:cBhvr>
                                        <p:cTn id="128" dur="1" fill="hold">
                                          <p:stCondLst>
                                            <p:cond delay="0"/>
                                          </p:stCondLst>
                                        </p:cTn>
                                        <p:tgtEl>
                                          <p:spTgt spid="1015810">
                                            <p:txEl>
                                              <p:pRg st="6" end="6"/>
                                            </p:txEl>
                                          </p:spTgt>
                                        </p:tgtEl>
                                        <p:attrNameLst>
                                          <p:attrName>style.visibility</p:attrName>
                                        </p:attrNameLst>
                                      </p:cBhvr>
                                      <p:to>
                                        <p:strVal val="visible"/>
                                      </p:to>
                                    </p:set>
                                    <p:anim calcmode="lin" valueType="num">
                                      <p:cBhvr additive="base">
                                        <p:cTn id="129" dur="500" fill="hold"/>
                                        <p:tgtEl>
                                          <p:spTgt spid="1015810">
                                            <p:txEl>
                                              <p:pRg st="6" end="6"/>
                                            </p:txEl>
                                          </p:spTgt>
                                        </p:tgtEl>
                                        <p:attrNameLst>
                                          <p:attrName>ppt_x</p:attrName>
                                        </p:attrNameLst>
                                      </p:cBhvr>
                                      <p:tavLst>
                                        <p:tav tm="0">
                                          <p:val>
                                            <p:strVal val="#ppt_x"/>
                                          </p:val>
                                        </p:tav>
                                        <p:tav tm="100000">
                                          <p:val>
                                            <p:strVal val="#ppt_x"/>
                                          </p:val>
                                        </p:tav>
                                      </p:tavLst>
                                    </p:anim>
                                    <p:anim calcmode="lin" valueType="num">
                                      <p:cBhvr additive="base">
                                        <p:cTn id="130" dur="500" fill="hold"/>
                                        <p:tgtEl>
                                          <p:spTgt spid="101581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7"/>
                                            </p:cond>
                                          </p:stCondLst>
                                          <p:endCondLst>
                                            <p:cond evt="onStopAudio" delay="0">
                                              <p:tgtEl>
                                                <p:sldTgt/>
                                              </p:tgtEl>
                                            </p:cond>
                                          </p:endCondLst>
                                        </p:cTn>
                                        <p:tgtEl>
                                          <p:sndTgt r:embed="rId4" name="arrow.wav"/>
                                        </p:tgtEl>
                                      </p:cMediaNode>
                                    </p:audio>
                                  </p:sub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nodeType="clickEffect">
                                  <p:stCondLst>
                                    <p:cond delay="0"/>
                                  </p:stCondLst>
                                  <p:childTnLst>
                                    <p:set>
                                      <p:cBhvr>
                                        <p:cTn id="134" dur="1" fill="hold">
                                          <p:stCondLst>
                                            <p:cond delay="0"/>
                                          </p:stCondLst>
                                        </p:cTn>
                                        <p:tgtEl>
                                          <p:spTgt spid="6"/>
                                        </p:tgtEl>
                                        <p:attrNameLst>
                                          <p:attrName>style.visibility</p:attrName>
                                        </p:attrNameLst>
                                      </p:cBhvr>
                                      <p:to>
                                        <p:strVal val="visible"/>
                                      </p:to>
                                    </p:set>
                                    <p:animEffect transition="in" filter="fade">
                                      <p:cBhvr>
                                        <p:cTn id="135" dur="2000"/>
                                        <p:tgtEl>
                                          <p:spTgt spid="6"/>
                                        </p:tgtEl>
                                      </p:cBhvr>
                                    </p:animEffect>
                                  </p:childTnLst>
                                </p:cTn>
                              </p:par>
                              <p:par>
                                <p:cTn id="136" presetID="10" presetClass="entr" presetSubtype="0" fill="hold" nodeType="withEffect">
                                  <p:stCondLst>
                                    <p:cond delay="0"/>
                                  </p:stCondLst>
                                  <p:childTnLst>
                                    <p:set>
                                      <p:cBhvr>
                                        <p:cTn id="137" dur="1" fill="hold">
                                          <p:stCondLst>
                                            <p:cond delay="0"/>
                                          </p:stCondLst>
                                        </p:cTn>
                                        <p:tgtEl>
                                          <p:spTgt spid="18"/>
                                        </p:tgtEl>
                                        <p:attrNameLst>
                                          <p:attrName>style.visibility</p:attrName>
                                        </p:attrNameLst>
                                      </p:cBhvr>
                                      <p:to>
                                        <p:strVal val="visible"/>
                                      </p:to>
                                    </p:set>
                                    <p:animEffect transition="in" filter="fade">
                                      <p:cBhvr>
                                        <p:cTn id="138" dur="2000"/>
                                        <p:tgtEl>
                                          <p:spTgt spid="18"/>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1015978"/>
                                        </p:tgtEl>
                                        <p:attrNameLst>
                                          <p:attrName>style.visibility</p:attrName>
                                        </p:attrNameLst>
                                      </p:cBhvr>
                                      <p:to>
                                        <p:strVal val="visible"/>
                                      </p:to>
                                    </p:set>
                                    <p:animEffect transition="in" filter="wipe(left)">
                                      <p:cBhvr>
                                        <p:cTn id="143" dur="1000"/>
                                        <p:tgtEl>
                                          <p:spTgt spid="1015978"/>
                                        </p:tgtEl>
                                      </p:cBhvr>
                                    </p:animEffect>
                                  </p:childTnLst>
                                  <p:subTnLst>
                                    <p:audio>
                                      <p:cMediaNode>
                                        <p:cTn display="0" masterRel="sameClick">
                                          <p:stCondLst>
                                            <p:cond evt="begin" delay="0">
                                              <p:tn val="141"/>
                                            </p:cond>
                                          </p:stCondLst>
                                          <p:endCondLst>
                                            <p:cond evt="onStopAudio" delay="0">
                                              <p:tgtEl>
                                                <p:sldTgt/>
                                              </p:tgtEl>
                                            </p:cond>
                                          </p:endCondLst>
                                        </p:cTn>
                                        <p:tgtEl>
                                          <p:sndTgt r:embed="rId6" name="voltage.wav"/>
                                        </p:tgtEl>
                                      </p:cMediaNode>
                                    </p:audio>
                                  </p:subTnLst>
                                </p:cTn>
                              </p:par>
                            </p:childTnLst>
                          </p:cTn>
                        </p:par>
                        <p:par>
                          <p:cTn id="144" fill="hold">
                            <p:stCondLst>
                              <p:cond delay="1000"/>
                            </p:stCondLst>
                            <p:childTnLst>
                              <p:par>
                                <p:cTn id="145" presetID="22" presetClass="entr" presetSubtype="8" fill="hold" grpId="0" nodeType="afterEffect">
                                  <p:stCondLst>
                                    <p:cond delay="0"/>
                                  </p:stCondLst>
                                  <p:childTnLst>
                                    <p:set>
                                      <p:cBhvr>
                                        <p:cTn id="146" dur="1" fill="hold">
                                          <p:stCondLst>
                                            <p:cond delay="0"/>
                                          </p:stCondLst>
                                        </p:cTn>
                                        <p:tgtEl>
                                          <p:spTgt spid="1015976"/>
                                        </p:tgtEl>
                                        <p:attrNameLst>
                                          <p:attrName>style.visibility</p:attrName>
                                        </p:attrNameLst>
                                      </p:cBhvr>
                                      <p:to>
                                        <p:strVal val="visible"/>
                                      </p:to>
                                    </p:set>
                                    <p:animEffect transition="in" filter="wipe(left)">
                                      <p:cBhvr>
                                        <p:cTn id="147" dur="1000"/>
                                        <p:tgtEl>
                                          <p:spTgt spid="1015976"/>
                                        </p:tgtEl>
                                      </p:cBhvr>
                                    </p:animEffect>
                                  </p:childTnLst>
                                  <p:subTnLst>
                                    <p:audio>
                                      <p:cMediaNode>
                                        <p:cTn display="0" masterRel="sameClick">
                                          <p:stCondLst>
                                            <p:cond evt="begin" delay="0">
                                              <p:tn val="145"/>
                                            </p:cond>
                                          </p:stCondLst>
                                          <p:endCondLst>
                                            <p:cond evt="onStopAudio" delay="0">
                                              <p:tgtEl>
                                                <p:sldTgt/>
                                              </p:tgtEl>
                                            </p:cond>
                                          </p:endCondLst>
                                        </p:cTn>
                                        <p:tgtEl>
                                          <p:sndTgt r:embed="rId6" name="voltage.wav"/>
                                        </p:tgtEl>
                                      </p:cMediaNode>
                                    </p:audio>
                                  </p:subTnLst>
                                </p:cTn>
                              </p:par>
                              <p:par>
                                <p:cTn id="148" presetID="22" presetClass="entr" presetSubtype="8" fill="hold" grpId="0" nodeType="withEffect">
                                  <p:stCondLst>
                                    <p:cond delay="0"/>
                                  </p:stCondLst>
                                  <p:childTnLst>
                                    <p:set>
                                      <p:cBhvr>
                                        <p:cTn id="149" dur="1" fill="hold">
                                          <p:stCondLst>
                                            <p:cond delay="0"/>
                                          </p:stCondLst>
                                        </p:cTn>
                                        <p:tgtEl>
                                          <p:spTgt spid="1015979"/>
                                        </p:tgtEl>
                                        <p:attrNameLst>
                                          <p:attrName>style.visibility</p:attrName>
                                        </p:attrNameLst>
                                      </p:cBhvr>
                                      <p:to>
                                        <p:strVal val="visible"/>
                                      </p:to>
                                    </p:set>
                                    <p:animEffect transition="in" filter="wipe(left)">
                                      <p:cBhvr>
                                        <p:cTn id="150" dur="1000"/>
                                        <p:tgtEl>
                                          <p:spTgt spid="1015979"/>
                                        </p:tgtEl>
                                      </p:cBhvr>
                                    </p:animEffect>
                                  </p:childTnLst>
                                  <p:subTnLst>
                                    <p:audio>
                                      <p:cMediaNode>
                                        <p:cTn display="0" masterRel="sameClick">
                                          <p:stCondLst>
                                            <p:cond evt="begin" delay="0">
                                              <p:tn val="148"/>
                                            </p:cond>
                                          </p:stCondLst>
                                          <p:endCondLst>
                                            <p:cond evt="onStopAudio" delay="0">
                                              <p:tgtEl>
                                                <p:sldTgt/>
                                              </p:tgtEl>
                                            </p:cond>
                                          </p:endCondLst>
                                        </p:cTn>
                                        <p:tgtEl>
                                          <p:sndTgt r:embed="rId6" name="voltage.wav"/>
                                        </p:tgtEl>
                                      </p:cMediaNode>
                                    </p:audio>
                                  </p:subTnLst>
                                </p:cTn>
                              </p:par>
                            </p:childTnLst>
                          </p:cTn>
                        </p:par>
                        <p:par>
                          <p:cTn id="151" fill="hold">
                            <p:stCondLst>
                              <p:cond delay="2000"/>
                            </p:stCondLst>
                            <p:childTnLst>
                              <p:par>
                                <p:cTn id="152" presetID="22" presetClass="entr" presetSubtype="8" fill="hold" grpId="0" nodeType="afterEffect">
                                  <p:stCondLst>
                                    <p:cond delay="0"/>
                                  </p:stCondLst>
                                  <p:childTnLst>
                                    <p:set>
                                      <p:cBhvr>
                                        <p:cTn id="153" dur="1" fill="hold">
                                          <p:stCondLst>
                                            <p:cond delay="0"/>
                                          </p:stCondLst>
                                        </p:cTn>
                                        <p:tgtEl>
                                          <p:spTgt spid="1015977"/>
                                        </p:tgtEl>
                                        <p:attrNameLst>
                                          <p:attrName>style.visibility</p:attrName>
                                        </p:attrNameLst>
                                      </p:cBhvr>
                                      <p:to>
                                        <p:strVal val="visible"/>
                                      </p:to>
                                    </p:set>
                                    <p:animEffect transition="in" filter="wipe(left)">
                                      <p:cBhvr>
                                        <p:cTn id="154" dur="1000"/>
                                        <p:tgtEl>
                                          <p:spTgt spid="1015977"/>
                                        </p:tgtEl>
                                      </p:cBhvr>
                                    </p:animEffect>
                                  </p:childTnLst>
                                  <p:subTnLst>
                                    <p:audio>
                                      <p:cMediaNode>
                                        <p:cTn display="0" masterRel="sameClick">
                                          <p:stCondLst>
                                            <p:cond evt="begin" delay="0">
                                              <p:tn val="152"/>
                                            </p:cond>
                                          </p:stCondLst>
                                          <p:endCondLst>
                                            <p:cond evt="onStopAudio" delay="0">
                                              <p:tgtEl>
                                                <p:sldTgt/>
                                              </p:tgtEl>
                                            </p:cond>
                                          </p:endCondLst>
                                        </p:cTn>
                                        <p:tgtEl>
                                          <p:sndTgt r:embed="rId6"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5876" grpId="0" animBg="1"/>
      <p:bldP spid="1015877" grpId="0"/>
      <p:bldP spid="1015892" grpId="0"/>
      <p:bldP spid="1015893" grpId="0"/>
      <p:bldP spid="1015894" grpId="0"/>
      <p:bldP spid="1015976" grpId="0" animBg="1"/>
      <p:bldP spid="1015977" grpId="0" animBg="1"/>
      <p:bldP spid="1015978" grpId="0" animBg="1"/>
      <p:bldP spid="1015979" grpId="0" animBg="1"/>
      <p:bldP spid="1015980" grpId="0" animBg="1"/>
      <p:bldP spid="1015981" grpId="0" animBg="1"/>
      <p:bldP spid="1015982" grpId="0" animBg="1"/>
      <p:bldP spid="1015983" grpId="0"/>
      <p:bldP spid="1015984" grpId="0" animBg="1"/>
      <p:bldP spid="1015985" grpId="0" animBg="1"/>
      <p:bldP spid="1015986" grpId="0" animBg="1"/>
      <p:bldP spid="1015987" grpId="0" animBg="1"/>
      <p:bldP spid="1015988" grpId="0" animBg="1"/>
      <p:bldP spid="1015989" grpId="0" animBg="1"/>
      <p:bldP spid="101599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Describing fossil fuel power stations – Coal/oil-burning</a:t>
            </a:r>
          </a:p>
        </p:txBody>
      </p:sp>
      <p:sp>
        <p:nvSpPr>
          <p:cNvPr id="39939"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39940" name="AutoShape 4"/>
          <p:cNvSpPr>
            <a:spLocks noChangeArrowheads="1"/>
          </p:cNvSpPr>
          <p:nvPr/>
        </p:nvSpPr>
        <p:spPr bwMode="auto">
          <a:xfrm>
            <a:off x="1925638" y="2066925"/>
            <a:ext cx="1360487" cy="2635250"/>
          </a:xfrm>
          <a:prstGeom prst="roundRect">
            <a:avLst>
              <a:gd name="adj" fmla="val 46676"/>
            </a:avLst>
          </a:prstGeom>
          <a:gradFill rotWithShape="1">
            <a:gsLst>
              <a:gs pos="0">
                <a:srgbClr val="FF9933"/>
              </a:gs>
              <a:gs pos="50000">
                <a:srgbClr val="764718"/>
              </a:gs>
              <a:gs pos="100000">
                <a:srgbClr val="FF9933"/>
              </a:gs>
            </a:gsLst>
            <a:lin ang="0" scaled="1"/>
          </a:gradFill>
          <a:ln w="9525">
            <a:solidFill>
              <a:schemeClr val="tx1"/>
            </a:solidFill>
            <a:round/>
            <a:headEnd/>
            <a:tailEnd/>
          </a:ln>
        </p:spPr>
        <p:txBody>
          <a:bodyPr wrap="none" anchor="ctr"/>
          <a:lstStyle/>
          <a:p>
            <a:endParaRPr lang="en-US"/>
          </a:p>
        </p:txBody>
      </p:sp>
      <p:sp>
        <p:nvSpPr>
          <p:cNvPr id="39941" name="AutoShape 5"/>
          <p:cNvSpPr>
            <a:spLocks noChangeArrowheads="1"/>
          </p:cNvSpPr>
          <p:nvPr/>
        </p:nvSpPr>
        <p:spPr bwMode="auto">
          <a:xfrm>
            <a:off x="2154238" y="2379663"/>
            <a:ext cx="890587" cy="1336675"/>
          </a:xfrm>
          <a:prstGeom prst="roundRect">
            <a:avLst>
              <a:gd name="adj" fmla="val 7310"/>
            </a:avLst>
          </a:prstGeom>
          <a:solidFill>
            <a:schemeClr val="hlink"/>
          </a:solidFill>
          <a:ln w="9525">
            <a:solidFill>
              <a:schemeClr val="tx1"/>
            </a:solidFill>
            <a:round/>
            <a:headEnd/>
            <a:tailEnd/>
          </a:ln>
        </p:spPr>
        <p:txBody>
          <a:bodyPr wrap="none" anchor="ctr"/>
          <a:lstStyle/>
          <a:p>
            <a:endParaRPr lang="en-US"/>
          </a:p>
        </p:txBody>
      </p:sp>
      <p:sp>
        <p:nvSpPr>
          <p:cNvPr id="39942" name="AutoShape 6"/>
          <p:cNvSpPr>
            <a:spLocks noChangeArrowheads="1"/>
          </p:cNvSpPr>
          <p:nvPr/>
        </p:nvSpPr>
        <p:spPr bwMode="auto">
          <a:xfrm>
            <a:off x="2144713" y="3763963"/>
            <a:ext cx="901700" cy="592137"/>
          </a:xfrm>
          <a:prstGeom prst="roundRect">
            <a:avLst>
              <a:gd name="adj" fmla="val 7310"/>
            </a:avLst>
          </a:prstGeom>
          <a:solidFill>
            <a:srgbClr val="FF6600"/>
          </a:solidFill>
          <a:ln w="9525">
            <a:solidFill>
              <a:schemeClr val="tx1"/>
            </a:solidFill>
            <a:round/>
            <a:headEnd/>
            <a:tailEnd/>
          </a:ln>
        </p:spPr>
        <p:txBody>
          <a:bodyPr wrap="none" anchor="ctr"/>
          <a:lstStyle/>
          <a:p>
            <a:endParaRPr lang="en-US"/>
          </a:p>
        </p:txBody>
      </p:sp>
      <p:pic>
        <p:nvPicPr>
          <p:cNvPr id="1087495" name="Picture 7"/>
          <p:cNvPicPr>
            <a:picLocks noChangeAspect="1" noChangeArrowheads="1"/>
          </p:cNvPicPr>
          <p:nvPr/>
        </p:nvPicPr>
        <p:blipFill>
          <a:blip r:embed="rId8" cstate="print"/>
          <a:srcRect/>
          <a:stretch>
            <a:fillRect/>
          </a:stretch>
        </p:blipFill>
        <p:spPr bwMode="auto">
          <a:xfrm rot="10800000">
            <a:off x="2387600" y="3792538"/>
            <a:ext cx="482600" cy="536575"/>
          </a:xfrm>
          <a:prstGeom prst="rect">
            <a:avLst/>
          </a:prstGeom>
          <a:noFill/>
          <a:ln w="9525">
            <a:noFill/>
            <a:miter lim="800000"/>
            <a:headEnd/>
            <a:tailEnd/>
          </a:ln>
        </p:spPr>
      </p:pic>
      <p:pic>
        <p:nvPicPr>
          <p:cNvPr id="1087496" name="Picture 8"/>
          <p:cNvPicPr>
            <a:picLocks noChangeAspect="1" noChangeArrowheads="1"/>
          </p:cNvPicPr>
          <p:nvPr/>
        </p:nvPicPr>
        <p:blipFill>
          <a:blip r:embed="rId8" cstate="print"/>
          <a:srcRect/>
          <a:stretch>
            <a:fillRect/>
          </a:stretch>
        </p:blipFill>
        <p:spPr bwMode="auto">
          <a:xfrm>
            <a:off x="2151063" y="3794125"/>
            <a:ext cx="482600" cy="536575"/>
          </a:xfrm>
          <a:prstGeom prst="rect">
            <a:avLst/>
          </a:prstGeom>
          <a:noFill/>
          <a:ln w="9525">
            <a:noFill/>
            <a:miter lim="800000"/>
            <a:headEnd/>
            <a:tailEnd/>
          </a:ln>
        </p:spPr>
      </p:pic>
      <p:pic>
        <p:nvPicPr>
          <p:cNvPr id="1087497" name="Picture 9"/>
          <p:cNvPicPr>
            <a:picLocks noChangeAspect="1" noChangeArrowheads="1"/>
          </p:cNvPicPr>
          <p:nvPr/>
        </p:nvPicPr>
        <p:blipFill>
          <a:blip r:embed="rId8" cstate="print"/>
          <a:srcRect/>
          <a:stretch>
            <a:fillRect/>
          </a:stretch>
        </p:blipFill>
        <p:spPr bwMode="auto">
          <a:xfrm>
            <a:off x="2538413" y="3795713"/>
            <a:ext cx="482600" cy="536575"/>
          </a:xfrm>
          <a:prstGeom prst="rect">
            <a:avLst/>
          </a:prstGeom>
          <a:noFill/>
          <a:ln w="9525">
            <a:noFill/>
            <a:miter lim="800000"/>
            <a:headEnd/>
            <a:tailEnd/>
          </a:ln>
        </p:spPr>
      </p:pic>
      <p:sp>
        <p:nvSpPr>
          <p:cNvPr id="1087498" name="AutoShape 10"/>
          <p:cNvSpPr>
            <a:spLocks noChangeArrowheads="1"/>
          </p:cNvSpPr>
          <p:nvPr/>
        </p:nvSpPr>
        <p:spPr bwMode="auto">
          <a:xfrm>
            <a:off x="1036638" y="3573463"/>
            <a:ext cx="1131887" cy="973137"/>
          </a:xfrm>
          <a:custGeom>
            <a:avLst/>
            <a:gdLst>
              <a:gd name="T0" fmla="*/ 848915 w 21600"/>
              <a:gd name="T1" fmla="*/ 0 h 21600"/>
              <a:gd name="T2" fmla="*/ 0 w 21600"/>
              <a:gd name="T3" fmla="*/ 486568 h 21600"/>
              <a:gd name="T4" fmla="*/ 848915 w 21600"/>
              <a:gd name="T5" fmla="*/ 973137 h 21600"/>
              <a:gd name="T6" fmla="*/ 1131887 w 21600"/>
              <a:gd name="T7" fmla="*/ 48656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pPr algn="ctr"/>
            <a:r>
              <a:rPr lang="en-US" sz="1800" b="1"/>
              <a:t>COAL</a:t>
            </a:r>
          </a:p>
        </p:txBody>
      </p:sp>
      <p:sp>
        <p:nvSpPr>
          <p:cNvPr id="1087499" name="AutoShape 11"/>
          <p:cNvSpPr>
            <a:spLocks noChangeArrowheads="1"/>
          </p:cNvSpPr>
          <p:nvPr/>
        </p:nvSpPr>
        <p:spPr bwMode="auto">
          <a:xfrm>
            <a:off x="2155825" y="2382838"/>
            <a:ext cx="890588" cy="1001712"/>
          </a:xfrm>
          <a:prstGeom prst="roundRect">
            <a:avLst>
              <a:gd name="adj" fmla="val 7310"/>
            </a:avLst>
          </a:prstGeom>
          <a:solidFill>
            <a:srgbClr val="FFFF00"/>
          </a:solidFill>
          <a:ln w="9525">
            <a:solidFill>
              <a:schemeClr val="tx1"/>
            </a:solidFill>
            <a:round/>
            <a:headEnd/>
            <a:tailEnd/>
          </a:ln>
        </p:spPr>
        <p:txBody>
          <a:bodyPr wrap="none" anchor="ctr"/>
          <a:lstStyle/>
          <a:p>
            <a:endParaRPr lang="en-US"/>
          </a:p>
        </p:txBody>
      </p:sp>
      <p:sp>
        <p:nvSpPr>
          <p:cNvPr id="39948" name="AutoShape 12"/>
          <p:cNvSpPr>
            <a:spLocks noChangeArrowheads="1"/>
          </p:cNvSpPr>
          <p:nvPr/>
        </p:nvSpPr>
        <p:spPr bwMode="auto">
          <a:xfrm rot="2727901">
            <a:off x="3641725" y="2484438"/>
            <a:ext cx="496888" cy="506412"/>
          </a:xfrm>
          <a:custGeom>
            <a:avLst/>
            <a:gdLst>
              <a:gd name="T0" fmla="*/ 248444 w 21600"/>
              <a:gd name="T1" fmla="*/ 0 h 21600"/>
              <a:gd name="T2" fmla="*/ 110374 w 21600"/>
              <a:gd name="T3" fmla="*/ 116967 h 21600"/>
              <a:gd name="T4" fmla="*/ 248444 w 21600"/>
              <a:gd name="T5" fmla="*/ 114716 h 21600"/>
              <a:gd name="T6" fmla="*/ 386514 w 21600"/>
              <a:gd name="T7" fmla="*/ 116967 h 21600"/>
              <a:gd name="T8" fmla="*/ 0 60000 65536"/>
              <a:gd name="T9" fmla="*/ 0 60000 65536"/>
              <a:gd name="T10" fmla="*/ 0 60000 65536"/>
              <a:gd name="T11" fmla="*/ 0 60000 65536"/>
              <a:gd name="T12" fmla="*/ 1595 w 21600"/>
              <a:gd name="T13" fmla="*/ 0 h 21600"/>
              <a:gd name="T14" fmla="*/ 20005 w 21600"/>
              <a:gd name="T15" fmla="*/ 7711 h 21600"/>
            </a:gdLst>
            <a:ahLst/>
            <a:cxnLst>
              <a:cxn ang="T8">
                <a:pos x="T0" y="T1"/>
              </a:cxn>
              <a:cxn ang="T9">
                <a:pos x="T2" y="T3"/>
              </a:cxn>
              <a:cxn ang="T10">
                <a:pos x="T4" y="T5"/>
              </a:cxn>
              <a:cxn ang="T11">
                <a:pos x="T6" y="T7"/>
              </a:cxn>
            </a:cxnLst>
            <a:rect l="T12" t="T13" r="T14" b="T15"/>
            <a:pathLst>
              <a:path w="21600" h="21600">
                <a:moveTo>
                  <a:pt x="6556" y="6691"/>
                </a:moveTo>
                <a:cubicBezTo>
                  <a:pt x="7668" y="5541"/>
                  <a:pt x="9200" y="4892"/>
                  <a:pt x="10800" y="4893"/>
                </a:cubicBezTo>
                <a:cubicBezTo>
                  <a:pt x="12399" y="4893"/>
                  <a:pt x="13931" y="5541"/>
                  <a:pt x="15043" y="6691"/>
                </a:cubicBezTo>
                <a:lnTo>
                  <a:pt x="18559" y="3287"/>
                </a:lnTo>
                <a:cubicBezTo>
                  <a:pt x="16524" y="1186"/>
                  <a:pt x="13724" y="-1"/>
                  <a:pt x="10799" y="0"/>
                </a:cubicBezTo>
                <a:cubicBezTo>
                  <a:pt x="7875" y="0"/>
                  <a:pt x="5075" y="1186"/>
                  <a:pt x="3040" y="3287"/>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39949" name="Rectangle 13"/>
          <p:cNvSpPr>
            <a:spLocks noChangeArrowheads="1"/>
          </p:cNvSpPr>
          <p:nvPr/>
        </p:nvSpPr>
        <p:spPr bwMode="auto">
          <a:xfrm>
            <a:off x="3044825" y="2476500"/>
            <a:ext cx="842963" cy="1206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87502" name="Freeform 14"/>
          <p:cNvSpPr>
            <a:spLocks/>
          </p:cNvSpPr>
          <p:nvPr/>
        </p:nvSpPr>
        <p:spPr bwMode="auto">
          <a:xfrm>
            <a:off x="3044825" y="2536825"/>
            <a:ext cx="1022350" cy="192088"/>
          </a:xfrm>
          <a:custGeom>
            <a:avLst/>
            <a:gdLst>
              <a:gd name="T0" fmla="*/ 0 w 644"/>
              <a:gd name="T1" fmla="*/ 0 h 121"/>
              <a:gd name="T2" fmla="*/ 531 w 644"/>
              <a:gd name="T3" fmla="*/ 0 h 121"/>
              <a:gd name="T4" fmla="*/ 584 w 644"/>
              <a:gd name="T5" fmla="*/ 15 h 121"/>
              <a:gd name="T6" fmla="*/ 644 w 644"/>
              <a:gd name="T7" fmla="*/ 76 h 121"/>
              <a:gd name="T8" fmla="*/ 644 w 644"/>
              <a:gd name="T9" fmla="*/ 121 h 121"/>
              <a:gd name="T10" fmla="*/ 0 60000 65536"/>
              <a:gd name="T11" fmla="*/ 0 60000 65536"/>
              <a:gd name="T12" fmla="*/ 0 60000 65536"/>
              <a:gd name="T13" fmla="*/ 0 60000 65536"/>
              <a:gd name="T14" fmla="*/ 0 60000 65536"/>
              <a:gd name="T15" fmla="*/ 0 w 644"/>
              <a:gd name="T16" fmla="*/ 0 h 121"/>
              <a:gd name="T17" fmla="*/ 644 w 644"/>
              <a:gd name="T18" fmla="*/ 121 h 121"/>
            </a:gdLst>
            <a:ahLst/>
            <a:cxnLst>
              <a:cxn ang="T10">
                <a:pos x="T0" y="T1"/>
              </a:cxn>
              <a:cxn ang="T11">
                <a:pos x="T2" y="T3"/>
              </a:cxn>
              <a:cxn ang="T12">
                <a:pos x="T4" y="T5"/>
              </a:cxn>
              <a:cxn ang="T13">
                <a:pos x="T6" y="T7"/>
              </a:cxn>
              <a:cxn ang="T14">
                <a:pos x="T8" y="T9"/>
              </a:cxn>
            </a:cxnLst>
            <a:rect l="T15" t="T16" r="T17" b="T18"/>
            <a:pathLst>
              <a:path w="644" h="121">
                <a:moveTo>
                  <a:pt x="0" y="0"/>
                </a:moveTo>
                <a:lnTo>
                  <a:pt x="531" y="0"/>
                </a:lnTo>
                <a:lnTo>
                  <a:pt x="584" y="15"/>
                </a:lnTo>
                <a:lnTo>
                  <a:pt x="644" y="76"/>
                </a:lnTo>
                <a:lnTo>
                  <a:pt x="644" y="121"/>
                </a:lnTo>
              </a:path>
            </a:pathLst>
          </a:custGeom>
          <a:noFill/>
          <a:ln w="76200" cmpd="sng">
            <a:solidFill>
              <a:srgbClr val="FFFF00"/>
            </a:solidFill>
            <a:round/>
            <a:headEnd/>
            <a:tailEnd/>
          </a:ln>
        </p:spPr>
        <p:txBody>
          <a:bodyPr/>
          <a:lstStyle/>
          <a:p>
            <a:endParaRPr lang="en-US"/>
          </a:p>
        </p:txBody>
      </p:sp>
      <p:sp>
        <p:nvSpPr>
          <p:cNvPr id="39951" name="AutoShape 15"/>
          <p:cNvSpPr>
            <a:spLocks noChangeArrowheads="1"/>
          </p:cNvSpPr>
          <p:nvPr/>
        </p:nvSpPr>
        <p:spPr bwMode="auto">
          <a:xfrm rot="5400000">
            <a:off x="3790950" y="2620963"/>
            <a:ext cx="674687" cy="674688"/>
          </a:xfrm>
          <a:custGeom>
            <a:avLst/>
            <a:gdLst>
              <a:gd name="T0" fmla="*/ 590351 w 21600"/>
              <a:gd name="T1" fmla="*/ 337344 h 21600"/>
              <a:gd name="T2" fmla="*/ 337344 w 21600"/>
              <a:gd name="T3" fmla="*/ 674688 h 21600"/>
              <a:gd name="T4" fmla="*/ 84336 w 21600"/>
              <a:gd name="T5" fmla="*/ 337344 h 21600"/>
              <a:gd name="T6" fmla="*/ 3373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087504" name="AutoShape 16"/>
          <p:cNvSpPr>
            <a:spLocks noChangeArrowheads="1"/>
          </p:cNvSpPr>
          <p:nvPr/>
        </p:nvSpPr>
        <p:spPr bwMode="auto">
          <a:xfrm rot="5400000">
            <a:off x="3824287" y="2654301"/>
            <a:ext cx="601663" cy="614362"/>
          </a:xfrm>
          <a:custGeom>
            <a:avLst/>
            <a:gdLst>
              <a:gd name="T0" fmla="*/ 526455 w 21600"/>
              <a:gd name="T1" fmla="*/ 307181 h 21600"/>
              <a:gd name="T2" fmla="*/ 300832 w 21600"/>
              <a:gd name="T3" fmla="*/ 614362 h 21600"/>
              <a:gd name="T4" fmla="*/ 75208 w 21600"/>
              <a:gd name="T5" fmla="*/ 307181 h 21600"/>
              <a:gd name="T6" fmla="*/ 30083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00"/>
          </a:solidFill>
          <a:ln w="9525">
            <a:noFill/>
            <a:miter lim="800000"/>
            <a:headEnd/>
            <a:tailEnd/>
          </a:ln>
        </p:spPr>
        <p:txBody>
          <a:bodyPr wrap="none" anchor="ctr"/>
          <a:lstStyle/>
          <a:p>
            <a:endParaRPr lang="en-US"/>
          </a:p>
        </p:txBody>
      </p:sp>
      <p:sp>
        <p:nvSpPr>
          <p:cNvPr id="39953" name="AutoShape 17"/>
          <p:cNvSpPr>
            <a:spLocks noChangeArrowheads="1"/>
          </p:cNvSpPr>
          <p:nvPr/>
        </p:nvSpPr>
        <p:spPr bwMode="auto">
          <a:xfrm>
            <a:off x="3649663" y="4329113"/>
            <a:ext cx="815975" cy="444500"/>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p>
        </p:txBody>
      </p:sp>
      <p:sp>
        <p:nvSpPr>
          <p:cNvPr id="39954" name="AutoShape 18"/>
          <p:cNvSpPr>
            <a:spLocks noChangeArrowheads="1"/>
          </p:cNvSpPr>
          <p:nvPr/>
        </p:nvSpPr>
        <p:spPr bwMode="auto">
          <a:xfrm rot="2727901">
            <a:off x="4221163" y="3173412"/>
            <a:ext cx="496888" cy="506413"/>
          </a:xfrm>
          <a:custGeom>
            <a:avLst/>
            <a:gdLst>
              <a:gd name="T0" fmla="*/ 248444 w 21600"/>
              <a:gd name="T1" fmla="*/ 0 h 21600"/>
              <a:gd name="T2" fmla="*/ 110374 w 21600"/>
              <a:gd name="T3" fmla="*/ 116967 h 21600"/>
              <a:gd name="T4" fmla="*/ 248444 w 21600"/>
              <a:gd name="T5" fmla="*/ 114717 h 21600"/>
              <a:gd name="T6" fmla="*/ 386514 w 21600"/>
              <a:gd name="T7" fmla="*/ 116967 h 21600"/>
              <a:gd name="T8" fmla="*/ 0 60000 65536"/>
              <a:gd name="T9" fmla="*/ 0 60000 65536"/>
              <a:gd name="T10" fmla="*/ 0 60000 65536"/>
              <a:gd name="T11" fmla="*/ 0 60000 65536"/>
              <a:gd name="T12" fmla="*/ 1595 w 21600"/>
              <a:gd name="T13" fmla="*/ 0 h 21600"/>
              <a:gd name="T14" fmla="*/ 20005 w 21600"/>
              <a:gd name="T15" fmla="*/ 7711 h 21600"/>
            </a:gdLst>
            <a:ahLst/>
            <a:cxnLst>
              <a:cxn ang="T8">
                <a:pos x="T0" y="T1"/>
              </a:cxn>
              <a:cxn ang="T9">
                <a:pos x="T2" y="T3"/>
              </a:cxn>
              <a:cxn ang="T10">
                <a:pos x="T4" y="T5"/>
              </a:cxn>
              <a:cxn ang="T11">
                <a:pos x="T6" y="T7"/>
              </a:cxn>
            </a:cxnLst>
            <a:rect l="T12" t="T13" r="T14" b="T15"/>
            <a:pathLst>
              <a:path w="21600" h="21600">
                <a:moveTo>
                  <a:pt x="6556" y="6691"/>
                </a:moveTo>
                <a:cubicBezTo>
                  <a:pt x="7668" y="5541"/>
                  <a:pt x="9200" y="4892"/>
                  <a:pt x="10800" y="4893"/>
                </a:cubicBezTo>
                <a:cubicBezTo>
                  <a:pt x="12399" y="4893"/>
                  <a:pt x="13931" y="5541"/>
                  <a:pt x="15043" y="6691"/>
                </a:cubicBezTo>
                <a:lnTo>
                  <a:pt x="18559" y="3287"/>
                </a:lnTo>
                <a:cubicBezTo>
                  <a:pt x="16524" y="1186"/>
                  <a:pt x="13724" y="-1"/>
                  <a:pt x="10799" y="0"/>
                </a:cubicBezTo>
                <a:cubicBezTo>
                  <a:pt x="7875" y="0"/>
                  <a:pt x="5075" y="1186"/>
                  <a:pt x="3040" y="3287"/>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39955" name="AutoShape 19"/>
          <p:cNvSpPr>
            <a:spLocks noChangeArrowheads="1"/>
          </p:cNvSpPr>
          <p:nvPr/>
        </p:nvSpPr>
        <p:spPr bwMode="auto">
          <a:xfrm rot="8236628">
            <a:off x="4224338" y="4003675"/>
            <a:ext cx="496887" cy="506413"/>
          </a:xfrm>
          <a:custGeom>
            <a:avLst/>
            <a:gdLst>
              <a:gd name="T0" fmla="*/ 248444 w 21600"/>
              <a:gd name="T1" fmla="*/ 0 h 21600"/>
              <a:gd name="T2" fmla="*/ 110373 w 21600"/>
              <a:gd name="T3" fmla="*/ 116967 h 21600"/>
              <a:gd name="T4" fmla="*/ 248444 w 21600"/>
              <a:gd name="T5" fmla="*/ 114717 h 21600"/>
              <a:gd name="T6" fmla="*/ 386514 w 21600"/>
              <a:gd name="T7" fmla="*/ 116967 h 21600"/>
              <a:gd name="T8" fmla="*/ 0 60000 65536"/>
              <a:gd name="T9" fmla="*/ 0 60000 65536"/>
              <a:gd name="T10" fmla="*/ 0 60000 65536"/>
              <a:gd name="T11" fmla="*/ 0 60000 65536"/>
              <a:gd name="T12" fmla="*/ 1595 w 21600"/>
              <a:gd name="T13" fmla="*/ 0 h 21600"/>
              <a:gd name="T14" fmla="*/ 20005 w 21600"/>
              <a:gd name="T15" fmla="*/ 7711 h 21600"/>
            </a:gdLst>
            <a:ahLst/>
            <a:cxnLst>
              <a:cxn ang="T8">
                <a:pos x="T0" y="T1"/>
              </a:cxn>
              <a:cxn ang="T9">
                <a:pos x="T2" y="T3"/>
              </a:cxn>
              <a:cxn ang="T10">
                <a:pos x="T4" y="T5"/>
              </a:cxn>
              <a:cxn ang="T11">
                <a:pos x="T6" y="T7"/>
              </a:cxn>
            </a:cxnLst>
            <a:rect l="T12" t="T13" r="T14" b="T15"/>
            <a:pathLst>
              <a:path w="21600" h="21600">
                <a:moveTo>
                  <a:pt x="6556" y="6691"/>
                </a:moveTo>
                <a:cubicBezTo>
                  <a:pt x="7668" y="5541"/>
                  <a:pt x="9200" y="4892"/>
                  <a:pt x="10800" y="4893"/>
                </a:cubicBezTo>
                <a:cubicBezTo>
                  <a:pt x="12399" y="4893"/>
                  <a:pt x="13931" y="5541"/>
                  <a:pt x="15043" y="6691"/>
                </a:cubicBezTo>
                <a:lnTo>
                  <a:pt x="18559" y="3287"/>
                </a:lnTo>
                <a:cubicBezTo>
                  <a:pt x="16524" y="1186"/>
                  <a:pt x="13724" y="-1"/>
                  <a:pt x="10799" y="0"/>
                </a:cubicBezTo>
                <a:cubicBezTo>
                  <a:pt x="7875" y="0"/>
                  <a:pt x="5075" y="1186"/>
                  <a:pt x="3040" y="3287"/>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39956" name="Rectangle 20"/>
          <p:cNvSpPr>
            <a:spLocks noChangeArrowheads="1"/>
          </p:cNvSpPr>
          <p:nvPr/>
        </p:nvSpPr>
        <p:spPr bwMode="auto">
          <a:xfrm>
            <a:off x="4608513" y="3427413"/>
            <a:ext cx="109537" cy="83026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9957" name="AutoShape 21"/>
          <p:cNvSpPr>
            <a:spLocks noChangeArrowheads="1"/>
          </p:cNvSpPr>
          <p:nvPr/>
        </p:nvSpPr>
        <p:spPr bwMode="auto">
          <a:xfrm rot="2727901">
            <a:off x="4211638" y="4584700"/>
            <a:ext cx="496887" cy="506413"/>
          </a:xfrm>
          <a:custGeom>
            <a:avLst/>
            <a:gdLst>
              <a:gd name="T0" fmla="*/ 248444 w 21600"/>
              <a:gd name="T1" fmla="*/ 0 h 21600"/>
              <a:gd name="T2" fmla="*/ 110373 w 21600"/>
              <a:gd name="T3" fmla="*/ 116967 h 21600"/>
              <a:gd name="T4" fmla="*/ 248444 w 21600"/>
              <a:gd name="T5" fmla="*/ 114717 h 21600"/>
              <a:gd name="T6" fmla="*/ 386514 w 21600"/>
              <a:gd name="T7" fmla="*/ 116967 h 21600"/>
              <a:gd name="T8" fmla="*/ 0 60000 65536"/>
              <a:gd name="T9" fmla="*/ 0 60000 65536"/>
              <a:gd name="T10" fmla="*/ 0 60000 65536"/>
              <a:gd name="T11" fmla="*/ 0 60000 65536"/>
              <a:gd name="T12" fmla="*/ 1595 w 21600"/>
              <a:gd name="T13" fmla="*/ 0 h 21600"/>
              <a:gd name="T14" fmla="*/ 20005 w 21600"/>
              <a:gd name="T15" fmla="*/ 7711 h 21600"/>
            </a:gdLst>
            <a:ahLst/>
            <a:cxnLst>
              <a:cxn ang="T8">
                <a:pos x="T0" y="T1"/>
              </a:cxn>
              <a:cxn ang="T9">
                <a:pos x="T2" y="T3"/>
              </a:cxn>
              <a:cxn ang="T10">
                <a:pos x="T4" y="T5"/>
              </a:cxn>
              <a:cxn ang="T11">
                <a:pos x="T6" y="T7"/>
              </a:cxn>
            </a:cxnLst>
            <a:rect l="T12" t="T13" r="T14" b="T15"/>
            <a:pathLst>
              <a:path w="21600" h="21600">
                <a:moveTo>
                  <a:pt x="6556" y="6691"/>
                </a:moveTo>
                <a:cubicBezTo>
                  <a:pt x="7668" y="5541"/>
                  <a:pt x="9200" y="4892"/>
                  <a:pt x="10800" y="4893"/>
                </a:cubicBezTo>
                <a:cubicBezTo>
                  <a:pt x="12399" y="4893"/>
                  <a:pt x="13931" y="5541"/>
                  <a:pt x="15043" y="6691"/>
                </a:cubicBezTo>
                <a:lnTo>
                  <a:pt x="18559" y="3287"/>
                </a:lnTo>
                <a:cubicBezTo>
                  <a:pt x="16524" y="1186"/>
                  <a:pt x="13724" y="-1"/>
                  <a:pt x="10799" y="0"/>
                </a:cubicBezTo>
                <a:cubicBezTo>
                  <a:pt x="7875" y="0"/>
                  <a:pt x="5075" y="1186"/>
                  <a:pt x="3040" y="3287"/>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39958" name="AutoShape 22"/>
          <p:cNvSpPr>
            <a:spLocks noChangeArrowheads="1"/>
          </p:cNvSpPr>
          <p:nvPr/>
        </p:nvSpPr>
        <p:spPr bwMode="auto">
          <a:xfrm rot="-2670416">
            <a:off x="3397250" y="4584700"/>
            <a:ext cx="496888" cy="506413"/>
          </a:xfrm>
          <a:custGeom>
            <a:avLst/>
            <a:gdLst>
              <a:gd name="T0" fmla="*/ 248444 w 21600"/>
              <a:gd name="T1" fmla="*/ 0 h 21600"/>
              <a:gd name="T2" fmla="*/ 110374 w 21600"/>
              <a:gd name="T3" fmla="*/ 116967 h 21600"/>
              <a:gd name="T4" fmla="*/ 248444 w 21600"/>
              <a:gd name="T5" fmla="*/ 114717 h 21600"/>
              <a:gd name="T6" fmla="*/ 386514 w 21600"/>
              <a:gd name="T7" fmla="*/ 116967 h 21600"/>
              <a:gd name="T8" fmla="*/ 0 60000 65536"/>
              <a:gd name="T9" fmla="*/ 0 60000 65536"/>
              <a:gd name="T10" fmla="*/ 0 60000 65536"/>
              <a:gd name="T11" fmla="*/ 0 60000 65536"/>
              <a:gd name="T12" fmla="*/ 1595 w 21600"/>
              <a:gd name="T13" fmla="*/ 0 h 21600"/>
              <a:gd name="T14" fmla="*/ 20005 w 21600"/>
              <a:gd name="T15" fmla="*/ 7711 h 21600"/>
            </a:gdLst>
            <a:ahLst/>
            <a:cxnLst>
              <a:cxn ang="T8">
                <a:pos x="T0" y="T1"/>
              </a:cxn>
              <a:cxn ang="T9">
                <a:pos x="T2" y="T3"/>
              </a:cxn>
              <a:cxn ang="T10">
                <a:pos x="T4" y="T5"/>
              </a:cxn>
              <a:cxn ang="T11">
                <a:pos x="T6" y="T7"/>
              </a:cxn>
            </a:cxnLst>
            <a:rect l="T12" t="T13" r="T14" b="T15"/>
            <a:pathLst>
              <a:path w="21600" h="21600">
                <a:moveTo>
                  <a:pt x="6556" y="6691"/>
                </a:moveTo>
                <a:cubicBezTo>
                  <a:pt x="7668" y="5541"/>
                  <a:pt x="9200" y="4892"/>
                  <a:pt x="10800" y="4893"/>
                </a:cubicBezTo>
                <a:cubicBezTo>
                  <a:pt x="12399" y="4893"/>
                  <a:pt x="13931" y="5541"/>
                  <a:pt x="15043" y="6691"/>
                </a:cubicBezTo>
                <a:lnTo>
                  <a:pt x="18559" y="3287"/>
                </a:lnTo>
                <a:cubicBezTo>
                  <a:pt x="16524" y="1186"/>
                  <a:pt x="13724" y="-1"/>
                  <a:pt x="10799" y="0"/>
                </a:cubicBezTo>
                <a:cubicBezTo>
                  <a:pt x="7875" y="0"/>
                  <a:pt x="5075" y="1186"/>
                  <a:pt x="3040" y="3287"/>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39959" name="Rectangle 23"/>
          <p:cNvSpPr>
            <a:spLocks noChangeArrowheads="1"/>
          </p:cNvSpPr>
          <p:nvPr/>
        </p:nvSpPr>
        <p:spPr bwMode="auto">
          <a:xfrm>
            <a:off x="3646488" y="4581525"/>
            <a:ext cx="817562" cy="1206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87512" name="Freeform 24"/>
          <p:cNvSpPr>
            <a:spLocks/>
          </p:cNvSpPr>
          <p:nvPr/>
        </p:nvSpPr>
        <p:spPr bwMode="auto">
          <a:xfrm>
            <a:off x="3441700" y="4630738"/>
            <a:ext cx="1011238" cy="457200"/>
          </a:xfrm>
          <a:custGeom>
            <a:avLst/>
            <a:gdLst>
              <a:gd name="T0" fmla="*/ 0 w 637"/>
              <a:gd name="T1" fmla="*/ 386 h 386"/>
              <a:gd name="T2" fmla="*/ 0 w 637"/>
              <a:gd name="T3" fmla="*/ 136 h 386"/>
              <a:gd name="T4" fmla="*/ 15 w 637"/>
              <a:gd name="T5" fmla="*/ 75 h 386"/>
              <a:gd name="T6" fmla="*/ 46 w 637"/>
              <a:gd name="T7" fmla="*/ 37 h 386"/>
              <a:gd name="T8" fmla="*/ 122 w 637"/>
              <a:gd name="T9" fmla="*/ 0 h 386"/>
              <a:gd name="T10" fmla="*/ 637 w 637"/>
              <a:gd name="T11" fmla="*/ 0 h 386"/>
              <a:gd name="T12" fmla="*/ 0 60000 65536"/>
              <a:gd name="T13" fmla="*/ 0 60000 65536"/>
              <a:gd name="T14" fmla="*/ 0 60000 65536"/>
              <a:gd name="T15" fmla="*/ 0 60000 65536"/>
              <a:gd name="T16" fmla="*/ 0 60000 65536"/>
              <a:gd name="T17" fmla="*/ 0 60000 65536"/>
              <a:gd name="T18" fmla="*/ 0 w 637"/>
              <a:gd name="T19" fmla="*/ 0 h 386"/>
              <a:gd name="T20" fmla="*/ 637 w 637"/>
              <a:gd name="T21" fmla="*/ 386 h 386"/>
            </a:gdLst>
            <a:ahLst/>
            <a:cxnLst>
              <a:cxn ang="T12">
                <a:pos x="T0" y="T1"/>
              </a:cxn>
              <a:cxn ang="T13">
                <a:pos x="T2" y="T3"/>
              </a:cxn>
              <a:cxn ang="T14">
                <a:pos x="T4" y="T5"/>
              </a:cxn>
              <a:cxn ang="T15">
                <a:pos x="T6" y="T7"/>
              </a:cxn>
              <a:cxn ang="T16">
                <a:pos x="T8" y="T9"/>
              </a:cxn>
              <a:cxn ang="T17">
                <a:pos x="T10" y="T11"/>
              </a:cxn>
            </a:cxnLst>
            <a:rect l="T18" t="T19" r="T20" b="T21"/>
            <a:pathLst>
              <a:path w="637" h="386">
                <a:moveTo>
                  <a:pt x="0" y="386"/>
                </a:moveTo>
                <a:lnTo>
                  <a:pt x="0" y="136"/>
                </a:lnTo>
                <a:lnTo>
                  <a:pt x="15" y="75"/>
                </a:lnTo>
                <a:lnTo>
                  <a:pt x="46" y="37"/>
                </a:lnTo>
                <a:lnTo>
                  <a:pt x="122" y="0"/>
                </a:lnTo>
                <a:lnTo>
                  <a:pt x="637" y="0"/>
                </a:lnTo>
              </a:path>
            </a:pathLst>
          </a:custGeom>
          <a:noFill/>
          <a:ln w="76200" cmpd="sng">
            <a:solidFill>
              <a:schemeClr val="accent2"/>
            </a:solidFill>
            <a:round/>
            <a:headEnd/>
            <a:tailEnd/>
          </a:ln>
        </p:spPr>
        <p:txBody>
          <a:bodyPr/>
          <a:lstStyle/>
          <a:p>
            <a:endParaRPr lang="en-US"/>
          </a:p>
        </p:txBody>
      </p:sp>
      <p:sp>
        <p:nvSpPr>
          <p:cNvPr id="1087513" name="Freeform 25"/>
          <p:cNvSpPr>
            <a:spLocks/>
          </p:cNvSpPr>
          <p:nvPr/>
        </p:nvSpPr>
        <p:spPr bwMode="auto">
          <a:xfrm>
            <a:off x="4464050" y="4618038"/>
            <a:ext cx="193675" cy="533400"/>
          </a:xfrm>
          <a:custGeom>
            <a:avLst/>
            <a:gdLst>
              <a:gd name="T0" fmla="*/ 0 w 122"/>
              <a:gd name="T1" fmla="*/ 0 h 394"/>
              <a:gd name="T2" fmla="*/ 76 w 122"/>
              <a:gd name="T3" fmla="*/ 38 h 394"/>
              <a:gd name="T4" fmla="*/ 107 w 122"/>
              <a:gd name="T5" fmla="*/ 91 h 394"/>
              <a:gd name="T6" fmla="*/ 122 w 122"/>
              <a:gd name="T7" fmla="*/ 136 h 394"/>
              <a:gd name="T8" fmla="*/ 122 w 122"/>
              <a:gd name="T9" fmla="*/ 394 h 394"/>
              <a:gd name="T10" fmla="*/ 0 60000 65536"/>
              <a:gd name="T11" fmla="*/ 0 60000 65536"/>
              <a:gd name="T12" fmla="*/ 0 60000 65536"/>
              <a:gd name="T13" fmla="*/ 0 60000 65536"/>
              <a:gd name="T14" fmla="*/ 0 60000 65536"/>
              <a:gd name="T15" fmla="*/ 0 w 122"/>
              <a:gd name="T16" fmla="*/ 0 h 394"/>
              <a:gd name="T17" fmla="*/ 122 w 122"/>
              <a:gd name="T18" fmla="*/ 394 h 394"/>
            </a:gdLst>
            <a:ahLst/>
            <a:cxnLst>
              <a:cxn ang="T10">
                <a:pos x="T0" y="T1"/>
              </a:cxn>
              <a:cxn ang="T11">
                <a:pos x="T2" y="T3"/>
              </a:cxn>
              <a:cxn ang="T12">
                <a:pos x="T4" y="T5"/>
              </a:cxn>
              <a:cxn ang="T13">
                <a:pos x="T6" y="T7"/>
              </a:cxn>
              <a:cxn ang="T14">
                <a:pos x="T8" y="T9"/>
              </a:cxn>
            </a:cxnLst>
            <a:rect l="T15" t="T16" r="T17" b="T18"/>
            <a:pathLst>
              <a:path w="122" h="394">
                <a:moveTo>
                  <a:pt x="0" y="0"/>
                </a:moveTo>
                <a:lnTo>
                  <a:pt x="76" y="38"/>
                </a:lnTo>
                <a:lnTo>
                  <a:pt x="107" y="91"/>
                </a:lnTo>
                <a:lnTo>
                  <a:pt x="122" y="136"/>
                </a:lnTo>
                <a:lnTo>
                  <a:pt x="122" y="394"/>
                </a:lnTo>
              </a:path>
            </a:pathLst>
          </a:custGeom>
          <a:noFill/>
          <a:ln w="76200" cmpd="sng">
            <a:solidFill>
              <a:srgbClr val="FF0000"/>
            </a:solidFill>
            <a:round/>
            <a:headEnd type="none" w="med" len="med"/>
            <a:tailEnd type="triangle" w="med" len="med"/>
          </a:ln>
        </p:spPr>
        <p:txBody>
          <a:bodyPr/>
          <a:lstStyle/>
          <a:p>
            <a:endParaRPr lang="en-US"/>
          </a:p>
        </p:txBody>
      </p:sp>
      <p:sp>
        <p:nvSpPr>
          <p:cNvPr id="39962" name="AutoShape 26"/>
          <p:cNvSpPr>
            <a:spLocks noChangeArrowheads="1"/>
          </p:cNvSpPr>
          <p:nvPr/>
        </p:nvSpPr>
        <p:spPr bwMode="auto">
          <a:xfrm rot="-8092488">
            <a:off x="3395663" y="4005262"/>
            <a:ext cx="496888" cy="506413"/>
          </a:xfrm>
          <a:custGeom>
            <a:avLst/>
            <a:gdLst>
              <a:gd name="T0" fmla="*/ 248444 w 21600"/>
              <a:gd name="T1" fmla="*/ 0 h 21600"/>
              <a:gd name="T2" fmla="*/ 110374 w 21600"/>
              <a:gd name="T3" fmla="*/ 116967 h 21600"/>
              <a:gd name="T4" fmla="*/ 248444 w 21600"/>
              <a:gd name="T5" fmla="*/ 114717 h 21600"/>
              <a:gd name="T6" fmla="*/ 386514 w 21600"/>
              <a:gd name="T7" fmla="*/ 116967 h 21600"/>
              <a:gd name="T8" fmla="*/ 0 60000 65536"/>
              <a:gd name="T9" fmla="*/ 0 60000 65536"/>
              <a:gd name="T10" fmla="*/ 0 60000 65536"/>
              <a:gd name="T11" fmla="*/ 0 60000 65536"/>
              <a:gd name="T12" fmla="*/ 1595 w 21600"/>
              <a:gd name="T13" fmla="*/ 0 h 21600"/>
              <a:gd name="T14" fmla="*/ 20005 w 21600"/>
              <a:gd name="T15" fmla="*/ 7711 h 21600"/>
            </a:gdLst>
            <a:ahLst/>
            <a:cxnLst>
              <a:cxn ang="T8">
                <a:pos x="T0" y="T1"/>
              </a:cxn>
              <a:cxn ang="T9">
                <a:pos x="T2" y="T3"/>
              </a:cxn>
              <a:cxn ang="T10">
                <a:pos x="T4" y="T5"/>
              </a:cxn>
              <a:cxn ang="T11">
                <a:pos x="T6" y="T7"/>
              </a:cxn>
            </a:cxnLst>
            <a:rect l="T12" t="T13" r="T14" b="T15"/>
            <a:pathLst>
              <a:path w="21600" h="21600">
                <a:moveTo>
                  <a:pt x="6556" y="6691"/>
                </a:moveTo>
                <a:cubicBezTo>
                  <a:pt x="7668" y="5541"/>
                  <a:pt x="9200" y="4892"/>
                  <a:pt x="10800" y="4893"/>
                </a:cubicBezTo>
                <a:cubicBezTo>
                  <a:pt x="12399" y="4893"/>
                  <a:pt x="13931" y="5541"/>
                  <a:pt x="15043" y="6691"/>
                </a:cubicBezTo>
                <a:lnTo>
                  <a:pt x="18559" y="3287"/>
                </a:lnTo>
                <a:cubicBezTo>
                  <a:pt x="16524" y="1186"/>
                  <a:pt x="13724" y="-1"/>
                  <a:pt x="10799" y="0"/>
                </a:cubicBezTo>
                <a:cubicBezTo>
                  <a:pt x="7875" y="0"/>
                  <a:pt x="5075" y="1186"/>
                  <a:pt x="3040" y="3287"/>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39963" name="Rectangle 27"/>
          <p:cNvSpPr>
            <a:spLocks noChangeArrowheads="1"/>
          </p:cNvSpPr>
          <p:nvPr/>
        </p:nvSpPr>
        <p:spPr bwMode="auto">
          <a:xfrm>
            <a:off x="3648075" y="4391025"/>
            <a:ext cx="817563" cy="1206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9964" name="Rectangle 28"/>
          <p:cNvSpPr>
            <a:spLocks noChangeArrowheads="1"/>
          </p:cNvSpPr>
          <p:nvPr/>
        </p:nvSpPr>
        <p:spPr bwMode="auto">
          <a:xfrm>
            <a:off x="3384550" y="3681413"/>
            <a:ext cx="120650" cy="5905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9965" name="AutoShape 29"/>
          <p:cNvSpPr>
            <a:spLocks noChangeArrowheads="1"/>
          </p:cNvSpPr>
          <p:nvPr/>
        </p:nvSpPr>
        <p:spPr bwMode="auto">
          <a:xfrm rot="2727901">
            <a:off x="3008313" y="3440112"/>
            <a:ext cx="496888" cy="506413"/>
          </a:xfrm>
          <a:custGeom>
            <a:avLst/>
            <a:gdLst>
              <a:gd name="T0" fmla="*/ 248444 w 21600"/>
              <a:gd name="T1" fmla="*/ 0 h 21600"/>
              <a:gd name="T2" fmla="*/ 110374 w 21600"/>
              <a:gd name="T3" fmla="*/ 116967 h 21600"/>
              <a:gd name="T4" fmla="*/ 248444 w 21600"/>
              <a:gd name="T5" fmla="*/ 114717 h 21600"/>
              <a:gd name="T6" fmla="*/ 386514 w 21600"/>
              <a:gd name="T7" fmla="*/ 116967 h 21600"/>
              <a:gd name="T8" fmla="*/ 0 60000 65536"/>
              <a:gd name="T9" fmla="*/ 0 60000 65536"/>
              <a:gd name="T10" fmla="*/ 0 60000 65536"/>
              <a:gd name="T11" fmla="*/ 0 60000 65536"/>
              <a:gd name="T12" fmla="*/ 1595 w 21600"/>
              <a:gd name="T13" fmla="*/ 0 h 21600"/>
              <a:gd name="T14" fmla="*/ 20005 w 21600"/>
              <a:gd name="T15" fmla="*/ 7711 h 21600"/>
            </a:gdLst>
            <a:ahLst/>
            <a:cxnLst>
              <a:cxn ang="T8">
                <a:pos x="T0" y="T1"/>
              </a:cxn>
              <a:cxn ang="T9">
                <a:pos x="T2" y="T3"/>
              </a:cxn>
              <a:cxn ang="T10">
                <a:pos x="T4" y="T5"/>
              </a:cxn>
              <a:cxn ang="T11">
                <a:pos x="T6" y="T7"/>
              </a:cxn>
            </a:cxnLst>
            <a:rect l="T12" t="T13" r="T14" b="T15"/>
            <a:pathLst>
              <a:path w="21600" h="21600">
                <a:moveTo>
                  <a:pt x="6556" y="6691"/>
                </a:moveTo>
                <a:cubicBezTo>
                  <a:pt x="7668" y="5541"/>
                  <a:pt x="9200" y="4892"/>
                  <a:pt x="10800" y="4893"/>
                </a:cubicBezTo>
                <a:cubicBezTo>
                  <a:pt x="12399" y="4893"/>
                  <a:pt x="13931" y="5541"/>
                  <a:pt x="15043" y="6691"/>
                </a:cubicBezTo>
                <a:lnTo>
                  <a:pt x="18559" y="3287"/>
                </a:lnTo>
                <a:cubicBezTo>
                  <a:pt x="16524" y="1186"/>
                  <a:pt x="13724" y="-1"/>
                  <a:pt x="10799" y="0"/>
                </a:cubicBezTo>
                <a:cubicBezTo>
                  <a:pt x="7875" y="0"/>
                  <a:pt x="5075" y="1186"/>
                  <a:pt x="3040" y="3287"/>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39966" name="Rectangle 30"/>
          <p:cNvSpPr>
            <a:spLocks noChangeArrowheads="1"/>
          </p:cNvSpPr>
          <p:nvPr/>
        </p:nvSpPr>
        <p:spPr bwMode="auto">
          <a:xfrm>
            <a:off x="3036888" y="3430588"/>
            <a:ext cx="215900" cy="1206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87519" name="Freeform 31"/>
          <p:cNvSpPr>
            <a:spLocks/>
          </p:cNvSpPr>
          <p:nvPr/>
        </p:nvSpPr>
        <p:spPr bwMode="auto">
          <a:xfrm>
            <a:off x="4440238" y="3222625"/>
            <a:ext cx="217487" cy="1227138"/>
          </a:xfrm>
          <a:custGeom>
            <a:avLst/>
            <a:gdLst>
              <a:gd name="T0" fmla="*/ 0 w 137"/>
              <a:gd name="T1" fmla="*/ 0 h 773"/>
              <a:gd name="T2" fmla="*/ 61 w 137"/>
              <a:gd name="T3" fmla="*/ 7 h 773"/>
              <a:gd name="T4" fmla="*/ 106 w 137"/>
              <a:gd name="T5" fmla="*/ 38 h 773"/>
              <a:gd name="T6" fmla="*/ 129 w 137"/>
              <a:gd name="T7" fmla="*/ 76 h 773"/>
              <a:gd name="T8" fmla="*/ 137 w 137"/>
              <a:gd name="T9" fmla="*/ 136 h 773"/>
              <a:gd name="T10" fmla="*/ 137 w 137"/>
              <a:gd name="T11" fmla="*/ 667 h 773"/>
              <a:gd name="T12" fmla="*/ 114 w 137"/>
              <a:gd name="T13" fmla="*/ 727 h 773"/>
              <a:gd name="T14" fmla="*/ 69 w 137"/>
              <a:gd name="T15" fmla="*/ 765 h 773"/>
              <a:gd name="T16" fmla="*/ 8 w 137"/>
              <a:gd name="T17" fmla="*/ 773 h 7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773"/>
              <a:gd name="T29" fmla="*/ 137 w 137"/>
              <a:gd name="T30" fmla="*/ 773 h 7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773">
                <a:moveTo>
                  <a:pt x="0" y="0"/>
                </a:moveTo>
                <a:lnTo>
                  <a:pt x="61" y="7"/>
                </a:lnTo>
                <a:lnTo>
                  <a:pt x="106" y="38"/>
                </a:lnTo>
                <a:lnTo>
                  <a:pt x="129" y="76"/>
                </a:lnTo>
                <a:lnTo>
                  <a:pt x="137" y="136"/>
                </a:lnTo>
                <a:lnTo>
                  <a:pt x="137" y="667"/>
                </a:lnTo>
                <a:lnTo>
                  <a:pt x="114" y="727"/>
                </a:lnTo>
                <a:lnTo>
                  <a:pt x="69" y="765"/>
                </a:lnTo>
                <a:lnTo>
                  <a:pt x="8" y="773"/>
                </a:lnTo>
              </a:path>
            </a:pathLst>
          </a:custGeom>
          <a:noFill/>
          <a:ln w="76200" cmpd="sng">
            <a:solidFill>
              <a:srgbClr val="FFFF00"/>
            </a:solidFill>
            <a:round/>
            <a:headEnd/>
            <a:tailEnd/>
          </a:ln>
        </p:spPr>
        <p:txBody>
          <a:bodyPr/>
          <a:lstStyle/>
          <a:p>
            <a:endParaRPr lang="en-US"/>
          </a:p>
        </p:txBody>
      </p:sp>
      <p:sp>
        <p:nvSpPr>
          <p:cNvPr id="1087520" name="Freeform 32"/>
          <p:cNvSpPr>
            <a:spLocks/>
          </p:cNvSpPr>
          <p:nvPr/>
        </p:nvSpPr>
        <p:spPr bwMode="auto">
          <a:xfrm>
            <a:off x="3044825" y="3487738"/>
            <a:ext cx="1408113" cy="962025"/>
          </a:xfrm>
          <a:custGeom>
            <a:avLst/>
            <a:gdLst>
              <a:gd name="T0" fmla="*/ 887 w 887"/>
              <a:gd name="T1" fmla="*/ 606 h 606"/>
              <a:gd name="T2" fmla="*/ 379 w 887"/>
              <a:gd name="T3" fmla="*/ 606 h 606"/>
              <a:gd name="T4" fmla="*/ 334 w 887"/>
              <a:gd name="T5" fmla="*/ 598 h 606"/>
              <a:gd name="T6" fmla="*/ 288 w 887"/>
              <a:gd name="T7" fmla="*/ 568 h 606"/>
              <a:gd name="T8" fmla="*/ 265 w 887"/>
              <a:gd name="T9" fmla="*/ 522 h 606"/>
              <a:gd name="T10" fmla="*/ 250 w 887"/>
              <a:gd name="T11" fmla="*/ 128 h 606"/>
              <a:gd name="T12" fmla="*/ 243 w 887"/>
              <a:gd name="T13" fmla="*/ 60 h 606"/>
              <a:gd name="T14" fmla="*/ 205 w 887"/>
              <a:gd name="T15" fmla="*/ 22 h 606"/>
              <a:gd name="T16" fmla="*/ 137 w 887"/>
              <a:gd name="T17" fmla="*/ 0 h 606"/>
              <a:gd name="T18" fmla="*/ 0 w 887"/>
              <a:gd name="T19" fmla="*/ 0 h 6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7"/>
              <a:gd name="T31" fmla="*/ 0 h 606"/>
              <a:gd name="T32" fmla="*/ 887 w 887"/>
              <a:gd name="T33" fmla="*/ 606 h 6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7" h="606">
                <a:moveTo>
                  <a:pt x="887" y="606"/>
                </a:moveTo>
                <a:lnTo>
                  <a:pt x="379" y="606"/>
                </a:lnTo>
                <a:lnTo>
                  <a:pt x="334" y="598"/>
                </a:lnTo>
                <a:lnTo>
                  <a:pt x="288" y="568"/>
                </a:lnTo>
                <a:lnTo>
                  <a:pt x="265" y="522"/>
                </a:lnTo>
                <a:lnTo>
                  <a:pt x="250" y="128"/>
                </a:lnTo>
                <a:lnTo>
                  <a:pt x="243" y="60"/>
                </a:lnTo>
                <a:lnTo>
                  <a:pt x="205" y="22"/>
                </a:lnTo>
                <a:lnTo>
                  <a:pt x="137" y="0"/>
                </a:lnTo>
                <a:lnTo>
                  <a:pt x="0" y="0"/>
                </a:lnTo>
              </a:path>
            </a:pathLst>
          </a:custGeom>
          <a:noFill/>
          <a:ln w="76200" cmpd="sng">
            <a:solidFill>
              <a:schemeClr val="hlink"/>
            </a:solidFill>
            <a:round/>
            <a:headEnd/>
            <a:tailEnd/>
          </a:ln>
        </p:spPr>
        <p:txBody>
          <a:bodyPr/>
          <a:lstStyle/>
          <a:p>
            <a:endParaRPr lang="en-US"/>
          </a:p>
        </p:txBody>
      </p:sp>
      <p:sp>
        <p:nvSpPr>
          <p:cNvPr id="39969" name="Rectangle 33"/>
          <p:cNvSpPr>
            <a:spLocks noChangeArrowheads="1"/>
          </p:cNvSpPr>
          <p:nvPr/>
        </p:nvSpPr>
        <p:spPr bwMode="auto">
          <a:xfrm>
            <a:off x="2551113" y="1789113"/>
            <a:ext cx="157162" cy="277812"/>
          </a:xfrm>
          <a:prstGeom prst="rect">
            <a:avLst/>
          </a:prstGeom>
          <a:gradFill rotWithShape="1">
            <a:gsLst>
              <a:gs pos="0">
                <a:srgbClr val="762F00"/>
              </a:gs>
              <a:gs pos="50000">
                <a:srgbClr val="FF6600"/>
              </a:gs>
              <a:gs pos="100000">
                <a:srgbClr val="762F00"/>
              </a:gs>
            </a:gsLst>
            <a:lin ang="0" scaled="1"/>
          </a:gradFill>
          <a:ln w="9525">
            <a:solidFill>
              <a:schemeClr val="tx1"/>
            </a:solidFill>
            <a:miter lim="800000"/>
            <a:headEnd/>
            <a:tailEnd/>
          </a:ln>
        </p:spPr>
        <p:txBody>
          <a:bodyPr wrap="none" anchor="ctr"/>
          <a:lstStyle/>
          <a:p>
            <a:endParaRPr lang="en-US"/>
          </a:p>
        </p:txBody>
      </p:sp>
      <p:sp>
        <p:nvSpPr>
          <p:cNvPr id="1087522" name="Rectangle 34"/>
          <p:cNvSpPr>
            <a:spLocks noChangeArrowheads="1"/>
          </p:cNvSpPr>
          <p:nvPr/>
        </p:nvSpPr>
        <p:spPr bwMode="auto">
          <a:xfrm>
            <a:off x="4465638" y="2890838"/>
            <a:ext cx="411162" cy="128587"/>
          </a:xfrm>
          <a:prstGeom prst="rect">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p>
        </p:txBody>
      </p:sp>
      <p:sp>
        <p:nvSpPr>
          <p:cNvPr id="1087523" name="AutoShape 35"/>
          <p:cNvSpPr>
            <a:spLocks noChangeArrowheads="1"/>
          </p:cNvSpPr>
          <p:nvPr/>
        </p:nvSpPr>
        <p:spPr bwMode="auto">
          <a:xfrm>
            <a:off x="4859338" y="2690813"/>
            <a:ext cx="1389062" cy="511175"/>
          </a:xfrm>
          <a:prstGeom prst="roundRect">
            <a:avLst>
              <a:gd name="adj" fmla="val 16667"/>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9525">
            <a:solidFill>
              <a:schemeClr val="tx1"/>
            </a:solidFill>
            <a:round/>
            <a:headEnd/>
            <a:tailEnd/>
          </a:ln>
          <a:effectLst/>
        </p:spPr>
        <p:txBody>
          <a:bodyPr wrap="none" anchor="ctr"/>
          <a:lstStyle/>
          <a:p>
            <a:pPr>
              <a:defRPr/>
            </a:pPr>
            <a:endParaRPr lang="en-US"/>
          </a:p>
        </p:txBody>
      </p:sp>
      <p:sp>
        <p:nvSpPr>
          <p:cNvPr id="39972" name="Text Box 36"/>
          <p:cNvSpPr txBox="1">
            <a:spLocks noChangeArrowheads="1"/>
          </p:cNvSpPr>
          <p:nvPr/>
        </p:nvSpPr>
        <p:spPr bwMode="auto">
          <a:xfrm>
            <a:off x="2097088" y="2535238"/>
            <a:ext cx="1003300" cy="366712"/>
          </a:xfrm>
          <a:prstGeom prst="rect">
            <a:avLst/>
          </a:prstGeom>
          <a:noFill/>
          <a:ln w="9525">
            <a:noFill/>
            <a:miter lim="800000"/>
            <a:headEnd/>
            <a:tailEnd/>
          </a:ln>
        </p:spPr>
        <p:txBody>
          <a:bodyPr wrap="none">
            <a:spAutoFit/>
          </a:bodyPr>
          <a:lstStyle/>
          <a:p>
            <a:r>
              <a:rPr lang="en-US" sz="1800" b="1"/>
              <a:t>BOILER</a:t>
            </a:r>
          </a:p>
        </p:txBody>
      </p:sp>
      <p:sp>
        <p:nvSpPr>
          <p:cNvPr id="39973" name="Text Box 37"/>
          <p:cNvSpPr txBox="1">
            <a:spLocks noChangeArrowheads="1"/>
          </p:cNvSpPr>
          <p:nvPr/>
        </p:nvSpPr>
        <p:spPr bwMode="auto">
          <a:xfrm>
            <a:off x="3476625" y="3200400"/>
            <a:ext cx="1227138" cy="641350"/>
          </a:xfrm>
          <a:prstGeom prst="rect">
            <a:avLst/>
          </a:prstGeom>
          <a:noFill/>
          <a:ln w="9525">
            <a:noFill/>
            <a:miter lim="800000"/>
            <a:headEnd/>
            <a:tailEnd/>
          </a:ln>
        </p:spPr>
        <p:txBody>
          <a:bodyPr>
            <a:spAutoFit/>
          </a:bodyPr>
          <a:lstStyle/>
          <a:p>
            <a:pPr algn="ctr"/>
            <a:r>
              <a:rPr lang="en-US" sz="1800" b="1"/>
              <a:t>STEAM TURBINE</a:t>
            </a:r>
          </a:p>
        </p:txBody>
      </p:sp>
      <p:sp>
        <p:nvSpPr>
          <p:cNvPr id="39974" name="Text Box 38"/>
          <p:cNvSpPr txBox="1">
            <a:spLocks noChangeArrowheads="1"/>
          </p:cNvSpPr>
          <p:nvPr/>
        </p:nvSpPr>
        <p:spPr bwMode="auto">
          <a:xfrm>
            <a:off x="4471988" y="4379913"/>
            <a:ext cx="1566862" cy="366712"/>
          </a:xfrm>
          <a:prstGeom prst="rect">
            <a:avLst/>
          </a:prstGeom>
          <a:noFill/>
          <a:ln w="9525">
            <a:noFill/>
            <a:miter lim="800000"/>
            <a:headEnd/>
            <a:tailEnd/>
          </a:ln>
        </p:spPr>
        <p:txBody>
          <a:bodyPr>
            <a:spAutoFit/>
          </a:bodyPr>
          <a:lstStyle/>
          <a:p>
            <a:pPr algn="ctr"/>
            <a:r>
              <a:rPr lang="en-US" sz="1800" b="1"/>
              <a:t>CONDENSER</a:t>
            </a:r>
          </a:p>
        </p:txBody>
      </p:sp>
      <p:sp>
        <p:nvSpPr>
          <p:cNvPr id="39975" name="Text Box 39"/>
          <p:cNvSpPr txBox="1">
            <a:spLocks noChangeArrowheads="1"/>
          </p:cNvSpPr>
          <p:nvPr/>
        </p:nvSpPr>
        <p:spPr bwMode="auto">
          <a:xfrm>
            <a:off x="4811713" y="3136900"/>
            <a:ext cx="1492250" cy="366713"/>
          </a:xfrm>
          <a:prstGeom prst="rect">
            <a:avLst/>
          </a:prstGeom>
          <a:noFill/>
          <a:ln w="9525">
            <a:noFill/>
            <a:miter lim="800000"/>
            <a:headEnd/>
            <a:tailEnd/>
          </a:ln>
        </p:spPr>
        <p:txBody>
          <a:bodyPr>
            <a:spAutoFit/>
          </a:bodyPr>
          <a:lstStyle/>
          <a:p>
            <a:pPr algn="ctr"/>
            <a:r>
              <a:rPr lang="en-US" sz="1800" b="1"/>
              <a:t>GENERATOR</a:t>
            </a:r>
          </a:p>
        </p:txBody>
      </p:sp>
      <p:sp>
        <p:nvSpPr>
          <p:cNvPr id="39976" name="AutoShape 40"/>
          <p:cNvSpPr>
            <a:spLocks noChangeArrowheads="1"/>
          </p:cNvSpPr>
          <p:nvPr/>
        </p:nvSpPr>
        <p:spPr bwMode="auto">
          <a:xfrm rot="10800000">
            <a:off x="7319963" y="1939925"/>
            <a:ext cx="501650" cy="2451100"/>
          </a:xfrm>
          <a:custGeom>
            <a:avLst/>
            <a:gdLst>
              <a:gd name="T0" fmla="*/ 413536 w 21600"/>
              <a:gd name="T1" fmla="*/ 1225550 h 21600"/>
              <a:gd name="T2" fmla="*/ 250825 w 21600"/>
              <a:gd name="T3" fmla="*/ 2451100 h 21600"/>
              <a:gd name="T4" fmla="*/ 88114 w 21600"/>
              <a:gd name="T5" fmla="*/ 1225550 h 21600"/>
              <a:gd name="T6" fmla="*/ 250825 w 21600"/>
              <a:gd name="T7" fmla="*/ 0 h 21600"/>
              <a:gd name="T8" fmla="*/ 0 60000 65536"/>
              <a:gd name="T9" fmla="*/ 0 60000 65536"/>
              <a:gd name="T10" fmla="*/ 0 60000 65536"/>
              <a:gd name="T11" fmla="*/ 0 60000 65536"/>
              <a:gd name="T12" fmla="*/ 5594 w 21600"/>
              <a:gd name="T13" fmla="*/ 5594 h 21600"/>
              <a:gd name="T14" fmla="*/ 16006 w 21600"/>
              <a:gd name="T15" fmla="*/ 16006 h 21600"/>
            </a:gdLst>
            <a:ahLst/>
            <a:cxnLst>
              <a:cxn ang="T8">
                <a:pos x="T0" y="T1"/>
              </a:cxn>
              <a:cxn ang="T9">
                <a:pos x="T2" y="T3"/>
              </a:cxn>
              <a:cxn ang="T10">
                <a:pos x="T4" y="T5"/>
              </a:cxn>
              <a:cxn ang="T11">
                <a:pos x="T6" y="T7"/>
              </a:cxn>
            </a:cxnLst>
            <a:rect l="T12" t="T13" r="T14" b="T15"/>
            <a:pathLst>
              <a:path w="21600" h="21600">
                <a:moveTo>
                  <a:pt x="0" y="0"/>
                </a:moveTo>
                <a:lnTo>
                  <a:pt x="7587" y="21600"/>
                </a:lnTo>
                <a:lnTo>
                  <a:pt x="14013" y="21600"/>
                </a:lnTo>
                <a:lnTo>
                  <a:pt x="21600" y="0"/>
                </a:lnTo>
                <a:close/>
              </a:path>
            </a:pathLst>
          </a:custGeom>
          <a:noFill/>
          <a:ln w="9525">
            <a:solidFill>
              <a:schemeClr val="tx1"/>
            </a:solidFill>
            <a:miter lim="800000"/>
            <a:headEnd/>
            <a:tailEnd/>
          </a:ln>
        </p:spPr>
        <p:txBody>
          <a:bodyPr wrap="none" anchor="ctr"/>
          <a:lstStyle/>
          <a:p>
            <a:endParaRPr lang="en-US"/>
          </a:p>
        </p:txBody>
      </p:sp>
      <p:sp>
        <p:nvSpPr>
          <p:cNvPr id="39977" name="Freeform 41"/>
          <p:cNvSpPr>
            <a:spLocks/>
          </p:cNvSpPr>
          <p:nvPr/>
        </p:nvSpPr>
        <p:spPr bwMode="auto">
          <a:xfrm>
            <a:off x="6248400" y="2205038"/>
            <a:ext cx="685800" cy="649287"/>
          </a:xfrm>
          <a:custGeom>
            <a:avLst/>
            <a:gdLst>
              <a:gd name="T0" fmla="*/ 0 w 432"/>
              <a:gd name="T1" fmla="*/ 409 h 409"/>
              <a:gd name="T2" fmla="*/ 173 w 432"/>
              <a:gd name="T3" fmla="*/ 392 h 409"/>
              <a:gd name="T4" fmla="*/ 346 w 432"/>
              <a:gd name="T5" fmla="*/ 294 h 409"/>
              <a:gd name="T6" fmla="*/ 421 w 432"/>
              <a:gd name="T7" fmla="*/ 150 h 409"/>
              <a:gd name="T8" fmla="*/ 432 w 432"/>
              <a:gd name="T9" fmla="*/ 0 h 409"/>
              <a:gd name="T10" fmla="*/ 0 60000 65536"/>
              <a:gd name="T11" fmla="*/ 0 60000 65536"/>
              <a:gd name="T12" fmla="*/ 0 60000 65536"/>
              <a:gd name="T13" fmla="*/ 0 60000 65536"/>
              <a:gd name="T14" fmla="*/ 0 60000 65536"/>
              <a:gd name="T15" fmla="*/ 0 w 432"/>
              <a:gd name="T16" fmla="*/ 0 h 409"/>
              <a:gd name="T17" fmla="*/ 432 w 432"/>
              <a:gd name="T18" fmla="*/ 409 h 409"/>
            </a:gdLst>
            <a:ahLst/>
            <a:cxnLst>
              <a:cxn ang="T10">
                <a:pos x="T0" y="T1"/>
              </a:cxn>
              <a:cxn ang="T11">
                <a:pos x="T2" y="T3"/>
              </a:cxn>
              <a:cxn ang="T12">
                <a:pos x="T4" y="T5"/>
              </a:cxn>
              <a:cxn ang="T13">
                <a:pos x="T6" y="T7"/>
              </a:cxn>
              <a:cxn ang="T14">
                <a:pos x="T8" y="T9"/>
              </a:cxn>
            </a:cxnLst>
            <a:rect l="T15" t="T16" r="T17" b="T18"/>
            <a:pathLst>
              <a:path w="432" h="409">
                <a:moveTo>
                  <a:pt x="0" y="409"/>
                </a:moveTo>
                <a:lnTo>
                  <a:pt x="173" y="392"/>
                </a:lnTo>
                <a:lnTo>
                  <a:pt x="346" y="294"/>
                </a:lnTo>
                <a:lnTo>
                  <a:pt x="421" y="150"/>
                </a:lnTo>
                <a:lnTo>
                  <a:pt x="432" y="0"/>
                </a:lnTo>
              </a:path>
            </a:pathLst>
          </a:custGeom>
          <a:noFill/>
          <a:ln w="9525">
            <a:solidFill>
              <a:schemeClr val="tx1"/>
            </a:solidFill>
            <a:round/>
            <a:headEnd/>
            <a:tailEnd/>
          </a:ln>
        </p:spPr>
        <p:txBody>
          <a:bodyPr/>
          <a:lstStyle/>
          <a:p>
            <a:endParaRPr lang="en-US"/>
          </a:p>
        </p:txBody>
      </p:sp>
      <p:sp>
        <p:nvSpPr>
          <p:cNvPr id="39978" name="Freeform 42"/>
          <p:cNvSpPr>
            <a:spLocks/>
          </p:cNvSpPr>
          <p:nvPr/>
        </p:nvSpPr>
        <p:spPr bwMode="auto">
          <a:xfrm>
            <a:off x="6248400" y="2266950"/>
            <a:ext cx="877888" cy="714375"/>
          </a:xfrm>
          <a:custGeom>
            <a:avLst/>
            <a:gdLst>
              <a:gd name="T0" fmla="*/ 0 w 432"/>
              <a:gd name="T1" fmla="*/ 409 h 409"/>
              <a:gd name="T2" fmla="*/ 173 w 432"/>
              <a:gd name="T3" fmla="*/ 392 h 409"/>
              <a:gd name="T4" fmla="*/ 346 w 432"/>
              <a:gd name="T5" fmla="*/ 294 h 409"/>
              <a:gd name="T6" fmla="*/ 421 w 432"/>
              <a:gd name="T7" fmla="*/ 150 h 409"/>
              <a:gd name="T8" fmla="*/ 432 w 432"/>
              <a:gd name="T9" fmla="*/ 0 h 409"/>
              <a:gd name="T10" fmla="*/ 0 60000 65536"/>
              <a:gd name="T11" fmla="*/ 0 60000 65536"/>
              <a:gd name="T12" fmla="*/ 0 60000 65536"/>
              <a:gd name="T13" fmla="*/ 0 60000 65536"/>
              <a:gd name="T14" fmla="*/ 0 60000 65536"/>
              <a:gd name="T15" fmla="*/ 0 w 432"/>
              <a:gd name="T16" fmla="*/ 0 h 409"/>
              <a:gd name="T17" fmla="*/ 432 w 432"/>
              <a:gd name="T18" fmla="*/ 409 h 409"/>
            </a:gdLst>
            <a:ahLst/>
            <a:cxnLst>
              <a:cxn ang="T10">
                <a:pos x="T0" y="T1"/>
              </a:cxn>
              <a:cxn ang="T11">
                <a:pos x="T2" y="T3"/>
              </a:cxn>
              <a:cxn ang="T12">
                <a:pos x="T4" y="T5"/>
              </a:cxn>
              <a:cxn ang="T13">
                <a:pos x="T6" y="T7"/>
              </a:cxn>
              <a:cxn ang="T14">
                <a:pos x="T8" y="T9"/>
              </a:cxn>
            </a:cxnLst>
            <a:rect l="T15" t="T16" r="T17" b="T18"/>
            <a:pathLst>
              <a:path w="432" h="409">
                <a:moveTo>
                  <a:pt x="0" y="409"/>
                </a:moveTo>
                <a:lnTo>
                  <a:pt x="173" y="392"/>
                </a:lnTo>
                <a:lnTo>
                  <a:pt x="346" y="294"/>
                </a:lnTo>
                <a:lnTo>
                  <a:pt x="421" y="150"/>
                </a:lnTo>
                <a:lnTo>
                  <a:pt x="432" y="0"/>
                </a:lnTo>
              </a:path>
            </a:pathLst>
          </a:custGeom>
          <a:noFill/>
          <a:ln w="9525">
            <a:solidFill>
              <a:schemeClr val="tx1"/>
            </a:solidFill>
            <a:round/>
            <a:headEnd/>
            <a:tailEnd/>
          </a:ln>
        </p:spPr>
        <p:txBody>
          <a:bodyPr/>
          <a:lstStyle/>
          <a:p>
            <a:endParaRPr lang="en-US"/>
          </a:p>
        </p:txBody>
      </p:sp>
      <p:sp>
        <p:nvSpPr>
          <p:cNvPr id="1087531" name="Text Box 43"/>
          <p:cNvSpPr txBox="1">
            <a:spLocks noChangeArrowheads="1"/>
          </p:cNvSpPr>
          <p:nvPr/>
        </p:nvSpPr>
        <p:spPr bwMode="auto">
          <a:xfrm>
            <a:off x="1838325" y="4799013"/>
            <a:ext cx="1566863" cy="366712"/>
          </a:xfrm>
          <a:prstGeom prst="rect">
            <a:avLst/>
          </a:prstGeom>
          <a:noFill/>
          <a:ln w="9525">
            <a:noFill/>
            <a:miter lim="800000"/>
            <a:headEnd/>
            <a:tailEnd/>
          </a:ln>
        </p:spPr>
        <p:txBody>
          <a:bodyPr>
            <a:spAutoFit/>
          </a:bodyPr>
          <a:lstStyle/>
          <a:p>
            <a:pPr algn="ctr"/>
            <a:r>
              <a:rPr lang="en-US" sz="1800" b="1">
                <a:solidFill>
                  <a:schemeClr val="accent2"/>
                </a:solidFill>
              </a:rPr>
              <a:t>cold water</a:t>
            </a:r>
          </a:p>
        </p:txBody>
      </p:sp>
      <p:sp>
        <p:nvSpPr>
          <p:cNvPr id="1087532" name="Text Box 44"/>
          <p:cNvSpPr txBox="1">
            <a:spLocks noChangeArrowheads="1"/>
          </p:cNvSpPr>
          <p:nvPr/>
        </p:nvSpPr>
        <p:spPr bwMode="auto">
          <a:xfrm>
            <a:off x="4562475" y="4826000"/>
            <a:ext cx="2060575" cy="366713"/>
          </a:xfrm>
          <a:prstGeom prst="rect">
            <a:avLst/>
          </a:prstGeom>
          <a:noFill/>
          <a:ln w="9525">
            <a:noFill/>
            <a:miter lim="800000"/>
            <a:headEnd/>
            <a:tailEnd/>
          </a:ln>
        </p:spPr>
        <p:txBody>
          <a:bodyPr>
            <a:spAutoFit/>
          </a:bodyPr>
          <a:lstStyle/>
          <a:p>
            <a:pPr algn="ctr"/>
            <a:r>
              <a:rPr lang="en-US" sz="1800" b="1">
                <a:solidFill>
                  <a:srgbClr val="FF0000"/>
                </a:solidFill>
              </a:rPr>
              <a:t>wasted heat</a:t>
            </a:r>
          </a:p>
        </p:txBody>
      </p:sp>
      <p:sp>
        <p:nvSpPr>
          <p:cNvPr id="1087533" name="Text Box 45"/>
          <p:cNvSpPr txBox="1">
            <a:spLocks noChangeArrowheads="1"/>
          </p:cNvSpPr>
          <p:nvPr/>
        </p:nvSpPr>
        <p:spPr bwMode="auto">
          <a:xfrm>
            <a:off x="2578100" y="1744663"/>
            <a:ext cx="2060575" cy="366712"/>
          </a:xfrm>
          <a:prstGeom prst="rect">
            <a:avLst/>
          </a:prstGeom>
          <a:noFill/>
          <a:ln w="9525">
            <a:noFill/>
            <a:miter lim="800000"/>
            <a:headEnd/>
            <a:tailEnd/>
          </a:ln>
        </p:spPr>
        <p:txBody>
          <a:bodyPr>
            <a:spAutoFit/>
          </a:bodyPr>
          <a:lstStyle/>
          <a:p>
            <a:pPr algn="ctr"/>
            <a:r>
              <a:rPr lang="en-US" sz="1800" b="1"/>
              <a:t>exhaust gas</a:t>
            </a:r>
          </a:p>
        </p:txBody>
      </p:sp>
      <p:sp>
        <p:nvSpPr>
          <p:cNvPr id="1087534" name="Text Box 46"/>
          <p:cNvSpPr txBox="1">
            <a:spLocks noChangeArrowheads="1"/>
          </p:cNvSpPr>
          <p:nvPr/>
        </p:nvSpPr>
        <p:spPr bwMode="auto">
          <a:xfrm>
            <a:off x="4529138" y="2771775"/>
            <a:ext cx="2060575" cy="366713"/>
          </a:xfrm>
          <a:prstGeom prst="rect">
            <a:avLst/>
          </a:prstGeom>
          <a:noFill/>
          <a:ln w="9525">
            <a:noFill/>
            <a:miter lim="800000"/>
            <a:headEnd/>
            <a:tailEnd/>
          </a:ln>
        </p:spPr>
        <p:txBody>
          <a:bodyPr>
            <a:spAutoFit/>
          </a:bodyPr>
          <a:lstStyle/>
          <a:p>
            <a:pPr algn="ctr"/>
            <a:r>
              <a:rPr lang="en-US" sz="1800" b="1">
                <a:solidFill>
                  <a:schemeClr val="bg1"/>
                </a:solidFill>
              </a:rPr>
              <a:t>friction</a:t>
            </a:r>
          </a:p>
        </p:txBody>
      </p:sp>
      <p:grpSp>
        <p:nvGrpSpPr>
          <p:cNvPr id="2" name="Group 47"/>
          <p:cNvGrpSpPr>
            <a:grpSpLocks/>
          </p:cNvGrpSpPr>
          <p:nvPr/>
        </p:nvGrpSpPr>
        <p:grpSpPr bwMode="auto">
          <a:xfrm>
            <a:off x="144463" y="5197475"/>
            <a:ext cx="1973262" cy="957263"/>
            <a:chOff x="659" y="3380"/>
            <a:chExt cx="1243" cy="603"/>
          </a:xfrm>
        </p:grpSpPr>
        <p:sp>
          <p:nvSpPr>
            <p:cNvPr id="40007" name="AutoShape 48"/>
            <p:cNvSpPr>
              <a:spLocks noChangeArrowheads="1"/>
            </p:cNvSpPr>
            <p:nvPr/>
          </p:nvSpPr>
          <p:spPr bwMode="auto">
            <a:xfrm>
              <a:off x="659" y="3404"/>
              <a:ext cx="1243" cy="579"/>
            </a:xfrm>
            <a:prstGeom prst="chevron">
              <a:avLst>
                <a:gd name="adj" fmla="val 53670"/>
              </a:avLst>
            </a:prstGeom>
            <a:solidFill>
              <a:srgbClr val="FF0000"/>
            </a:solidFill>
            <a:ln w="9525">
              <a:solidFill>
                <a:schemeClr val="tx1"/>
              </a:solidFill>
              <a:miter lim="800000"/>
              <a:headEnd/>
              <a:tailEnd/>
            </a:ln>
          </p:spPr>
          <p:txBody>
            <a:bodyPr wrap="none" anchor="ctr"/>
            <a:lstStyle/>
            <a:p>
              <a:pPr algn="ctr"/>
              <a:endParaRPr lang="en-US"/>
            </a:p>
          </p:txBody>
        </p:sp>
        <p:sp>
          <p:nvSpPr>
            <p:cNvPr id="40008" name="Text Box 49"/>
            <p:cNvSpPr txBox="1">
              <a:spLocks noChangeArrowheads="1"/>
            </p:cNvSpPr>
            <p:nvPr/>
          </p:nvSpPr>
          <p:spPr bwMode="auto">
            <a:xfrm>
              <a:off x="667" y="3380"/>
              <a:ext cx="906" cy="404"/>
            </a:xfrm>
            <a:prstGeom prst="rect">
              <a:avLst/>
            </a:prstGeom>
            <a:noFill/>
            <a:ln w="9525">
              <a:noFill/>
              <a:miter lim="800000"/>
              <a:headEnd/>
              <a:tailEnd/>
            </a:ln>
          </p:spPr>
          <p:txBody>
            <a:bodyPr>
              <a:spAutoFit/>
            </a:bodyPr>
            <a:lstStyle/>
            <a:p>
              <a:pPr algn="r"/>
              <a:r>
                <a:rPr lang="en-US" sz="1800" b="1"/>
                <a:t>CHEMICAL ENERGY</a:t>
              </a:r>
            </a:p>
          </p:txBody>
        </p:sp>
      </p:grpSp>
      <p:grpSp>
        <p:nvGrpSpPr>
          <p:cNvPr id="3" name="Group 50"/>
          <p:cNvGrpSpPr>
            <a:grpSpLocks/>
          </p:cNvGrpSpPr>
          <p:nvPr/>
        </p:nvGrpSpPr>
        <p:grpSpPr bwMode="auto">
          <a:xfrm>
            <a:off x="1611313" y="5186363"/>
            <a:ext cx="1987550" cy="1493837"/>
            <a:chOff x="1583" y="3373"/>
            <a:chExt cx="1389" cy="941"/>
          </a:xfrm>
        </p:grpSpPr>
        <p:sp>
          <p:nvSpPr>
            <p:cNvPr id="40004" name="AutoShape 51"/>
            <p:cNvSpPr>
              <a:spLocks noChangeArrowheads="1"/>
            </p:cNvSpPr>
            <p:nvPr/>
          </p:nvSpPr>
          <p:spPr bwMode="auto">
            <a:xfrm>
              <a:off x="1584" y="3402"/>
              <a:ext cx="1388" cy="437"/>
            </a:xfrm>
            <a:prstGeom prst="homePlate">
              <a:avLst>
                <a:gd name="adj" fmla="val 79405"/>
              </a:avLst>
            </a:prstGeom>
            <a:solidFill>
              <a:schemeClr val="accent2"/>
            </a:solidFill>
            <a:ln w="9525">
              <a:solidFill>
                <a:schemeClr val="tx1"/>
              </a:solidFill>
              <a:miter lim="800000"/>
              <a:headEnd/>
              <a:tailEnd/>
            </a:ln>
          </p:spPr>
          <p:txBody>
            <a:bodyPr wrap="none" anchor="ctr"/>
            <a:lstStyle/>
            <a:p>
              <a:endParaRPr lang="en-US"/>
            </a:p>
          </p:txBody>
        </p:sp>
        <p:sp>
          <p:nvSpPr>
            <p:cNvPr id="40005" name="AutoShape 52"/>
            <p:cNvSpPr>
              <a:spLocks noChangeArrowheads="1"/>
            </p:cNvSpPr>
            <p:nvPr/>
          </p:nvSpPr>
          <p:spPr bwMode="auto">
            <a:xfrm rot="5400000">
              <a:off x="1613" y="3810"/>
              <a:ext cx="475" cy="534"/>
            </a:xfrm>
            <a:custGeom>
              <a:avLst/>
              <a:gdLst>
                <a:gd name="T0" fmla="*/ 333 w 21600"/>
                <a:gd name="T1" fmla="*/ 0 h 21600"/>
                <a:gd name="T2" fmla="*/ 333 w 21600"/>
                <a:gd name="T3" fmla="*/ 301 h 21600"/>
                <a:gd name="T4" fmla="*/ 71 w 21600"/>
                <a:gd name="T5" fmla="*/ 534 h 21600"/>
                <a:gd name="T6" fmla="*/ 475 w 21600"/>
                <a:gd name="T7" fmla="*/ 150 h 21600"/>
                <a:gd name="T8" fmla="*/ 17694720 60000 65536"/>
                <a:gd name="T9" fmla="*/ 5898240 60000 65536"/>
                <a:gd name="T10" fmla="*/ 5898240 60000 65536"/>
                <a:gd name="T11" fmla="*/ 0 60000 65536"/>
                <a:gd name="T12" fmla="*/ 12414 w 21600"/>
                <a:gd name="T13" fmla="*/ 2912 h 21600"/>
                <a:gd name="T14" fmla="*/ 18235 w 21600"/>
                <a:gd name="T15" fmla="*/ 9263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tx1"/>
              </a:solidFill>
              <a:miter lim="800000"/>
              <a:headEnd/>
              <a:tailEnd/>
            </a:ln>
          </p:spPr>
          <p:txBody>
            <a:bodyPr wrap="none" anchor="ctr"/>
            <a:lstStyle/>
            <a:p>
              <a:endParaRPr lang="en-US"/>
            </a:p>
          </p:txBody>
        </p:sp>
        <p:sp>
          <p:nvSpPr>
            <p:cNvPr id="40006" name="Text Box 53"/>
            <p:cNvSpPr txBox="1">
              <a:spLocks noChangeArrowheads="1"/>
            </p:cNvSpPr>
            <p:nvPr/>
          </p:nvSpPr>
          <p:spPr bwMode="auto">
            <a:xfrm>
              <a:off x="1583" y="3373"/>
              <a:ext cx="658" cy="404"/>
            </a:xfrm>
            <a:prstGeom prst="rect">
              <a:avLst/>
            </a:prstGeom>
            <a:noFill/>
            <a:ln w="9525">
              <a:noFill/>
              <a:miter lim="800000"/>
              <a:headEnd/>
              <a:tailEnd/>
            </a:ln>
          </p:spPr>
          <p:txBody>
            <a:bodyPr>
              <a:spAutoFit/>
            </a:bodyPr>
            <a:lstStyle/>
            <a:p>
              <a:r>
                <a:rPr lang="en-US" sz="1800" b="1">
                  <a:solidFill>
                    <a:schemeClr val="bg1"/>
                  </a:solidFill>
                </a:rPr>
                <a:t>HOT STEAM</a:t>
              </a:r>
            </a:p>
          </p:txBody>
        </p:sp>
      </p:grpSp>
      <p:grpSp>
        <p:nvGrpSpPr>
          <p:cNvPr id="4" name="Group 54"/>
          <p:cNvGrpSpPr>
            <a:grpSpLocks/>
          </p:cNvGrpSpPr>
          <p:nvPr/>
        </p:nvGrpSpPr>
        <p:grpSpPr bwMode="auto">
          <a:xfrm>
            <a:off x="3060700" y="5186363"/>
            <a:ext cx="1749425" cy="1441450"/>
            <a:chOff x="2584" y="3373"/>
            <a:chExt cx="1102" cy="923"/>
          </a:xfrm>
        </p:grpSpPr>
        <p:sp>
          <p:nvSpPr>
            <p:cNvPr id="40001" name="AutoShape 55"/>
            <p:cNvSpPr>
              <a:spLocks noChangeArrowheads="1"/>
            </p:cNvSpPr>
            <p:nvPr/>
          </p:nvSpPr>
          <p:spPr bwMode="auto">
            <a:xfrm>
              <a:off x="2603" y="3401"/>
              <a:ext cx="1083" cy="248"/>
            </a:xfrm>
            <a:prstGeom prst="homePlate">
              <a:avLst>
                <a:gd name="adj" fmla="val 109173"/>
              </a:avLst>
            </a:prstGeom>
            <a:solidFill>
              <a:srgbClr val="009900"/>
            </a:solidFill>
            <a:ln w="9525">
              <a:solidFill>
                <a:schemeClr val="tx1"/>
              </a:solidFill>
              <a:miter lim="800000"/>
              <a:headEnd/>
              <a:tailEnd/>
            </a:ln>
          </p:spPr>
          <p:txBody>
            <a:bodyPr wrap="none" anchor="ctr"/>
            <a:lstStyle/>
            <a:p>
              <a:endParaRPr lang="en-US"/>
            </a:p>
          </p:txBody>
        </p:sp>
        <p:sp>
          <p:nvSpPr>
            <p:cNvPr id="40002" name="Text Box 56"/>
            <p:cNvSpPr txBox="1">
              <a:spLocks noChangeArrowheads="1"/>
            </p:cNvSpPr>
            <p:nvPr/>
          </p:nvSpPr>
          <p:spPr bwMode="auto">
            <a:xfrm>
              <a:off x="2584" y="3373"/>
              <a:ext cx="808" cy="235"/>
            </a:xfrm>
            <a:prstGeom prst="rect">
              <a:avLst/>
            </a:prstGeom>
            <a:noFill/>
            <a:ln w="9525">
              <a:noFill/>
              <a:miter lim="800000"/>
              <a:headEnd/>
              <a:tailEnd/>
            </a:ln>
          </p:spPr>
          <p:txBody>
            <a:bodyPr>
              <a:spAutoFit/>
            </a:bodyPr>
            <a:lstStyle/>
            <a:p>
              <a:r>
                <a:rPr lang="en-US" sz="1800" b="1">
                  <a:solidFill>
                    <a:schemeClr val="bg1"/>
                  </a:solidFill>
                </a:rPr>
                <a:t>KINETIC</a:t>
              </a:r>
            </a:p>
          </p:txBody>
        </p:sp>
        <p:sp>
          <p:nvSpPr>
            <p:cNvPr id="40003" name="AutoShape 57"/>
            <p:cNvSpPr>
              <a:spLocks noChangeArrowheads="1"/>
            </p:cNvSpPr>
            <p:nvPr/>
          </p:nvSpPr>
          <p:spPr bwMode="auto">
            <a:xfrm rot="5400000">
              <a:off x="2642" y="3607"/>
              <a:ext cx="649" cy="730"/>
            </a:xfrm>
            <a:custGeom>
              <a:avLst/>
              <a:gdLst>
                <a:gd name="T0" fmla="*/ 454 w 21600"/>
                <a:gd name="T1" fmla="*/ 0 h 21600"/>
                <a:gd name="T2" fmla="*/ 454 w 21600"/>
                <a:gd name="T3" fmla="*/ 411 h 21600"/>
                <a:gd name="T4" fmla="*/ 97 w 21600"/>
                <a:gd name="T5" fmla="*/ 730 h 21600"/>
                <a:gd name="T6" fmla="*/ 649 w 21600"/>
                <a:gd name="T7" fmla="*/ 205 h 21600"/>
                <a:gd name="T8" fmla="*/ 17694720 60000 65536"/>
                <a:gd name="T9" fmla="*/ 5898240 60000 65536"/>
                <a:gd name="T10" fmla="*/ 5898240 60000 65536"/>
                <a:gd name="T11" fmla="*/ 0 60000 65536"/>
                <a:gd name="T12" fmla="*/ 12414 w 21600"/>
                <a:gd name="T13" fmla="*/ 2900 h 21600"/>
                <a:gd name="T14" fmla="*/ 18239 w 21600"/>
                <a:gd name="T15" fmla="*/ 923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tx1"/>
              </a:solidFill>
              <a:miter lim="800000"/>
              <a:headEnd/>
              <a:tailEnd/>
            </a:ln>
          </p:spPr>
          <p:txBody>
            <a:bodyPr wrap="none" anchor="ctr"/>
            <a:lstStyle/>
            <a:p>
              <a:endParaRPr lang="en-US"/>
            </a:p>
          </p:txBody>
        </p:sp>
      </p:grpSp>
      <p:grpSp>
        <p:nvGrpSpPr>
          <p:cNvPr id="5" name="Group 58"/>
          <p:cNvGrpSpPr>
            <a:grpSpLocks/>
          </p:cNvGrpSpPr>
          <p:nvPr/>
        </p:nvGrpSpPr>
        <p:grpSpPr bwMode="auto">
          <a:xfrm>
            <a:off x="4368800" y="5176838"/>
            <a:ext cx="2260600" cy="676275"/>
            <a:chOff x="3408" y="3367"/>
            <a:chExt cx="1499" cy="426"/>
          </a:xfrm>
        </p:grpSpPr>
        <p:sp>
          <p:nvSpPr>
            <p:cNvPr id="39998" name="AutoShape 59"/>
            <p:cNvSpPr>
              <a:spLocks noChangeArrowheads="1"/>
            </p:cNvSpPr>
            <p:nvPr/>
          </p:nvSpPr>
          <p:spPr bwMode="auto">
            <a:xfrm>
              <a:off x="3415" y="3401"/>
              <a:ext cx="1492" cy="191"/>
            </a:xfrm>
            <a:prstGeom prst="homePlate">
              <a:avLst>
                <a:gd name="adj" fmla="val 102092"/>
              </a:avLst>
            </a:prstGeom>
            <a:solidFill>
              <a:srgbClr val="FF00FF"/>
            </a:solidFill>
            <a:ln w="9525">
              <a:solidFill>
                <a:schemeClr val="tx1"/>
              </a:solidFill>
              <a:miter lim="800000"/>
              <a:headEnd/>
              <a:tailEnd/>
            </a:ln>
          </p:spPr>
          <p:txBody>
            <a:bodyPr wrap="none" anchor="ctr"/>
            <a:lstStyle/>
            <a:p>
              <a:endParaRPr lang="en-US"/>
            </a:p>
          </p:txBody>
        </p:sp>
        <p:sp>
          <p:nvSpPr>
            <p:cNvPr id="39999" name="Text Box 60"/>
            <p:cNvSpPr txBox="1">
              <a:spLocks noChangeArrowheads="1"/>
            </p:cNvSpPr>
            <p:nvPr/>
          </p:nvSpPr>
          <p:spPr bwMode="auto">
            <a:xfrm>
              <a:off x="3408" y="3367"/>
              <a:ext cx="1170" cy="231"/>
            </a:xfrm>
            <a:prstGeom prst="rect">
              <a:avLst/>
            </a:prstGeom>
            <a:noFill/>
            <a:ln w="9525">
              <a:noFill/>
              <a:miter lim="800000"/>
              <a:headEnd/>
              <a:tailEnd/>
            </a:ln>
          </p:spPr>
          <p:txBody>
            <a:bodyPr>
              <a:spAutoFit/>
            </a:bodyPr>
            <a:lstStyle/>
            <a:p>
              <a:r>
                <a:rPr lang="en-US" sz="1800" b="1"/>
                <a:t>ELECTRICITY</a:t>
              </a:r>
            </a:p>
          </p:txBody>
        </p:sp>
        <p:sp>
          <p:nvSpPr>
            <p:cNvPr id="40000" name="AutoShape 61"/>
            <p:cNvSpPr>
              <a:spLocks noChangeArrowheads="1"/>
            </p:cNvSpPr>
            <p:nvPr/>
          </p:nvSpPr>
          <p:spPr bwMode="auto">
            <a:xfrm rot="5400000">
              <a:off x="3429" y="3578"/>
              <a:ext cx="202" cy="227"/>
            </a:xfrm>
            <a:custGeom>
              <a:avLst/>
              <a:gdLst>
                <a:gd name="T0" fmla="*/ 141 w 21600"/>
                <a:gd name="T1" fmla="*/ 0 h 21600"/>
                <a:gd name="T2" fmla="*/ 141 w 21600"/>
                <a:gd name="T3" fmla="*/ 128 h 21600"/>
                <a:gd name="T4" fmla="*/ 30 w 21600"/>
                <a:gd name="T5" fmla="*/ 227 h 21600"/>
                <a:gd name="T6" fmla="*/ 202 w 21600"/>
                <a:gd name="T7" fmla="*/ 64 h 21600"/>
                <a:gd name="T8" fmla="*/ 17694720 60000 65536"/>
                <a:gd name="T9" fmla="*/ 5898240 60000 65536"/>
                <a:gd name="T10" fmla="*/ 5898240 60000 65536"/>
                <a:gd name="T11" fmla="*/ 0 60000 65536"/>
                <a:gd name="T12" fmla="*/ 12404 w 21600"/>
                <a:gd name="T13" fmla="*/ 2950 h 21600"/>
                <a:gd name="T14" fmla="*/ 18178 w 21600"/>
                <a:gd name="T15" fmla="*/ 923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tx1"/>
              </a:solidFill>
              <a:miter lim="800000"/>
              <a:headEnd/>
              <a:tailEnd/>
            </a:ln>
          </p:spPr>
          <p:txBody>
            <a:bodyPr wrap="none" anchor="ctr"/>
            <a:lstStyle/>
            <a:p>
              <a:endParaRPr lang="en-US"/>
            </a:p>
          </p:txBody>
        </p:sp>
      </p:grpSp>
      <p:sp>
        <p:nvSpPr>
          <p:cNvPr id="1087550" name="Freeform 62"/>
          <p:cNvSpPr>
            <a:spLocks/>
          </p:cNvSpPr>
          <p:nvPr/>
        </p:nvSpPr>
        <p:spPr bwMode="auto">
          <a:xfrm>
            <a:off x="6249988" y="2206625"/>
            <a:ext cx="685800" cy="649288"/>
          </a:xfrm>
          <a:custGeom>
            <a:avLst/>
            <a:gdLst>
              <a:gd name="T0" fmla="*/ 0 w 432"/>
              <a:gd name="T1" fmla="*/ 409 h 409"/>
              <a:gd name="T2" fmla="*/ 173 w 432"/>
              <a:gd name="T3" fmla="*/ 392 h 409"/>
              <a:gd name="T4" fmla="*/ 346 w 432"/>
              <a:gd name="T5" fmla="*/ 294 h 409"/>
              <a:gd name="T6" fmla="*/ 421 w 432"/>
              <a:gd name="T7" fmla="*/ 150 h 409"/>
              <a:gd name="T8" fmla="*/ 432 w 432"/>
              <a:gd name="T9" fmla="*/ 0 h 409"/>
              <a:gd name="T10" fmla="*/ 0 60000 65536"/>
              <a:gd name="T11" fmla="*/ 0 60000 65536"/>
              <a:gd name="T12" fmla="*/ 0 60000 65536"/>
              <a:gd name="T13" fmla="*/ 0 60000 65536"/>
              <a:gd name="T14" fmla="*/ 0 60000 65536"/>
              <a:gd name="T15" fmla="*/ 0 w 432"/>
              <a:gd name="T16" fmla="*/ 0 h 409"/>
              <a:gd name="T17" fmla="*/ 432 w 432"/>
              <a:gd name="T18" fmla="*/ 409 h 409"/>
            </a:gdLst>
            <a:ahLst/>
            <a:cxnLst>
              <a:cxn ang="T10">
                <a:pos x="T0" y="T1"/>
              </a:cxn>
              <a:cxn ang="T11">
                <a:pos x="T2" y="T3"/>
              </a:cxn>
              <a:cxn ang="T12">
                <a:pos x="T4" y="T5"/>
              </a:cxn>
              <a:cxn ang="T13">
                <a:pos x="T6" y="T7"/>
              </a:cxn>
              <a:cxn ang="T14">
                <a:pos x="T8" y="T9"/>
              </a:cxn>
            </a:cxnLst>
            <a:rect l="T15" t="T16" r="T17" b="T18"/>
            <a:pathLst>
              <a:path w="432" h="409">
                <a:moveTo>
                  <a:pt x="0" y="409"/>
                </a:moveTo>
                <a:lnTo>
                  <a:pt x="173" y="392"/>
                </a:lnTo>
                <a:lnTo>
                  <a:pt x="346" y="294"/>
                </a:lnTo>
                <a:lnTo>
                  <a:pt x="421" y="150"/>
                </a:lnTo>
                <a:lnTo>
                  <a:pt x="432" y="0"/>
                </a:lnTo>
              </a:path>
            </a:pathLst>
          </a:custGeom>
          <a:noFill/>
          <a:ln w="57150" cmpd="sng">
            <a:solidFill>
              <a:srgbClr val="00CC00"/>
            </a:solidFill>
            <a:round/>
            <a:headEnd/>
            <a:tailEnd/>
          </a:ln>
        </p:spPr>
        <p:txBody>
          <a:bodyPr/>
          <a:lstStyle/>
          <a:p>
            <a:endParaRPr lang="en-US"/>
          </a:p>
        </p:txBody>
      </p:sp>
      <p:sp>
        <p:nvSpPr>
          <p:cNvPr id="1087551" name="Freeform 63"/>
          <p:cNvSpPr>
            <a:spLocks/>
          </p:cNvSpPr>
          <p:nvPr/>
        </p:nvSpPr>
        <p:spPr bwMode="auto">
          <a:xfrm>
            <a:off x="6249988" y="2268538"/>
            <a:ext cx="877887" cy="714375"/>
          </a:xfrm>
          <a:custGeom>
            <a:avLst/>
            <a:gdLst>
              <a:gd name="T0" fmla="*/ 0 w 432"/>
              <a:gd name="T1" fmla="*/ 409 h 409"/>
              <a:gd name="T2" fmla="*/ 173 w 432"/>
              <a:gd name="T3" fmla="*/ 392 h 409"/>
              <a:gd name="T4" fmla="*/ 346 w 432"/>
              <a:gd name="T5" fmla="*/ 294 h 409"/>
              <a:gd name="T6" fmla="*/ 421 w 432"/>
              <a:gd name="T7" fmla="*/ 150 h 409"/>
              <a:gd name="T8" fmla="*/ 432 w 432"/>
              <a:gd name="T9" fmla="*/ 0 h 409"/>
              <a:gd name="T10" fmla="*/ 0 60000 65536"/>
              <a:gd name="T11" fmla="*/ 0 60000 65536"/>
              <a:gd name="T12" fmla="*/ 0 60000 65536"/>
              <a:gd name="T13" fmla="*/ 0 60000 65536"/>
              <a:gd name="T14" fmla="*/ 0 60000 65536"/>
              <a:gd name="T15" fmla="*/ 0 w 432"/>
              <a:gd name="T16" fmla="*/ 0 h 409"/>
              <a:gd name="T17" fmla="*/ 432 w 432"/>
              <a:gd name="T18" fmla="*/ 409 h 409"/>
            </a:gdLst>
            <a:ahLst/>
            <a:cxnLst>
              <a:cxn ang="T10">
                <a:pos x="T0" y="T1"/>
              </a:cxn>
              <a:cxn ang="T11">
                <a:pos x="T2" y="T3"/>
              </a:cxn>
              <a:cxn ang="T12">
                <a:pos x="T4" y="T5"/>
              </a:cxn>
              <a:cxn ang="T13">
                <a:pos x="T6" y="T7"/>
              </a:cxn>
              <a:cxn ang="T14">
                <a:pos x="T8" y="T9"/>
              </a:cxn>
            </a:cxnLst>
            <a:rect l="T15" t="T16" r="T17" b="T18"/>
            <a:pathLst>
              <a:path w="432" h="409">
                <a:moveTo>
                  <a:pt x="0" y="409"/>
                </a:moveTo>
                <a:lnTo>
                  <a:pt x="173" y="392"/>
                </a:lnTo>
                <a:lnTo>
                  <a:pt x="346" y="294"/>
                </a:lnTo>
                <a:lnTo>
                  <a:pt x="421" y="150"/>
                </a:lnTo>
                <a:lnTo>
                  <a:pt x="432" y="0"/>
                </a:lnTo>
              </a:path>
            </a:pathLst>
          </a:custGeom>
          <a:noFill/>
          <a:ln w="57150" cmpd="sng">
            <a:solidFill>
              <a:srgbClr val="00CC00"/>
            </a:solidFill>
            <a:round/>
            <a:headEnd/>
            <a:tailEnd/>
          </a:ln>
        </p:spPr>
        <p:txBody>
          <a:bodyPr/>
          <a:lstStyle/>
          <a:p>
            <a:endParaRPr lang="en-US"/>
          </a:p>
        </p:txBody>
      </p:sp>
      <p:sp>
        <p:nvSpPr>
          <p:cNvPr id="39989" name="AutoShape 64"/>
          <p:cNvSpPr>
            <a:spLocks noChangeArrowheads="1"/>
          </p:cNvSpPr>
          <p:nvPr/>
        </p:nvSpPr>
        <p:spPr bwMode="auto">
          <a:xfrm rot="5713378">
            <a:off x="7054850" y="1884363"/>
            <a:ext cx="255588" cy="595312"/>
          </a:xfrm>
          <a:custGeom>
            <a:avLst/>
            <a:gdLst>
              <a:gd name="T0" fmla="*/ 210694 w 21600"/>
              <a:gd name="T1" fmla="*/ 297656 h 21600"/>
              <a:gd name="T2" fmla="*/ 127794 w 21600"/>
              <a:gd name="T3" fmla="*/ 595312 h 21600"/>
              <a:gd name="T4" fmla="*/ 44894 w 21600"/>
              <a:gd name="T5" fmla="*/ 297656 h 21600"/>
              <a:gd name="T6" fmla="*/ 127794 w 21600"/>
              <a:gd name="T7" fmla="*/ 0 h 21600"/>
              <a:gd name="T8" fmla="*/ 0 60000 65536"/>
              <a:gd name="T9" fmla="*/ 0 60000 65536"/>
              <a:gd name="T10" fmla="*/ 0 60000 65536"/>
              <a:gd name="T11" fmla="*/ 0 60000 65536"/>
              <a:gd name="T12" fmla="*/ 5594 w 21600"/>
              <a:gd name="T13" fmla="*/ 5594 h 21600"/>
              <a:gd name="T14" fmla="*/ 16006 w 21600"/>
              <a:gd name="T15" fmla="*/ 16006 h 21600"/>
            </a:gdLst>
            <a:ahLst/>
            <a:cxnLst>
              <a:cxn ang="T8">
                <a:pos x="T0" y="T1"/>
              </a:cxn>
              <a:cxn ang="T9">
                <a:pos x="T2" y="T3"/>
              </a:cxn>
              <a:cxn ang="T10">
                <a:pos x="T4" y="T5"/>
              </a:cxn>
              <a:cxn ang="T11">
                <a:pos x="T6" y="T7"/>
              </a:cxn>
            </a:cxnLst>
            <a:rect l="T12" t="T13" r="T14" b="T15"/>
            <a:pathLst>
              <a:path w="21600" h="21600">
                <a:moveTo>
                  <a:pt x="0" y="0"/>
                </a:moveTo>
                <a:lnTo>
                  <a:pt x="7587" y="21600"/>
                </a:lnTo>
                <a:lnTo>
                  <a:pt x="14013" y="21600"/>
                </a:lnTo>
                <a:lnTo>
                  <a:pt x="21600" y="0"/>
                </a:lnTo>
                <a:close/>
              </a:path>
            </a:pathLst>
          </a:custGeom>
          <a:noFill/>
          <a:ln w="9525">
            <a:solidFill>
              <a:schemeClr val="tx1"/>
            </a:solidFill>
            <a:miter lim="800000"/>
            <a:headEnd/>
            <a:tailEnd/>
          </a:ln>
        </p:spPr>
        <p:txBody>
          <a:bodyPr wrap="none" anchor="ctr"/>
          <a:lstStyle/>
          <a:p>
            <a:endParaRPr lang="en-US"/>
          </a:p>
        </p:txBody>
      </p:sp>
      <p:sp>
        <p:nvSpPr>
          <p:cNvPr id="39990" name="AutoShape 65"/>
          <p:cNvSpPr>
            <a:spLocks noChangeArrowheads="1"/>
          </p:cNvSpPr>
          <p:nvPr/>
        </p:nvSpPr>
        <p:spPr bwMode="auto">
          <a:xfrm>
            <a:off x="7070725" y="2259013"/>
            <a:ext cx="119063" cy="155575"/>
          </a:xfrm>
          <a:prstGeom prst="hexagon">
            <a:avLst>
              <a:gd name="adj" fmla="val 25000"/>
              <a:gd name="vf" fmla="val 115470"/>
            </a:avLst>
          </a:prstGeom>
          <a:solidFill>
            <a:schemeClr val="accent1"/>
          </a:solidFill>
          <a:ln w="9525">
            <a:solidFill>
              <a:schemeClr val="tx1"/>
            </a:solidFill>
            <a:miter lim="800000"/>
            <a:headEnd/>
            <a:tailEnd/>
          </a:ln>
        </p:spPr>
        <p:txBody>
          <a:bodyPr wrap="none" anchor="ctr"/>
          <a:lstStyle/>
          <a:p>
            <a:endParaRPr lang="en-US"/>
          </a:p>
        </p:txBody>
      </p:sp>
      <p:sp>
        <p:nvSpPr>
          <p:cNvPr id="39991" name="AutoShape 66"/>
          <p:cNvSpPr>
            <a:spLocks noChangeArrowheads="1"/>
          </p:cNvSpPr>
          <p:nvPr/>
        </p:nvSpPr>
        <p:spPr bwMode="auto">
          <a:xfrm>
            <a:off x="6878638" y="2195513"/>
            <a:ext cx="119062" cy="155575"/>
          </a:xfrm>
          <a:prstGeom prst="hexagon">
            <a:avLst>
              <a:gd name="adj" fmla="val 25000"/>
              <a:gd name="vf" fmla="val 115470"/>
            </a:avLst>
          </a:prstGeom>
          <a:solidFill>
            <a:schemeClr val="accent1"/>
          </a:solidFill>
          <a:ln w="9525">
            <a:solidFill>
              <a:schemeClr val="tx1"/>
            </a:solidFill>
            <a:miter lim="800000"/>
            <a:headEnd/>
            <a:tailEnd/>
          </a:ln>
        </p:spPr>
        <p:txBody>
          <a:bodyPr wrap="none" anchor="ctr"/>
          <a:lstStyle/>
          <a:p>
            <a:endParaRPr lang="en-US"/>
          </a:p>
        </p:txBody>
      </p:sp>
      <p:sp>
        <p:nvSpPr>
          <p:cNvPr id="1087555" name="Text Box 67"/>
          <p:cNvSpPr txBox="1">
            <a:spLocks noChangeArrowheads="1"/>
          </p:cNvSpPr>
          <p:nvPr/>
        </p:nvSpPr>
        <p:spPr bwMode="auto">
          <a:xfrm>
            <a:off x="2376488" y="6048375"/>
            <a:ext cx="1495425" cy="641350"/>
          </a:xfrm>
          <a:prstGeom prst="rect">
            <a:avLst/>
          </a:prstGeom>
          <a:noFill/>
          <a:ln w="9525">
            <a:noFill/>
            <a:miter lim="800000"/>
            <a:headEnd/>
            <a:tailEnd/>
          </a:ln>
        </p:spPr>
        <p:txBody>
          <a:bodyPr>
            <a:spAutoFit/>
          </a:bodyPr>
          <a:lstStyle/>
          <a:p>
            <a:r>
              <a:rPr lang="en-US" sz="1800" b="1"/>
              <a:t>exhaust gas</a:t>
            </a:r>
          </a:p>
        </p:txBody>
      </p:sp>
      <p:sp>
        <p:nvSpPr>
          <p:cNvPr id="1087556" name="Text Box 68"/>
          <p:cNvSpPr txBox="1">
            <a:spLocks noChangeArrowheads="1"/>
          </p:cNvSpPr>
          <p:nvPr/>
        </p:nvSpPr>
        <p:spPr bwMode="auto">
          <a:xfrm>
            <a:off x="4194175" y="6048375"/>
            <a:ext cx="1195388" cy="641350"/>
          </a:xfrm>
          <a:prstGeom prst="rect">
            <a:avLst/>
          </a:prstGeom>
          <a:noFill/>
          <a:ln w="9525">
            <a:noFill/>
            <a:miter lim="800000"/>
            <a:headEnd/>
            <a:tailEnd/>
          </a:ln>
        </p:spPr>
        <p:txBody>
          <a:bodyPr>
            <a:spAutoFit/>
          </a:bodyPr>
          <a:lstStyle/>
          <a:p>
            <a:r>
              <a:rPr lang="en-US" sz="1800" b="1"/>
              <a:t>wasted heat</a:t>
            </a:r>
          </a:p>
        </p:txBody>
      </p:sp>
      <p:sp>
        <p:nvSpPr>
          <p:cNvPr id="1087557" name="Text Box 69"/>
          <p:cNvSpPr txBox="1">
            <a:spLocks noChangeArrowheads="1"/>
          </p:cNvSpPr>
          <p:nvPr/>
        </p:nvSpPr>
        <p:spPr bwMode="auto">
          <a:xfrm>
            <a:off x="4689475" y="5613400"/>
            <a:ext cx="1411288" cy="366713"/>
          </a:xfrm>
          <a:prstGeom prst="rect">
            <a:avLst/>
          </a:prstGeom>
          <a:noFill/>
          <a:ln w="9525">
            <a:noFill/>
            <a:miter lim="800000"/>
            <a:headEnd/>
            <a:tailEnd/>
          </a:ln>
        </p:spPr>
        <p:txBody>
          <a:bodyPr>
            <a:spAutoFit/>
          </a:bodyPr>
          <a:lstStyle/>
          <a:p>
            <a:r>
              <a:rPr lang="en-US" sz="1800" b="1"/>
              <a:t>friction</a:t>
            </a:r>
          </a:p>
        </p:txBody>
      </p:sp>
      <p:pic>
        <p:nvPicPr>
          <p:cNvPr id="1087558" name="Picture 7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473825" y="4903788"/>
            <a:ext cx="2670175" cy="1954212"/>
          </a:xfrm>
          <a:prstGeom prst="rect">
            <a:avLst/>
          </a:prstGeom>
          <a:noFill/>
          <a:ln w="9525">
            <a:noFill/>
            <a:miter lim="800000"/>
            <a:headEnd/>
            <a:tailEnd/>
          </a:ln>
        </p:spPr>
      </p:pic>
      <p:sp>
        <p:nvSpPr>
          <p:cNvPr id="1087559" name="Freeform 71"/>
          <p:cNvSpPr>
            <a:spLocks/>
          </p:cNvSpPr>
          <p:nvPr/>
        </p:nvSpPr>
        <p:spPr bwMode="auto">
          <a:xfrm>
            <a:off x="6713538" y="5422900"/>
            <a:ext cx="1624012" cy="90488"/>
          </a:xfrm>
          <a:custGeom>
            <a:avLst/>
            <a:gdLst>
              <a:gd name="T0" fmla="*/ 1023 w 1023"/>
              <a:gd name="T1" fmla="*/ 0 h 57"/>
              <a:gd name="T2" fmla="*/ 99 w 1023"/>
              <a:gd name="T3" fmla="*/ 0 h 57"/>
              <a:gd name="T4" fmla="*/ 0 w 1023"/>
              <a:gd name="T5" fmla="*/ 57 h 57"/>
              <a:gd name="T6" fmla="*/ 0 60000 65536"/>
              <a:gd name="T7" fmla="*/ 0 60000 65536"/>
              <a:gd name="T8" fmla="*/ 0 60000 65536"/>
              <a:gd name="T9" fmla="*/ 0 w 1023"/>
              <a:gd name="T10" fmla="*/ 0 h 57"/>
              <a:gd name="T11" fmla="*/ 1023 w 1023"/>
              <a:gd name="T12" fmla="*/ 57 h 57"/>
            </a:gdLst>
            <a:ahLst/>
            <a:cxnLst>
              <a:cxn ang="T6">
                <a:pos x="T0" y="T1"/>
              </a:cxn>
              <a:cxn ang="T7">
                <a:pos x="T2" y="T3"/>
              </a:cxn>
              <a:cxn ang="T8">
                <a:pos x="T4" y="T5"/>
              </a:cxn>
            </a:cxnLst>
            <a:rect l="T9" t="T10" r="T11" b="T12"/>
            <a:pathLst>
              <a:path w="1023" h="57">
                <a:moveTo>
                  <a:pt x="1023" y="0"/>
                </a:moveTo>
                <a:lnTo>
                  <a:pt x="99" y="0"/>
                </a:lnTo>
                <a:lnTo>
                  <a:pt x="0" y="57"/>
                </a:lnTo>
              </a:path>
            </a:pathLst>
          </a:custGeom>
          <a:noFill/>
          <a:ln w="38100" cmpd="sng">
            <a:solidFill>
              <a:srgbClr val="FF0000"/>
            </a:solidFill>
            <a:round/>
            <a:headEnd/>
            <a:tailEnd/>
          </a:ln>
        </p:spPr>
        <p:txBody>
          <a:bodyPr/>
          <a:lstStyle/>
          <a:p>
            <a:endParaRPr lang="en-US"/>
          </a:p>
        </p:txBody>
      </p:sp>
      <p:sp>
        <p:nvSpPr>
          <p:cNvPr id="1087560" name="Text Box 72"/>
          <p:cNvSpPr txBox="1">
            <a:spLocks noChangeArrowheads="1"/>
          </p:cNvSpPr>
          <p:nvPr/>
        </p:nvSpPr>
        <p:spPr bwMode="auto">
          <a:xfrm>
            <a:off x="5243513" y="6157913"/>
            <a:ext cx="1412875" cy="641350"/>
          </a:xfrm>
          <a:prstGeom prst="rect">
            <a:avLst/>
          </a:prstGeom>
          <a:noFill/>
          <a:ln w="9525">
            <a:noFill/>
            <a:miter lim="800000"/>
            <a:headEnd/>
            <a:tailEnd/>
          </a:ln>
        </p:spPr>
        <p:txBody>
          <a:bodyPr>
            <a:spAutoFit/>
          </a:bodyPr>
          <a:lstStyle/>
          <a:p>
            <a:pPr algn="r"/>
            <a:r>
              <a:rPr lang="en-US" sz="1800" b="1">
                <a:solidFill>
                  <a:srgbClr val="FF0000"/>
                </a:solidFill>
              </a:rPr>
              <a:t>40% efficient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repeatCount="indefinite" fill="hold" grpId="0" nodeType="clickEffect">
                                  <p:stCondLst>
                                    <p:cond delay="0"/>
                                  </p:stCondLst>
                                  <p:childTnLst>
                                    <p:set>
                                      <p:cBhvr>
                                        <p:cTn id="6" dur="1" fill="hold">
                                          <p:stCondLst>
                                            <p:cond delay="0"/>
                                          </p:stCondLst>
                                        </p:cTn>
                                        <p:tgtEl>
                                          <p:spTgt spid="1087498"/>
                                        </p:tgtEl>
                                        <p:attrNameLst>
                                          <p:attrName>style.visibility</p:attrName>
                                        </p:attrNameLst>
                                      </p:cBhvr>
                                      <p:to>
                                        <p:strVal val="visible"/>
                                      </p:to>
                                    </p:set>
                                    <p:animEffect transition="in" filter="wipe(left)">
                                      <p:cBhvr>
                                        <p:cTn id="7" dur="2000"/>
                                        <p:tgtEl>
                                          <p:spTgt spid="1087498"/>
                                        </p:tgtEl>
                                      </p:cBhvr>
                                    </p:animEffect>
                                  </p:childTnLst>
                                </p:cTn>
                              </p:par>
                              <p:par>
                                <p:cTn id="8" presetID="10" presetClass="entr" presetSubtype="0" fill="hold" nodeType="withEffect">
                                  <p:stCondLst>
                                    <p:cond delay="0"/>
                                  </p:stCondLst>
                                  <p:childTnLst>
                                    <p:set>
                                      <p:cBhvr>
                                        <p:cTn id="9" dur="1" fill="hold">
                                          <p:stCondLst>
                                            <p:cond delay="0"/>
                                          </p:stCondLst>
                                        </p:cTn>
                                        <p:tgtEl>
                                          <p:spTgt spid="1087495"/>
                                        </p:tgtEl>
                                        <p:attrNameLst>
                                          <p:attrName>style.visibility</p:attrName>
                                        </p:attrNameLst>
                                      </p:cBhvr>
                                      <p:to>
                                        <p:strVal val="visible"/>
                                      </p:to>
                                    </p:set>
                                    <p:animEffect transition="in" filter="fade">
                                      <p:cBhvr>
                                        <p:cTn id="10" dur="2000"/>
                                        <p:tgtEl>
                                          <p:spTgt spid="1087495"/>
                                        </p:tgtEl>
                                      </p:cBhvr>
                                    </p:animEffect>
                                  </p:childTnLst>
                                </p:cTn>
                              </p:par>
                              <p:par>
                                <p:cTn id="11" presetID="10" presetClass="entr" presetSubtype="0" fill="hold" nodeType="withEffect">
                                  <p:stCondLst>
                                    <p:cond delay="0"/>
                                  </p:stCondLst>
                                  <p:childTnLst>
                                    <p:set>
                                      <p:cBhvr>
                                        <p:cTn id="12" dur="1" fill="hold">
                                          <p:stCondLst>
                                            <p:cond delay="0"/>
                                          </p:stCondLst>
                                        </p:cTn>
                                        <p:tgtEl>
                                          <p:spTgt spid="1087496"/>
                                        </p:tgtEl>
                                        <p:attrNameLst>
                                          <p:attrName>style.visibility</p:attrName>
                                        </p:attrNameLst>
                                      </p:cBhvr>
                                      <p:to>
                                        <p:strVal val="visible"/>
                                      </p:to>
                                    </p:set>
                                    <p:animEffect transition="in" filter="fade">
                                      <p:cBhvr>
                                        <p:cTn id="13" dur="2000"/>
                                        <p:tgtEl>
                                          <p:spTgt spid="1087496"/>
                                        </p:tgtEl>
                                      </p:cBhvr>
                                    </p:animEffect>
                                  </p:childTnLst>
                                </p:cTn>
                              </p:par>
                              <p:par>
                                <p:cTn id="14" presetID="10" presetClass="entr" presetSubtype="0" fill="hold" nodeType="withEffect">
                                  <p:stCondLst>
                                    <p:cond delay="0"/>
                                  </p:stCondLst>
                                  <p:childTnLst>
                                    <p:set>
                                      <p:cBhvr>
                                        <p:cTn id="15" dur="1" fill="hold">
                                          <p:stCondLst>
                                            <p:cond delay="0"/>
                                          </p:stCondLst>
                                        </p:cTn>
                                        <p:tgtEl>
                                          <p:spTgt spid="1087497"/>
                                        </p:tgtEl>
                                        <p:attrNameLst>
                                          <p:attrName>style.visibility</p:attrName>
                                        </p:attrNameLst>
                                      </p:cBhvr>
                                      <p:to>
                                        <p:strVal val="visible"/>
                                      </p:to>
                                    </p:set>
                                    <p:animEffect transition="in" filter="fade">
                                      <p:cBhvr>
                                        <p:cTn id="16" dur="2000"/>
                                        <p:tgtEl>
                                          <p:spTgt spid="108749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2000"/>
                                        <p:tgtEl>
                                          <p:spTgt spid="2"/>
                                        </p:tgtEl>
                                      </p:cBhvr>
                                    </p:animEffect>
                                  </p:childTnLst>
                                  <p:subTnLst>
                                    <p:audio>
                                      <p:cMediaNode>
                                        <p:cTn display="0" masterRel="sameClick">
                                          <p:stCondLst>
                                            <p:cond evt="begin" delay="0">
                                              <p:tn val="19"/>
                                            </p:cond>
                                          </p:stCondLst>
                                          <p:endCondLst>
                                            <p:cond evt="onStopAudio" delay="0">
                                              <p:tgtEl>
                                                <p:sldTgt/>
                                              </p:tgtEl>
                                            </p:cond>
                                          </p:endCondLst>
                                        </p:cTn>
                                        <p:tgtEl>
                                          <p:sndTgt r:embed="rId4" name="chimes.wav"/>
                                        </p:tgtEl>
                                      </p:cMediaNode>
                                    </p:audio>
                                  </p:sub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087499"/>
                                        </p:tgtEl>
                                        <p:attrNameLst>
                                          <p:attrName>style.visibility</p:attrName>
                                        </p:attrNameLst>
                                      </p:cBhvr>
                                      <p:to>
                                        <p:strVal val="visible"/>
                                      </p:to>
                                    </p:set>
                                    <p:animEffect transition="in" filter="wipe(up)">
                                      <p:cBhvr>
                                        <p:cTn id="26" dur="5000"/>
                                        <p:tgtEl>
                                          <p:spTgt spid="1087499"/>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087502"/>
                                        </p:tgtEl>
                                        <p:attrNameLst>
                                          <p:attrName>style.visibility</p:attrName>
                                        </p:attrNameLst>
                                      </p:cBhvr>
                                      <p:to>
                                        <p:strVal val="visible"/>
                                      </p:to>
                                    </p:set>
                                    <p:animEffect transition="in" filter="wipe(left)">
                                      <p:cBhvr>
                                        <p:cTn id="29" dur="5000"/>
                                        <p:tgtEl>
                                          <p:spTgt spid="108750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2000"/>
                                        <p:tgtEl>
                                          <p:spTgt spid="3"/>
                                        </p:tgtEl>
                                      </p:cBhvr>
                                    </p:animEffect>
                                  </p:childTnLst>
                                  <p:subTnLst>
                                    <p:audio>
                                      <p:cMediaNode>
                                        <p:cTn display="0" masterRel="sameClick">
                                          <p:stCondLst>
                                            <p:cond evt="begin" delay="0">
                                              <p:tn val="32"/>
                                            </p:cond>
                                          </p:stCondLst>
                                          <p:endCondLst>
                                            <p:cond evt="onStopAudio" delay="0">
                                              <p:tgtEl>
                                                <p:sldTgt/>
                                              </p:tgtEl>
                                            </p:cond>
                                          </p:endCondLst>
                                        </p:cTn>
                                        <p:tgtEl>
                                          <p:sndTgt r:embed="rId4" name="chimes.wav"/>
                                        </p:tgtEl>
                                      </p:cMediaNode>
                                    </p:audio>
                                  </p:sub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1087533"/>
                                        </p:tgtEl>
                                        <p:attrNameLst>
                                          <p:attrName>style.visibility</p:attrName>
                                        </p:attrNameLst>
                                      </p:cBhvr>
                                      <p:to>
                                        <p:strVal val="visible"/>
                                      </p:to>
                                    </p:set>
                                    <p:anim calcmode="lin" valueType="num">
                                      <p:cBhvr>
                                        <p:cTn id="39" dur="500" fill="hold"/>
                                        <p:tgtEl>
                                          <p:spTgt spid="1087533"/>
                                        </p:tgtEl>
                                        <p:attrNameLst>
                                          <p:attrName>ppt_w</p:attrName>
                                        </p:attrNameLst>
                                      </p:cBhvr>
                                      <p:tavLst>
                                        <p:tav tm="0">
                                          <p:val>
                                            <p:fltVal val="0"/>
                                          </p:val>
                                        </p:tav>
                                        <p:tav tm="100000">
                                          <p:val>
                                            <p:strVal val="#ppt_w"/>
                                          </p:val>
                                        </p:tav>
                                      </p:tavLst>
                                    </p:anim>
                                    <p:anim calcmode="lin" valueType="num">
                                      <p:cBhvr>
                                        <p:cTn id="40" dur="500" fill="hold"/>
                                        <p:tgtEl>
                                          <p:spTgt spid="1087533"/>
                                        </p:tgtEl>
                                        <p:attrNameLst>
                                          <p:attrName>ppt_h</p:attrName>
                                        </p:attrNameLst>
                                      </p:cBhvr>
                                      <p:tavLst>
                                        <p:tav tm="0">
                                          <p:val>
                                            <p:fltVal val="0"/>
                                          </p:val>
                                        </p:tav>
                                        <p:tav tm="100000">
                                          <p:val>
                                            <p:strVal val="#ppt_h"/>
                                          </p:val>
                                        </p:tav>
                                      </p:tavLst>
                                    </p:anim>
                                    <p:animEffect transition="in" filter="fade">
                                      <p:cBhvr>
                                        <p:cTn id="41" dur="500"/>
                                        <p:tgtEl>
                                          <p:spTgt spid="1087533"/>
                                        </p:tgtEl>
                                      </p:cBhvr>
                                    </p:animEffect>
                                  </p:childTnLst>
                                  <p:subTnLst>
                                    <p:audio>
                                      <p:cMediaNode>
                                        <p:cTn display="0" masterRel="sameClick">
                                          <p:stCondLst>
                                            <p:cond evt="begin" delay="0">
                                              <p:tn val="37"/>
                                            </p:cond>
                                          </p:stCondLst>
                                          <p:endCondLst>
                                            <p:cond evt="onStopAudio" delay="0">
                                              <p:tgtEl>
                                                <p:sldTgt/>
                                              </p:tgtEl>
                                            </p:cond>
                                          </p:endCondLst>
                                        </p:cTn>
                                        <p:tgtEl>
                                          <p:sndTgt r:embed="rId5" name="cashreg.wav"/>
                                        </p:tgtEl>
                                      </p:cMediaNode>
                                    </p:audio>
                                  </p:subTnLst>
                                </p:cTn>
                              </p:par>
                              <p:par>
                                <p:cTn id="42" presetID="53" presetClass="entr" presetSubtype="0" fill="hold" grpId="0" nodeType="withEffect">
                                  <p:stCondLst>
                                    <p:cond delay="0"/>
                                  </p:stCondLst>
                                  <p:childTnLst>
                                    <p:set>
                                      <p:cBhvr>
                                        <p:cTn id="43" dur="1" fill="hold">
                                          <p:stCondLst>
                                            <p:cond delay="0"/>
                                          </p:stCondLst>
                                        </p:cTn>
                                        <p:tgtEl>
                                          <p:spTgt spid="1087555"/>
                                        </p:tgtEl>
                                        <p:attrNameLst>
                                          <p:attrName>style.visibility</p:attrName>
                                        </p:attrNameLst>
                                      </p:cBhvr>
                                      <p:to>
                                        <p:strVal val="visible"/>
                                      </p:to>
                                    </p:set>
                                    <p:anim calcmode="lin" valueType="num">
                                      <p:cBhvr>
                                        <p:cTn id="44" dur="500" fill="hold"/>
                                        <p:tgtEl>
                                          <p:spTgt spid="1087555"/>
                                        </p:tgtEl>
                                        <p:attrNameLst>
                                          <p:attrName>ppt_w</p:attrName>
                                        </p:attrNameLst>
                                      </p:cBhvr>
                                      <p:tavLst>
                                        <p:tav tm="0">
                                          <p:val>
                                            <p:fltVal val="0"/>
                                          </p:val>
                                        </p:tav>
                                        <p:tav tm="100000">
                                          <p:val>
                                            <p:strVal val="#ppt_w"/>
                                          </p:val>
                                        </p:tav>
                                      </p:tavLst>
                                    </p:anim>
                                    <p:anim calcmode="lin" valueType="num">
                                      <p:cBhvr>
                                        <p:cTn id="45" dur="500" fill="hold"/>
                                        <p:tgtEl>
                                          <p:spTgt spid="1087555"/>
                                        </p:tgtEl>
                                        <p:attrNameLst>
                                          <p:attrName>ppt_h</p:attrName>
                                        </p:attrNameLst>
                                      </p:cBhvr>
                                      <p:tavLst>
                                        <p:tav tm="0">
                                          <p:val>
                                            <p:fltVal val="0"/>
                                          </p:val>
                                        </p:tav>
                                        <p:tav tm="100000">
                                          <p:val>
                                            <p:strVal val="#ppt_h"/>
                                          </p:val>
                                        </p:tav>
                                      </p:tavLst>
                                    </p:anim>
                                    <p:animEffect transition="in" filter="fade">
                                      <p:cBhvr>
                                        <p:cTn id="46" dur="500"/>
                                        <p:tgtEl>
                                          <p:spTgt spid="1087555"/>
                                        </p:tgtEl>
                                      </p:cBhvr>
                                    </p:animEffect>
                                  </p:childTnLst>
                                  <p:subTnLst>
                                    <p:audio>
                                      <p:cMediaNode>
                                        <p:cTn display="0" masterRel="sameClick">
                                          <p:stCondLst>
                                            <p:cond evt="begin" delay="0">
                                              <p:tn val="42"/>
                                            </p:cond>
                                          </p:stCondLst>
                                          <p:endCondLst>
                                            <p:cond evt="onStopAudio" delay="0">
                                              <p:tgtEl>
                                                <p:sldTgt/>
                                              </p:tgtEl>
                                            </p:cond>
                                          </p:endCondLst>
                                        </p:cTn>
                                        <p:tgtEl>
                                          <p:sndTgt r:embed="rId5" name="cashreg.wav"/>
                                        </p:tgtEl>
                                      </p:cMediaNode>
                                    </p:audio>
                                  </p:sub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1087504"/>
                                        </p:tgtEl>
                                        <p:attrNameLst>
                                          <p:attrName>style.visibility</p:attrName>
                                        </p:attrNameLst>
                                      </p:cBhvr>
                                      <p:to>
                                        <p:strVal val="visible"/>
                                      </p:to>
                                    </p:set>
                                    <p:animEffect transition="in" filter="wipe(up)">
                                      <p:cBhvr>
                                        <p:cTn id="51" dur="5000"/>
                                        <p:tgtEl>
                                          <p:spTgt spid="108750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2000"/>
                                        <p:tgtEl>
                                          <p:spTgt spid="4"/>
                                        </p:tgtEl>
                                      </p:cBhvr>
                                    </p:animEffect>
                                  </p:childTnLst>
                                  <p:subTnLst>
                                    <p:audio>
                                      <p:cMediaNode>
                                        <p:cTn display="0" masterRel="sameClick">
                                          <p:stCondLst>
                                            <p:cond evt="begin" delay="0">
                                              <p:tn val="54"/>
                                            </p:cond>
                                          </p:stCondLst>
                                          <p:endCondLst>
                                            <p:cond evt="onStopAudio" delay="0">
                                              <p:tgtEl>
                                                <p:sldTgt/>
                                              </p:tgtEl>
                                            </p:cond>
                                          </p:endCondLst>
                                        </p:cTn>
                                        <p:tgtEl>
                                          <p:sndTgt r:embed="rId4"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1087519"/>
                                        </p:tgtEl>
                                        <p:attrNameLst>
                                          <p:attrName>style.visibility</p:attrName>
                                        </p:attrNameLst>
                                      </p:cBhvr>
                                      <p:to>
                                        <p:strVal val="visible"/>
                                      </p:to>
                                    </p:set>
                                    <p:animEffect transition="in" filter="wipe(up)">
                                      <p:cBhvr>
                                        <p:cTn id="61" dur="5000"/>
                                        <p:tgtEl>
                                          <p:spTgt spid="108751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087512"/>
                                        </p:tgtEl>
                                        <p:attrNameLst>
                                          <p:attrName>style.visibility</p:attrName>
                                        </p:attrNameLst>
                                      </p:cBhvr>
                                      <p:to>
                                        <p:strVal val="visible"/>
                                      </p:to>
                                    </p:set>
                                    <p:animEffect transition="in" filter="wipe(left)">
                                      <p:cBhvr>
                                        <p:cTn id="66" dur="5000"/>
                                        <p:tgtEl>
                                          <p:spTgt spid="1087512"/>
                                        </p:tgtEl>
                                      </p:cBhvr>
                                    </p:animEffect>
                                  </p:childTnLst>
                                </p:cTn>
                              </p:par>
                              <p:par>
                                <p:cTn id="67" presetID="53" presetClass="entr" presetSubtype="0" fill="hold" grpId="0" nodeType="withEffect">
                                  <p:stCondLst>
                                    <p:cond delay="0"/>
                                  </p:stCondLst>
                                  <p:childTnLst>
                                    <p:set>
                                      <p:cBhvr>
                                        <p:cTn id="68" dur="1" fill="hold">
                                          <p:stCondLst>
                                            <p:cond delay="0"/>
                                          </p:stCondLst>
                                        </p:cTn>
                                        <p:tgtEl>
                                          <p:spTgt spid="1087531"/>
                                        </p:tgtEl>
                                        <p:attrNameLst>
                                          <p:attrName>style.visibility</p:attrName>
                                        </p:attrNameLst>
                                      </p:cBhvr>
                                      <p:to>
                                        <p:strVal val="visible"/>
                                      </p:to>
                                    </p:set>
                                    <p:anim calcmode="lin" valueType="num">
                                      <p:cBhvr>
                                        <p:cTn id="69" dur="500" fill="hold"/>
                                        <p:tgtEl>
                                          <p:spTgt spid="1087531"/>
                                        </p:tgtEl>
                                        <p:attrNameLst>
                                          <p:attrName>ppt_w</p:attrName>
                                        </p:attrNameLst>
                                      </p:cBhvr>
                                      <p:tavLst>
                                        <p:tav tm="0">
                                          <p:val>
                                            <p:fltVal val="0"/>
                                          </p:val>
                                        </p:tav>
                                        <p:tav tm="100000">
                                          <p:val>
                                            <p:strVal val="#ppt_w"/>
                                          </p:val>
                                        </p:tav>
                                      </p:tavLst>
                                    </p:anim>
                                    <p:anim calcmode="lin" valueType="num">
                                      <p:cBhvr>
                                        <p:cTn id="70" dur="500" fill="hold"/>
                                        <p:tgtEl>
                                          <p:spTgt spid="1087531"/>
                                        </p:tgtEl>
                                        <p:attrNameLst>
                                          <p:attrName>ppt_h</p:attrName>
                                        </p:attrNameLst>
                                      </p:cBhvr>
                                      <p:tavLst>
                                        <p:tav tm="0">
                                          <p:val>
                                            <p:fltVal val="0"/>
                                          </p:val>
                                        </p:tav>
                                        <p:tav tm="100000">
                                          <p:val>
                                            <p:strVal val="#ppt_h"/>
                                          </p:val>
                                        </p:tav>
                                      </p:tavLst>
                                    </p:anim>
                                    <p:animEffect transition="in" filter="fade">
                                      <p:cBhvr>
                                        <p:cTn id="71" dur="500"/>
                                        <p:tgtEl>
                                          <p:spTgt spid="1087531"/>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1087520"/>
                                        </p:tgtEl>
                                        <p:attrNameLst>
                                          <p:attrName>style.visibility</p:attrName>
                                        </p:attrNameLst>
                                      </p:cBhvr>
                                      <p:to>
                                        <p:strVal val="visible"/>
                                      </p:to>
                                    </p:set>
                                    <p:animEffect transition="in" filter="wipe(right)">
                                      <p:cBhvr>
                                        <p:cTn id="74" dur="5000"/>
                                        <p:tgtEl>
                                          <p:spTgt spid="1087520"/>
                                        </p:tgtEl>
                                      </p:cBhvr>
                                    </p:animEffect>
                                  </p:childTnLst>
                                </p:cTn>
                              </p:par>
                            </p:childTnLst>
                          </p:cTn>
                        </p:par>
                        <p:par>
                          <p:cTn id="75" fill="hold">
                            <p:stCondLst>
                              <p:cond delay="5000"/>
                            </p:stCondLst>
                            <p:childTnLst>
                              <p:par>
                                <p:cTn id="76" presetID="22" presetClass="entr" presetSubtype="1" fill="hold" grpId="0" nodeType="afterEffect">
                                  <p:stCondLst>
                                    <p:cond delay="0"/>
                                  </p:stCondLst>
                                  <p:childTnLst>
                                    <p:set>
                                      <p:cBhvr>
                                        <p:cTn id="77" dur="1" fill="hold">
                                          <p:stCondLst>
                                            <p:cond delay="0"/>
                                          </p:stCondLst>
                                        </p:cTn>
                                        <p:tgtEl>
                                          <p:spTgt spid="1087513"/>
                                        </p:tgtEl>
                                        <p:attrNameLst>
                                          <p:attrName>style.visibility</p:attrName>
                                        </p:attrNameLst>
                                      </p:cBhvr>
                                      <p:to>
                                        <p:strVal val="visible"/>
                                      </p:to>
                                    </p:set>
                                    <p:animEffect transition="in" filter="wipe(up)">
                                      <p:cBhvr>
                                        <p:cTn id="78" dur="5000"/>
                                        <p:tgtEl>
                                          <p:spTgt spid="1087513"/>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0" fill="hold" grpId="0" nodeType="clickEffect">
                                  <p:stCondLst>
                                    <p:cond delay="0"/>
                                  </p:stCondLst>
                                  <p:childTnLst>
                                    <p:set>
                                      <p:cBhvr>
                                        <p:cTn id="82" dur="1" fill="hold">
                                          <p:stCondLst>
                                            <p:cond delay="0"/>
                                          </p:stCondLst>
                                        </p:cTn>
                                        <p:tgtEl>
                                          <p:spTgt spid="1087532"/>
                                        </p:tgtEl>
                                        <p:attrNameLst>
                                          <p:attrName>style.visibility</p:attrName>
                                        </p:attrNameLst>
                                      </p:cBhvr>
                                      <p:to>
                                        <p:strVal val="visible"/>
                                      </p:to>
                                    </p:set>
                                    <p:anim calcmode="lin" valueType="num">
                                      <p:cBhvr>
                                        <p:cTn id="83" dur="500" fill="hold"/>
                                        <p:tgtEl>
                                          <p:spTgt spid="1087532"/>
                                        </p:tgtEl>
                                        <p:attrNameLst>
                                          <p:attrName>ppt_w</p:attrName>
                                        </p:attrNameLst>
                                      </p:cBhvr>
                                      <p:tavLst>
                                        <p:tav tm="0">
                                          <p:val>
                                            <p:fltVal val="0"/>
                                          </p:val>
                                        </p:tav>
                                        <p:tav tm="100000">
                                          <p:val>
                                            <p:strVal val="#ppt_w"/>
                                          </p:val>
                                        </p:tav>
                                      </p:tavLst>
                                    </p:anim>
                                    <p:anim calcmode="lin" valueType="num">
                                      <p:cBhvr>
                                        <p:cTn id="84" dur="500" fill="hold"/>
                                        <p:tgtEl>
                                          <p:spTgt spid="1087532"/>
                                        </p:tgtEl>
                                        <p:attrNameLst>
                                          <p:attrName>ppt_h</p:attrName>
                                        </p:attrNameLst>
                                      </p:cBhvr>
                                      <p:tavLst>
                                        <p:tav tm="0">
                                          <p:val>
                                            <p:fltVal val="0"/>
                                          </p:val>
                                        </p:tav>
                                        <p:tav tm="100000">
                                          <p:val>
                                            <p:strVal val="#ppt_h"/>
                                          </p:val>
                                        </p:tav>
                                      </p:tavLst>
                                    </p:anim>
                                    <p:animEffect transition="in" filter="fade">
                                      <p:cBhvr>
                                        <p:cTn id="85" dur="500"/>
                                        <p:tgtEl>
                                          <p:spTgt spid="1087532"/>
                                        </p:tgtEl>
                                      </p:cBhvr>
                                    </p:animEffect>
                                  </p:childTnLst>
                                  <p:subTnLst>
                                    <p:audio>
                                      <p:cMediaNode>
                                        <p:cTn display="0" masterRel="sameClick">
                                          <p:stCondLst>
                                            <p:cond evt="begin" delay="0">
                                              <p:tn val="81"/>
                                            </p:cond>
                                          </p:stCondLst>
                                          <p:endCondLst>
                                            <p:cond evt="onStopAudio" delay="0">
                                              <p:tgtEl>
                                                <p:sldTgt/>
                                              </p:tgtEl>
                                            </p:cond>
                                          </p:endCondLst>
                                        </p:cTn>
                                        <p:tgtEl>
                                          <p:sndTgt r:embed="rId5" name="cashreg.wav"/>
                                        </p:tgtEl>
                                      </p:cMediaNode>
                                    </p:audio>
                                  </p:subTnLst>
                                </p:cTn>
                              </p:par>
                              <p:par>
                                <p:cTn id="86" presetID="53" presetClass="entr" presetSubtype="0" fill="hold" grpId="0" nodeType="withEffect">
                                  <p:stCondLst>
                                    <p:cond delay="0"/>
                                  </p:stCondLst>
                                  <p:childTnLst>
                                    <p:set>
                                      <p:cBhvr>
                                        <p:cTn id="87" dur="1" fill="hold">
                                          <p:stCondLst>
                                            <p:cond delay="0"/>
                                          </p:stCondLst>
                                        </p:cTn>
                                        <p:tgtEl>
                                          <p:spTgt spid="1087556"/>
                                        </p:tgtEl>
                                        <p:attrNameLst>
                                          <p:attrName>style.visibility</p:attrName>
                                        </p:attrNameLst>
                                      </p:cBhvr>
                                      <p:to>
                                        <p:strVal val="visible"/>
                                      </p:to>
                                    </p:set>
                                    <p:anim calcmode="lin" valueType="num">
                                      <p:cBhvr>
                                        <p:cTn id="88" dur="500" fill="hold"/>
                                        <p:tgtEl>
                                          <p:spTgt spid="1087556"/>
                                        </p:tgtEl>
                                        <p:attrNameLst>
                                          <p:attrName>ppt_w</p:attrName>
                                        </p:attrNameLst>
                                      </p:cBhvr>
                                      <p:tavLst>
                                        <p:tav tm="0">
                                          <p:val>
                                            <p:fltVal val="0"/>
                                          </p:val>
                                        </p:tav>
                                        <p:tav tm="100000">
                                          <p:val>
                                            <p:strVal val="#ppt_w"/>
                                          </p:val>
                                        </p:tav>
                                      </p:tavLst>
                                    </p:anim>
                                    <p:anim calcmode="lin" valueType="num">
                                      <p:cBhvr>
                                        <p:cTn id="89" dur="500" fill="hold"/>
                                        <p:tgtEl>
                                          <p:spTgt spid="1087556"/>
                                        </p:tgtEl>
                                        <p:attrNameLst>
                                          <p:attrName>ppt_h</p:attrName>
                                        </p:attrNameLst>
                                      </p:cBhvr>
                                      <p:tavLst>
                                        <p:tav tm="0">
                                          <p:val>
                                            <p:fltVal val="0"/>
                                          </p:val>
                                        </p:tav>
                                        <p:tav tm="100000">
                                          <p:val>
                                            <p:strVal val="#ppt_h"/>
                                          </p:val>
                                        </p:tav>
                                      </p:tavLst>
                                    </p:anim>
                                    <p:animEffect transition="in" filter="fade">
                                      <p:cBhvr>
                                        <p:cTn id="90" dur="500"/>
                                        <p:tgtEl>
                                          <p:spTgt spid="1087556"/>
                                        </p:tgtEl>
                                      </p:cBhvr>
                                    </p:animEffect>
                                  </p:childTnLst>
                                  <p:subTnLst>
                                    <p:audio>
                                      <p:cMediaNode>
                                        <p:cTn display="0" masterRel="sameClick">
                                          <p:stCondLst>
                                            <p:cond evt="begin" delay="0">
                                              <p:tn val="86"/>
                                            </p:cond>
                                          </p:stCondLst>
                                          <p:endCondLst>
                                            <p:cond evt="onStopAudio" delay="0">
                                              <p:tgtEl>
                                                <p:sldTgt/>
                                              </p:tgtEl>
                                            </p:cond>
                                          </p:endCondLst>
                                        </p:cTn>
                                        <p:tgtEl>
                                          <p:sndTgt r:embed="rId5" name="cashreg.wav"/>
                                        </p:tgtEl>
                                      </p:cMediaNode>
                                    </p:audio>
                                  </p:sub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1087550"/>
                                        </p:tgtEl>
                                        <p:attrNameLst>
                                          <p:attrName>style.visibility</p:attrName>
                                        </p:attrNameLst>
                                      </p:cBhvr>
                                      <p:to>
                                        <p:strVal val="visible"/>
                                      </p:to>
                                    </p:set>
                                    <p:animEffect transition="in" filter="wipe(down)">
                                      <p:cBhvr>
                                        <p:cTn id="95" dur="5000"/>
                                        <p:tgtEl>
                                          <p:spTgt spid="1087550"/>
                                        </p:tgtEl>
                                      </p:cBhvr>
                                    </p:animEffect>
                                  </p:childTnLst>
                                  <p:subTnLst>
                                    <p:audio>
                                      <p:cMediaNode>
                                        <p:cTn display="0" masterRel="sameClick">
                                          <p:stCondLst>
                                            <p:cond evt="begin" delay="0">
                                              <p:tn val="93"/>
                                            </p:cond>
                                          </p:stCondLst>
                                          <p:endCondLst>
                                            <p:cond evt="onStopAudio" delay="0">
                                              <p:tgtEl>
                                                <p:sldTgt/>
                                              </p:tgtEl>
                                            </p:cond>
                                          </p:endCondLst>
                                        </p:cTn>
                                        <p:tgtEl>
                                          <p:sndTgt r:embed="rId6" name="voltage.wav"/>
                                        </p:tgtEl>
                                      </p:cMediaNode>
                                    </p:audio>
                                  </p:subTnLst>
                                </p:cTn>
                              </p:par>
                              <p:par>
                                <p:cTn id="96" presetID="22" presetClass="entr" presetSubtype="4" fill="hold" grpId="0" nodeType="withEffect">
                                  <p:stCondLst>
                                    <p:cond delay="0"/>
                                  </p:stCondLst>
                                  <p:childTnLst>
                                    <p:set>
                                      <p:cBhvr>
                                        <p:cTn id="97" dur="1" fill="hold">
                                          <p:stCondLst>
                                            <p:cond delay="0"/>
                                          </p:stCondLst>
                                        </p:cTn>
                                        <p:tgtEl>
                                          <p:spTgt spid="1087551"/>
                                        </p:tgtEl>
                                        <p:attrNameLst>
                                          <p:attrName>style.visibility</p:attrName>
                                        </p:attrNameLst>
                                      </p:cBhvr>
                                      <p:to>
                                        <p:strVal val="visible"/>
                                      </p:to>
                                    </p:set>
                                    <p:animEffect transition="in" filter="wipe(down)">
                                      <p:cBhvr>
                                        <p:cTn id="98" dur="5000"/>
                                        <p:tgtEl>
                                          <p:spTgt spid="1087551"/>
                                        </p:tgtEl>
                                      </p:cBhvr>
                                    </p:animEffect>
                                  </p:childTnLst>
                                  <p:subTnLst>
                                    <p:audio>
                                      <p:cMediaNode>
                                        <p:cTn display="0" masterRel="sameClick">
                                          <p:stCondLst>
                                            <p:cond evt="begin" delay="0">
                                              <p:tn val="96"/>
                                            </p:cond>
                                          </p:stCondLst>
                                          <p:endCondLst>
                                            <p:cond evt="onStopAudio" delay="0">
                                              <p:tgtEl>
                                                <p:sldTgt/>
                                              </p:tgtEl>
                                            </p:cond>
                                          </p:endCondLst>
                                        </p:cTn>
                                        <p:tgtEl>
                                          <p:sndTgt r:embed="rId6" name="voltage.wav"/>
                                        </p:tgtEl>
                                      </p:cMediaNode>
                                    </p:audio>
                                  </p:sub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childTnLst>
                                    <p:set>
                                      <p:cBhvr>
                                        <p:cTn id="102" dur="1" fill="hold">
                                          <p:stCondLst>
                                            <p:cond delay="0"/>
                                          </p:stCondLst>
                                        </p:cTn>
                                        <p:tgtEl>
                                          <p:spTgt spid="5"/>
                                        </p:tgtEl>
                                        <p:attrNameLst>
                                          <p:attrName>style.visibility</p:attrName>
                                        </p:attrNameLst>
                                      </p:cBhvr>
                                      <p:to>
                                        <p:strVal val="visible"/>
                                      </p:to>
                                    </p:set>
                                    <p:animEffect transition="in" filter="wipe(left)">
                                      <p:cBhvr>
                                        <p:cTn id="103" dur="2000"/>
                                        <p:tgtEl>
                                          <p:spTgt spid="5"/>
                                        </p:tgtEl>
                                      </p:cBhvr>
                                    </p:animEffect>
                                  </p:childTnLst>
                                  <p:subTnLst>
                                    <p:audio>
                                      <p:cMediaNode>
                                        <p:cTn display="0" masterRel="sameClick">
                                          <p:stCondLst>
                                            <p:cond evt="begin" delay="0">
                                              <p:tn val="101"/>
                                            </p:cond>
                                          </p:stCondLst>
                                          <p:endCondLst>
                                            <p:cond evt="onStopAudio" delay="0">
                                              <p:tgtEl>
                                                <p:sldTgt/>
                                              </p:tgtEl>
                                            </p:cond>
                                          </p:endCondLst>
                                        </p:cTn>
                                        <p:tgtEl>
                                          <p:sndTgt r:embed="rId4" name="chimes.wav"/>
                                        </p:tgtEl>
                                      </p:cMediaNode>
                                    </p:audio>
                                  </p:subTnLst>
                                </p:cTn>
                              </p:par>
                            </p:childTnLst>
                          </p:cTn>
                        </p:par>
                      </p:childTnLst>
                    </p:cTn>
                  </p:par>
                  <p:par>
                    <p:cTn id="104" fill="hold">
                      <p:stCondLst>
                        <p:cond delay="indefinite"/>
                      </p:stCondLst>
                      <p:childTnLst>
                        <p:par>
                          <p:cTn id="105" fill="hold">
                            <p:stCondLst>
                              <p:cond delay="0"/>
                            </p:stCondLst>
                            <p:childTnLst>
                              <p:par>
                                <p:cTn id="106" presetID="53" presetClass="entr" presetSubtype="0" fill="hold" grpId="0" nodeType="clickEffect">
                                  <p:stCondLst>
                                    <p:cond delay="0"/>
                                  </p:stCondLst>
                                  <p:childTnLst>
                                    <p:set>
                                      <p:cBhvr>
                                        <p:cTn id="107" dur="1" fill="hold">
                                          <p:stCondLst>
                                            <p:cond delay="0"/>
                                          </p:stCondLst>
                                        </p:cTn>
                                        <p:tgtEl>
                                          <p:spTgt spid="1087534"/>
                                        </p:tgtEl>
                                        <p:attrNameLst>
                                          <p:attrName>style.visibility</p:attrName>
                                        </p:attrNameLst>
                                      </p:cBhvr>
                                      <p:to>
                                        <p:strVal val="visible"/>
                                      </p:to>
                                    </p:set>
                                    <p:anim calcmode="lin" valueType="num">
                                      <p:cBhvr>
                                        <p:cTn id="108" dur="500" fill="hold"/>
                                        <p:tgtEl>
                                          <p:spTgt spid="1087534"/>
                                        </p:tgtEl>
                                        <p:attrNameLst>
                                          <p:attrName>ppt_w</p:attrName>
                                        </p:attrNameLst>
                                      </p:cBhvr>
                                      <p:tavLst>
                                        <p:tav tm="0">
                                          <p:val>
                                            <p:fltVal val="0"/>
                                          </p:val>
                                        </p:tav>
                                        <p:tav tm="100000">
                                          <p:val>
                                            <p:strVal val="#ppt_w"/>
                                          </p:val>
                                        </p:tav>
                                      </p:tavLst>
                                    </p:anim>
                                    <p:anim calcmode="lin" valueType="num">
                                      <p:cBhvr>
                                        <p:cTn id="109" dur="500" fill="hold"/>
                                        <p:tgtEl>
                                          <p:spTgt spid="1087534"/>
                                        </p:tgtEl>
                                        <p:attrNameLst>
                                          <p:attrName>ppt_h</p:attrName>
                                        </p:attrNameLst>
                                      </p:cBhvr>
                                      <p:tavLst>
                                        <p:tav tm="0">
                                          <p:val>
                                            <p:fltVal val="0"/>
                                          </p:val>
                                        </p:tav>
                                        <p:tav tm="100000">
                                          <p:val>
                                            <p:strVal val="#ppt_h"/>
                                          </p:val>
                                        </p:tav>
                                      </p:tavLst>
                                    </p:anim>
                                    <p:animEffect transition="in" filter="fade">
                                      <p:cBhvr>
                                        <p:cTn id="110" dur="500"/>
                                        <p:tgtEl>
                                          <p:spTgt spid="1087534"/>
                                        </p:tgtEl>
                                      </p:cBhvr>
                                    </p:animEffect>
                                  </p:childTnLst>
                                  <p:subTnLst>
                                    <p:audio>
                                      <p:cMediaNode>
                                        <p:cTn display="0" masterRel="sameClick">
                                          <p:stCondLst>
                                            <p:cond evt="begin" delay="0">
                                              <p:tn val="106"/>
                                            </p:cond>
                                          </p:stCondLst>
                                          <p:endCondLst>
                                            <p:cond evt="onStopAudio" delay="0">
                                              <p:tgtEl>
                                                <p:sldTgt/>
                                              </p:tgtEl>
                                            </p:cond>
                                          </p:endCondLst>
                                        </p:cTn>
                                        <p:tgtEl>
                                          <p:sndTgt r:embed="rId5" name="cashreg.wav"/>
                                        </p:tgtEl>
                                      </p:cMediaNode>
                                    </p:audio>
                                  </p:subTnLst>
                                </p:cTn>
                              </p:par>
                              <p:par>
                                <p:cTn id="111" presetID="53" presetClass="entr" presetSubtype="0" fill="hold" grpId="0" nodeType="withEffect">
                                  <p:stCondLst>
                                    <p:cond delay="0"/>
                                  </p:stCondLst>
                                  <p:childTnLst>
                                    <p:set>
                                      <p:cBhvr>
                                        <p:cTn id="112" dur="1" fill="hold">
                                          <p:stCondLst>
                                            <p:cond delay="0"/>
                                          </p:stCondLst>
                                        </p:cTn>
                                        <p:tgtEl>
                                          <p:spTgt spid="1087557"/>
                                        </p:tgtEl>
                                        <p:attrNameLst>
                                          <p:attrName>style.visibility</p:attrName>
                                        </p:attrNameLst>
                                      </p:cBhvr>
                                      <p:to>
                                        <p:strVal val="visible"/>
                                      </p:to>
                                    </p:set>
                                    <p:anim calcmode="lin" valueType="num">
                                      <p:cBhvr>
                                        <p:cTn id="113" dur="500" fill="hold"/>
                                        <p:tgtEl>
                                          <p:spTgt spid="1087557"/>
                                        </p:tgtEl>
                                        <p:attrNameLst>
                                          <p:attrName>ppt_w</p:attrName>
                                        </p:attrNameLst>
                                      </p:cBhvr>
                                      <p:tavLst>
                                        <p:tav tm="0">
                                          <p:val>
                                            <p:fltVal val="0"/>
                                          </p:val>
                                        </p:tav>
                                        <p:tav tm="100000">
                                          <p:val>
                                            <p:strVal val="#ppt_w"/>
                                          </p:val>
                                        </p:tav>
                                      </p:tavLst>
                                    </p:anim>
                                    <p:anim calcmode="lin" valueType="num">
                                      <p:cBhvr>
                                        <p:cTn id="114" dur="500" fill="hold"/>
                                        <p:tgtEl>
                                          <p:spTgt spid="1087557"/>
                                        </p:tgtEl>
                                        <p:attrNameLst>
                                          <p:attrName>ppt_h</p:attrName>
                                        </p:attrNameLst>
                                      </p:cBhvr>
                                      <p:tavLst>
                                        <p:tav tm="0">
                                          <p:val>
                                            <p:fltVal val="0"/>
                                          </p:val>
                                        </p:tav>
                                        <p:tav tm="100000">
                                          <p:val>
                                            <p:strVal val="#ppt_h"/>
                                          </p:val>
                                        </p:tav>
                                      </p:tavLst>
                                    </p:anim>
                                    <p:animEffect transition="in" filter="fade">
                                      <p:cBhvr>
                                        <p:cTn id="115" dur="500"/>
                                        <p:tgtEl>
                                          <p:spTgt spid="1087557"/>
                                        </p:tgtEl>
                                      </p:cBhvr>
                                    </p:animEffect>
                                  </p:childTnLst>
                                  <p:subTnLst>
                                    <p:audio>
                                      <p:cMediaNode>
                                        <p:cTn display="0" masterRel="sameClick">
                                          <p:stCondLst>
                                            <p:cond evt="begin" delay="0">
                                              <p:tn val="111"/>
                                            </p:cond>
                                          </p:stCondLst>
                                          <p:endCondLst>
                                            <p:cond evt="onStopAudio" delay="0">
                                              <p:tgtEl>
                                                <p:sldTgt/>
                                              </p:tgtEl>
                                            </p:cond>
                                          </p:endCondLst>
                                        </p:cTn>
                                        <p:tgtEl>
                                          <p:sndTgt r:embed="rId5" name="cashreg.wav"/>
                                        </p:tgtEl>
                                      </p:cMediaNode>
                                    </p:audio>
                                  </p:subTnLst>
                                </p:cTn>
                              </p:par>
                            </p:childTnLst>
                          </p:cTn>
                        </p:par>
                      </p:childTnLst>
                    </p:cTn>
                  </p:par>
                  <p:par>
                    <p:cTn id="116" fill="hold">
                      <p:stCondLst>
                        <p:cond delay="indefinite"/>
                      </p:stCondLst>
                      <p:childTnLst>
                        <p:par>
                          <p:cTn id="117" fill="hold">
                            <p:stCondLst>
                              <p:cond delay="0"/>
                            </p:stCondLst>
                            <p:childTnLst>
                              <p:par>
                                <p:cTn id="118" presetID="22" presetClass="entr" presetSubtype="4" fill="hold" nodeType="clickEffect">
                                  <p:stCondLst>
                                    <p:cond delay="0"/>
                                  </p:stCondLst>
                                  <p:childTnLst>
                                    <p:set>
                                      <p:cBhvr>
                                        <p:cTn id="119" dur="1" fill="hold">
                                          <p:stCondLst>
                                            <p:cond delay="0"/>
                                          </p:stCondLst>
                                        </p:cTn>
                                        <p:tgtEl>
                                          <p:spTgt spid="1087558"/>
                                        </p:tgtEl>
                                        <p:attrNameLst>
                                          <p:attrName>style.visibility</p:attrName>
                                        </p:attrNameLst>
                                      </p:cBhvr>
                                      <p:to>
                                        <p:strVal val="visible"/>
                                      </p:to>
                                    </p:set>
                                    <p:animEffect transition="in" filter="wipe(down)">
                                      <p:cBhvr>
                                        <p:cTn id="120" dur="2000"/>
                                        <p:tgtEl>
                                          <p:spTgt spid="1087558"/>
                                        </p:tgtEl>
                                      </p:cBhvr>
                                    </p:animEffect>
                                  </p:childTnLst>
                                  <p:subTnLst>
                                    <p:audio>
                                      <p:cMediaNode>
                                        <p:cTn display="0" masterRel="sameClick">
                                          <p:stCondLst>
                                            <p:cond evt="begin" delay="0">
                                              <p:tn val="118"/>
                                            </p:cond>
                                          </p:stCondLst>
                                          <p:endCondLst>
                                            <p:cond evt="onStopAudio" delay="0">
                                              <p:tgtEl>
                                                <p:sldTgt/>
                                              </p:tgtEl>
                                            </p:cond>
                                          </p:endCondLst>
                                        </p:cTn>
                                        <p:tgtEl>
                                          <p:sndTgt r:embed="rId4" name="chimes.wav"/>
                                        </p:tgtEl>
                                      </p:cMediaNode>
                                    </p:audio>
                                  </p:subTnLst>
                                </p:cTn>
                              </p:par>
                            </p:childTnLst>
                          </p:cTn>
                        </p:par>
                      </p:childTnLst>
                    </p:cTn>
                  </p:par>
                  <p:par>
                    <p:cTn id="121" fill="hold">
                      <p:stCondLst>
                        <p:cond delay="indefinite"/>
                      </p:stCondLst>
                      <p:childTnLst>
                        <p:par>
                          <p:cTn id="122" fill="hold">
                            <p:stCondLst>
                              <p:cond delay="0"/>
                            </p:stCondLst>
                            <p:childTnLst>
                              <p:par>
                                <p:cTn id="123" presetID="22" presetClass="entr" presetSubtype="2" fill="hold" grpId="0" nodeType="clickEffect">
                                  <p:stCondLst>
                                    <p:cond delay="0"/>
                                  </p:stCondLst>
                                  <p:childTnLst>
                                    <p:set>
                                      <p:cBhvr>
                                        <p:cTn id="124" dur="1" fill="hold">
                                          <p:stCondLst>
                                            <p:cond delay="0"/>
                                          </p:stCondLst>
                                        </p:cTn>
                                        <p:tgtEl>
                                          <p:spTgt spid="1087559"/>
                                        </p:tgtEl>
                                        <p:attrNameLst>
                                          <p:attrName>style.visibility</p:attrName>
                                        </p:attrNameLst>
                                      </p:cBhvr>
                                      <p:to>
                                        <p:strVal val="visible"/>
                                      </p:to>
                                    </p:set>
                                    <p:animEffect transition="in" filter="wipe(right)">
                                      <p:cBhvr>
                                        <p:cTn id="125" dur="2000"/>
                                        <p:tgtEl>
                                          <p:spTgt spid="1087559"/>
                                        </p:tgtEl>
                                      </p:cBhvr>
                                    </p:animEffect>
                                  </p:childTnLst>
                                  <p:subTnLst>
                                    <p:audio>
                                      <p:cMediaNode>
                                        <p:cTn display="0" masterRel="sameClick">
                                          <p:stCondLst>
                                            <p:cond evt="begin" delay="0">
                                              <p:tn val="123"/>
                                            </p:cond>
                                          </p:stCondLst>
                                          <p:endCondLst>
                                            <p:cond evt="onStopAudio" delay="0">
                                              <p:tgtEl>
                                                <p:sldTgt/>
                                              </p:tgtEl>
                                            </p:cond>
                                          </p:endCondLst>
                                        </p:cTn>
                                        <p:tgtEl>
                                          <p:sndTgt r:embed="rId7" name="drumroll.wav"/>
                                        </p:tgtEl>
                                      </p:cMediaNode>
                                    </p:audio>
                                  </p:subTnLst>
                                </p:cTn>
                              </p:par>
                              <p:par>
                                <p:cTn id="126" presetID="53" presetClass="entr" presetSubtype="0" fill="hold" grpId="0" nodeType="withEffect">
                                  <p:stCondLst>
                                    <p:cond delay="0"/>
                                  </p:stCondLst>
                                  <p:childTnLst>
                                    <p:set>
                                      <p:cBhvr>
                                        <p:cTn id="127" dur="1" fill="hold">
                                          <p:stCondLst>
                                            <p:cond delay="0"/>
                                          </p:stCondLst>
                                        </p:cTn>
                                        <p:tgtEl>
                                          <p:spTgt spid="1087560"/>
                                        </p:tgtEl>
                                        <p:attrNameLst>
                                          <p:attrName>style.visibility</p:attrName>
                                        </p:attrNameLst>
                                      </p:cBhvr>
                                      <p:to>
                                        <p:strVal val="visible"/>
                                      </p:to>
                                    </p:set>
                                    <p:anim calcmode="lin" valueType="num">
                                      <p:cBhvr>
                                        <p:cTn id="128" dur="500" fill="hold"/>
                                        <p:tgtEl>
                                          <p:spTgt spid="1087560"/>
                                        </p:tgtEl>
                                        <p:attrNameLst>
                                          <p:attrName>ppt_w</p:attrName>
                                        </p:attrNameLst>
                                      </p:cBhvr>
                                      <p:tavLst>
                                        <p:tav tm="0">
                                          <p:val>
                                            <p:fltVal val="0"/>
                                          </p:val>
                                        </p:tav>
                                        <p:tav tm="100000">
                                          <p:val>
                                            <p:strVal val="#ppt_w"/>
                                          </p:val>
                                        </p:tav>
                                      </p:tavLst>
                                    </p:anim>
                                    <p:anim calcmode="lin" valueType="num">
                                      <p:cBhvr>
                                        <p:cTn id="129" dur="500" fill="hold"/>
                                        <p:tgtEl>
                                          <p:spTgt spid="1087560"/>
                                        </p:tgtEl>
                                        <p:attrNameLst>
                                          <p:attrName>ppt_h</p:attrName>
                                        </p:attrNameLst>
                                      </p:cBhvr>
                                      <p:tavLst>
                                        <p:tav tm="0">
                                          <p:val>
                                            <p:fltVal val="0"/>
                                          </p:val>
                                        </p:tav>
                                        <p:tav tm="100000">
                                          <p:val>
                                            <p:strVal val="#ppt_h"/>
                                          </p:val>
                                        </p:tav>
                                      </p:tavLst>
                                    </p:anim>
                                    <p:animEffect transition="in" filter="fade">
                                      <p:cBhvr>
                                        <p:cTn id="130" dur="500"/>
                                        <p:tgtEl>
                                          <p:spTgt spid="1087560"/>
                                        </p:tgtEl>
                                      </p:cBhvr>
                                    </p:animEffect>
                                  </p:childTnLst>
                                  <p:subTnLst>
                                    <p:audio>
                                      <p:cMediaNode>
                                        <p:cTn display="0" masterRel="sameClick">
                                          <p:stCondLst>
                                            <p:cond evt="begin" delay="0">
                                              <p:tn val="126"/>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7498" grpId="0" animBg="1"/>
      <p:bldP spid="1087499" grpId="0" animBg="1"/>
      <p:bldP spid="1087502" grpId="0" animBg="1"/>
      <p:bldP spid="1087504" grpId="0" animBg="1"/>
      <p:bldP spid="1087512" grpId="0" animBg="1"/>
      <p:bldP spid="1087513" grpId="0" animBg="1"/>
      <p:bldP spid="1087519" grpId="0" animBg="1"/>
      <p:bldP spid="1087520" grpId="0" animBg="1"/>
      <p:bldP spid="1087531" grpId="0"/>
      <p:bldP spid="1087532" grpId="0"/>
      <p:bldP spid="1087533" grpId="0"/>
      <p:bldP spid="1087534" grpId="0"/>
      <p:bldP spid="1087550" grpId="0" animBg="1"/>
      <p:bldP spid="1087551" grpId="0" animBg="1"/>
      <p:bldP spid="1087555" grpId="0"/>
      <p:bldP spid="1087556" grpId="0"/>
      <p:bldP spid="1087557" grpId="0"/>
      <p:bldP spid="1087559" grpId="0" animBg="1"/>
      <p:bldP spid="108756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Describing fossil fuel power stations – Gas-burning</a:t>
            </a:r>
          </a:p>
        </p:txBody>
      </p:sp>
      <p:sp>
        <p:nvSpPr>
          <p:cNvPr id="40963" name="Freeform 3"/>
          <p:cNvSpPr>
            <a:spLocks/>
          </p:cNvSpPr>
          <p:nvPr/>
        </p:nvSpPr>
        <p:spPr bwMode="auto">
          <a:xfrm>
            <a:off x="6203950" y="2355850"/>
            <a:ext cx="712788" cy="1612900"/>
          </a:xfrm>
          <a:custGeom>
            <a:avLst/>
            <a:gdLst>
              <a:gd name="T0" fmla="*/ 0 w 432"/>
              <a:gd name="T1" fmla="*/ 409 h 409"/>
              <a:gd name="T2" fmla="*/ 173 w 432"/>
              <a:gd name="T3" fmla="*/ 392 h 409"/>
              <a:gd name="T4" fmla="*/ 346 w 432"/>
              <a:gd name="T5" fmla="*/ 294 h 409"/>
              <a:gd name="T6" fmla="*/ 421 w 432"/>
              <a:gd name="T7" fmla="*/ 150 h 409"/>
              <a:gd name="T8" fmla="*/ 432 w 432"/>
              <a:gd name="T9" fmla="*/ 0 h 409"/>
              <a:gd name="T10" fmla="*/ 0 60000 65536"/>
              <a:gd name="T11" fmla="*/ 0 60000 65536"/>
              <a:gd name="T12" fmla="*/ 0 60000 65536"/>
              <a:gd name="T13" fmla="*/ 0 60000 65536"/>
              <a:gd name="T14" fmla="*/ 0 60000 65536"/>
              <a:gd name="T15" fmla="*/ 0 w 432"/>
              <a:gd name="T16" fmla="*/ 0 h 409"/>
              <a:gd name="T17" fmla="*/ 432 w 432"/>
              <a:gd name="T18" fmla="*/ 409 h 409"/>
            </a:gdLst>
            <a:ahLst/>
            <a:cxnLst>
              <a:cxn ang="T10">
                <a:pos x="T0" y="T1"/>
              </a:cxn>
              <a:cxn ang="T11">
                <a:pos x="T2" y="T3"/>
              </a:cxn>
              <a:cxn ang="T12">
                <a:pos x="T4" y="T5"/>
              </a:cxn>
              <a:cxn ang="T13">
                <a:pos x="T6" y="T7"/>
              </a:cxn>
              <a:cxn ang="T14">
                <a:pos x="T8" y="T9"/>
              </a:cxn>
            </a:cxnLst>
            <a:rect l="T15" t="T16" r="T17" b="T18"/>
            <a:pathLst>
              <a:path w="432" h="409">
                <a:moveTo>
                  <a:pt x="0" y="409"/>
                </a:moveTo>
                <a:lnTo>
                  <a:pt x="173" y="392"/>
                </a:lnTo>
                <a:lnTo>
                  <a:pt x="346" y="294"/>
                </a:lnTo>
                <a:lnTo>
                  <a:pt x="421" y="150"/>
                </a:lnTo>
                <a:lnTo>
                  <a:pt x="432" y="0"/>
                </a:lnTo>
              </a:path>
            </a:pathLst>
          </a:custGeom>
          <a:noFill/>
          <a:ln w="9525" cmpd="sng">
            <a:solidFill>
              <a:schemeClr val="tx1"/>
            </a:solidFill>
            <a:round/>
            <a:headEnd/>
            <a:tailEnd/>
          </a:ln>
        </p:spPr>
        <p:txBody>
          <a:bodyPr/>
          <a:lstStyle/>
          <a:p>
            <a:endParaRPr lang="en-US"/>
          </a:p>
        </p:txBody>
      </p:sp>
      <p:sp>
        <p:nvSpPr>
          <p:cNvPr id="40964" name="Freeform 4"/>
          <p:cNvSpPr>
            <a:spLocks/>
          </p:cNvSpPr>
          <p:nvPr/>
        </p:nvSpPr>
        <p:spPr bwMode="auto">
          <a:xfrm>
            <a:off x="6202363" y="2417763"/>
            <a:ext cx="906462" cy="1682750"/>
          </a:xfrm>
          <a:custGeom>
            <a:avLst/>
            <a:gdLst>
              <a:gd name="T0" fmla="*/ 0 w 432"/>
              <a:gd name="T1" fmla="*/ 409 h 409"/>
              <a:gd name="T2" fmla="*/ 173 w 432"/>
              <a:gd name="T3" fmla="*/ 392 h 409"/>
              <a:gd name="T4" fmla="*/ 346 w 432"/>
              <a:gd name="T5" fmla="*/ 294 h 409"/>
              <a:gd name="T6" fmla="*/ 421 w 432"/>
              <a:gd name="T7" fmla="*/ 150 h 409"/>
              <a:gd name="T8" fmla="*/ 432 w 432"/>
              <a:gd name="T9" fmla="*/ 0 h 409"/>
              <a:gd name="T10" fmla="*/ 0 60000 65536"/>
              <a:gd name="T11" fmla="*/ 0 60000 65536"/>
              <a:gd name="T12" fmla="*/ 0 60000 65536"/>
              <a:gd name="T13" fmla="*/ 0 60000 65536"/>
              <a:gd name="T14" fmla="*/ 0 60000 65536"/>
              <a:gd name="T15" fmla="*/ 0 w 432"/>
              <a:gd name="T16" fmla="*/ 0 h 409"/>
              <a:gd name="T17" fmla="*/ 432 w 432"/>
              <a:gd name="T18" fmla="*/ 409 h 409"/>
            </a:gdLst>
            <a:ahLst/>
            <a:cxnLst>
              <a:cxn ang="T10">
                <a:pos x="T0" y="T1"/>
              </a:cxn>
              <a:cxn ang="T11">
                <a:pos x="T2" y="T3"/>
              </a:cxn>
              <a:cxn ang="T12">
                <a:pos x="T4" y="T5"/>
              </a:cxn>
              <a:cxn ang="T13">
                <a:pos x="T6" y="T7"/>
              </a:cxn>
              <a:cxn ang="T14">
                <a:pos x="T8" y="T9"/>
              </a:cxn>
            </a:cxnLst>
            <a:rect l="T15" t="T16" r="T17" b="T18"/>
            <a:pathLst>
              <a:path w="432" h="409">
                <a:moveTo>
                  <a:pt x="0" y="409"/>
                </a:moveTo>
                <a:lnTo>
                  <a:pt x="173" y="392"/>
                </a:lnTo>
                <a:lnTo>
                  <a:pt x="346" y="294"/>
                </a:lnTo>
                <a:lnTo>
                  <a:pt x="421" y="150"/>
                </a:lnTo>
                <a:lnTo>
                  <a:pt x="432" y="0"/>
                </a:lnTo>
              </a:path>
            </a:pathLst>
          </a:custGeom>
          <a:noFill/>
          <a:ln w="9525" cmpd="sng">
            <a:solidFill>
              <a:schemeClr val="tx1"/>
            </a:solidFill>
            <a:round/>
            <a:headEnd/>
            <a:tailEnd/>
          </a:ln>
        </p:spPr>
        <p:txBody>
          <a:bodyPr/>
          <a:lstStyle/>
          <a:p>
            <a:endParaRPr lang="en-US"/>
          </a:p>
        </p:txBody>
      </p:sp>
      <p:sp>
        <p:nvSpPr>
          <p:cNvPr id="40965" name="Rectangle 5"/>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40966" name="AutoShape 6"/>
          <p:cNvSpPr>
            <a:spLocks noChangeArrowheads="1"/>
          </p:cNvSpPr>
          <p:nvPr/>
        </p:nvSpPr>
        <p:spPr bwMode="auto">
          <a:xfrm>
            <a:off x="1925638" y="2079625"/>
            <a:ext cx="1360487" cy="2635250"/>
          </a:xfrm>
          <a:prstGeom prst="roundRect">
            <a:avLst>
              <a:gd name="adj" fmla="val 46676"/>
            </a:avLst>
          </a:prstGeom>
          <a:gradFill rotWithShape="1">
            <a:gsLst>
              <a:gs pos="0">
                <a:srgbClr val="FF9933"/>
              </a:gs>
              <a:gs pos="50000">
                <a:srgbClr val="764718"/>
              </a:gs>
              <a:gs pos="100000">
                <a:srgbClr val="FF9933"/>
              </a:gs>
            </a:gsLst>
            <a:lin ang="0" scaled="1"/>
          </a:gradFill>
          <a:ln w="9525">
            <a:solidFill>
              <a:schemeClr val="tx1"/>
            </a:solidFill>
            <a:round/>
            <a:headEnd/>
            <a:tailEnd/>
          </a:ln>
        </p:spPr>
        <p:txBody>
          <a:bodyPr wrap="none" anchor="ctr"/>
          <a:lstStyle/>
          <a:p>
            <a:endParaRPr lang="en-US"/>
          </a:p>
        </p:txBody>
      </p:sp>
      <p:sp>
        <p:nvSpPr>
          <p:cNvPr id="40967" name="AutoShape 7"/>
          <p:cNvSpPr>
            <a:spLocks noChangeArrowheads="1"/>
          </p:cNvSpPr>
          <p:nvPr/>
        </p:nvSpPr>
        <p:spPr bwMode="auto">
          <a:xfrm>
            <a:off x="2154238" y="2392363"/>
            <a:ext cx="890587" cy="1336675"/>
          </a:xfrm>
          <a:prstGeom prst="roundRect">
            <a:avLst>
              <a:gd name="adj" fmla="val 7310"/>
            </a:avLst>
          </a:prstGeom>
          <a:solidFill>
            <a:schemeClr val="hlink"/>
          </a:solidFill>
          <a:ln w="9525">
            <a:solidFill>
              <a:schemeClr val="tx1"/>
            </a:solidFill>
            <a:round/>
            <a:headEnd/>
            <a:tailEnd/>
          </a:ln>
        </p:spPr>
        <p:txBody>
          <a:bodyPr wrap="none" anchor="ctr"/>
          <a:lstStyle/>
          <a:p>
            <a:endParaRPr lang="en-US"/>
          </a:p>
        </p:txBody>
      </p:sp>
      <p:sp>
        <p:nvSpPr>
          <p:cNvPr id="40968" name="AutoShape 8"/>
          <p:cNvSpPr>
            <a:spLocks noChangeArrowheads="1"/>
          </p:cNvSpPr>
          <p:nvPr/>
        </p:nvSpPr>
        <p:spPr bwMode="auto">
          <a:xfrm>
            <a:off x="2144713" y="3776663"/>
            <a:ext cx="901700" cy="592137"/>
          </a:xfrm>
          <a:prstGeom prst="roundRect">
            <a:avLst>
              <a:gd name="adj" fmla="val 7310"/>
            </a:avLst>
          </a:prstGeom>
          <a:solidFill>
            <a:srgbClr val="FF6600"/>
          </a:solidFill>
          <a:ln w="9525">
            <a:solidFill>
              <a:schemeClr val="tx1"/>
            </a:solidFill>
            <a:round/>
            <a:headEnd/>
            <a:tailEnd/>
          </a:ln>
        </p:spPr>
        <p:txBody>
          <a:bodyPr wrap="none" anchor="ctr"/>
          <a:lstStyle/>
          <a:p>
            <a:endParaRPr lang="en-US"/>
          </a:p>
        </p:txBody>
      </p:sp>
      <p:pic>
        <p:nvPicPr>
          <p:cNvPr id="1089545" name="Picture 9"/>
          <p:cNvPicPr>
            <a:picLocks noChangeAspect="1" noChangeArrowheads="1"/>
          </p:cNvPicPr>
          <p:nvPr/>
        </p:nvPicPr>
        <p:blipFill>
          <a:blip r:embed="rId8" cstate="print"/>
          <a:srcRect/>
          <a:stretch>
            <a:fillRect/>
          </a:stretch>
        </p:blipFill>
        <p:spPr bwMode="auto">
          <a:xfrm rot="10800000">
            <a:off x="2387600" y="3805238"/>
            <a:ext cx="482600" cy="536575"/>
          </a:xfrm>
          <a:prstGeom prst="rect">
            <a:avLst/>
          </a:prstGeom>
          <a:noFill/>
          <a:ln w="9525">
            <a:noFill/>
            <a:miter lim="800000"/>
            <a:headEnd/>
            <a:tailEnd/>
          </a:ln>
        </p:spPr>
      </p:pic>
      <p:pic>
        <p:nvPicPr>
          <p:cNvPr id="1089546" name="Picture 10"/>
          <p:cNvPicPr>
            <a:picLocks noChangeAspect="1" noChangeArrowheads="1"/>
          </p:cNvPicPr>
          <p:nvPr/>
        </p:nvPicPr>
        <p:blipFill>
          <a:blip r:embed="rId8" cstate="print"/>
          <a:srcRect/>
          <a:stretch>
            <a:fillRect/>
          </a:stretch>
        </p:blipFill>
        <p:spPr bwMode="auto">
          <a:xfrm>
            <a:off x="2151063" y="3806825"/>
            <a:ext cx="482600" cy="536575"/>
          </a:xfrm>
          <a:prstGeom prst="rect">
            <a:avLst/>
          </a:prstGeom>
          <a:noFill/>
          <a:ln w="9525">
            <a:noFill/>
            <a:miter lim="800000"/>
            <a:headEnd/>
            <a:tailEnd/>
          </a:ln>
        </p:spPr>
      </p:pic>
      <p:pic>
        <p:nvPicPr>
          <p:cNvPr id="1089547" name="Picture 11"/>
          <p:cNvPicPr>
            <a:picLocks noChangeAspect="1" noChangeArrowheads="1"/>
          </p:cNvPicPr>
          <p:nvPr/>
        </p:nvPicPr>
        <p:blipFill>
          <a:blip r:embed="rId8" cstate="print"/>
          <a:srcRect/>
          <a:stretch>
            <a:fillRect/>
          </a:stretch>
        </p:blipFill>
        <p:spPr bwMode="auto">
          <a:xfrm>
            <a:off x="2538413" y="3808413"/>
            <a:ext cx="482600" cy="536575"/>
          </a:xfrm>
          <a:prstGeom prst="rect">
            <a:avLst/>
          </a:prstGeom>
          <a:noFill/>
          <a:ln w="9525">
            <a:noFill/>
            <a:miter lim="800000"/>
            <a:headEnd/>
            <a:tailEnd/>
          </a:ln>
        </p:spPr>
      </p:pic>
      <p:sp>
        <p:nvSpPr>
          <p:cNvPr id="1089548" name="AutoShape 12"/>
          <p:cNvSpPr>
            <a:spLocks noChangeArrowheads="1"/>
          </p:cNvSpPr>
          <p:nvPr/>
        </p:nvSpPr>
        <p:spPr bwMode="auto">
          <a:xfrm rot="1149092">
            <a:off x="781050" y="3128963"/>
            <a:ext cx="1131888" cy="973137"/>
          </a:xfrm>
          <a:custGeom>
            <a:avLst/>
            <a:gdLst>
              <a:gd name="T0" fmla="*/ 848916 w 21600"/>
              <a:gd name="T1" fmla="*/ 0 h 21600"/>
              <a:gd name="T2" fmla="*/ 0 w 21600"/>
              <a:gd name="T3" fmla="*/ 486568 h 21600"/>
              <a:gd name="T4" fmla="*/ 848916 w 21600"/>
              <a:gd name="T5" fmla="*/ 973137 h 21600"/>
              <a:gd name="T6" fmla="*/ 1131888 w 21600"/>
              <a:gd name="T7" fmla="*/ 48656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pPr algn="ctr"/>
            <a:r>
              <a:rPr lang="en-US" sz="1800" b="1"/>
              <a:t>GAS</a:t>
            </a:r>
          </a:p>
        </p:txBody>
      </p:sp>
      <p:sp>
        <p:nvSpPr>
          <p:cNvPr id="1089549" name="AutoShape 13"/>
          <p:cNvSpPr>
            <a:spLocks noChangeArrowheads="1"/>
          </p:cNvSpPr>
          <p:nvPr/>
        </p:nvSpPr>
        <p:spPr bwMode="auto">
          <a:xfrm>
            <a:off x="2155825" y="2395538"/>
            <a:ext cx="890588" cy="1001712"/>
          </a:xfrm>
          <a:prstGeom prst="roundRect">
            <a:avLst>
              <a:gd name="adj" fmla="val 7310"/>
            </a:avLst>
          </a:prstGeom>
          <a:solidFill>
            <a:srgbClr val="FFFF00"/>
          </a:solidFill>
          <a:ln w="9525">
            <a:solidFill>
              <a:schemeClr val="tx1"/>
            </a:solidFill>
            <a:round/>
            <a:headEnd/>
            <a:tailEnd/>
          </a:ln>
        </p:spPr>
        <p:txBody>
          <a:bodyPr wrap="none" anchor="ctr"/>
          <a:lstStyle/>
          <a:p>
            <a:endParaRPr lang="en-US"/>
          </a:p>
        </p:txBody>
      </p:sp>
      <p:sp>
        <p:nvSpPr>
          <p:cNvPr id="40974" name="AutoShape 14"/>
          <p:cNvSpPr>
            <a:spLocks noChangeArrowheads="1"/>
          </p:cNvSpPr>
          <p:nvPr/>
        </p:nvSpPr>
        <p:spPr bwMode="auto">
          <a:xfrm rot="2727901">
            <a:off x="3641725" y="2497138"/>
            <a:ext cx="496888" cy="506412"/>
          </a:xfrm>
          <a:custGeom>
            <a:avLst/>
            <a:gdLst>
              <a:gd name="T0" fmla="*/ 248444 w 21600"/>
              <a:gd name="T1" fmla="*/ 0 h 21600"/>
              <a:gd name="T2" fmla="*/ 110374 w 21600"/>
              <a:gd name="T3" fmla="*/ 116967 h 21600"/>
              <a:gd name="T4" fmla="*/ 248444 w 21600"/>
              <a:gd name="T5" fmla="*/ 114716 h 21600"/>
              <a:gd name="T6" fmla="*/ 386514 w 21600"/>
              <a:gd name="T7" fmla="*/ 116967 h 21600"/>
              <a:gd name="T8" fmla="*/ 0 60000 65536"/>
              <a:gd name="T9" fmla="*/ 0 60000 65536"/>
              <a:gd name="T10" fmla="*/ 0 60000 65536"/>
              <a:gd name="T11" fmla="*/ 0 60000 65536"/>
              <a:gd name="T12" fmla="*/ 1595 w 21600"/>
              <a:gd name="T13" fmla="*/ 0 h 21600"/>
              <a:gd name="T14" fmla="*/ 20005 w 21600"/>
              <a:gd name="T15" fmla="*/ 7711 h 21600"/>
            </a:gdLst>
            <a:ahLst/>
            <a:cxnLst>
              <a:cxn ang="T8">
                <a:pos x="T0" y="T1"/>
              </a:cxn>
              <a:cxn ang="T9">
                <a:pos x="T2" y="T3"/>
              </a:cxn>
              <a:cxn ang="T10">
                <a:pos x="T4" y="T5"/>
              </a:cxn>
              <a:cxn ang="T11">
                <a:pos x="T6" y="T7"/>
              </a:cxn>
            </a:cxnLst>
            <a:rect l="T12" t="T13" r="T14" b="T15"/>
            <a:pathLst>
              <a:path w="21600" h="21600">
                <a:moveTo>
                  <a:pt x="6556" y="6691"/>
                </a:moveTo>
                <a:cubicBezTo>
                  <a:pt x="7668" y="5541"/>
                  <a:pt x="9200" y="4892"/>
                  <a:pt x="10800" y="4893"/>
                </a:cubicBezTo>
                <a:cubicBezTo>
                  <a:pt x="12399" y="4893"/>
                  <a:pt x="13931" y="5541"/>
                  <a:pt x="15043" y="6691"/>
                </a:cubicBezTo>
                <a:lnTo>
                  <a:pt x="18559" y="3287"/>
                </a:lnTo>
                <a:cubicBezTo>
                  <a:pt x="16524" y="1186"/>
                  <a:pt x="13724" y="-1"/>
                  <a:pt x="10799" y="0"/>
                </a:cubicBezTo>
                <a:cubicBezTo>
                  <a:pt x="7875" y="0"/>
                  <a:pt x="5075" y="1186"/>
                  <a:pt x="3040" y="3287"/>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40975" name="Rectangle 15"/>
          <p:cNvSpPr>
            <a:spLocks noChangeArrowheads="1"/>
          </p:cNvSpPr>
          <p:nvPr/>
        </p:nvSpPr>
        <p:spPr bwMode="auto">
          <a:xfrm>
            <a:off x="3044825" y="2489200"/>
            <a:ext cx="842963" cy="1206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89552" name="Freeform 16"/>
          <p:cNvSpPr>
            <a:spLocks/>
          </p:cNvSpPr>
          <p:nvPr/>
        </p:nvSpPr>
        <p:spPr bwMode="auto">
          <a:xfrm>
            <a:off x="3044825" y="2549525"/>
            <a:ext cx="1022350" cy="192088"/>
          </a:xfrm>
          <a:custGeom>
            <a:avLst/>
            <a:gdLst>
              <a:gd name="T0" fmla="*/ 0 w 644"/>
              <a:gd name="T1" fmla="*/ 0 h 121"/>
              <a:gd name="T2" fmla="*/ 531 w 644"/>
              <a:gd name="T3" fmla="*/ 0 h 121"/>
              <a:gd name="T4" fmla="*/ 584 w 644"/>
              <a:gd name="T5" fmla="*/ 15 h 121"/>
              <a:gd name="T6" fmla="*/ 644 w 644"/>
              <a:gd name="T7" fmla="*/ 76 h 121"/>
              <a:gd name="T8" fmla="*/ 644 w 644"/>
              <a:gd name="T9" fmla="*/ 121 h 121"/>
              <a:gd name="T10" fmla="*/ 0 60000 65536"/>
              <a:gd name="T11" fmla="*/ 0 60000 65536"/>
              <a:gd name="T12" fmla="*/ 0 60000 65536"/>
              <a:gd name="T13" fmla="*/ 0 60000 65536"/>
              <a:gd name="T14" fmla="*/ 0 60000 65536"/>
              <a:gd name="T15" fmla="*/ 0 w 644"/>
              <a:gd name="T16" fmla="*/ 0 h 121"/>
              <a:gd name="T17" fmla="*/ 644 w 644"/>
              <a:gd name="T18" fmla="*/ 121 h 121"/>
            </a:gdLst>
            <a:ahLst/>
            <a:cxnLst>
              <a:cxn ang="T10">
                <a:pos x="T0" y="T1"/>
              </a:cxn>
              <a:cxn ang="T11">
                <a:pos x="T2" y="T3"/>
              </a:cxn>
              <a:cxn ang="T12">
                <a:pos x="T4" y="T5"/>
              </a:cxn>
              <a:cxn ang="T13">
                <a:pos x="T6" y="T7"/>
              </a:cxn>
              <a:cxn ang="T14">
                <a:pos x="T8" y="T9"/>
              </a:cxn>
            </a:cxnLst>
            <a:rect l="T15" t="T16" r="T17" b="T18"/>
            <a:pathLst>
              <a:path w="644" h="121">
                <a:moveTo>
                  <a:pt x="0" y="0"/>
                </a:moveTo>
                <a:lnTo>
                  <a:pt x="531" y="0"/>
                </a:lnTo>
                <a:lnTo>
                  <a:pt x="584" y="15"/>
                </a:lnTo>
                <a:lnTo>
                  <a:pt x="644" y="76"/>
                </a:lnTo>
                <a:lnTo>
                  <a:pt x="644" y="121"/>
                </a:lnTo>
              </a:path>
            </a:pathLst>
          </a:custGeom>
          <a:noFill/>
          <a:ln w="76200" cmpd="sng">
            <a:solidFill>
              <a:srgbClr val="FFFF00"/>
            </a:solidFill>
            <a:round/>
            <a:headEnd/>
            <a:tailEnd/>
          </a:ln>
        </p:spPr>
        <p:txBody>
          <a:bodyPr/>
          <a:lstStyle/>
          <a:p>
            <a:endParaRPr lang="en-US"/>
          </a:p>
        </p:txBody>
      </p:sp>
      <p:sp>
        <p:nvSpPr>
          <p:cNvPr id="40977" name="AutoShape 17"/>
          <p:cNvSpPr>
            <a:spLocks noChangeArrowheads="1"/>
          </p:cNvSpPr>
          <p:nvPr/>
        </p:nvSpPr>
        <p:spPr bwMode="auto">
          <a:xfrm rot="5400000">
            <a:off x="3790950" y="2633663"/>
            <a:ext cx="674687" cy="674688"/>
          </a:xfrm>
          <a:custGeom>
            <a:avLst/>
            <a:gdLst>
              <a:gd name="T0" fmla="*/ 590351 w 21600"/>
              <a:gd name="T1" fmla="*/ 337344 h 21600"/>
              <a:gd name="T2" fmla="*/ 337344 w 21600"/>
              <a:gd name="T3" fmla="*/ 674688 h 21600"/>
              <a:gd name="T4" fmla="*/ 84336 w 21600"/>
              <a:gd name="T5" fmla="*/ 337344 h 21600"/>
              <a:gd name="T6" fmla="*/ 3373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089554" name="AutoShape 18"/>
          <p:cNvSpPr>
            <a:spLocks noChangeArrowheads="1"/>
          </p:cNvSpPr>
          <p:nvPr/>
        </p:nvSpPr>
        <p:spPr bwMode="auto">
          <a:xfrm rot="5400000">
            <a:off x="3824287" y="2667001"/>
            <a:ext cx="601663" cy="614362"/>
          </a:xfrm>
          <a:custGeom>
            <a:avLst/>
            <a:gdLst>
              <a:gd name="T0" fmla="*/ 526455 w 21600"/>
              <a:gd name="T1" fmla="*/ 307181 h 21600"/>
              <a:gd name="T2" fmla="*/ 300832 w 21600"/>
              <a:gd name="T3" fmla="*/ 614362 h 21600"/>
              <a:gd name="T4" fmla="*/ 75208 w 21600"/>
              <a:gd name="T5" fmla="*/ 307181 h 21600"/>
              <a:gd name="T6" fmla="*/ 30083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00"/>
          </a:solidFill>
          <a:ln w="9525">
            <a:noFill/>
            <a:miter lim="800000"/>
            <a:headEnd/>
            <a:tailEnd/>
          </a:ln>
        </p:spPr>
        <p:txBody>
          <a:bodyPr wrap="none" anchor="ctr"/>
          <a:lstStyle/>
          <a:p>
            <a:endParaRPr lang="en-US"/>
          </a:p>
        </p:txBody>
      </p:sp>
      <p:sp>
        <p:nvSpPr>
          <p:cNvPr id="40979" name="AutoShape 19"/>
          <p:cNvSpPr>
            <a:spLocks noChangeArrowheads="1"/>
          </p:cNvSpPr>
          <p:nvPr/>
        </p:nvSpPr>
        <p:spPr bwMode="auto">
          <a:xfrm>
            <a:off x="3649663" y="4341813"/>
            <a:ext cx="815975" cy="444500"/>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p>
        </p:txBody>
      </p:sp>
      <p:sp>
        <p:nvSpPr>
          <p:cNvPr id="40980" name="AutoShape 20"/>
          <p:cNvSpPr>
            <a:spLocks noChangeArrowheads="1"/>
          </p:cNvSpPr>
          <p:nvPr/>
        </p:nvSpPr>
        <p:spPr bwMode="auto">
          <a:xfrm rot="2727901">
            <a:off x="4221163" y="3186112"/>
            <a:ext cx="496888" cy="506413"/>
          </a:xfrm>
          <a:custGeom>
            <a:avLst/>
            <a:gdLst>
              <a:gd name="T0" fmla="*/ 248444 w 21600"/>
              <a:gd name="T1" fmla="*/ 0 h 21600"/>
              <a:gd name="T2" fmla="*/ 110374 w 21600"/>
              <a:gd name="T3" fmla="*/ 116967 h 21600"/>
              <a:gd name="T4" fmla="*/ 248444 w 21600"/>
              <a:gd name="T5" fmla="*/ 114717 h 21600"/>
              <a:gd name="T6" fmla="*/ 386514 w 21600"/>
              <a:gd name="T7" fmla="*/ 116967 h 21600"/>
              <a:gd name="T8" fmla="*/ 0 60000 65536"/>
              <a:gd name="T9" fmla="*/ 0 60000 65536"/>
              <a:gd name="T10" fmla="*/ 0 60000 65536"/>
              <a:gd name="T11" fmla="*/ 0 60000 65536"/>
              <a:gd name="T12" fmla="*/ 1595 w 21600"/>
              <a:gd name="T13" fmla="*/ 0 h 21600"/>
              <a:gd name="T14" fmla="*/ 20005 w 21600"/>
              <a:gd name="T15" fmla="*/ 7711 h 21600"/>
            </a:gdLst>
            <a:ahLst/>
            <a:cxnLst>
              <a:cxn ang="T8">
                <a:pos x="T0" y="T1"/>
              </a:cxn>
              <a:cxn ang="T9">
                <a:pos x="T2" y="T3"/>
              </a:cxn>
              <a:cxn ang="T10">
                <a:pos x="T4" y="T5"/>
              </a:cxn>
              <a:cxn ang="T11">
                <a:pos x="T6" y="T7"/>
              </a:cxn>
            </a:cxnLst>
            <a:rect l="T12" t="T13" r="T14" b="T15"/>
            <a:pathLst>
              <a:path w="21600" h="21600">
                <a:moveTo>
                  <a:pt x="6556" y="6691"/>
                </a:moveTo>
                <a:cubicBezTo>
                  <a:pt x="7668" y="5541"/>
                  <a:pt x="9200" y="4892"/>
                  <a:pt x="10800" y="4893"/>
                </a:cubicBezTo>
                <a:cubicBezTo>
                  <a:pt x="12399" y="4893"/>
                  <a:pt x="13931" y="5541"/>
                  <a:pt x="15043" y="6691"/>
                </a:cubicBezTo>
                <a:lnTo>
                  <a:pt x="18559" y="3287"/>
                </a:lnTo>
                <a:cubicBezTo>
                  <a:pt x="16524" y="1186"/>
                  <a:pt x="13724" y="-1"/>
                  <a:pt x="10799" y="0"/>
                </a:cubicBezTo>
                <a:cubicBezTo>
                  <a:pt x="7875" y="0"/>
                  <a:pt x="5075" y="1186"/>
                  <a:pt x="3040" y="3287"/>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40981" name="AutoShape 21"/>
          <p:cNvSpPr>
            <a:spLocks noChangeArrowheads="1"/>
          </p:cNvSpPr>
          <p:nvPr/>
        </p:nvSpPr>
        <p:spPr bwMode="auto">
          <a:xfrm rot="8236628">
            <a:off x="4224338" y="4016375"/>
            <a:ext cx="496887" cy="506413"/>
          </a:xfrm>
          <a:custGeom>
            <a:avLst/>
            <a:gdLst>
              <a:gd name="T0" fmla="*/ 248444 w 21600"/>
              <a:gd name="T1" fmla="*/ 0 h 21600"/>
              <a:gd name="T2" fmla="*/ 110373 w 21600"/>
              <a:gd name="T3" fmla="*/ 116967 h 21600"/>
              <a:gd name="T4" fmla="*/ 248444 w 21600"/>
              <a:gd name="T5" fmla="*/ 114717 h 21600"/>
              <a:gd name="T6" fmla="*/ 386514 w 21600"/>
              <a:gd name="T7" fmla="*/ 116967 h 21600"/>
              <a:gd name="T8" fmla="*/ 0 60000 65536"/>
              <a:gd name="T9" fmla="*/ 0 60000 65536"/>
              <a:gd name="T10" fmla="*/ 0 60000 65536"/>
              <a:gd name="T11" fmla="*/ 0 60000 65536"/>
              <a:gd name="T12" fmla="*/ 1595 w 21600"/>
              <a:gd name="T13" fmla="*/ 0 h 21600"/>
              <a:gd name="T14" fmla="*/ 20005 w 21600"/>
              <a:gd name="T15" fmla="*/ 7711 h 21600"/>
            </a:gdLst>
            <a:ahLst/>
            <a:cxnLst>
              <a:cxn ang="T8">
                <a:pos x="T0" y="T1"/>
              </a:cxn>
              <a:cxn ang="T9">
                <a:pos x="T2" y="T3"/>
              </a:cxn>
              <a:cxn ang="T10">
                <a:pos x="T4" y="T5"/>
              </a:cxn>
              <a:cxn ang="T11">
                <a:pos x="T6" y="T7"/>
              </a:cxn>
            </a:cxnLst>
            <a:rect l="T12" t="T13" r="T14" b="T15"/>
            <a:pathLst>
              <a:path w="21600" h="21600">
                <a:moveTo>
                  <a:pt x="6556" y="6691"/>
                </a:moveTo>
                <a:cubicBezTo>
                  <a:pt x="7668" y="5541"/>
                  <a:pt x="9200" y="4892"/>
                  <a:pt x="10800" y="4893"/>
                </a:cubicBezTo>
                <a:cubicBezTo>
                  <a:pt x="12399" y="4893"/>
                  <a:pt x="13931" y="5541"/>
                  <a:pt x="15043" y="6691"/>
                </a:cubicBezTo>
                <a:lnTo>
                  <a:pt x="18559" y="3287"/>
                </a:lnTo>
                <a:cubicBezTo>
                  <a:pt x="16524" y="1186"/>
                  <a:pt x="13724" y="-1"/>
                  <a:pt x="10799" y="0"/>
                </a:cubicBezTo>
                <a:cubicBezTo>
                  <a:pt x="7875" y="0"/>
                  <a:pt x="5075" y="1186"/>
                  <a:pt x="3040" y="3287"/>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40982" name="Rectangle 22"/>
          <p:cNvSpPr>
            <a:spLocks noChangeArrowheads="1"/>
          </p:cNvSpPr>
          <p:nvPr/>
        </p:nvSpPr>
        <p:spPr bwMode="auto">
          <a:xfrm>
            <a:off x="4608513" y="3440113"/>
            <a:ext cx="109537" cy="83026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0983" name="AutoShape 23"/>
          <p:cNvSpPr>
            <a:spLocks noChangeArrowheads="1"/>
          </p:cNvSpPr>
          <p:nvPr/>
        </p:nvSpPr>
        <p:spPr bwMode="auto">
          <a:xfrm rot="2727901">
            <a:off x="4211638" y="4597400"/>
            <a:ext cx="496887" cy="506413"/>
          </a:xfrm>
          <a:custGeom>
            <a:avLst/>
            <a:gdLst>
              <a:gd name="T0" fmla="*/ 248444 w 21600"/>
              <a:gd name="T1" fmla="*/ 0 h 21600"/>
              <a:gd name="T2" fmla="*/ 110373 w 21600"/>
              <a:gd name="T3" fmla="*/ 116967 h 21600"/>
              <a:gd name="T4" fmla="*/ 248444 w 21600"/>
              <a:gd name="T5" fmla="*/ 114717 h 21600"/>
              <a:gd name="T6" fmla="*/ 386514 w 21600"/>
              <a:gd name="T7" fmla="*/ 116967 h 21600"/>
              <a:gd name="T8" fmla="*/ 0 60000 65536"/>
              <a:gd name="T9" fmla="*/ 0 60000 65536"/>
              <a:gd name="T10" fmla="*/ 0 60000 65536"/>
              <a:gd name="T11" fmla="*/ 0 60000 65536"/>
              <a:gd name="T12" fmla="*/ 1595 w 21600"/>
              <a:gd name="T13" fmla="*/ 0 h 21600"/>
              <a:gd name="T14" fmla="*/ 20005 w 21600"/>
              <a:gd name="T15" fmla="*/ 7711 h 21600"/>
            </a:gdLst>
            <a:ahLst/>
            <a:cxnLst>
              <a:cxn ang="T8">
                <a:pos x="T0" y="T1"/>
              </a:cxn>
              <a:cxn ang="T9">
                <a:pos x="T2" y="T3"/>
              </a:cxn>
              <a:cxn ang="T10">
                <a:pos x="T4" y="T5"/>
              </a:cxn>
              <a:cxn ang="T11">
                <a:pos x="T6" y="T7"/>
              </a:cxn>
            </a:cxnLst>
            <a:rect l="T12" t="T13" r="T14" b="T15"/>
            <a:pathLst>
              <a:path w="21600" h="21600">
                <a:moveTo>
                  <a:pt x="6556" y="6691"/>
                </a:moveTo>
                <a:cubicBezTo>
                  <a:pt x="7668" y="5541"/>
                  <a:pt x="9200" y="4892"/>
                  <a:pt x="10800" y="4893"/>
                </a:cubicBezTo>
                <a:cubicBezTo>
                  <a:pt x="12399" y="4893"/>
                  <a:pt x="13931" y="5541"/>
                  <a:pt x="15043" y="6691"/>
                </a:cubicBezTo>
                <a:lnTo>
                  <a:pt x="18559" y="3287"/>
                </a:lnTo>
                <a:cubicBezTo>
                  <a:pt x="16524" y="1186"/>
                  <a:pt x="13724" y="-1"/>
                  <a:pt x="10799" y="0"/>
                </a:cubicBezTo>
                <a:cubicBezTo>
                  <a:pt x="7875" y="0"/>
                  <a:pt x="5075" y="1186"/>
                  <a:pt x="3040" y="3287"/>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40984" name="AutoShape 24"/>
          <p:cNvSpPr>
            <a:spLocks noChangeArrowheads="1"/>
          </p:cNvSpPr>
          <p:nvPr/>
        </p:nvSpPr>
        <p:spPr bwMode="auto">
          <a:xfrm rot="-2670416">
            <a:off x="3397250" y="4597400"/>
            <a:ext cx="496888" cy="506413"/>
          </a:xfrm>
          <a:custGeom>
            <a:avLst/>
            <a:gdLst>
              <a:gd name="T0" fmla="*/ 248444 w 21600"/>
              <a:gd name="T1" fmla="*/ 0 h 21600"/>
              <a:gd name="T2" fmla="*/ 110374 w 21600"/>
              <a:gd name="T3" fmla="*/ 116967 h 21600"/>
              <a:gd name="T4" fmla="*/ 248444 w 21600"/>
              <a:gd name="T5" fmla="*/ 114717 h 21600"/>
              <a:gd name="T6" fmla="*/ 386514 w 21600"/>
              <a:gd name="T7" fmla="*/ 116967 h 21600"/>
              <a:gd name="T8" fmla="*/ 0 60000 65536"/>
              <a:gd name="T9" fmla="*/ 0 60000 65536"/>
              <a:gd name="T10" fmla="*/ 0 60000 65536"/>
              <a:gd name="T11" fmla="*/ 0 60000 65536"/>
              <a:gd name="T12" fmla="*/ 1595 w 21600"/>
              <a:gd name="T13" fmla="*/ 0 h 21600"/>
              <a:gd name="T14" fmla="*/ 20005 w 21600"/>
              <a:gd name="T15" fmla="*/ 7711 h 21600"/>
            </a:gdLst>
            <a:ahLst/>
            <a:cxnLst>
              <a:cxn ang="T8">
                <a:pos x="T0" y="T1"/>
              </a:cxn>
              <a:cxn ang="T9">
                <a:pos x="T2" y="T3"/>
              </a:cxn>
              <a:cxn ang="T10">
                <a:pos x="T4" y="T5"/>
              </a:cxn>
              <a:cxn ang="T11">
                <a:pos x="T6" y="T7"/>
              </a:cxn>
            </a:cxnLst>
            <a:rect l="T12" t="T13" r="T14" b="T15"/>
            <a:pathLst>
              <a:path w="21600" h="21600">
                <a:moveTo>
                  <a:pt x="6556" y="6691"/>
                </a:moveTo>
                <a:cubicBezTo>
                  <a:pt x="7668" y="5541"/>
                  <a:pt x="9200" y="4892"/>
                  <a:pt x="10800" y="4893"/>
                </a:cubicBezTo>
                <a:cubicBezTo>
                  <a:pt x="12399" y="4893"/>
                  <a:pt x="13931" y="5541"/>
                  <a:pt x="15043" y="6691"/>
                </a:cubicBezTo>
                <a:lnTo>
                  <a:pt x="18559" y="3287"/>
                </a:lnTo>
                <a:cubicBezTo>
                  <a:pt x="16524" y="1186"/>
                  <a:pt x="13724" y="-1"/>
                  <a:pt x="10799" y="0"/>
                </a:cubicBezTo>
                <a:cubicBezTo>
                  <a:pt x="7875" y="0"/>
                  <a:pt x="5075" y="1186"/>
                  <a:pt x="3040" y="3287"/>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40985" name="Rectangle 25"/>
          <p:cNvSpPr>
            <a:spLocks noChangeArrowheads="1"/>
          </p:cNvSpPr>
          <p:nvPr/>
        </p:nvSpPr>
        <p:spPr bwMode="auto">
          <a:xfrm>
            <a:off x="3646488" y="4594225"/>
            <a:ext cx="817562" cy="1206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89562" name="Freeform 26"/>
          <p:cNvSpPr>
            <a:spLocks/>
          </p:cNvSpPr>
          <p:nvPr/>
        </p:nvSpPr>
        <p:spPr bwMode="auto">
          <a:xfrm>
            <a:off x="3441700" y="4643438"/>
            <a:ext cx="1011238" cy="457200"/>
          </a:xfrm>
          <a:custGeom>
            <a:avLst/>
            <a:gdLst>
              <a:gd name="T0" fmla="*/ 0 w 637"/>
              <a:gd name="T1" fmla="*/ 386 h 386"/>
              <a:gd name="T2" fmla="*/ 0 w 637"/>
              <a:gd name="T3" fmla="*/ 136 h 386"/>
              <a:gd name="T4" fmla="*/ 15 w 637"/>
              <a:gd name="T5" fmla="*/ 75 h 386"/>
              <a:gd name="T6" fmla="*/ 46 w 637"/>
              <a:gd name="T7" fmla="*/ 37 h 386"/>
              <a:gd name="T8" fmla="*/ 122 w 637"/>
              <a:gd name="T9" fmla="*/ 0 h 386"/>
              <a:gd name="T10" fmla="*/ 637 w 637"/>
              <a:gd name="T11" fmla="*/ 0 h 386"/>
              <a:gd name="T12" fmla="*/ 0 60000 65536"/>
              <a:gd name="T13" fmla="*/ 0 60000 65536"/>
              <a:gd name="T14" fmla="*/ 0 60000 65536"/>
              <a:gd name="T15" fmla="*/ 0 60000 65536"/>
              <a:gd name="T16" fmla="*/ 0 60000 65536"/>
              <a:gd name="T17" fmla="*/ 0 60000 65536"/>
              <a:gd name="T18" fmla="*/ 0 w 637"/>
              <a:gd name="T19" fmla="*/ 0 h 386"/>
              <a:gd name="T20" fmla="*/ 637 w 637"/>
              <a:gd name="T21" fmla="*/ 386 h 386"/>
            </a:gdLst>
            <a:ahLst/>
            <a:cxnLst>
              <a:cxn ang="T12">
                <a:pos x="T0" y="T1"/>
              </a:cxn>
              <a:cxn ang="T13">
                <a:pos x="T2" y="T3"/>
              </a:cxn>
              <a:cxn ang="T14">
                <a:pos x="T4" y="T5"/>
              </a:cxn>
              <a:cxn ang="T15">
                <a:pos x="T6" y="T7"/>
              </a:cxn>
              <a:cxn ang="T16">
                <a:pos x="T8" y="T9"/>
              </a:cxn>
              <a:cxn ang="T17">
                <a:pos x="T10" y="T11"/>
              </a:cxn>
            </a:cxnLst>
            <a:rect l="T18" t="T19" r="T20" b="T21"/>
            <a:pathLst>
              <a:path w="637" h="386">
                <a:moveTo>
                  <a:pt x="0" y="386"/>
                </a:moveTo>
                <a:lnTo>
                  <a:pt x="0" y="136"/>
                </a:lnTo>
                <a:lnTo>
                  <a:pt x="15" y="75"/>
                </a:lnTo>
                <a:lnTo>
                  <a:pt x="46" y="37"/>
                </a:lnTo>
                <a:lnTo>
                  <a:pt x="122" y="0"/>
                </a:lnTo>
                <a:lnTo>
                  <a:pt x="637" y="0"/>
                </a:lnTo>
              </a:path>
            </a:pathLst>
          </a:custGeom>
          <a:noFill/>
          <a:ln w="76200" cmpd="sng">
            <a:solidFill>
              <a:schemeClr val="accent2"/>
            </a:solidFill>
            <a:round/>
            <a:headEnd/>
            <a:tailEnd/>
          </a:ln>
        </p:spPr>
        <p:txBody>
          <a:bodyPr/>
          <a:lstStyle/>
          <a:p>
            <a:endParaRPr lang="en-US"/>
          </a:p>
        </p:txBody>
      </p:sp>
      <p:sp>
        <p:nvSpPr>
          <p:cNvPr id="1089563" name="Freeform 27"/>
          <p:cNvSpPr>
            <a:spLocks/>
          </p:cNvSpPr>
          <p:nvPr/>
        </p:nvSpPr>
        <p:spPr bwMode="auto">
          <a:xfrm>
            <a:off x="4464050" y="4630738"/>
            <a:ext cx="193675" cy="533400"/>
          </a:xfrm>
          <a:custGeom>
            <a:avLst/>
            <a:gdLst>
              <a:gd name="T0" fmla="*/ 0 w 122"/>
              <a:gd name="T1" fmla="*/ 0 h 394"/>
              <a:gd name="T2" fmla="*/ 76 w 122"/>
              <a:gd name="T3" fmla="*/ 38 h 394"/>
              <a:gd name="T4" fmla="*/ 107 w 122"/>
              <a:gd name="T5" fmla="*/ 91 h 394"/>
              <a:gd name="T6" fmla="*/ 122 w 122"/>
              <a:gd name="T7" fmla="*/ 136 h 394"/>
              <a:gd name="T8" fmla="*/ 122 w 122"/>
              <a:gd name="T9" fmla="*/ 394 h 394"/>
              <a:gd name="T10" fmla="*/ 0 60000 65536"/>
              <a:gd name="T11" fmla="*/ 0 60000 65536"/>
              <a:gd name="T12" fmla="*/ 0 60000 65536"/>
              <a:gd name="T13" fmla="*/ 0 60000 65536"/>
              <a:gd name="T14" fmla="*/ 0 60000 65536"/>
              <a:gd name="T15" fmla="*/ 0 w 122"/>
              <a:gd name="T16" fmla="*/ 0 h 394"/>
              <a:gd name="T17" fmla="*/ 122 w 122"/>
              <a:gd name="T18" fmla="*/ 394 h 394"/>
            </a:gdLst>
            <a:ahLst/>
            <a:cxnLst>
              <a:cxn ang="T10">
                <a:pos x="T0" y="T1"/>
              </a:cxn>
              <a:cxn ang="T11">
                <a:pos x="T2" y="T3"/>
              </a:cxn>
              <a:cxn ang="T12">
                <a:pos x="T4" y="T5"/>
              </a:cxn>
              <a:cxn ang="T13">
                <a:pos x="T6" y="T7"/>
              </a:cxn>
              <a:cxn ang="T14">
                <a:pos x="T8" y="T9"/>
              </a:cxn>
            </a:cxnLst>
            <a:rect l="T15" t="T16" r="T17" b="T18"/>
            <a:pathLst>
              <a:path w="122" h="394">
                <a:moveTo>
                  <a:pt x="0" y="0"/>
                </a:moveTo>
                <a:lnTo>
                  <a:pt x="76" y="38"/>
                </a:lnTo>
                <a:lnTo>
                  <a:pt x="107" y="91"/>
                </a:lnTo>
                <a:lnTo>
                  <a:pt x="122" y="136"/>
                </a:lnTo>
                <a:lnTo>
                  <a:pt x="122" y="394"/>
                </a:lnTo>
              </a:path>
            </a:pathLst>
          </a:custGeom>
          <a:noFill/>
          <a:ln w="76200" cmpd="sng">
            <a:solidFill>
              <a:srgbClr val="FF0000"/>
            </a:solidFill>
            <a:round/>
            <a:headEnd type="none" w="med" len="med"/>
            <a:tailEnd type="triangle" w="med" len="med"/>
          </a:ln>
        </p:spPr>
        <p:txBody>
          <a:bodyPr/>
          <a:lstStyle/>
          <a:p>
            <a:endParaRPr lang="en-US"/>
          </a:p>
        </p:txBody>
      </p:sp>
      <p:sp>
        <p:nvSpPr>
          <p:cNvPr id="40988" name="AutoShape 28"/>
          <p:cNvSpPr>
            <a:spLocks noChangeArrowheads="1"/>
          </p:cNvSpPr>
          <p:nvPr/>
        </p:nvSpPr>
        <p:spPr bwMode="auto">
          <a:xfrm rot="-8092488">
            <a:off x="3395663" y="4017962"/>
            <a:ext cx="496888" cy="506413"/>
          </a:xfrm>
          <a:custGeom>
            <a:avLst/>
            <a:gdLst>
              <a:gd name="T0" fmla="*/ 248444 w 21600"/>
              <a:gd name="T1" fmla="*/ 0 h 21600"/>
              <a:gd name="T2" fmla="*/ 110374 w 21600"/>
              <a:gd name="T3" fmla="*/ 116967 h 21600"/>
              <a:gd name="T4" fmla="*/ 248444 w 21600"/>
              <a:gd name="T5" fmla="*/ 114717 h 21600"/>
              <a:gd name="T6" fmla="*/ 386514 w 21600"/>
              <a:gd name="T7" fmla="*/ 116967 h 21600"/>
              <a:gd name="T8" fmla="*/ 0 60000 65536"/>
              <a:gd name="T9" fmla="*/ 0 60000 65536"/>
              <a:gd name="T10" fmla="*/ 0 60000 65536"/>
              <a:gd name="T11" fmla="*/ 0 60000 65536"/>
              <a:gd name="T12" fmla="*/ 1595 w 21600"/>
              <a:gd name="T13" fmla="*/ 0 h 21600"/>
              <a:gd name="T14" fmla="*/ 20005 w 21600"/>
              <a:gd name="T15" fmla="*/ 7711 h 21600"/>
            </a:gdLst>
            <a:ahLst/>
            <a:cxnLst>
              <a:cxn ang="T8">
                <a:pos x="T0" y="T1"/>
              </a:cxn>
              <a:cxn ang="T9">
                <a:pos x="T2" y="T3"/>
              </a:cxn>
              <a:cxn ang="T10">
                <a:pos x="T4" y="T5"/>
              </a:cxn>
              <a:cxn ang="T11">
                <a:pos x="T6" y="T7"/>
              </a:cxn>
            </a:cxnLst>
            <a:rect l="T12" t="T13" r="T14" b="T15"/>
            <a:pathLst>
              <a:path w="21600" h="21600">
                <a:moveTo>
                  <a:pt x="6556" y="6691"/>
                </a:moveTo>
                <a:cubicBezTo>
                  <a:pt x="7668" y="5541"/>
                  <a:pt x="9200" y="4892"/>
                  <a:pt x="10800" y="4893"/>
                </a:cubicBezTo>
                <a:cubicBezTo>
                  <a:pt x="12399" y="4893"/>
                  <a:pt x="13931" y="5541"/>
                  <a:pt x="15043" y="6691"/>
                </a:cubicBezTo>
                <a:lnTo>
                  <a:pt x="18559" y="3287"/>
                </a:lnTo>
                <a:cubicBezTo>
                  <a:pt x="16524" y="1186"/>
                  <a:pt x="13724" y="-1"/>
                  <a:pt x="10799" y="0"/>
                </a:cubicBezTo>
                <a:cubicBezTo>
                  <a:pt x="7875" y="0"/>
                  <a:pt x="5075" y="1186"/>
                  <a:pt x="3040" y="3287"/>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40989" name="Rectangle 29"/>
          <p:cNvSpPr>
            <a:spLocks noChangeArrowheads="1"/>
          </p:cNvSpPr>
          <p:nvPr/>
        </p:nvSpPr>
        <p:spPr bwMode="auto">
          <a:xfrm>
            <a:off x="3648075" y="4403725"/>
            <a:ext cx="817563" cy="1206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0990" name="Rectangle 30"/>
          <p:cNvSpPr>
            <a:spLocks noChangeArrowheads="1"/>
          </p:cNvSpPr>
          <p:nvPr/>
        </p:nvSpPr>
        <p:spPr bwMode="auto">
          <a:xfrm>
            <a:off x="3384550" y="3694113"/>
            <a:ext cx="120650" cy="5905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0991" name="AutoShape 31"/>
          <p:cNvSpPr>
            <a:spLocks noChangeArrowheads="1"/>
          </p:cNvSpPr>
          <p:nvPr/>
        </p:nvSpPr>
        <p:spPr bwMode="auto">
          <a:xfrm rot="2727901">
            <a:off x="3008313" y="3452812"/>
            <a:ext cx="496888" cy="506413"/>
          </a:xfrm>
          <a:custGeom>
            <a:avLst/>
            <a:gdLst>
              <a:gd name="T0" fmla="*/ 248444 w 21600"/>
              <a:gd name="T1" fmla="*/ 0 h 21600"/>
              <a:gd name="T2" fmla="*/ 110374 w 21600"/>
              <a:gd name="T3" fmla="*/ 116967 h 21600"/>
              <a:gd name="T4" fmla="*/ 248444 w 21600"/>
              <a:gd name="T5" fmla="*/ 114717 h 21600"/>
              <a:gd name="T6" fmla="*/ 386514 w 21600"/>
              <a:gd name="T7" fmla="*/ 116967 h 21600"/>
              <a:gd name="T8" fmla="*/ 0 60000 65536"/>
              <a:gd name="T9" fmla="*/ 0 60000 65536"/>
              <a:gd name="T10" fmla="*/ 0 60000 65536"/>
              <a:gd name="T11" fmla="*/ 0 60000 65536"/>
              <a:gd name="T12" fmla="*/ 1595 w 21600"/>
              <a:gd name="T13" fmla="*/ 0 h 21600"/>
              <a:gd name="T14" fmla="*/ 20005 w 21600"/>
              <a:gd name="T15" fmla="*/ 7711 h 21600"/>
            </a:gdLst>
            <a:ahLst/>
            <a:cxnLst>
              <a:cxn ang="T8">
                <a:pos x="T0" y="T1"/>
              </a:cxn>
              <a:cxn ang="T9">
                <a:pos x="T2" y="T3"/>
              </a:cxn>
              <a:cxn ang="T10">
                <a:pos x="T4" y="T5"/>
              </a:cxn>
              <a:cxn ang="T11">
                <a:pos x="T6" y="T7"/>
              </a:cxn>
            </a:cxnLst>
            <a:rect l="T12" t="T13" r="T14" b="T15"/>
            <a:pathLst>
              <a:path w="21600" h="21600">
                <a:moveTo>
                  <a:pt x="6556" y="6691"/>
                </a:moveTo>
                <a:cubicBezTo>
                  <a:pt x="7668" y="5541"/>
                  <a:pt x="9200" y="4892"/>
                  <a:pt x="10800" y="4893"/>
                </a:cubicBezTo>
                <a:cubicBezTo>
                  <a:pt x="12399" y="4893"/>
                  <a:pt x="13931" y="5541"/>
                  <a:pt x="15043" y="6691"/>
                </a:cubicBezTo>
                <a:lnTo>
                  <a:pt x="18559" y="3287"/>
                </a:lnTo>
                <a:cubicBezTo>
                  <a:pt x="16524" y="1186"/>
                  <a:pt x="13724" y="-1"/>
                  <a:pt x="10799" y="0"/>
                </a:cubicBezTo>
                <a:cubicBezTo>
                  <a:pt x="7875" y="0"/>
                  <a:pt x="5075" y="1186"/>
                  <a:pt x="3040" y="3287"/>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40992" name="Rectangle 32"/>
          <p:cNvSpPr>
            <a:spLocks noChangeArrowheads="1"/>
          </p:cNvSpPr>
          <p:nvPr/>
        </p:nvSpPr>
        <p:spPr bwMode="auto">
          <a:xfrm>
            <a:off x="3036888" y="3443288"/>
            <a:ext cx="215900" cy="1206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89569" name="Freeform 33"/>
          <p:cNvSpPr>
            <a:spLocks/>
          </p:cNvSpPr>
          <p:nvPr/>
        </p:nvSpPr>
        <p:spPr bwMode="auto">
          <a:xfrm>
            <a:off x="4440238" y="3235325"/>
            <a:ext cx="217487" cy="1227138"/>
          </a:xfrm>
          <a:custGeom>
            <a:avLst/>
            <a:gdLst>
              <a:gd name="T0" fmla="*/ 0 w 137"/>
              <a:gd name="T1" fmla="*/ 0 h 773"/>
              <a:gd name="T2" fmla="*/ 61 w 137"/>
              <a:gd name="T3" fmla="*/ 7 h 773"/>
              <a:gd name="T4" fmla="*/ 106 w 137"/>
              <a:gd name="T5" fmla="*/ 38 h 773"/>
              <a:gd name="T6" fmla="*/ 129 w 137"/>
              <a:gd name="T7" fmla="*/ 76 h 773"/>
              <a:gd name="T8" fmla="*/ 137 w 137"/>
              <a:gd name="T9" fmla="*/ 136 h 773"/>
              <a:gd name="T10" fmla="*/ 137 w 137"/>
              <a:gd name="T11" fmla="*/ 667 h 773"/>
              <a:gd name="T12" fmla="*/ 114 w 137"/>
              <a:gd name="T13" fmla="*/ 727 h 773"/>
              <a:gd name="T14" fmla="*/ 69 w 137"/>
              <a:gd name="T15" fmla="*/ 765 h 773"/>
              <a:gd name="T16" fmla="*/ 8 w 137"/>
              <a:gd name="T17" fmla="*/ 773 h 7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773"/>
              <a:gd name="T29" fmla="*/ 137 w 137"/>
              <a:gd name="T30" fmla="*/ 773 h 7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773">
                <a:moveTo>
                  <a:pt x="0" y="0"/>
                </a:moveTo>
                <a:lnTo>
                  <a:pt x="61" y="7"/>
                </a:lnTo>
                <a:lnTo>
                  <a:pt x="106" y="38"/>
                </a:lnTo>
                <a:lnTo>
                  <a:pt x="129" y="76"/>
                </a:lnTo>
                <a:lnTo>
                  <a:pt x="137" y="136"/>
                </a:lnTo>
                <a:lnTo>
                  <a:pt x="137" y="667"/>
                </a:lnTo>
                <a:lnTo>
                  <a:pt x="114" y="727"/>
                </a:lnTo>
                <a:lnTo>
                  <a:pt x="69" y="765"/>
                </a:lnTo>
                <a:lnTo>
                  <a:pt x="8" y="773"/>
                </a:lnTo>
              </a:path>
            </a:pathLst>
          </a:custGeom>
          <a:noFill/>
          <a:ln w="76200" cmpd="sng">
            <a:solidFill>
              <a:srgbClr val="FFFF00"/>
            </a:solidFill>
            <a:round/>
            <a:headEnd/>
            <a:tailEnd/>
          </a:ln>
        </p:spPr>
        <p:txBody>
          <a:bodyPr/>
          <a:lstStyle/>
          <a:p>
            <a:endParaRPr lang="en-US"/>
          </a:p>
        </p:txBody>
      </p:sp>
      <p:sp>
        <p:nvSpPr>
          <p:cNvPr id="1089570" name="Freeform 34"/>
          <p:cNvSpPr>
            <a:spLocks/>
          </p:cNvSpPr>
          <p:nvPr/>
        </p:nvSpPr>
        <p:spPr bwMode="auto">
          <a:xfrm>
            <a:off x="3044825" y="3500438"/>
            <a:ext cx="1408113" cy="962025"/>
          </a:xfrm>
          <a:custGeom>
            <a:avLst/>
            <a:gdLst>
              <a:gd name="T0" fmla="*/ 887 w 887"/>
              <a:gd name="T1" fmla="*/ 606 h 606"/>
              <a:gd name="T2" fmla="*/ 379 w 887"/>
              <a:gd name="T3" fmla="*/ 606 h 606"/>
              <a:gd name="T4" fmla="*/ 334 w 887"/>
              <a:gd name="T5" fmla="*/ 598 h 606"/>
              <a:gd name="T6" fmla="*/ 288 w 887"/>
              <a:gd name="T7" fmla="*/ 568 h 606"/>
              <a:gd name="T8" fmla="*/ 265 w 887"/>
              <a:gd name="T9" fmla="*/ 522 h 606"/>
              <a:gd name="T10" fmla="*/ 250 w 887"/>
              <a:gd name="T11" fmla="*/ 128 h 606"/>
              <a:gd name="T12" fmla="*/ 243 w 887"/>
              <a:gd name="T13" fmla="*/ 60 h 606"/>
              <a:gd name="T14" fmla="*/ 205 w 887"/>
              <a:gd name="T15" fmla="*/ 22 h 606"/>
              <a:gd name="T16" fmla="*/ 137 w 887"/>
              <a:gd name="T17" fmla="*/ 0 h 606"/>
              <a:gd name="T18" fmla="*/ 0 w 887"/>
              <a:gd name="T19" fmla="*/ 0 h 6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7"/>
              <a:gd name="T31" fmla="*/ 0 h 606"/>
              <a:gd name="T32" fmla="*/ 887 w 887"/>
              <a:gd name="T33" fmla="*/ 606 h 6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7" h="606">
                <a:moveTo>
                  <a:pt x="887" y="606"/>
                </a:moveTo>
                <a:lnTo>
                  <a:pt x="379" y="606"/>
                </a:lnTo>
                <a:lnTo>
                  <a:pt x="334" y="598"/>
                </a:lnTo>
                <a:lnTo>
                  <a:pt x="288" y="568"/>
                </a:lnTo>
                <a:lnTo>
                  <a:pt x="265" y="522"/>
                </a:lnTo>
                <a:lnTo>
                  <a:pt x="250" y="128"/>
                </a:lnTo>
                <a:lnTo>
                  <a:pt x="243" y="60"/>
                </a:lnTo>
                <a:lnTo>
                  <a:pt x="205" y="22"/>
                </a:lnTo>
                <a:lnTo>
                  <a:pt x="137" y="0"/>
                </a:lnTo>
                <a:lnTo>
                  <a:pt x="0" y="0"/>
                </a:lnTo>
              </a:path>
            </a:pathLst>
          </a:custGeom>
          <a:noFill/>
          <a:ln w="76200" cmpd="sng">
            <a:solidFill>
              <a:schemeClr val="hlink"/>
            </a:solidFill>
            <a:round/>
            <a:headEnd/>
            <a:tailEnd/>
          </a:ln>
        </p:spPr>
        <p:txBody>
          <a:bodyPr/>
          <a:lstStyle/>
          <a:p>
            <a:endParaRPr lang="en-US"/>
          </a:p>
        </p:txBody>
      </p:sp>
      <p:sp>
        <p:nvSpPr>
          <p:cNvPr id="40995" name="Rectangle 35"/>
          <p:cNvSpPr>
            <a:spLocks noChangeArrowheads="1"/>
          </p:cNvSpPr>
          <p:nvPr/>
        </p:nvSpPr>
        <p:spPr bwMode="auto">
          <a:xfrm>
            <a:off x="2551113" y="1801813"/>
            <a:ext cx="157162" cy="277812"/>
          </a:xfrm>
          <a:prstGeom prst="rect">
            <a:avLst/>
          </a:prstGeom>
          <a:gradFill rotWithShape="1">
            <a:gsLst>
              <a:gs pos="0">
                <a:srgbClr val="762F00"/>
              </a:gs>
              <a:gs pos="50000">
                <a:srgbClr val="FF6600"/>
              </a:gs>
              <a:gs pos="100000">
                <a:srgbClr val="762F00"/>
              </a:gs>
            </a:gsLst>
            <a:lin ang="0" scaled="1"/>
          </a:gradFill>
          <a:ln w="9525">
            <a:solidFill>
              <a:schemeClr val="tx1"/>
            </a:solidFill>
            <a:miter lim="800000"/>
            <a:headEnd/>
            <a:tailEnd/>
          </a:ln>
        </p:spPr>
        <p:txBody>
          <a:bodyPr wrap="none" anchor="ctr"/>
          <a:lstStyle/>
          <a:p>
            <a:endParaRPr lang="en-US"/>
          </a:p>
        </p:txBody>
      </p:sp>
      <p:sp>
        <p:nvSpPr>
          <p:cNvPr id="1089572" name="Rectangle 36"/>
          <p:cNvSpPr>
            <a:spLocks noChangeArrowheads="1"/>
          </p:cNvSpPr>
          <p:nvPr/>
        </p:nvSpPr>
        <p:spPr bwMode="auto">
          <a:xfrm>
            <a:off x="4465638" y="2903538"/>
            <a:ext cx="411162" cy="128587"/>
          </a:xfrm>
          <a:prstGeom prst="rect">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p>
        </p:txBody>
      </p:sp>
      <p:sp>
        <p:nvSpPr>
          <p:cNvPr id="1089573" name="AutoShape 37"/>
          <p:cNvSpPr>
            <a:spLocks noChangeArrowheads="1"/>
          </p:cNvSpPr>
          <p:nvPr/>
        </p:nvSpPr>
        <p:spPr bwMode="auto">
          <a:xfrm>
            <a:off x="4859338" y="2703513"/>
            <a:ext cx="1389062" cy="511175"/>
          </a:xfrm>
          <a:prstGeom prst="roundRect">
            <a:avLst>
              <a:gd name="adj" fmla="val 16667"/>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9525">
            <a:solidFill>
              <a:schemeClr val="tx1"/>
            </a:solidFill>
            <a:round/>
            <a:headEnd/>
            <a:tailEnd/>
          </a:ln>
          <a:effectLst/>
        </p:spPr>
        <p:txBody>
          <a:bodyPr wrap="none" anchor="ctr"/>
          <a:lstStyle/>
          <a:p>
            <a:pPr>
              <a:defRPr/>
            </a:pPr>
            <a:endParaRPr lang="en-US"/>
          </a:p>
        </p:txBody>
      </p:sp>
      <p:sp>
        <p:nvSpPr>
          <p:cNvPr id="40998" name="Text Box 38"/>
          <p:cNvSpPr txBox="1">
            <a:spLocks noChangeArrowheads="1"/>
          </p:cNvSpPr>
          <p:nvPr/>
        </p:nvSpPr>
        <p:spPr bwMode="auto">
          <a:xfrm>
            <a:off x="2097088" y="2547938"/>
            <a:ext cx="1003300" cy="366712"/>
          </a:xfrm>
          <a:prstGeom prst="rect">
            <a:avLst/>
          </a:prstGeom>
          <a:noFill/>
          <a:ln w="9525">
            <a:noFill/>
            <a:miter lim="800000"/>
            <a:headEnd/>
            <a:tailEnd/>
          </a:ln>
        </p:spPr>
        <p:txBody>
          <a:bodyPr wrap="none">
            <a:spAutoFit/>
          </a:bodyPr>
          <a:lstStyle/>
          <a:p>
            <a:r>
              <a:rPr lang="en-US" sz="1800" b="1"/>
              <a:t>BOILER</a:t>
            </a:r>
          </a:p>
        </p:txBody>
      </p:sp>
      <p:sp>
        <p:nvSpPr>
          <p:cNvPr id="40999" name="Text Box 39"/>
          <p:cNvSpPr txBox="1">
            <a:spLocks noChangeArrowheads="1"/>
          </p:cNvSpPr>
          <p:nvPr/>
        </p:nvSpPr>
        <p:spPr bwMode="auto">
          <a:xfrm>
            <a:off x="3476625" y="3213100"/>
            <a:ext cx="1227138" cy="641350"/>
          </a:xfrm>
          <a:prstGeom prst="rect">
            <a:avLst/>
          </a:prstGeom>
          <a:noFill/>
          <a:ln w="9525">
            <a:noFill/>
            <a:miter lim="800000"/>
            <a:headEnd/>
            <a:tailEnd/>
          </a:ln>
        </p:spPr>
        <p:txBody>
          <a:bodyPr>
            <a:spAutoFit/>
          </a:bodyPr>
          <a:lstStyle/>
          <a:p>
            <a:pPr algn="ctr"/>
            <a:r>
              <a:rPr lang="en-US" sz="1800" b="1"/>
              <a:t>STEAM TURBINE</a:t>
            </a:r>
          </a:p>
        </p:txBody>
      </p:sp>
      <p:sp>
        <p:nvSpPr>
          <p:cNvPr id="41000" name="Text Box 40"/>
          <p:cNvSpPr txBox="1">
            <a:spLocks noChangeArrowheads="1"/>
          </p:cNvSpPr>
          <p:nvPr/>
        </p:nvSpPr>
        <p:spPr bwMode="auto">
          <a:xfrm>
            <a:off x="4471988" y="4392613"/>
            <a:ext cx="1566862" cy="366712"/>
          </a:xfrm>
          <a:prstGeom prst="rect">
            <a:avLst/>
          </a:prstGeom>
          <a:noFill/>
          <a:ln w="9525">
            <a:noFill/>
            <a:miter lim="800000"/>
            <a:headEnd/>
            <a:tailEnd/>
          </a:ln>
        </p:spPr>
        <p:txBody>
          <a:bodyPr>
            <a:spAutoFit/>
          </a:bodyPr>
          <a:lstStyle/>
          <a:p>
            <a:pPr algn="ctr"/>
            <a:r>
              <a:rPr lang="en-US" sz="1800" b="1"/>
              <a:t>CONDENSER</a:t>
            </a:r>
          </a:p>
        </p:txBody>
      </p:sp>
      <p:sp>
        <p:nvSpPr>
          <p:cNvPr id="41001" name="Text Box 41"/>
          <p:cNvSpPr txBox="1">
            <a:spLocks noChangeArrowheads="1"/>
          </p:cNvSpPr>
          <p:nvPr/>
        </p:nvSpPr>
        <p:spPr bwMode="auto">
          <a:xfrm>
            <a:off x="4811713" y="3136900"/>
            <a:ext cx="1492250" cy="366713"/>
          </a:xfrm>
          <a:prstGeom prst="rect">
            <a:avLst/>
          </a:prstGeom>
          <a:noFill/>
          <a:ln w="9525">
            <a:noFill/>
            <a:miter lim="800000"/>
            <a:headEnd/>
            <a:tailEnd/>
          </a:ln>
        </p:spPr>
        <p:txBody>
          <a:bodyPr>
            <a:spAutoFit/>
          </a:bodyPr>
          <a:lstStyle/>
          <a:p>
            <a:pPr algn="ctr"/>
            <a:r>
              <a:rPr lang="en-US" sz="1800" b="1"/>
              <a:t>GENERATOR</a:t>
            </a:r>
          </a:p>
        </p:txBody>
      </p:sp>
      <p:sp>
        <p:nvSpPr>
          <p:cNvPr id="41002" name="AutoShape 42"/>
          <p:cNvSpPr>
            <a:spLocks noChangeArrowheads="1"/>
          </p:cNvSpPr>
          <p:nvPr/>
        </p:nvSpPr>
        <p:spPr bwMode="auto">
          <a:xfrm rot="10800000">
            <a:off x="7319963" y="1952625"/>
            <a:ext cx="501650" cy="2451100"/>
          </a:xfrm>
          <a:custGeom>
            <a:avLst/>
            <a:gdLst>
              <a:gd name="T0" fmla="*/ 413536 w 21600"/>
              <a:gd name="T1" fmla="*/ 1225550 h 21600"/>
              <a:gd name="T2" fmla="*/ 250825 w 21600"/>
              <a:gd name="T3" fmla="*/ 2451100 h 21600"/>
              <a:gd name="T4" fmla="*/ 88114 w 21600"/>
              <a:gd name="T5" fmla="*/ 1225550 h 21600"/>
              <a:gd name="T6" fmla="*/ 250825 w 21600"/>
              <a:gd name="T7" fmla="*/ 0 h 21600"/>
              <a:gd name="T8" fmla="*/ 0 60000 65536"/>
              <a:gd name="T9" fmla="*/ 0 60000 65536"/>
              <a:gd name="T10" fmla="*/ 0 60000 65536"/>
              <a:gd name="T11" fmla="*/ 0 60000 65536"/>
              <a:gd name="T12" fmla="*/ 5594 w 21600"/>
              <a:gd name="T13" fmla="*/ 5594 h 21600"/>
              <a:gd name="T14" fmla="*/ 16006 w 21600"/>
              <a:gd name="T15" fmla="*/ 16006 h 21600"/>
            </a:gdLst>
            <a:ahLst/>
            <a:cxnLst>
              <a:cxn ang="T8">
                <a:pos x="T0" y="T1"/>
              </a:cxn>
              <a:cxn ang="T9">
                <a:pos x="T2" y="T3"/>
              </a:cxn>
              <a:cxn ang="T10">
                <a:pos x="T4" y="T5"/>
              </a:cxn>
              <a:cxn ang="T11">
                <a:pos x="T6" y="T7"/>
              </a:cxn>
            </a:cxnLst>
            <a:rect l="T12" t="T13" r="T14" b="T15"/>
            <a:pathLst>
              <a:path w="21600" h="21600">
                <a:moveTo>
                  <a:pt x="0" y="0"/>
                </a:moveTo>
                <a:lnTo>
                  <a:pt x="7587" y="21600"/>
                </a:lnTo>
                <a:lnTo>
                  <a:pt x="14013" y="21600"/>
                </a:lnTo>
                <a:lnTo>
                  <a:pt x="21600" y="0"/>
                </a:lnTo>
                <a:close/>
              </a:path>
            </a:pathLst>
          </a:custGeom>
          <a:noFill/>
          <a:ln w="9525">
            <a:solidFill>
              <a:schemeClr val="tx1"/>
            </a:solidFill>
            <a:miter lim="800000"/>
            <a:headEnd/>
            <a:tailEnd/>
          </a:ln>
        </p:spPr>
        <p:txBody>
          <a:bodyPr wrap="none" anchor="ctr"/>
          <a:lstStyle/>
          <a:p>
            <a:endParaRPr lang="en-US"/>
          </a:p>
        </p:txBody>
      </p:sp>
      <p:sp>
        <p:nvSpPr>
          <p:cNvPr id="41003" name="Freeform 43"/>
          <p:cNvSpPr>
            <a:spLocks/>
          </p:cNvSpPr>
          <p:nvPr/>
        </p:nvSpPr>
        <p:spPr bwMode="auto">
          <a:xfrm>
            <a:off x="6248400" y="2217738"/>
            <a:ext cx="685800" cy="649287"/>
          </a:xfrm>
          <a:custGeom>
            <a:avLst/>
            <a:gdLst>
              <a:gd name="T0" fmla="*/ 0 w 432"/>
              <a:gd name="T1" fmla="*/ 409 h 409"/>
              <a:gd name="T2" fmla="*/ 173 w 432"/>
              <a:gd name="T3" fmla="*/ 392 h 409"/>
              <a:gd name="T4" fmla="*/ 346 w 432"/>
              <a:gd name="T5" fmla="*/ 294 h 409"/>
              <a:gd name="T6" fmla="*/ 421 w 432"/>
              <a:gd name="T7" fmla="*/ 150 h 409"/>
              <a:gd name="T8" fmla="*/ 432 w 432"/>
              <a:gd name="T9" fmla="*/ 0 h 409"/>
              <a:gd name="T10" fmla="*/ 0 60000 65536"/>
              <a:gd name="T11" fmla="*/ 0 60000 65536"/>
              <a:gd name="T12" fmla="*/ 0 60000 65536"/>
              <a:gd name="T13" fmla="*/ 0 60000 65536"/>
              <a:gd name="T14" fmla="*/ 0 60000 65536"/>
              <a:gd name="T15" fmla="*/ 0 w 432"/>
              <a:gd name="T16" fmla="*/ 0 h 409"/>
              <a:gd name="T17" fmla="*/ 432 w 432"/>
              <a:gd name="T18" fmla="*/ 409 h 409"/>
            </a:gdLst>
            <a:ahLst/>
            <a:cxnLst>
              <a:cxn ang="T10">
                <a:pos x="T0" y="T1"/>
              </a:cxn>
              <a:cxn ang="T11">
                <a:pos x="T2" y="T3"/>
              </a:cxn>
              <a:cxn ang="T12">
                <a:pos x="T4" y="T5"/>
              </a:cxn>
              <a:cxn ang="T13">
                <a:pos x="T6" y="T7"/>
              </a:cxn>
              <a:cxn ang="T14">
                <a:pos x="T8" y="T9"/>
              </a:cxn>
            </a:cxnLst>
            <a:rect l="T15" t="T16" r="T17" b="T18"/>
            <a:pathLst>
              <a:path w="432" h="409">
                <a:moveTo>
                  <a:pt x="0" y="409"/>
                </a:moveTo>
                <a:lnTo>
                  <a:pt x="173" y="392"/>
                </a:lnTo>
                <a:lnTo>
                  <a:pt x="346" y="294"/>
                </a:lnTo>
                <a:lnTo>
                  <a:pt x="421" y="150"/>
                </a:lnTo>
                <a:lnTo>
                  <a:pt x="432" y="0"/>
                </a:lnTo>
              </a:path>
            </a:pathLst>
          </a:custGeom>
          <a:noFill/>
          <a:ln w="9525">
            <a:solidFill>
              <a:schemeClr val="tx1"/>
            </a:solidFill>
            <a:round/>
            <a:headEnd/>
            <a:tailEnd/>
          </a:ln>
        </p:spPr>
        <p:txBody>
          <a:bodyPr/>
          <a:lstStyle/>
          <a:p>
            <a:endParaRPr lang="en-US"/>
          </a:p>
        </p:txBody>
      </p:sp>
      <p:sp>
        <p:nvSpPr>
          <p:cNvPr id="41004" name="Freeform 44"/>
          <p:cNvSpPr>
            <a:spLocks/>
          </p:cNvSpPr>
          <p:nvPr/>
        </p:nvSpPr>
        <p:spPr bwMode="auto">
          <a:xfrm>
            <a:off x="6248400" y="2279650"/>
            <a:ext cx="877888" cy="714375"/>
          </a:xfrm>
          <a:custGeom>
            <a:avLst/>
            <a:gdLst>
              <a:gd name="T0" fmla="*/ 0 w 432"/>
              <a:gd name="T1" fmla="*/ 409 h 409"/>
              <a:gd name="T2" fmla="*/ 173 w 432"/>
              <a:gd name="T3" fmla="*/ 392 h 409"/>
              <a:gd name="T4" fmla="*/ 346 w 432"/>
              <a:gd name="T5" fmla="*/ 294 h 409"/>
              <a:gd name="T6" fmla="*/ 421 w 432"/>
              <a:gd name="T7" fmla="*/ 150 h 409"/>
              <a:gd name="T8" fmla="*/ 432 w 432"/>
              <a:gd name="T9" fmla="*/ 0 h 409"/>
              <a:gd name="T10" fmla="*/ 0 60000 65536"/>
              <a:gd name="T11" fmla="*/ 0 60000 65536"/>
              <a:gd name="T12" fmla="*/ 0 60000 65536"/>
              <a:gd name="T13" fmla="*/ 0 60000 65536"/>
              <a:gd name="T14" fmla="*/ 0 60000 65536"/>
              <a:gd name="T15" fmla="*/ 0 w 432"/>
              <a:gd name="T16" fmla="*/ 0 h 409"/>
              <a:gd name="T17" fmla="*/ 432 w 432"/>
              <a:gd name="T18" fmla="*/ 409 h 409"/>
            </a:gdLst>
            <a:ahLst/>
            <a:cxnLst>
              <a:cxn ang="T10">
                <a:pos x="T0" y="T1"/>
              </a:cxn>
              <a:cxn ang="T11">
                <a:pos x="T2" y="T3"/>
              </a:cxn>
              <a:cxn ang="T12">
                <a:pos x="T4" y="T5"/>
              </a:cxn>
              <a:cxn ang="T13">
                <a:pos x="T6" y="T7"/>
              </a:cxn>
              <a:cxn ang="T14">
                <a:pos x="T8" y="T9"/>
              </a:cxn>
            </a:cxnLst>
            <a:rect l="T15" t="T16" r="T17" b="T18"/>
            <a:pathLst>
              <a:path w="432" h="409">
                <a:moveTo>
                  <a:pt x="0" y="409"/>
                </a:moveTo>
                <a:lnTo>
                  <a:pt x="173" y="392"/>
                </a:lnTo>
                <a:lnTo>
                  <a:pt x="346" y="294"/>
                </a:lnTo>
                <a:lnTo>
                  <a:pt x="421" y="150"/>
                </a:lnTo>
                <a:lnTo>
                  <a:pt x="432" y="0"/>
                </a:lnTo>
              </a:path>
            </a:pathLst>
          </a:custGeom>
          <a:noFill/>
          <a:ln w="9525">
            <a:solidFill>
              <a:schemeClr val="tx1"/>
            </a:solidFill>
            <a:round/>
            <a:headEnd/>
            <a:tailEnd/>
          </a:ln>
        </p:spPr>
        <p:txBody>
          <a:bodyPr/>
          <a:lstStyle/>
          <a:p>
            <a:endParaRPr lang="en-US"/>
          </a:p>
        </p:txBody>
      </p:sp>
      <p:sp>
        <p:nvSpPr>
          <p:cNvPr id="1089581" name="Text Box 45"/>
          <p:cNvSpPr txBox="1">
            <a:spLocks noChangeArrowheads="1"/>
          </p:cNvSpPr>
          <p:nvPr/>
        </p:nvSpPr>
        <p:spPr bwMode="auto">
          <a:xfrm>
            <a:off x="1838325" y="4811713"/>
            <a:ext cx="1566863" cy="366712"/>
          </a:xfrm>
          <a:prstGeom prst="rect">
            <a:avLst/>
          </a:prstGeom>
          <a:noFill/>
          <a:ln w="9525">
            <a:noFill/>
            <a:miter lim="800000"/>
            <a:headEnd/>
            <a:tailEnd/>
          </a:ln>
        </p:spPr>
        <p:txBody>
          <a:bodyPr>
            <a:spAutoFit/>
          </a:bodyPr>
          <a:lstStyle/>
          <a:p>
            <a:pPr algn="ctr"/>
            <a:r>
              <a:rPr lang="en-US" sz="1800" b="1">
                <a:solidFill>
                  <a:schemeClr val="accent2"/>
                </a:solidFill>
              </a:rPr>
              <a:t>cold water</a:t>
            </a:r>
          </a:p>
        </p:txBody>
      </p:sp>
      <p:sp>
        <p:nvSpPr>
          <p:cNvPr id="1089582" name="Text Box 46"/>
          <p:cNvSpPr txBox="1">
            <a:spLocks noChangeArrowheads="1"/>
          </p:cNvSpPr>
          <p:nvPr/>
        </p:nvSpPr>
        <p:spPr bwMode="auto">
          <a:xfrm>
            <a:off x="4562475" y="4838700"/>
            <a:ext cx="2060575" cy="366713"/>
          </a:xfrm>
          <a:prstGeom prst="rect">
            <a:avLst/>
          </a:prstGeom>
          <a:noFill/>
          <a:ln w="9525">
            <a:noFill/>
            <a:miter lim="800000"/>
            <a:headEnd/>
            <a:tailEnd/>
          </a:ln>
        </p:spPr>
        <p:txBody>
          <a:bodyPr>
            <a:spAutoFit/>
          </a:bodyPr>
          <a:lstStyle/>
          <a:p>
            <a:pPr algn="ctr"/>
            <a:r>
              <a:rPr lang="en-US" sz="1800" b="1">
                <a:solidFill>
                  <a:srgbClr val="FF0000"/>
                </a:solidFill>
              </a:rPr>
              <a:t>wasted heat</a:t>
            </a:r>
          </a:p>
        </p:txBody>
      </p:sp>
      <p:sp>
        <p:nvSpPr>
          <p:cNvPr id="1089583" name="Text Box 47"/>
          <p:cNvSpPr txBox="1">
            <a:spLocks noChangeArrowheads="1"/>
          </p:cNvSpPr>
          <p:nvPr/>
        </p:nvSpPr>
        <p:spPr bwMode="auto">
          <a:xfrm>
            <a:off x="2578100" y="1757363"/>
            <a:ext cx="2060575" cy="366712"/>
          </a:xfrm>
          <a:prstGeom prst="rect">
            <a:avLst/>
          </a:prstGeom>
          <a:noFill/>
          <a:ln w="9525">
            <a:noFill/>
            <a:miter lim="800000"/>
            <a:headEnd/>
            <a:tailEnd/>
          </a:ln>
        </p:spPr>
        <p:txBody>
          <a:bodyPr>
            <a:spAutoFit/>
          </a:bodyPr>
          <a:lstStyle/>
          <a:p>
            <a:pPr algn="ctr"/>
            <a:r>
              <a:rPr lang="en-US" sz="1800" b="1"/>
              <a:t>exhaust gas</a:t>
            </a:r>
          </a:p>
        </p:txBody>
      </p:sp>
      <p:sp>
        <p:nvSpPr>
          <p:cNvPr id="1089584" name="Text Box 48"/>
          <p:cNvSpPr txBox="1">
            <a:spLocks noChangeArrowheads="1"/>
          </p:cNvSpPr>
          <p:nvPr/>
        </p:nvSpPr>
        <p:spPr bwMode="auto">
          <a:xfrm>
            <a:off x="4529138" y="2760663"/>
            <a:ext cx="2060575" cy="366712"/>
          </a:xfrm>
          <a:prstGeom prst="rect">
            <a:avLst/>
          </a:prstGeom>
          <a:noFill/>
          <a:ln w="9525">
            <a:noFill/>
            <a:miter lim="800000"/>
            <a:headEnd/>
            <a:tailEnd/>
          </a:ln>
        </p:spPr>
        <p:txBody>
          <a:bodyPr>
            <a:spAutoFit/>
          </a:bodyPr>
          <a:lstStyle/>
          <a:p>
            <a:pPr algn="ctr"/>
            <a:r>
              <a:rPr lang="en-US" sz="1800" b="1">
                <a:solidFill>
                  <a:schemeClr val="bg1"/>
                </a:solidFill>
              </a:rPr>
              <a:t>friction</a:t>
            </a:r>
          </a:p>
        </p:txBody>
      </p:sp>
      <p:grpSp>
        <p:nvGrpSpPr>
          <p:cNvPr id="2" name="Group 49"/>
          <p:cNvGrpSpPr>
            <a:grpSpLocks/>
          </p:cNvGrpSpPr>
          <p:nvPr/>
        </p:nvGrpSpPr>
        <p:grpSpPr bwMode="auto">
          <a:xfrm>
            <a:off x="114300" y="5319713"/>
            <a:ext cx="1973263" cy="1177925"/>
            <a:chOff x="659" y="3380"/>
            <a:chExt cx="1243" cy="603"/>
          </a:xfrm>
        </p:grpSpPr>
        <p:sp>
          <p:nvSpPr>
            <p:cNvPr id="41047" name="AutoShape 50"/>
            <p:cNvSpPr>
              <a:spLocks noChangeArrowheads="1"/>
            </p:cNvSpPr>
            <p:nvPr/>
          </p:nvSpPr>
          <p:spPr bwMode="auto">
            <a:xfrm>
              <a:off x="659" y="3404"/>
              <a:ext cx="1243" cy="579"/>
            </a:xfrm>
            <a:prstGeom prst="chevron">
              <a:avLst>
                <a:gd name="adj" fmla="val 53670"/>
              </a:avLst>
            </a:prstGeom>
            <a:solidFill>
              <a:srgbClr val="FF0000"/>
            </a:solidFill>
            <a:ln w="9525">
              <a:solidFill>
                <a:schemeClr val="tx1"/>
              </a:solidFill>
              <a:miter lim="800000"/>
              <a:headEnd/>
              <a:tailEnd/>
            </a:ln>
          </p:spPr>
          <p:txBody>
            <a:bodyPr wrap="none" anchor="ctr"/>
            <a:lstStyle/>
            <a:p>
              <a:pPr algn="ctr"/>
              <a:endParaRPr lang="en-US"/>
            </a:p>
          </p:txBody>
        </p:sp>
        <p:sp>
          <p:nvSpPr>
            <p:cNvPr id="41048" name="Text Box 51"/>
            <p:cNvSpPr txBox="1">
              <a:spLocks noChangeArrowheads="1"/>
            </p:cNvSpPr>
            <p:nvPr/>
          </p:nvSpPr>
          <p:spPr bwMode="auto">
            <a:xfrm>
              <a:off x="667" y="3380"/>
              <a:ext cx="906" cy="328"/>
            </a:xfrm>
            <a:prstGeom prst="rect">
              <a:avLst/>
            </a:prstGeom>
            <a:noFill/>
            <a:ln w="9525">
              <a:noFill/>
              <a:miter lim="800000"/>
              <a:headEnd/>
              <a:tailEnd/>
            </a:ln>
          </p:spPr>
          <p:txBody>
            <a:bodyPr>
              <a:spAutoFit/>
            </a:bodyPr>
            <a:lstStyle/>
            <a:p>
              <a:pPr algn="r"/>
              <a:r>
                <a:rPr lang="en-US" sz="1800" b="1"/>
                <a:t>CHEMICAL ENERGY</a:t>
              </a:r>
            </a:p>
          </p:txBody>
        </p:sp>
      </p:grpSp>
      <p:grpSp>
        <p:nvGrpSpPr>
          <p:cNvPr id="3" name="Group 52"/>
          <p:cNvGrpSpPr>
            <a:grpSpLocks/>
          </p:cNvGrpSpPr>
          <p:nvPr/>
        </p:nvGrpSpPr>
        <p:grpSpPr bwMode="auto">
          <a:xfrm>
            <a:off x="1533525" y="5105400"/>
            <a:ext cx="4865688" cy="869950"/>
            <a:chOff x="1750" y="3000"/>
            <a:chExt cx="3065" cy="548"/>
          </a:xfrm>
        </p:grpSpPr>
        <p:sp>
          <p:nvSpPr>
            <p:cNvPr id="41044" name="AutoShape 53"/>
            <p:cNvSpPr>
              <a:spLocks noChangeArrowheads="1"/>
            </p:cNvSpPr>
            <p:nvPr/>
          </p:nvSpPr>
          <p:spPr bwMode="auto">
            <a:xfrm>
              <a:off x="1781" y="3231"/>
              <a:ext cx="3034" cy="317"/>
            </a:xfrm>
            <a:prstGeom prst="homePlate">
              <a:avLst>
                <a:gd name="adj" fmla="val 48431"/>
              </a:avLst>
            </a:prstGeom>
            <a:solidFill>
              <a:srgbClr val="FF00FF"/>
            </a:solidFill>
            <a:ln w="9525">
              <a:solidFill>
                <a:schemeClr val="tx1"/>
              </a:solidFill>
              <a:miter lim="800000"/>
              <a:headEnd/>
              <a:tailEnd/>
            </a:ln>
          </p:spPr>
          <p:txBody>
            <a:bodyPr wrap="none" anchor="ctr"/>
            <a:lstStyle/>
            <a:p>
              <a:endParaRPr lang="en-US"/>
            </a:p>
          </p:txBody>
        </p:sp>
        <p:sp>
          <p:nvSpPr>
            <p:cNvPr id="41045" name="AutoShape 54"/>
            <p:cNvSpPr>
              <a:spLocks noChangeArrowheads="1"/>
            </p:cNvSpPr>
            <p:nvPr/>
          </p:nvSpPr>
          <p:spPr bwMode="auto">
            <a:xfrm rot="16200000" flipV="1">
              <a:off x="1807" y="2973"/>
              <a:ext cx="234" cy="287"/>
            </a:xfrm>
            <a:custGeom>
              <a:avLst/>
              <a:gdLst>
                <a:gd name="T0" fmla="*/ 164 w 21600"/>
                <a:gd name="T1" fmla="*/ 0 h 21600"/>
                <a:gd name="T2" fmla="*/ 164 w 21600"/>
                <a:gd name="T3" fmla="*/ 162 h 21600"/>
                <a:gd name="T4" fmla="*/ 35 w 21600"/>
                <a:gd name="T5" fmla="*/ 287 h 21600"/>
                <a:gd name="T6" fmla="*/ 234 w 21600"/>
                <a:gd name="T7" fmla="*/ 81 h 21600"/>
                <a:gd name="T8" fmla="*/ 17694720 60000 65536"/>
                <a:gd name="T9" fmla="*/ 5898240 60000 65536"/>
                <a:gd name="T10" fmla="*/ 5898240 60000 65536"/>
                <a:gd name="T11" fmla="*/ 0 60000 65536"/>
                <a:gd name="T12" fmla="*/ 12462 w 21600"/>
                <a:gd name="T13" fmla="*/ 2935 h 21600"/>
                <a:gd name="T14" fmla="*/ 18185 w 21600"/>
                <a:gd name="T15" fmla="*/ 9257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tx1"/>
              </a:solidFill>
              <a:miter lim="800000"/>
              <a:headEnd/>
              <a:tailEnd/>
            </a:ln>
          </p:spPr>
          <p:txBody>
            <a:bodyPr wrap="none" anchor="ctr"/>
            <a:lstStyle/>
            <a:p>
              <a:endParaRPr lang="en-US"/>
            </a:p>
          </p:txBody>
        </p:sp>
        <p:sp>
          <p:nvSpPr>
            <p:cNvPr id="41046" name="Text Box 55"/>
            <p:cNvSpPr txBox="1">
              <a:spLocks noChangeArrowheads="1"/>
            </p:cNvSpPr>
            <p:nvPr/>
          </p:nvSpPr>
          <p:spPr bwMode="auto">
            <a:xfrm>
              <a:off x="1750" y="3197"/>
              <a:ext cx="1303" cy="231"/>
            </a:xfrm>
            <a:prstGeom prst="rect">
              <a:avLst/>
            </a:prstGeom>
            <a:noFill/>
            <a:ln w="9525">
              <a:noFill/>
              <a:miter lim="800000"/>
              <a:headEnd/>
              <a:tailEnd/>
            </a:ln>
          </p:spPr>
          <p:txBody>
            <a:bodyPr>
              <a:spAutoFit/>
            </a:bodyPr>
            <a:lstStyle/>
            <a:p>
              <a:r>
                <a:rPr lang="en-US" sz="1800" b="1"/>
                <a:t>ELECTRICITY</a:t>
              </a:r>
            </a:p>
          </p:txBody>
        </p:sp>
      </p:grpSp>
      <p:sp>
        <p:nvSpPr>
          <p:cNvPr id="1089592" name="Freeform 56"/>
          <p:cNvSpPr>
            <a:spLocks/>
          </p:cNvSpPr>
          <p:nvPr/>
        </p:nvSpPr>
        <p:spPr bwMode="auto">
          <a:xfrm>
            <a:off x="6249988" y="2219325"/>
            <a:ext cx="685800" cy="649288"/>
          </a:xfrm>
          <a:custGeom>
            <a:avLst/>
            <a:gdLst>
              <a:gd name="T0" fmla="*/ 0 w 432"/>
              <a:gd name="T1" fmla="*/ 409 h 409"/>
              <a:gd name="T2" fmla="*/ 173 w 432"/>
              <a:gd name="T3" fmla="*/ 392 h 409"/>
              <a:gd name="T4" fmla="*/ 346 w 432"/>
              <a:gd name="T5" fmla="*/ 294 h 409"/>
              <a:gd name="T6" fmla="*/ 421 w 432"/>
              <a:gd name="T7" fmla="*/ 150 h 409"/>
              <a:gd name="T8" fmla="*/ 432 w 432"/>
              <a:gd name="T9" fmla="*/ 0 h 409"/>
              <a:gd name="T10" fmla="*/ 0 60000 65536"/>
              <a:gd name="T11" fmla="*/ 0 60000 65536"/>
              <a:gd name="T12" fmla="*/ 0 60000 65536"/>
              <a:gd name="T13" fmla="*/ 0 60000 65536"/>
              <a:gd name="T14" fmla="*/ 0 60000 65536"/>
              <a:gd name="T15" fmla="*/ 0 w 432"/>
              <a:gd name="T16" fmla="*/ 0 h 409"/>
              <a:gd name="T17" fmla="*/ 432 w 432"/>
              <a:gd name="T18" fmla="*/ 409 h 409"/>
            </a:gdLst>
            <a:ahLst/>
            <a:cxnLst>
              <a:cxn ang="T10">
                <a:pos x="T0" y="T1"/>
              </a:cxn>
              <a:cxn ang="T11">
                <a:pos x="T2" y="T3"/>
              </a:cxn>
              <a:cxn ang="T12">
                <a:pos x="T4" y="T5"/>
              </a:cxn>
              <a:cxn ang="T13">
                <a:pos x="T6" y="T7"/>
              </a:cxn>
              <a:cxn ang="T14">
                <a:pos x="T8" y="T9"/>
              </a:cxn>
            </a:cxnLst>
            <a:rect l="T15" t="T16" r="T17" b="T18"/>
            <a:pathLst>
              <a:path w="432" h="409">
                <a:moveTo>
                  <a:pt x="0" y="409"/>
                </a:moveTo>
                <a:lnTo>
                  <a:pt x="173" y="392"/>
                </a:lnTo>
                <a:lnTo>
                  <a:pt x="346" y="294"/>
                </a:lnTo>
                <a:lnTo>
                  <a:pt x="421" y="150"/>
                </a:lnTo>
                <a:lnTo>
                  <a:pt x="432" y="0"/>
                </a:lnTo>
              </a:path>
            </a:pathLst>
          </a:custGeom>
          <a:noFill/>
          <a:ln w="57150" cmpd="sng">
            <a:solidFill>
              <a:srgbClr val="00CC00"/>
            </a:solidFill>
            <a:round/>
            <a:headEnd/>
            <a:tailEnd/>
          </a:ln>
        </p:spPr>
        <p:txBody>
          <a:bodyPr/>
          <a:lstStyle/>
          <a:p>
            <a:endParaRPr lang="en-US"/>
          </a:p>
        </p:txBody>
      </p:sp>
      <p:sp>
        <p:nvSpPr>
          <p:cNvPr id="1089593" name="Freeform 57"/>
          <p:cNvSpPr>
            <a:spLocks/>
          </p:cNvSpPr>
          <p:nvPr/>
        </p:nvSpPr>
        <p:spPr bwMode="auto">
          <a:xfrm>
            <a:off x="6249988" y="2281238"/>
            <a:ext cx="877887" cy="714375"/>
          </a:xfrm>
          <a:custGeom>
            <a:avLst/>
            <a:gdLst>
              <a:gd name="T0" fmla="*/ 0 w 432"/>
              <a:gd name="T1" fmla="*/ 409 h 409"/>
              <a:gd name="T2" fmla="*/ 173 w 432"/>
              <a:gd name="T3" fmla="*/ 392 h 409"/>
              <a:gd name="T4" fmla="*/ 346 w 432"/>
              <a:gd name="T5" fmla="*/ 294 h 409"/>
              <a:gd name="T6" fmla="*/ 421 w 432"/>
              <a:gd name="T7" fmla="*/ 150 h 409"/>
              <a:gd name="T8" fmla="*/ 432 w 432"/>
              <a:gd name="T9" fmla="*/ 0 h 409"/>
              <a:gd name="T10" fmla="*/ 0 60000 65536"/>
              <a:gd name="T11" fmla="*/ 0 60000 65536"/>
              <a:gd name="T12" fmla="*/ 0 60000 65536"/>
              <a:gd name="T13" fmla="*/ 0 60000 65536"/>
              <a:gd name="T14" fmla="*/ 0 60000 65536"/>
              <a:gd name="T15" fmla="*/ 0 w 432"/>
              <a:gd name="T16" fmla="*/ 0 h 409"/>
              <a:gd name="T17" fmla="*/ 432 w 432"/>
              <a:gd name="T18" fmla="*/ 409 h 409"/>
            </a:gdLst>
            <a:ahLst/>
            <a:cxnLst>
              <a:cxn ang="T10">
                <a:pos x="T0" y="T1"/>
              </a:cxn>
              <a:cxn ang="T11">
                <a:pos x="T2" y="T3"/>
              </a:cxn>
              <a:cxn ang="T12">
                <a:pos x="T4" y="T5"/>
              </a:cxn>
              <a:cxn ang="T13">
                <a:pos x="T6" y="T7"/>
              </a:cxn>
              <a:cxn ang="T14">
                <a:pos x="T8" y="T9"/>
              </a:cxn>
            </a:cxnLst>
            <a:rect l="T15" t="T16" r="T17" b="T18"/>
            <a:pathLst>
              <a:path w="432" h="409">
                <a:moveTo>
                  <a:pt x="0" y="409"/>
                </a:moveTo>
                <a:lnTo>
                  <a:pt x="173" y="392"/>
                </a:lnTo>
                <a:lnTo>
                  <a:pt x="346" y="294"/>
                </a:lnTo>
                <a:lnTo>
                  <a:pt x="421" y="150"/>
                </a:lnTo>
                <a:lnTo>
                  <a:pt x="432" y="0"/>
                </a:lnTo>
              </a:path>
            </a:pathLst>
          </a:custGeom>
          <a:noFill/>
          <a:ln w="57150" cmpd="sng">
            <a:solidFill>
              <a:srgbClr val="00CC00"/>
            </a:solidFill>
            <a:round/>
            <a:headEnd/>
            <a:tailEnd/>
          </a:ln>
        </p:spPr>
        <p:txBody>
          <a:bodyPr/>
          <a:lstStyle/>
          <a:p>
            <a:endParaRPr lang="en-US"/>
          </a:p>
        </p:txBody>
      </p:sp>
      <p:sp>
        <p:nvSpPr>
          <p:cNvPr id="41013" name="AutoShape 58"/>
          <p:cNvSpPr>
            <a:spLocks noChangeArrowheads="1"/>
          </p:cNvSpPr>
          <p:nvPr/>
        </p:nvSpPr>
        <p:spPr bwMode="auto">
          <a:xfrm rot="5713378">
            <a:off x="7054850" y="1897063"/>
            <a:ext cx="255588" cy="595312"/>
          </a:xfrm>
          <a:custGeom>
            <a:avLst/>
            <a:gdLst>
              <a:gd name="T0" fmla="*/ 210694 w 21600"/>
              <a:gd name="T1" fmla="*/ 297656 h 21600"/>
              <a:gd name="T2" fmla="*/ 127794 w 21600"/>
              <a:gd name="T3" fmla="*/ 595312 h 21600"/>
              <a:gd name="T4" fmla="*/ 44894 w 21600"/>
              <a:gd name="T5" fmla="*/ 297656 h 21600"/>
              <a:gd name="T6" fmla="*/ 127794 w 21600"/>
              <a:gd name="T7" fmla="*/ 0 h 21600"/>
              <a:gd name="T8" fmla="*/ 0 60000 65536"/>
              <a:gd name="T9" fmla="*/ 0 60000 65536"/>
              <a:gd name="T10" fmla="*/ 0 60000 65536"/>
              <a:gd name="T11" fmla="*/ 0 60000 65536"/>
              <a:gd name="T12" fmla="*/ 5594 w 21600"/>
              <a:gd name="T13" fmla="*/ 5594 h 21600"/>
              <a:gd name="T14" fmla="*/ 16006 w 21600"/>
              <a:gd name="T15" fmla="*/ 16006 h 21600"/>
            </a:gdLst>
            <a:ahLst/>
            <a:cxnLst>
              <a:cxn ang="T8">
                <a:pos x="T0" y="T1"/>
              </a:cxn>
              <a:cxn ang="T9">
                <a:pos x="T2" y="T3"/>
              </a:cxn>
              <a:cxn ang="T10">
                <a:pos x="T4" y="T5"/>
              </a:cxn>
              <a:cxn ang="T11">
                <a:pos x="T6" y="T7"/>
              </a:cxn>
            </a:cxnLst>
            <a:rect l="T12" t="T13" r="T14" b="T15"/>
            <a:pathLst>
              <a:path w="21600" h="21600">
                <a:moveTo>
                  <a:pt x="0" y="0"/>
                </a:moveTo>
                <a:lnTo>
                  <a:pt x="7587" y="21600"/>
                </a:lnTo>
                <a:lnTo>
                  <a:pt x="14013" y="21600"/>
                </a:lnTo>
                <a:lnTo>
                  <a:pt x="21600" y="0"/>
                </a:lnTo>
                <a:close/>
              </a:path>
            </a:pathLst>
          </a:custGeom>
          <a:noFill/>
          <a:ln w="9525">
            <a:solidFill>
              <a:schemeClr val="tx1"/>
            </a:solidFill>
            <a:miter lim="800000"/>
            <a:headEnd/>
            <a:tailEnd/>
          </a:ln>
        </p:spPr>
        <p:txBody>
          <a:bodyPr wrap="none" anchor="ctr"/>
          <a:lstStyle/>
          <a:p>
            <a:endParaRPr lang="en-US"/>
          </a:p>
        </p:txBody>
      </p:sp>
      <p:sp>
        <p:nvSpPr>
          <p:cNvPr id="41014" name="AutoShape 59"/>
          <p:cNvSpPr>
            <a:spLocks noChangeArrowheads="1"/>
          </p:cNvSpPr>
          <p:nvPr/>
        </p:nvSpPr>
        <p:spPr bwMode="auto">
          <a:xfrm>
            <a:off x="7070725" y="2271713"/>
            <a:ext cx="119063" cy="155575"/>
          </a:xfrm>
          <a:prstGeom prst="hexagon">
            <a:avLst>
              <a:gd name="adj" fmla="val 25000"/>
              <a:gd name="vf" fmla="val 115470"/>
            </a:avLst>
          </a:prstGeom>
          <a:solidFill>
            <a:schemeClr val="accent1"/>
          </a:solidFill>
          <a:ln w="9525">
            <a:solidFill>
              <a:schemeClr val="tx1"/>
            </a:solidFill>
            <a:miter lim="800000"/>
            <a:headEnd/>
            <a:tailEnd/>
          </a:ln>
        </p:spPr>
        <p:txBody>
          <a:bodyPr wrap="none" anchor="ctr"/>
          <a:lstStyle/>
          <a:p>
            <a:endParaRPr lang="en-US"/>
          </a:p>
        </p:txBody>
      </p:sp>
      <p:sp>
        <p:nvSpPr>
          <p:cNvPr id="41015" name="AutoShape 60"/>
          <p:cNvSpPr>
            <a:spLocks noChangeArrowheads="1"/>
          </p:cNvSpPr>
          <p:nvPr/>
        </p:nvSpPr>
        <p:spPr bwMode="auto">
          <a:xfrm>
            <a:off x="6878638" y="2208213"/>
            <a:ext cx="119062" cy="155575"/>
          </a:xfrm>
          <a:prstGeom prst="hexagon">
            <a:avLst>
              <a:gd name="adj" fmla="val 25000"/>
              <a:gd name="vf" fmla="val 115470"/>
            </a:avLst>
          </a:prstGeom>
          <a:solidFill>
            <a:schemeClr val="accent1"/>
          </a:solidFill>
          <a:ln w="9525">
            <a:solidFill>
              <a:schemeClr val="tx1"/>
            </a:solidFill>
            <a:miter lim="800000"/>
            <a:headEnd/>
            <a:tailEnd/>
          </a:ln>
        </p:spPr>
        <p:txBody>
          <a:bodyPr wrap="none" anchor="ctr"/>
          <a:lstStyle/>
          <a:p>
            <a:endParaRPr lang="en-US"/>
          </a:p>
        </p:txBody>
      </p:sp>
      <p:sp>
        <p:nvSpPr>
          <p:cNvPr id="1089597" name="Text Box 61"/>
          <p:cNvSpPr txBox="1">
            <a:spLocks noChangeArrowheads="1"/>
          </p:cNvSpPr>
          <p:nvPr/>
        </p:nvSpPr>
        <p:spPr bwMode="auto">
          <a:xfrm>
            <a:off x="2012950" y="6516688"/>
            <a:ext cx="1495425" cy="366712"/>
          </a:xfrm>
          <a:prstGeom prst="rect">
            <a:avLst/>
          </a:prstGeom>
          <a:noFill/>
          <a:ln w="9525">
            <a:noFill/>
            <a:miter lim="800000"/>
            <a:headEnd/>
            <a:tailEnd/>
          </a:ln>
        </p:spPr>
        <p:txBody>
          <a:bodyPr>
            <a:spAutoFit/>
          </a:bodyPr>
          <a:lstStyle/>
          <a:p>
            <a:r>
              <a:rPr lang="en-US" sz="1800" b="1"/>
              <a:t>exhaust</a:t>
            </a:r>
          </a:p>
        </p:txBody>
      </p:sp>
      <p:sp>
        <p:nvSpPr>
          <p:cNvPr id="1089598" name="Text Box 62"/>
          <p:cNvSpPr txBox="1">
            <a:spLocks noChangeArrowheads="1"/>
          </p:cNvSpPr>
          <p:nvPr/>
        </p:nvSpPr>
        <p:spPr bwMode="auto">
          <a:xfrm>
            <a:off x="3679825" y="6280150"/>
            <a:ext cx="1195388" cy="641350"/>
          </a:xfrm>
          <a:prstGeom prst="rect">
            <a:avLst/>
          </a:prstGeom>
          <a:noFill/>
          <a:ln w="9525">
            <a:noFill/>
            <a:miter lim="800000"/>
            <a:headEnd/>
            <a:tailEnd/>
          </a:ln>
        </p:spPr>
        <p:txBody>
          <a:bodyPr>
            <a:spAutoFit/>
          </a:bodyPr>
          <a:lstStyle/>
          <a:p>
            <a:r>
              <a:rPr lang="en-US" sz="1800" b="1">
                <a:solidFill>
                  <a:srgbClr val="FF0000"/>
                </a:solidFill>
              </a:rPr>
              <a:t>wasted heat</a:t>
            </a:r>
          </a:p>
        </p:txBody>
      </p:sp>
      <p:sp>
        <p:nvSpPr>
          <p:cNvPr id="1089599" name="Text Box 63"/>
          <p:cNvSpPr txBox="1">
            <a:spLocks noChangeArrowheads="1"/>
          </p:cNvSpPr>
          <p:nvPr/>
        </p:nvSpPr>
        <p:spPr bwMode="auto">
          <a:xfrm>
            <a:off x="4581525" y="6145213"/>
            <a:ext cx="1411288" cy="366712"/>
          </a:xfrm>
          <a:prstGeom prst="rect">
            <a:avLst/>
          </a:prstGeom>
          <a:noFill/>
          <a:ln w="9525">
            <a:noFill/>
            <a:miter lim="800000"/>
            <a:headEnd/>
            <a:tailEnd/>
          </a:ln>
        </p:spPr>
        <p:txBody>
          <a:bodyPr>
            <a:spAutoFit/>
          </a:bodyPr>
          <a:lstStyle/>
          <a:p>
            <a:r>
              <a:rPr lang="en-US" sz="1800" b="1"/>
              <a:t>friction</a:t>
            </a:r>
          </a:p>
        </p:txBody>
      </p:sp>
      <p:sp>
        <p:nvSpPr>
          <p:cNvPr id="1089600" name="AutoShape 64"/>
          <p:cNvSpPr>
            <a:spLocks noChangeArrowheads="1"/>
          </p:cNvSpPr>
          <p:nvPr/>
        </p:nvSpPr>
        <p:spPr bwMode="auto">
          <a:xfrm rot="5400000">
            <a:off x="2260600" y="3362326"/>
            <a:ext cx="668337" cy="1389062"/>
          </a:xfrm>
          <a:prstGeom prst="flowChartCollate">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1089601" name="Rectangle 65"/>
          <p:cNvSpPr>
            <a:spLocks noChangeArrowheads="1"/>
          </p:cNvSpPr>
          <p:nvPr/>
        </p:nvSpPr>
        <p:spPr bwMode="auto">
          <a:xfrm>
            <a:off x="3284538" y="3971925"/>
            <a:ext cx="1544637" cy="128588"/>
          </a:xfrm>
          <a:prstGeom prst="rect">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p>
        </p:txBody>
      </p:sp>
      <p:sp>
        <p:nvSpPr>
          <p:cNvPr id="1089602" name="AutoShape 66"/>
          <p:cNvSpPr>
            <a:spLocks noChangeArrowheads="1"/>
          </p:cNvSpPr>
          <p:nvPr/>
        </p:nvSpPr>
        <p:spPr bwMode="auto">
          <a:xfrm>
            <a:off x="4813300" y="3781425"/>
            <a:ext cx="1389063" cy="511175"/>
          </a:xfrm>
          <a:prstGeom prst="roundRect">
            <a:avLst>
              <a:gd name="adj" fmla="val 16667"/>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9525">
            <a:solidFill>
              <a:schemeClr val="tx1"/>
            </a:solidFill>
            <a:round/>
            <a:headEnd/>
            <a:tailEnd/>
          </a:ln>
          <a:effectLst/>
        </p:spPr>
        <p:txBody>
          <a:bodyPr wrap="none" anchor="ctr"/>
          <a:lstStyle/>
          <a:p>
            <a:pPr>
              <a:defRPr/>
            </a:pPr>
            <a:endParaRPr lang="en-US"/>
          </a:p>
        </p:txBody>
      </p:sp>
      <p:sp>
        <p:nvSpPr>
          <p:cNvPr id="41022" name="Text Box 67"/>
          <p:cNvSpPr txBox="1">
            <a:spLocks noChangeArrowheads="1"/>
          </p:cNvSpPr>
          <p:nvPr/>
        </p:nvSpPr>
        <p:spPr bwMode="auto">
          <a:xfrm>
            <a:off x="4811713" y="3513138"/>
            <a:ext cx="1492250" cy="366712"/>
          </a:xfrm>
          <a:prstGeom prst="rect">
            <a:avLst/>
          </a:prstGeom>
          <a:noFill/>
          <a:ln w="9525">
            <a:noFill/>
            <a:miter lim="800000"/>
            <a:headEnd/>
            <a:tailEnd/>
          </a:ln>
        </p:spPr>
        <p:txBody>
          <a:bodyPr>
            <a:spAutoFit/>
          </a:bodyPr>
          <a:lstStyle/>
          <a:p>
            <a:pPr algn="ctr"/>
            <a:r>
              <a:rPr lang="en-US" sz="1800" b="1"/>
              <a:t>GENERATOR</a:t>
            </a:r>
          </a:p>
        </p:txBody>
      </p:sp>
      <p:sp>
        <p:nvSpPr>
          <p:cNvPr id="41023" name="Text Box 68"/>
          <p:cNvSpPr txBox="1">
            <a:spLocks noChangeArrowheads="1"/>
          </p:cNvSpPr>
          <p:nvPr/>
        </p:nvSpPr>
        <p:spPr bwMode="auto">
          <a:xfrm>
            <a:off x="915988" y="4144963"/>
            <a:ext cx="1227137" cy="641350"/>
          </a:xfrm>
          <a:prstGeom prst="rect">
            <a:avLst/>
          </a:prstGeom>
          <a:noFill/>
          <a:ln w="9525">
            <a:noFill/>
            <a:miter lim="800000"/>
            <a:headEnd/>
            <a:tailEnd/>
          </a:ln>
        </p:spPr>
        <p:txBody>
          <a:bodyPr>
            <a:spAutoFit/>
          </a:bodyPr>
          <a:lstStyle/>
          <a:p>
            <a:pPr algn="ctr"/>
            <a:r>
              <a:rPr lang="en-US" sz="1800" b="1"/>
              <a:t>GAS TURBINE</a:t>
            </a:r>
          </a:p>
        </p:txBody>
      </p:sp>
      <p:sp>
        <p:nvSpPr>
          <p:cNvPr id="1089605" name="Freeform 69"/>
          <p:cNvSpPr>
            <a:spLocks/>
          </p:cNvSpPr>
          <p:nvPr/>
        </p:nvSpPr>
        <p:spPr bwMode="auto">
          <a:xfrm>
            <a:off x="6202363" y="2351088"/>
            <a:ext cx="712787" cy="1612900"/>
          </a:xfrm>
          <a:custGeom>
            <a:avLst/>
            <a:gdLst>
              <a:gd name="T0" fmla="*/ 0 w 432"/>
              <a:gd name="T1" fmla="*/ 409 h 409"/>
              <a:gd name="T2" fmla="*/ 173 w 432"/>
              <a:gd name="T3" fmla="*/ 392 h 409"/>
              <a:gd name="T4" fmla="*/ 346 w 432"/>
              <a:gd name="T5" fmla="*/ 294 h 409"/>
              <a:gd name="T6" fmla="*/ 421 w 432"/>
              <a:gd name="T7" fmla="*/ 150 h 409"/>
              <a:gd name="T8" fmla="*/ 432 w 432"/>
              <a:gd name="T9" fmla="*/ 0 h 409"/>
              <a:gd name="T10" fmla="*/ 0 60000 65536"/>
              <a:gd name="T11" fmla="*/ 0 60000 65536"/>
              <a:gd name="T12" fmla="*/ 0 60000 65536"/>
              <a:gd name="T13" fmla="*/ 0 60000 65536"/>
              <a:gd name="T14" fmla="*/ 0 60000 65536"/>
              <a:gd name="T15" fmla="*/ 0 w 432"/>
              <a:gd name="T16" fmla="*/ 0 h 409"/>
              <a:gd name="T17" fmla="*/ 432 w 432"/>
              <a:gd name="T18" fmla="*/ 409 h 409"/>
            </a:gdLst>
            <a:ahLst/>
            <a:cxnLst>
              <a:cxn ang="T10">
                <a:pos x="T0" y="T1"/>
              </a:cxn>
              <a:cxn ang="T11">
                <a:pos x="T2" y="T3"/>
              </a:cxn>
              <a:cxn ang="T12">
                <a:pos x="T4" y="T5"/>
              </a:cxn>
              <a:cxn ang="T13">
                <a:pos x="T6" y="T7"/>
              </a:cxn>
              <a:cxn ang="T14">
                <a:pos x="T8" y="T9"/>
              </a:cxn>
            </a:cxnLst>
            <a:rect l="T15" t="T16" r="T17" b="T18"/>
            <a:pathLst>
              <a:path w="432" h="409">
                <a:moveTo>
                  <a:pt x="0" y="409"/>
                </a:moveTo>
                <a:lnTo>
                  <a:pt x="173" y="392"/>
                </a:lnTo>
                <a:lnTo>
                  <a:pt x="346" y="294"/>
                </a:lnTo>
                <a:lnTo>
                  <a:pt x="421" y="150"/>
                </a:lnTo>
                <a:lnTo>
                  <a:pt x="432" y="0"/>
                </a:lnTo>
              </a:path>
            </a:pathLst>
          </a:custGeom>
          <a:noFill/>
          <a:ln w="57150" cmpd="sng">
            <a:solidFill>
              <a:srgbClr val="00CC00"/>
            </a:solidFill>
            <a:round/>
            <a:headEnd/>
            <a:tailEnd/>
          </a:ln>
        </p:spPr>
        <p:txBody>
          <a:bodyPr/>
          <a:lstStyle/>
          <a:p>
            <a:endParaRPr lang="en-US"/>
          </a:p>
        </p:txBody>
      </p:sp>
      <p:sp>
        <p:nvSpPr>
          <p:cNvPr id="1089606" name="Freeform 70"/>
          <p:cNvSpPr>
            <a:spLocks/>
          </p:cNvSpPr>
          <p:nvPr/>
        </p:nvSpPr>
        <p:spPr bwMode="auto">
          <a:xfrm>
            <a:off x="6211888" y="2400300"/>
            <a:ext cx="906462" cy="1682750"/>
          </a:xfrm>
          <a:custGeom>
            <a:avLst/>
            <a:gdLst>
              <a:gd name="T0" fmla="*/ 0 w 432"/>
              <a:gd name="T1" fmla="*/ 409 h 409"/>
              <a:gd name="T2" fmla="*/ 173 w 432"/>
              <a:gd name="T3" fmla="*/ 392 h 409"/>
              <a:gd name="T4" fmla="*/ 346 w 432"/>
              <a:gd name="T5" fmla="*/ 294 h 409"/>
              <a:gd name="T6" fmla="*/ 421 w 432"/>
              <a:gd name="T7" fmla="*/ 150 h 409"/>
              <a:gd name="T8" fmla="*/ 432 w 432"/>
              <a:gd name="T9" fmla="*/ 0 h 409"/>
              <a:gd name="T10" fmla="*/ 0 60000 65536"/>
              <a:gd name="T11" fmla="*/ 0 60000 65536"/>
              <a:gd name="T12" fmla="*/ 0 60000 65536"/>
              <a:gd name="T13" fmla="*/ 0 60000 65536"/>
              <a:gd name="T14" fmla="*/ 0 60000 65536"/>
              <a:gd name="T15" fmla="*/ 0 w 432"/>
              <a:gd name="T16" fmla="*/ 0 h 409"/>
              <a:gd name="T17" fmla="*/ 432 w 432"/>
              <a:gd name="T18" fmla="*/ 409 h 409"/>
            </a:gdLst>
            <a:ahLst/>
            <a:cxnLst>
              <a:cxn ang="T10">
                <a:pos x="T0" y="T1"/>
              </a:cxn>
              <a:cxn ang="T11">
                <a:pos x="T2" y="T3"/>
              </a:cxn>
              <a:cxn ang="T12">
                <a:pos x="T4" y="T5"/>
              </a:cxn>
              <a:cxn ang="T13">
                <a:pos x="T6" y="T7"/>
              </a:cxn>
              <a:cxn ang="T14">
                <a:pos x="T8" y="T9"/>
              </a:cxn>
            </a:cxnLst>
            <a:rect l="T15" t="T16" r="T17" b="T18"/>
            <a:pathLst>
              <a:path w="432" h="409">
                <a:moveTo>
                  <a:pt x="0" y="409"/>
                </a:moveTo>
                <a:lnTo>
                  <a:pt x="173" y="392"/>
                </a:lnTo>
                <a:lnTo>
                  <a:pt x="346" y="294"/>
                </a:lnTo>
                <a:lnTo>
                  <a:pt x="421" y="150"/>
                </a:lnTo>
                <a:lnTo>
                  <a:pt x="432" y="0"/>
                </a:lnTo>
              </a:path>
            </a:pathLst>
          </a:custGeom>
          <a:noFill/>
          <a:ln w="57150" cmpd="sng">
            <a:solidFill>
              <a:srgbClr val="00CC00"/>
            </a:solidFill>
            <a:round/>
            <a:headEnd/>
            <a:tailEnd/>
          </a:ln>
        </p:spPr>
        <p:txBody>
          <a:bodyPr/>
          <a:lstStyle/>
          <a:p>
            <a:endParaRPr lang="en-US"/>
          </a:p>
        </p:txBody>
      </p:sp>
      <p:grpSp>
        <p:nvGrpSpPr>
          <p:cNvPr id="4" name="Group 71"/>
          <p:cNvGrpSpPr>
            <a:grpSpLocks/>
          </p:cNvGrpSpPr>
          <p:nvPr/>
        </p:nvGrpSpPr>
        <p:grpSpPr bwMode="auto">
          <a:xfrm>
            <a:off x="1544638" y="5902325"/>
            <a:ext cx="1957387" cy="898525"/>
            <a:chOff x="1757" y="3502"/>
            <a:chExt cx="1233" cy="566"/>
          </a:xfrm>
        </p:grpSpPr>
        <p:sp>
          <p:nvSpPr>
            <p:cNvPr id="41041" name="AutoShape 72"/>
            <p:cNvSpPr>
              <a:spLocks noChangeArrowheads="1"/>
            </p:cNvSpPr>
            <p:nvPr/>
          </p:nvSpPr>
          <p:spPr bwMode="auto">
            <a:xfrm>
              <a:off x="1775" y="3548"/>
              <a:ext cx="1215" cy="249"/>
            </a:xfrm>
            <a:prstGeom prst="homePlate">
              <a:avLst>
                <a:gd name="adj" fmla="val 121988"/>
              </a:avLst>
            </a:prstGeom>
            <a:solidFill>
              <a:schemeClr val="accent2"/>
            </a:solidFill>
            <a:ln w="9525">
              <a:solidFill>
                <a:schemeClr val="tx1"/>
              </a:solidFill>
              <a:miter lim="800000"/>
              <a:headEnd/>
              <a:tailEnd/>
            </a:ln>
          </p:spPr>
          <p:txBody>
            <a:bodyPr wrap="none" anchor="ctr"/>
            <a:lstStyle/>
            <a:p>
              <a:endParaRPr lang="en-US"/>
            </a:p>
          </p:txBody>
        </p:sp>
        <p:sp>
          <p:nvSpPr>
            <p:cNvPr id="41042" name="AutoShape 73"/>
            <p:cNvSpPr>
              <a:spLocks noChangeArrowheads="1"/>
            </p:cNvSpPr>
            <p:nvPr/>
          </p:nvSpPr>
          <p:spPr bwMode="auto">
            <a:xfrm rot="5400000">
              <a:off x="1792" y="3779"/>
              <a:ext cx="272" cy="306"/>
            </a:xfrm>
            <a:custGeom>
              <a:avLst/>
              <a:gdLst>
                <a:gd name="T0" fmla="*/ 190 w 21600"/>
                <a:gd name="T1" fmla="*/ 0 h 21600"/>
                <a:gd name="T2" fmla="*/ 190 w 21600"/>
                <a:gd name="T3" fmla="*/ 172 h 21600"/>
                <a:gd name="T4" fmla="*/ 41 w 21600"/>
                <a:gd name="T5" fmla="*/ 306 h 21600"/>
                <a:gd name="T6" fmla="*/ 272 w 21600"/>
                <a:gd name="T7" fmla="*/ 86 h 21600"/>
                <a:gd name="T8" fmla="*/ 17694720 60000 65536"/>
                <a:gd name="T9" fmla="*/ 5898240 60000 65536"/>
                <a:gd name="T10" fmla="*/ 5898240 60000 65536"/>
                <a:gd name="T11" fmla="*/ 0 60000 65536"/>
                <a:gd name="T12" fmla="*/ 12388 w 21600"/>
                <a:gd name="T13" fmla="*/ 2894 h 21600"/>
                <a:gd name="T14" fmla="*/ 18265 w 21600"/>
                <a:gd name="T15" fmla="*/ 9247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tx1"/>
              </a:solidFill>
              <a:miter lim="800000"/>
              <a:headEnd/>
              <a:tailEnd/>
            </a:ln>
          </p:spPr>
          <p:txBody>
            <a:bodyPr wrap="none" anchor="ctr"/>
            <a:lstStyle/>
            <a:p>
              <a:endParaRPr lang="en-US"/>
            </a:p>
          </p:txBody>
        </p:sp>
        <p:sp>
          <p:nvSpPr>
            <p:cNvPr id="41043" name="Text Box 74"/>
            <p:cNvSpPr txBox="1">
              <a:spLocks noChangeArrowheads="1"/>
            </p:cNvSpPr>
            <p:nvPr/>
          </p:nvSpPr>
          <p:spPr bwMode="auto">
            <a:xfrm>
              <a:off x="1757" y="3502"/>
              <a:ext cx="1104" cy="231"/>
            </a:xfrm>
            <a:prstGeom prst="rect">
              <a:avLst/>
            </a:prstGeom>
            <a:noFill/>
            <a:ln w="9525">
              <a:noFill/>
              <a:miter lim="800000"/>
              <a:headEnd/>
              <a:tailEnd/>
            </a:ln>
          </p:spPr>
          <p:txBody>
            <a:bodyPr>
              <a:spAutoFit/>
            </a:bodyPr>
            <a:lstStyle/>
            <a:p>
              <a:r>
                <a:rPr lang="en-US" sz="1800" b="1">
                  <a:solidFill>
                    <a:schemeClr val="bg1"/>
                  </a:solidFill>
                </a:rPr>
                <a:t>HOT STEAM</a:t>
              </a:r>
            </a:p>
          </p:txBody>
        </p:sp>
      </p:grpSp>
      <p:grpSp>
        <p:nvGrpSpPr>
          <p:cNvPr id="5" name="Group 75"/>
          <p:cNvGrpSpPr>
            <a:grpSpLocks/>
          </p:cNvGrpSpPr>
          <p:nvPr/>
        </p:nvGrpSpPr>
        <p:grpSpPr bwMode="auto">
          <a:xfrm>
            <a:off x="3005138" y="5894388"/>
            <a:ext cx="1538287" cy="892175"/>
            <a:chOff x="2677" y="3497"/>
            <a:chExt cx="969" cy="562"/>
          </a:xfrm>
        </p:grpSpPr>
        <p:sp>
          <p:nvSpPr>
            <p:cNvPr id="41037" name="AutoShape 76"/>
            <p:cNvSpPr>
              <a:spLocks noChangeArrowheads="1"/>
            </p:cNvSpPr>
            <p:nvPr/>
          </p:nvSpPr>
          <p:spPr bwMode="auto">
            <a:xfrm>
              <a:off x="2701" y="3546"/>
              <a:ext cx="945" cy="144"/>
            </a:xfrm>
            <a:prstGeom prst="homePlate">
              <a:avLst>
                <a:gd name="adj" fmla="val 70304"/>
              </a:avLst>
            </a:prstGeom>
            <a:solidFill>
              <a:srgbClr val="009900"/>
            </a:solidFill>
            <a:ln w="9525">
              <a:solidFill>
                <a:schemeClr val="tx1"/>
              </a:solidFill>
              <a:miter lim="800000"/>
              <a:headEnd/>
              <a:tailEnd/>
            </a:ln>
          </p:spPr>
          <p:txBody>
            <a:bodyPr wrap="none" anchor="ctr"/>
            <a:lstStyle/>
            <a:p>
              <a:endParaRPr lang="en-US"/>
            </a:p>
          </p:txBody>
        </p:sp>
        <p:grpSp>
          <p:nvGrpSpPr>
            <p:cNvPr id="41038" name="Group 77"/>
            <p:cNvGrpSpPr>
              <a:grpSpLocks/>
            </p:cNvGrpSpPr>
            <p:nvPr/>
          </p:nvGrpSpPr>
          <p:grpSpPr bwMode="auto">
            <a:xfrm>
              <a:off x="2677" y="3497"/>
              <a:ext cx="808" cy="562"/>
              <a:chOff x="2677" y="3497"/>
              <a:chExt cx="808" cy="562"/>
            </a:xfrm>
          </p:grpSpPr>
          <p:sp>
            <p:nvSpPr>
              <p:cNvPr id="41039" name="AutoShape 78"/>
              <p:cNvSpPr>
                <a:spLocks noChangeArrowheads="1"/>
              </p:cNvSpPr>
              <p:nvPr/>
            </p:nvSpPr>
            <p:spPr bwMode="auto">
              <a:xfrm rot="5400000">
                <a:off x="2730" y="3658"/>
                <a:ext cx="377" cy="425"/>
              </a:xfrm>
              <a:custGeom>
                <a:avLst/>
                <a:gdLst>
                  <a:gd name="T0" fmla="*/ 264 w 21600"/>
                  <a:gd name="T1" fmla="*/ 0 h 21600"/>
                  <a:gd name="T2" fmla="*/ 264 w 21600"/>
                  <a:gd name="T3" fmla="*/ 239 h 21600"/>
                  <a:gd name="T4" fmla="*/ 56 w 21600"/>
                  <a:gd name="T5" fmla="*/ 425 h 21600"/>
                  <a:gd name="T6" fmla="*/ 377 w 21600"/>
                  <a:gd name="T7" fmla="*/ 120 h 21600"/>
                  <a:gd name="T8" fmla="*/ 17694720 60000 65536"/>
                  <a:gd name="T9" fmla="*/ 5898240 60000 65536"/>
                  <a:gd name="T10" fmla="*/ 5898240 60000 65536"/>
                  <a:gd name="T11" fmla="*/ 0 60000 65536"/>
                  <a:gd name="T12" fmla="*/ 12433 w 21600"/>
                  <a:gd name="T13" fmla="*/ 2897 h 21600"/>
                  <a:gd name="T14" fmla="*/ 18220 w 21600"/>
                  <a:gd name="T15" fmla="*/ 925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tx1"/>
                </a:solidFill>
                <a:miter lim="800000"/>
                <a:headEnd/>
                <a:tailEnd/>
              </a:ln>
            </p:spPr>
            <p:txBody>
              <a:bodyPr wrap="none" anchor="ctr"/>
              <a:lstStyle/>
              <a:p>
                <a:endParaRPr lang="en-US"/>
              </a:p>
            </p:txBody>
          </p:sp>
          <p:sp>
            <p:nvSpPr>
              <p:cNvPr id="41040" name="Text Box 79"/>
              <p:cNvSpPr txBox="1">
                <a:spLocks noChangeArrowheads="1"/>
              </p:cNvSpPr>
              <p:nvPr/>
            </p:nvSpPr>
            <p:spPr bwMode="auto">
              <a:xfrm>
                <a:off x="2677" y="3497"/>
                <a:ext cx="808" cy="231"/>
              </a:xfrm>
              <a:prstGeom prst="rect">
                <a:avLst/>
              </a:prstGeom>
              <a:noFill/>
              <a:ln w="9525">
                <a:noFill/>
                <a:miter lim="800000"/>
                <a:headEnd/>
                <a:tailEnd/>
              </a:ln>
            </p:spPr>
            <p:txBody>
              <a:bodyPr>
                <a:spAutoFit/>
              </a:bodyPr>
              <a:lstStyle/>
              <a:p>
                <a:r>
                  <a:rPr lang="en-US" sz="1800" b="1">
                    <a:solidFill>
                      <a:schemeClr val="bg1"/>
                    </a:solidFill>
                  </a:rPr>
                  <a:t>KINETIC</a:t>
                </a:r>
              </a:p>
            </p:txBody>
          </p:sp>
        </p:grpSp>
      </p:grpSp>
      <p:grpSp>
        <p:nvGrpSpPr>
          <p:cNvPr id="7" name="Group 80"/>
          <p:cNvGrpSpPr>
            <a:grpSpLocks/>
          </p:cNvGrpSpPr>
          <p:nvPr/>
        </p:nvGrpSpPr>
        <p:grpSpPr bwMode="auto">
          <a:xfrm>
            <a:off x="4332288" y="5884863"/>
            <a:ext cx="2060575" cy="476250"/>
            <a:chOff x="3513" y="3491"/>
            <a:chExt cx="1298" cy="300"/>
          </a:xfrm>
        </p:grpSpPr>
        <p:sp>
          <p:nvSpPr>
            <p:cNvPr id="41034" name="AutoShape 81"/>
            <p:cNvSpPr>
              <a:spLocks noChangeArrowheads="1"/>
            </p:cNvSpPr>
            <p:nvPr/>
          </p:nvSpPr>
          <p:spPr bwMode="auto">
            <a:xfrm>
              <a:off x="3526" y="3549"/>
              <a:ext cx="1285" cy="100"/>
            </a:xfrm>
            <a:prstGeom prst="homePlate">
              <a:avLst>
                <a:gd name="adj" fmla="val 167942"/>
              </a:avLst>
            </a:prstGeom>
            <a:solidFill>
              <a:srgbClr val="FF00FF"/>
            </a:solidFill>
            <a:ln w="9525">
              <a:solidFill>
                <a:schemeClr val="tx1"/>
              </a:solidFill>
              <a:miter lim="800000"/>
              <a:headEnd/>
              <a:tailEnd/>
            </a:ln>
          </p:spPr>
          <p:txBody>
            <a:bodyPr wrap="none" anchor="ctr"/>
            <a:lstStyle/>
            <a:p>
              <a:endParaRPr lang="en-US"/>
            </a:p>
          </p:txBody>
        </p:sp>
        <p:sp>
          <p:nvSpPr>
            <p:cNvPr id="41035" name="AutoShape 82"/>
            <p:cNvSpPr>
              <a:spLocks noChangeArrowheads="1"/>
            </p:cNvSpPr>
            <p:nvPr/>
          </p:nvSpPr>
          <p:spPr bwMode="auto">
            <a:xfrm rot="5400000">
              <a:off x="3536" y="3637"/>
              <a:ext cx="145" cy="163"/>
            </a:xfrm>
            <a:custGeom>
              <a:avLst/>
              <a:gdLst>
                <a:gd name="T0" fmla="*/ 102 w 21600"/>
                <a:gd name="T1" fmla="*/ 0 h 21600"/>
                <a:gd name="T2" fmla="*/ 102 w 21600"/>
                <a:gd name="T3" fmla="*/ 92 h 21600"/>
                <a:gd name="T4" fmla="*/ 22 w 21600"/>
                <a:gd name="T5" fmla="*/ 163 h 21600"/>
                <a:gd name="T6" fmla="*/ 145 w 21600"/>
                <a:gd name="T7" fmla="*/ 46 h 21600"/>
                <a:gd name="T8" fmla="*/ 17694720 60000 65536"/>
                <a:gd name="T9" fmla="*/ 5898240 60000 65536"/>
                <a:gd name="T10" fmla="*/ 5898240 60000 65536"/>
                <a:gd name="T11" fmla="*/ 0 60000 65536"/>
                <a:gd name="T12" fmla="*/ 12364 w 21600"/>
                <a:gd name="T13" fmla="*/ 2915 h 21600"/>
                <a:gd name="T14" fmla="*/ 18174 w 21600"/>
                <a:gd name="T15" fmla="*/ 927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tx1"/>
              </a:solidFill>
              <a:miter lim="800000"/>
              <a:headEnd/>
              <a:tailEnd/>
            </a:ln>
          </p:spPr>
          <p:txBody>
            <a:bodyPr wrap="none" anchor="ctr"/>
            <a:lstStyle/>
            <a:p>
              <a:endParaRPr lang="en-US"/>
            </a:p>
          </p:txBody>
        </p:sp>
        <p:sp>
          <p:nvSpPr>
            <p:cNvPr id="41036" name="Text Box 83"/>
            <p:cNvSpPr txBox="1">
              <a:spLocks noChangeArrowheads="1"/>
            </p:cNvSpPr>
            <p:nvPr/>
          </p:nvSpPr>
          <p:spPr bwMode="auto">
            <a:xfrm>
              <a:off x="3513" y="3491"/>
              <a:ext cx="1170" cy="212"/>
            </a:xfrm>
            <a:prstGeom prst="rect">
              <a:avLst/>
            </a:prstGeom>
            <a:noFill/>
            <a:ln w="9525">
              <a:noFill/>
              <a:miter lim="800000"/>
              <a:headEnd/>
              <a:tailEnd/>
            </a:ln>
          </p:spPr>
          <p:txBody>
            <a:bodyPr>
              <a:spAutoFit/>
            </a:bodyPr>
            <a:lstStyle/>
            <a:p>
              <a:r>
                <a:rPr lang="en-US" sz="1600" b="1"/>
                <a:t>ELECTRICITY</a:t>
              </a:r>
            </a:p>
          </p:txBody>
        </p:sp>
      </p:grpSp>
      <p:sp>
        <p:nvSpPr>
          <p:cNvPr id="1089620" name="Text Box 84"/>
          <p:cNvSpPr txBox="1">
            <a:spLocks noChangeArrowheads="1"/>
          </p:cNvSpPr>
          <p:nvPr/>
        </p:nvSpPr>
        <p:spPr bwMode="auto">
          <a:xfrm>
            <a:off x="2012950" y="5057775"/>
            <a:ext cx="1495425" cy="366713"/>
          </a:xfrm>
          <a:prstGeom prst="rect">
            <a:avLst/>
          </a:prstGeom>
          <a:noFill/>
          <a:ln w="9525">
            <a:noFill/>
            <a:miter lim="800000"/>
            <a:headEnd/>
            <a:tailEnd/>
          </a:ln>
        </p:spPr>
        <p:txBody>
          <a:bodyPr>
            <a:spAutoFit/>
          </a:bodyPr>
          <a:lstStyle/>
          <a:p>
            <a:r>
              <a:rPr lang="en-US" sz="1800" b="1"/>
              <a:t>friction</a:t>
            </a:r>
          </a:p>
        </p:txBody>
      </p:sp>
      <p:pic>
        <p:nvPicPr>
          <p:cNvPr id="1089621" name="Picture 85"/>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469063" y="4900613"/>
            <a:ext cx="2674937" cy="1957387"/>
          </a:xfrm>
          <a:prstGeom prst="rect">
            <a:avLst/>
          </a:prstGeom>
          <a:noFill/>
          <a:ln w="9525">
            <a:noFill/>
            <a:miter lim="800000"/>
            <a:headEnd/>
            <a:tailEnd/>
          </a:ln>
        </p:spPr>
      </p:pic>
      <p:sp>
        <p:nvSpPr>
          <p:cNvPr id="1089622" name="Freeform 86"/>
          <p:cNvSpPr>
            <a:spLocks/>
          </p:cNvSpPr>
          <p:nvPr/>
        </p:nvSpPr>
        <p:spPr bwMode="auto">
          <a:xfrm>
            <a:off x="6713538" y="5183188"/>
            <a:ext cx="2178050" cy="90487"/>
          </a:xfrm>
          <a:custGeom>
            <a:avLst/>
            <a:gdLst>
              <a:gd name="T0" fmla="*/ 1372 w 1372"/>
              <a:gd name="T1" fmla="*/ 2 h 57"/>
              <a:gd name="T2" fmla="*/ 99 w 1372"/>
              <a:gd name="T3" fmla="*/ 0 h 57"/>
              <a:gd name="T4" fmla="*/ 0 w 1372"/>
              <a:gd name="T5" fmla="*/ 57 h 57"/>
              <a:gd name="T6" fmla="*/ 0 60000 65536"/>
              <a:gd name="T7" fmla="*/ 0 60000 65536"/>
              <a:gd name="T8" fmla="*/ 0 60000 65536"/>
              <a:gd name="T9" fmla="*/ 0 w 1372"/>
              <a:gd name="T10" fmla="*/ 0 h 57"/>
              <a:gd name="T11" fmla="*/ 1372 w 1372"/>
              <a:gd name="T12" fmla="*/ 57 h 57"/>
            </a:gdLst>
            <a:ahLst/>
            <a:cxnLst>
              <a:cxn ang="T6">
                <a:pos x="T0" y="T1"/>
              </a:cxn>
              <a:cxn ang="T7">
                <a:pos x="T2" y="T3"/>
              </a:cxn>
              <a:cxn ang="T8">
                <a:pos x="T4" y="T5"/>
              </a:cxn>
            </a:cxnLst>
            <a:rect l="T9" t="T10" r="T11" b="T12"/>
            <a:pathLst>
              <a:path w="1372" h="57">
                <a:moveTo>
                  <a:pt x="1372" y="2"/>
                </a:moveTo>
                <a:lnTo>
                  <a:pt x="99" y="0"/>
                </a:lnTo>
                <a:lnTo>
                  <a:pt x="0" y="57"/>
                </a:lnTo>
              </a:path>
            </a:pathLst>
          </a:custGeom>
          <a:noFill/>
          <a:ln w="38100" cmpd="sng">
            <a:solidFill>
              <a:srgbClr val="FF0000"/>
            </a:solidFill>
            <a:round/>
            <a:headEnd/>
            <a:tailEnd/>
          </a:ln>
        </p:spPr>
        <p:txBody>
          <a:bodyPr/>
          <a:lstStyle/>
          <a:p>
            <a:endParaRPr lang="en-US"/>
          </a:p>
        </p:txBody>
      </p:sp>
      <p:sp>
        <p:nvSpPr>
          <p:cNvPr id="1089623" name="Text Box 87"/>
          <p:cNvSpPr txBox="1">
            <a:spLocks noChangeArrowheads="1"/>
          </p:cNvSpPr>
          <p:nvPr/>
        </p:nvSpPr>
        <p:spPr bwMode="auto">
          <a:xfrm>
            <a:off x="5260975" y="6169025"/>
            <a:ext cx="1412875" cy="641350"/>
          </a:xfrm>
          <a:prstGeom prst="rect">
            <a:avLst/>
          </a:prstGeom>
          <a:noFill/>
          <a:ln w="9525">
            <a:noFill/>
            <a:miter lim="800000"/>
            <a:headEnd/>
            <a:tailEnd/>
          </a:ln>
        </p:spPr>
        <p:txBody>
          <a:bodyPr>
            <a:spAutoFit/>
          </a:bodyPr>
          <a:lstStyle/>
          <a:p>
            <a:pPr algn="r"/>
            <a:r>
              <a:rPr lang="en-US" sz="1800" b="1">
                <a:solidFill>
                  <a:srgbClr val="FF0000"/>
                </a:solidFill>
              </a:rPr>
              <a:t>50% efficient</a:t>
            </a:r>
          </a:p>
        </p:txBody>
      </p:sp>
      <p:sp>
        <p:nvSpPr>
          <p:cNvPr id="1089624" name="Text Box 88"/>
          <p:cNvSpPr txBox="1">
            <a:spLocks noChangeArrowheads="1"/>
          </p:cNvSpPr>
          <p:nvPr/>
        </p:nvSpPr>
        <p:spPr bwMode="auto">
          <a:xfrm>
            <a:off x="4891088" y="3832225"/>
            <a:ext cx="1495425" cy="366713"/>
          </a:xfrm>
          <a:prstGeom prst="rect">
            <a:avLst/>
          </a:prstGeom>
          <a:noFill/>
          <a:ln w="9525">
            <a:noFill/>
            <a:miter lim="800000"/>
            <a:headEnd/>
            <a:tailEnd/>
          </a:ln>
        </p:spPr>
        <p:txBody>
          <a:bodyPr>
            <a:spAutoFit/>
          </a:bodyPr>
          <a:lstStyle/>
          <a:p>
            <a:r>
              <a:rPr lang="en-US" sz="1800" b="1">
                <a:solidFill>
                  <a:schemeClr val="bg1"/>
                </a:solidFill>
              </a:rPr>
              <a:t>friction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repeatCount="indefinite" fill="hold" grpId="0" nodeType="clickEffect">
                                  <p:stCondLst>
                                    <p:cond delay="0"/>
                                  </p:stCondLst>
                                  <p:childTnLst>
                                    <p:set>
                                      <p:cBhvr>
                                        <p:cTn id="6" dur="1" fill="hold">
                                          <p:stCondLst>
                                            <p:cond delay="0"/>
                                          </p:stCondLst>
                                        </p:cTn>
                                        <p:tgtEl>
                                          <p:spTgt spid="1089548"/>
                                        </p:tgtEl>
                                        <p:attrNameLst>
                                          <p:attrName>style.visibility</p:attrName>
                                        </p:attrNameLst>
                                      </p:cBhvr>
                                      <p:to>
                                        <p:strVal val="visible"/>
                                      </p:to>
                                    </p:set>
                                    <p:animEffect transition="in" filter="wipe(left)">
                                      <p:cBhvr>
                                        <p:cTn id="7" dur="2000"/>
                                        <p:tgtEl>
                                          <p:spTgt spid="10895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20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wav"/>
                                        </p:tgtEl>
                                      </p:cMediaNode>
                                    </p:audio>
                                  </p:subTnLst>
                                </p:cTn>
                              </p:par>
                              <p:par>
                                <p:cTn id="13" presetID="10" presetClass="entr" presetSubtype="0" fill="hold" nodeType="withEffect">
                                  <p:stCondLst>
                                    <p:cond delay="0"/>
                                  </p:stCondLst>
                                  <p:childTnLst>
                                    <p:set>
                                      <p:cBhvr>
                                        <p:cTn id="14" dur="1" fill="hold">
                                          <p:stCondLst>
                                            <p:cond delay="0"/>
                                          </p:stCondLst>
                                        </p:cTn>
                                        <p:tgtEl>
                                          <p:spTgt spid="1089545"/>
                                        </p:tgtEl>
                                        <p:attrNameLst>
                                          <p:attrName>style.visibility</p:attrName>
                                        </p:attrNameLst>
                                      </p:cBhvr>
                                      <p:to>
                                        <p:strVal val="visible"/>
                                      </p:to>
                                    </p:set>
                                    <p:animEffect transition="in" filter="fade">
                                      <p:cBhvr>
                                        <p:cTn id="15" dur="2000"/>
                                        <p:tgtEl>
                                          <p:spTgt spid="1089545"/>
                                        </p:tgtEl>
                                      </p:cBhvr>
                                    </p:animEffect>
                                  </p:childTnLst>
                                </p:cTn>
                              </p:par>
                              <p:par>
                                <p:cTn id="16" presetID="10" presetClass="entr" presetSubtype="0" fill="hold" nodeType="withEffect">
                                  <p:stCondLst>
                                    <p:cond delay="0"/>
                                  </p:stCondLst>
                                  <p:childTnLst>
                                    <p:set>
                                      <p:cBhvr>
                                        <p:cTn id="17" dur="1" fill="hold">
                                          <p:stCondLst>
                                            <p:cond delay="0"/>
                                          </p:stCondLst>
                                        </p:cTn>
                                        <p:tgtEl>
                                          <p:spTgt spid="1089546"/>
                                        </p:tgtEl>
                                        <p:attrNameLst>
                                          <p:attrName>style.visibility</p:attrName>
                                        </p:attrNameLst>
                                      </p:cBhvr>
                                      <p:to>
                                        <p:strVal val="visible"/>
                                      </p:to>
                                    </p:set>
                                    <p:animEffect transition="in" filter="fade">
                                      <p:cBhvr>
                                        <p:cTn id="18" dur="2000"/>
                                        <p:tgtEl>
                                          <p:spTgt spid="1089546"/>
                                        </p:tgtEl>
                                      </p:cBhvr>
                                    </p:animEffect>
                                  </p:childTnLst>
                                </p:cTn>
                              </p:par>
                              <p:par>
                                <p:cTn id="19" presetID="10" presetClass="entr" presetSubtype="0" fill="hold" nodeType="withEffect">
                                  <p:stCondLst>
                                    <p:cond delay="0"/>
                                  </p:stCondLst>
                                  <p:childTnLst>
                                    <p:set>
                                      <p:cBhvr>
                                        <p:cTn id="20" dur="1" fill="hold">
                                          <p:stCondLst>
                                            <p:cond delay="0"/>
                                          </p:stCondLst>
                                        </p:cTn>
                                        <p:tgtEl>
                                          <p:spTgt spid="1089547"/>
                                        </p:tgtEl>
                                        <p:attrNameLst>
                                          <p:attrName>style.visibility</p:attrName>
                                        </p:attrNameLst>
                                      </p:cBhvr>
                                      <p:to>
                                        <p:strVal val="visible"/>
                                      </p:to>
                                    </p:set>
                                    <p:animEffect transition="in" filter="fade">
                                      <p:cBhvr>
                                        <p:cTn id="21" dur="2000"/>
                                        <p:tgtEl>
                                          <p:spTgt spid="108954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089605"/>
                                        </p:tgtEl>
                                        <p:attrNameLst>
                                          <p:attrName>style.visibility</p:attrName>
                                        </p:attrNameLst>
                                      </p:cBhvr>
                                      <p:to>
                                        <p:strVal val="visible"/>
                                      </p:to>
                                    </p:set>
                                    <p:animEffect transition="in" filter="wipe(down)">
                                      <p:cBhvr>
                                        <p:cTn id="26" dur="5000"/>
                                        <p:tgtEl>
                                          <p:spTgt spid="1089605"/>
                                        </p:tgtEl>
                                      </p:cBhvr>
                                    </p:animEffect>
                                  </p:childTnLst>
                                  <p:subTnLst>
                                    <p:audio>
                                      <p:cMediaNode>
                                        <p:cTn display="0" masterRel="sameClick">
                                          <p:stCondLst>
                                            <p:cond evt="begin" delay="0">
                                              <p:tn val="24"/>
                                            </p:cond>
                                          </p:stCondLst>
                                          <p:endCondLst>
                                            <p:cond evt="onStopAudio" delay="0">
                                              <p:tgtEl>
                                                <p:sldTgt/>
                                              </p:tgtEl>
                                            </p:cond>
                                          </p:endCondLst>
                                        </p:cTn>
                                        <p:tgtEl>
                                          <p:sndTgt r:embed="rId5" name="voltage.wav"/>
                                        </p:tgtEl>
                                      </p:cMediaNode>
                                    </p:audio>
                                  </p:subTnLst>
                                </p:cTn>
                              </p:par>
                              <p:par>
                                <p:cTn id="27" presetID="22" presetClass="entr" presetSubtype="4" fill="hold" grpId="0" nodeType="withEffect">
                                  <p:stCondLst>
                                    <p:cond delay="0"/>
                                  </p:stCondLst>
                                  <p:childTnLst>
                                    <p:set>
                                      <p:cBhvr>
                                        <p:cTn id="28" dur="1" fill="hold">
                                          <p:stCondLst>
                                            <p:cond delay="0"/>
                                          </p:stCondLst>
                                        </p:cTn>
                                        <p:tgtEl>
                                          <p:spTgt spid="1089606"/>
                                        </p:tgtEl>
                                        <p:attrNameLst>
                                          <p:attrName>style.visibility</p:attrName>
                                        </p:attrNameLst>
                                      </p:cBhvr>
                                      <p:to>
                                        <p:strVal val="visible"/>
                                      </p:to>
                                    </p:set>
                                    <p:animEffect transition="in" filter="wipe(down)">
                                      <p:cBhvr>
                                        <p:cTn id="29" dur="5000"/>
                                        <p:tgtEl>
                                          <p:spTgt spid="1089606"/>
                                        </p:tgtEl>
                                      </p:cBhvr>
                                    </p:animEffect>
                                  </p:childTnLst>
                                  <p:subTnLst>
                                    <p:audio>
                                      <p:cMediaNode>
                                        <p:cTn display="0" masterRel="sameClick">
                                          <p:stCondLst>
                                            <p:cond evt="begin" delay="0">
                                              <p:tn val="27"/>
                                            </p:cond>
                                          </p:stCondLst>
                                          <p:endCondLst>
                                            <p:cond evt="onStopAudio" delay="0">
                                              <p:tgtEl>
                                                <p:sldTgt/>
                                              </p:tgtEl>
                                            </p:cond>
                                          </p:endCondLst>
                                        </p:cTn>
                                        <p:tgtEl>
                                          <p:sndTgt r:embed="rId5" name="voltage.wav"/>
                                        </p:tgtEl>
                                      </p:cMediaNode>
                                    </p:audio>
                                  </p:sub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2000"/>
                                        <p:tgtEl>
                                          <p:spTgt spid="3"/>
                                        </p:tgtEl>
                                      </p:cBhvr>
                                    </p:animEffect>
                                  </p:childTnLst>
                                  <p:subTnLst>
                                    <p:audio>
                                      <p:cMediaNode>
                                        <p:cTn display="0" masterRel="sameClick">
                                          <p:stCondLst>
                                            <p:cond evt="begin" delay="0">
                                              <p:tn val="32"/>
                                            </p:cond>
                                          </p:stCondLst>
                                          <p:endCondLst>
                                            <p:cond evt="onStopAudio" delay="0">
                                              <p:tgtEl>
                                                <p:sldTgt/>
                                              </p:tgtEl>
                                            </p:cond>
                                          </p:endCondLst>
                                        </p:cTn>
                                        <p:tgtEl>
                                          <p:sndTgt r:embed="rId4" name="chimes.wav"/>
                                        </p:tgtEl>
                                      </p:cMediaNode>
                                    </p:audio>
                                  </p:sub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1089620"/>
                                        </p:tgtEl>
                                        <p:attrNameLst>
                                          <p:attrName>style.visibility</p:attrName>
                                        </p:attrNameLst>
                                      </p:cBhvr>
                                      <p:to>
                                        <p:strVal val="visible"/>
                                      </p:to>
                                    </p:set>
                                    <p:anim calcmode="lin" valueType="num">
                                      <p:cBhvr>
                                        <p:cTn id="39" dur="500" fill="hold"/>
                                        <p:tgtEl>
                                          <p:spTgt spid="1089620"/>
                                        </p:tgtEl>
                                        <p:attrNameLst>
                                          <p:attrName>ppt_w</p:attrName>
                                        </p:attrNameLst>
                                      </p:cBhvr>
                                      <p:tavLst>
                                        <p:tav tm="0">
                                          <p:val>
                                            <p:fltVal val="0"/>
                                          </p:val>
                                        </p:tav>
                                        <p:tav tm="100000">
                                          <p:val>
                                            <p:strVal val="#ppt_w"/>
                                          </p:val>
                                        </p:tav>
                                      </p:tavLst>
                                    </p:anim>
                                    <p:anim calcmode="lin" valueType="num">
                                      <p:cBhvr>
                                        <p:cTn id="40" dur="500" fill="hold"/>
                                        <p:tgtEl>
                                          <p:spTgt spid="1089620"/>
                                        </p:tgtEl>
                                        <p:attrNameLst>
                                          <p:attrName>ppt_h</p:attrName>
                                        </p:attrNameLst>
                                      </p:cBhvr>
                                      <p:tavLst>
                                        <p:tav tm="0">
                                          <p:val>
                                            <p:fltVal val="0"/>
                                          </p:val>
                                        </p:tav>
                                        <p:tav tm="100000">
                                          <p:val>
                                            <p:strVal val="#ppt_h"/>
                                          </p:val>
                                        </p:tav>
                                      </p:tavLst>
                                    </p:anim>
                                    <p:animEffect transition="in" filter="fade">
                                      <p:cBhvr>
                                        <p:cTn id="41" dur="500"/>
                                        <p:tgtEl>
                                          <p:spTgt spid="1089620"/>
                                        </p:tgtEl>
                                      </p:cBhvr>
                                    </p:animEffect>
                                  </p:childTnLst>
                                  <p:subTnLst>
                                    <p:audio>
                                      <p:cMediaNode>
                                        <p:cTn display="0" masterRel="sameClick">
                                          <p:stCondLst>
                                            <p:cond evt="begin" delay="0">
                                              <p:tn val="37"/>
                                            </p:cond>
                                          </p:stCondLst>
                                          <p:endCondLst>
                                            <p:cond evt="onStopAudio" delay="0">
                                              <p:tgtEl>
                                                <p:sldTgt/>
                                              </p:tgtEl>
                                            </p:cond>
                                          </p:endCondLst>
                                        </p:cTn>
                                        <p:tgtEl>
                                          <p:sndTgt r:embed="rId6" name="cashreg.wav"/>
                                        </p:tgtEl>
                                      </p:cMediaNode>
                                    </p:audio>
                                  </p:subTnLst>
                                </p:cTn>
                              </p:par>
                              <p:par>
                                <p:cTn id="42" presetID="53" presetClass="entr" presetSubtype="0" fill="hold" grpId="0" nodeType="withEffect">
                                  <p:stCondLst>
                                    <p:cond delay="0"/>
                                  </p:stCondLst>
                                  <p:childTnLst>
                                    <p:set>
                                      <p:cBhvr>
                                        <p:cTn id="43" dur="1" fill="hold">
                                          <p:stCondLst>
                                            <p:cond delay="0"/>
                                          </p:stCondLst>
                                        </p:cTn>
                                        <p:tgtEl>
                                          <p:spTgt spid="1089624"/>
                                        </p:tgtEl>
                                        <p:attrNameLst>
                                          <p:attrName>style.visibility</p:attrName>
                                        </p:attrNameLst>
                                      </p:cBhvr>
                                      <p:to>
                                        <p:strVal val="visible"/>
                                      </p:to>
                                    </p:set>
                                    <p:anim calcmode="lin" valueType="num">
                                      <p:cBhvr>
                                        <p:cTn id="44" dur="500" fill="hold"/>
                                        <p:tgtEl>
                                          <p:spTgt spid="1089624"/>
                                        </p:tgtEl>
                                        <p:attrNameLst>
                                          <p:attrName>ppt_w</p:attrName>
                                        </p:attrNameLst>
                                      </p:cBhvr>
                                      <p:tavLst>
                                        <p:tav tm="0">
                                          <p:val>
                                            <p:fltVal val="0"/>
                                          </p:val>
                                        </p:tav>
                                        <p:tav tm="100000">
                                          <p:val>
                                            <p:strVal val="#ppt_w"/>
                                          </p:val>
                                        </p:tav>
                                      </p:tavLst>
                                    </p:anim>
                                    <p:anim calcmode="lin" valueType="num">
                                      <p:cBhvr>
                                        <p:cTn id="45" dur="500" fill="hold"/>
                                        <p:tgtEl>
                                          <p:spTgt spid="1089624"/>
                                        </p:tgtEl>
                                        <p:attrNameLst>
                                          <p:attrName>ppt_h</p:attrName>
                                        </p:attrNameLst>
                                      </p:cBhvr>
                                      <p:tavLst>
                                        <p:tav tm="0">
                                          <p:val>
                                            <p:fltVal val="0"/>
                                          </p:val>
                                        </p:tav>
                                        <p:tav tm="100000">
                                          <p:val>
                                            <p:strVal val="#ppt_h"/>
                                          </p:val>
                                        </p:tav>
                                      </p:tavLst>
                                    </p:anim>
                                    <p:animEffect transition="in" filter="fade">
                                      <p:cBhvr>
                                        <p:cTn id="46" dur="500"/>
                                        <p:tgtEl>
                                          <p:spTgt spid="1089624"/>
                                        </p:tgtEl>
                                      </p:cBhvr>
                                    </p:animEffect>
                                  </p:childTnLst>
                                  <p:subTnLst>
                                    <p:audio>
                                      <p:cMediaNode>
                                        <p:cTn display="0" masterRel="sameClick">
                                          <p:stCondLst>
                                            <p:cond evt="begin" delay="0">
                                              <p:tn val="42"/>
                                            </p:cond>
                                          </p:stCondLst>
                                          <p:endCondLst>
                                            <p:cond evt="onStopAudio" delay="0">
                                              <p:tgtEl>
                                                <p:sldTgt/>
                                              </p:tgtEl>
                                            </p:cond>
                                          </p:endCondLst>
                                        </p:cTn>
                                        <p:tgtEl>
                                          <p:sndTgt r:embed="rId6" name="cashreg.wav"/>
                                        </p:tgtEl>
                                      </p:cMediaNode>
                                    </p:audio>
                                  </p:sub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1089549"/>
                                        </p:tgtEl>
                                        <p:attrNameLst>
                                          <p:attrName>style.visibility</p:attrName>
                                        </p:attrNameLst>
                                      </p:cBhvr>
                                      <p:to>
                                        <p:strVal val="visible"/>
                                      </p:to>
                                    </p:set>
                                    <p:animEffect transition="in" filter="wipe(up)">
                                      <p:cBhvr>
                                        <p:cTn id="51" dur="5000"/>
                                        <p:tgtEl>
                                          <p:spTgt spid="1089549"/>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089552"/>
                                        </p:tgtEl>
                                        <p:attrNameLst>
                                          <p:attrName>style.visibility</p:attrName>
                                        </p:attrNameLst>
                                      </p:cBhvr>
                                      <p:to>
                                        <p:strVal val="visible"/>
                                      </p:to>
                                    </p:set>
                                    <p:animEffect transition="in" filter="wipe(left)">
                                      <p:cBhvr>
                                        <p:cTn id="54" dur="5000"/>
                                        <p:tgtEl>
                                          <p:spTgt spid="108955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wipe(left)">
                                      <p:cBhvr>
                                        <p:cTn id="59" dur="2000"/>
                                        <p:tgtEl>
                                          <p:spTgt spid="4"/>
                                        </p:tgtEl>
                                      </p:cBhvr>
                                    </p:animEffect>
                                  </p:childTnLst>
                                  <p:subTnLst>
                                    <p:audio>
                                      <p:cMediaNode>
                                        <p:cTn display="0" masterRel="sameClick">
                                          <p:stCondLst>
                                            <p:cond evt="begin" delay="0">
                                              <p:tn val="57"/>
                                            </p:cond>
                                          </p:stCondLst>
                                          <p:endCondLst>
                                            <p:cond evt="onStopAudio" delay="0">
                                              <p:tgtEl>
                                                <p:sldTgt/>
                                              </p:tgtEl>
                                            </p:cond>
                                          </p:endCondLst>
                                        </p:cTn>
                                        <p:tgtEl>
                                          <p:sndTgt r:embed="rId4" name="chimes.wav"/>
                                        </p:tgtEl>
                                      </p:cMediaNode>
                                    </p:audio>
                                  </p:subTnLst>
                                </p:cTn>
                              </p:par>
                            </p:childTnLst>
                          </p:cTn>
                        </p:par>
                      </p:childTnLst>
                    </p:cTn>
                  </p:par>
                  <p:par>
                    <p:cTn id="60" fill="hold">
                      <p:stCondLst>
                        <p:cond delay="indefinite"/>
                      </p:stCondLst>
                      <p:childTnLst>
                        <p:par>
                          <p:cTn id="61" fill="hold">
                            <p:stCondLst>
                              <p:cond delay="0"/>
                            </p:stCondLst>
                            <p:childTnLst>
                              <p:par>
                                <p:cTn id="62" presetID="53" presetClass="entr" presetSubtype="0" fill="hold" grpId="0" nodeType="clickEffect">
                                  <p:stCondLst>
                                    <p:cond delay="0"/>
                                  </p:stCondLst>
                                  <p:childTnLst>
                                    <p:set>
                                      <p:cBhvr>
                                        <p:cTn id="63" dur="1" fill="hold">
                                          <p:stCondLst>
                                            <p:cond delay="0"/>
                                          </p:stCondLst>
                                        </p:cTn>
                                        <p:tgtEl>
                                          <p:spTgt spid="1089583"/>
                                        </p:tgtEl>
                                        <p:attrNameLst>
                                          <p:attrName>style.visibility</p:attrName>
                                        </p:attrNameLst>
                                      </p:cBhvr>
                                      <p:to>
                                        <p:strVal val="visible"/>
                                      </p:to>
                                    </p:set>
                                    <p:anim calcmode="lin" valueType="num">
                                      <p:cBhvr>
                                        <p:cTn id="64" dur="500" fill="hold"/>
                                        <p:tgtEl>
                                          <p:spTgt spid="1089583"/>
                                        </p:tgtEl>
                                        <p:attrNameLst>
                                          <p:attrName>ppt_w</p:attrName>
                                        </p:attrNameLst>
                                      </p:cBhvr>
                                      <p:tavLst>
                                        <p:tav tm="0">
                                          <p:val>
                                            <p:fltVal val="0"/>
                                          </p:val>
                                        </p:tav>
                                        <p:tav tm="100000">
                                          <p:val>
                                            <p:strVal val="#ppt_w"/>
                                          </p:val>
                                        </p:tav>
                                      </p:tavLst>
                                    </p:anim>
                                    <p:anim calcmode="lin" valueType="num">
                                      <p:cBhvr>
                                        <p:cTn id="65" dur="500" fill="hold"/>
                                        <p:tgtEl>
                                          <p:spTgt spid="1089583"/>
                                        </p:tgtEl>
                                        <p:attrNameLst>
                                          <p:attrName>ppt_h</p:attrName>
                                        </p:attrNameLst>
                                      </p:cBhvr>
                                      <p:tavLst>
                                        <p:tav tm="0">
                                          <p:val>
                                            <p:fltVal val="0"/>
                                          </p:val>
                                        </p:tav>
                                        <p:tav tm="100000">
                                          <p:val>
                                            <p:strVal val="#ppt_h"/>
                                          </p:val>
                                        </p:tav>
                                      </p:tavLst>
                                    </p:anim>
                                    <p:animEffect transition="in" filter="fade">
                                      <p:cBhvr>
                                        <p:cTn id="66" dur="500"/>
                                        <p:tgtEl>
                                          <p:spTgt spid="1089583"/>
                                        </p:tgtEl>
                                      </p:cBhvr>
                                    </p:animEffect>
                                  </p:childTnLst>
                                  <p:subTnLst>
                                    <p:audio>
                                      <p:cMediaNode>
                                        <p:cTn display="0" masterRel="sameClick">
                                          <p:stCondLst>
                                            <p:cond evt="begin" delay="0">
                                              <p:tn val="62"/>
                                            </p:cond>
                                          </p:stCondLst>
                                          <p:endCondLst>
                                            <p:cond evt="onStopAudio" delay="0">
                                              <p:tgtEl>
                                                <p:sldTgt/>
                                              </p:tgtEl>
                                            </p:cond>
                                          </p:endCondLst>
                                        </p:cTn>
                                        <p:tgtEl>
                                          <p:sndTgt r:embed="rId6" name="cashreg.wav"/>
                                        </p:tgtEl>
                                      </p:cMediaNode>
                                    </p:audio>
                                  </p:subTnLst>
                                </p:cTn>
                              </p:par>
                              <p:par>
                                <p:cTn id="67" presetID="53" presetClass="entr" presetSubtype="0" fill="hold" grpId="0" nodeType="withEffect">
                                  <p:stCondLst>
                                    <p:cond delay="0"/>
                                  </p:stCondLst>
                                  <p:childTnLst>
                                    <p:set>
                                      <p:cBhvr>
                                        <p:cTn id="68" dur="1" fill="hold">
                                          <p:stCondLst>
                                            <p:cond delay="0"/>
                                          </p:stCondLst>
                                        </p:cTn>
                                        <p:tgtEl>
                                          <p:spTgt spid="1089597"/>
                                        </p:tgtEl>
                                        <p:attrNameLst>
                                          <p:attrName>style.visibility</p:attrName>
                                        </p:attrNameLst>
                                      </p:cBhvr>
                                      <p:to>
                                        <p:strVal val="visible"/>
                                      </p:to>
                                    </p:set>
                                    <p:anim calcmode="lin" valueType="num">
                                      <p:cBhvr>
                                        <p:cTn id="69" dur="500" fill="hold"/>
                                        <p:tgtEl>
                                          <p:spTgt spid="1089597"/>
                                        </p:tgtEl>
                                        <p:attrNameLst>
                                          <p:attrName>ppt_w</p:attrName>
                                        </p:attrNameLst>
                                      </p:cBhvr>
                                      <p:tavLst>
                                        <p:tav tm="0">
                                          <p:val>
                                            <p:fltVal val="0"/>
                                          </p:val>
                                        </p:tav>
                                        <p:tav tm="100000">
                                          <p:val>
                                            <p:strVal val="#ppt_w"/>
                                          </p:val>
                                        </p:tav>
                                      </p:tavLst>
                                    </p:anim>
                                    <p:anim calcmode="lin" valueType="num">
                                      <p:cBhvr>
                                        <p:cTn id="70" dur="500" fill="hold"/>
                                        <p:tgtEl>
                                          <p:spTgt spid="1089597"/>
                                        </p:tgtEl>
                                        <p:attrNameLst>
                                          <p:attrName>ppt_h</p:attrName>
                                        </p:attrNameLst>
                                      </p:cBhvr>
                                      <p:tavLst>
                                        <p:tav tm="0">
                                          <p:val>
                                            <p:fltVal val="0"/>
                                          </p:val>
                                        </p:tav>
                                        <p:tav tm="100000">
                                          <p:val>
                                            <p:strVal val="#ppt_h"/>
                                          </p:val>
                                        </p:tav>
                                      </p:tavLst>
                                    </p:anim>
                                    <p:animEffect transition="in" filter="fade">
                                      <p:cBhvr>
                                        <p:cTn id="71" dur="500"/>
                                        <p:tgtEl>
                                          <p:spTgt spid="1089597"/>
                                        </p:tgtEl>
                                      </p:cBhvr>
                                    </p:animEffect>
                                  </p:childTnLst>
                                  <p:subTnLst>
                                    <p:audio>
                                      <p:cMediaNode>
                                        <p:cTn display="0" masterRel="sameClick">
                                          <p:stCondLst>
                                            <p:cond evt="begin" delay="0">
                                              <p:tn val="67"/>
                                            </p:cond>
                                          </p:stCondLst>
                                          <p:endCondLst>
                                            <p:cond evt="onStopAudio" delay="0">
                                              <p:tgtEl>
                                                <p:sldTgt/>
                                              </p:tgtEl>
                                            </p:cond>
                                          </p:endCondLst>
                                        </p:cTn>
                                        <p:tgtEl>
                                          <p:sndTgt r:embed="rId6" name="cashreg.wav"/>
                                        </p:tgtEl>
                                      </p:cMediaNode>
                                    </p:audio>
                                  </p:subTnLst>
                                </p:cTn>
                              </p:par>
                            </p:childTnLst>
                          </p:cTn>
                        </p:par>
                      </p:childTnLst>
                    </p:cTn>
                  </p:par>
                  <p:par>
                    <p:cTn id="72" fill="hold">
                      <p:stCondLst>
                        <p:cond delay="indefinite"/>
                      </p:stCondLst>
                      <p:childTnLst>
                        <p:par>
                          <p:cTn id="73" fill="hold">
                            <p:stCondLst>
                              <p:cond delay="0"/>
                            </p:stCondLst>
                            <p:childTnLst>
                              <p:par>
                                <p:cTn id="74" presetID="22" presetClass="entr" presetSubtype="1" fill="hold" grpId="0" nodeType="clickEffect">
                                  <p:stCondLst>
                                    <p:cond delay="0"/>
                                  </p:stCondLst>
                                  <p:childTnLst>
                                    <p:set>
                                      <p:cBhvr>
                                        <p:cTn id="75" dur="1" fill="hold">
                                          <p:stCondLst>
                                            <p:cond delay="0"/>
                                          </p:stCondLst>
                                        </p:cTn>
                                        <p:tgtEl>
                                          <p:spTgt spid="1089554"/>
                                        </p:tgtEl>
                                        <p:attrNameLst>
                                          <p:attrName>style.visibility</p:attrName>
                                        </p:attrNameLst>
                                      </p:cBhvr>
                                      <p:to>
                                        <p:strVal val="visible"/>
                                      </p:to>
                                    </p:set>
                                    <p:animEffect transition="in" filter="wipe(up)">
                                      <p:cBhvr>
                                        <p:cTn id="76" dur="5000"/>
                                        <p:tgtEl>
                                          <p:spTgt spid="1089554"/>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5"/>
                                        </p:tgtEl>
                                        <p:attrNameLst>
                                          <p:attrName>style.visibility</p:attrName>
                                        </p:attrNameLst>
                                      </p:cBhvr>
                                      <p:to>
                                        <p:strVal val="visible"/>
                                      </p:to>
                                    </p:set>
                                    <p:animEffect transition="in" filter="wipe(left)">
                                      <p:cBhvr>
                                        <p:cTn id="81" dur="2000"/>
                                        <p:tgtEl>
                                          <p:spTgt spid="5"/>
                                        </p:tgtEl>
                                      </p:cBhvr>
                                    </p:animEffect>
                                  </p:childTnLst>
                                  <p:subTnLst>
                                    <p:audio>
                                      <p:cMediaNode>
                                        <p:cTn display="0" masterRel="sameClick">
                                          <p:stCondLst>
                                            <p:cond evt="begin" delay="0">
                                              <p:tn val="79"/>
                                            </p:cond>
                                          </p:stCondLst>
                                          <p:endCondLst>
                                            <p:cond evt="onStopAudio" delay="0">
                                              <p:tgtEl>
                                                <p:sldTgt/>
                                              </p:tgtEl>
                                            </p:cond>
                                          </p:endCondLst>
                                        </p:cTn>
                                        <p:tgtEl>
                                          <p:sndTgt r:embed="rId4" name="chimes.wav"/>
                                        </p:tgtEl>
                                      </p:cMediaNode>
                                    </p:audio>
                                  </p:subTnLst>
                                </p:cTn>
                              </p:par>
                            </p:childTnLst>
                          </p:cTn>
                        </p:par>
                      </p:childTnLst>
                    </p:cTn>
                  </p:par>
                  <p:par>
                    <p:cTn id="82" fill="hold">
                      <p:stCondLst>
                        <p:cond delay="indefinite"/>
                      </p:stCondLst>
                      <p:childTnLst>
                        <p:par>
                          <p:cTn id="83" fill="hold">
                            <p:stCondLst>
                              <p:cond delay="0"/>
                            </p:stCondLst>
                            <p:childTnLst>
                              <p:par>
                                <p:cTn id="84" presetID="22" presetClass="entr" presetSubtype="1" fill="hold" grpId="0" nodeType="clickEffect">
                                  <p:stCondLst>
                                    <p:cond delay="0"/>
                                  </p:stCondLst>
                                  <p:childTnLst>
                                    <p:set>
                                      <p:cBhvr>
                                        <p:cTn id="85" dur="1" fill="hold">
                                          <p:stCondLst>
                                            <p:cond delay="0"/>
                                          </p:stCondLst>
                                        </p:cTn>
                                        <p:tgtEl>
                                          <p:spTgt spid="1089569"/>
                                        </p:tgtEl>
                                        <p:attrNameLst>
                                          <p:attrName>style.visibility</p:attrName>
                                        </p:attrNameLst>
                                      </p:cBhvr>
                                      <p:to>
                                        <p:strVal val="visible"/>
                                      </p:to>
                                    </p:set>
                                    <p:animEffect transition="in" filter="wipe(up)">
                                      <p:cBhvr>
                                        <p:cTn id="86" dur="5000"/>
                                        <p:tgtEl>
                                          <p:spTgt spid="1089569"/>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1089562"/>
                                        </p:tgtEl>
                                        <p:attrNameLst>
                                          <p:attrName>style.visibility</p:attrName>
                                        </p:attrNameLst>
                                      </p:cBhvr>
                                      <p:to>
                                        <p:strVal val="visible"/>
                                      </p:to>
                                    </p:set>
                                    <p:animEffect transition="in" filter="wipe(left)">
                                      <p:cBhvr>
                                        <p:cTn id="91" dur="5000"/>
                                        <p:tgtEl>
                                          <p:spTgt spid="1089562"/>
                                        </p:tgtEl>
                                      </p:cBhvr>
                                    </p:animEffect>
                                  </p:childTnLst>
                                </p:cTn>
                              </p:par>
                              <p:par>
                                <p:cTn id="92" presetID="53" presetClass="entr" presetSubtype="0" fill="hold" grpId="0" nodeType="withEffect">
                                  <p:stCondLst>
                                    <p:cond delay="0"/>
                                  </p:stCondLst>
                                  <p:childTnLst>
                                    <p:set>
                                      <p:cBhvr>
                                        <p:cTn id="93" dur="1" fill="hold">
                                          <p:stCondLst>
                                            <p:cond delay="0"/>
                                          </p:stCondLst>
                                        </p:cTn>
                                        <p:tgtEl>
                                          <p:spTgt spid="1089581"/>
                                        </p:tgtEl>
                                        <p:attrNameLst>
                                          <p:attrName>style.visibility</p:attrName>
                                        </p:attrNameLst>
                                      </p:cBhvr>
                                      <p:to>
                                        <p:strVal val="visible"/>
                                      </p:to>
                                    </p:set>
                                    <p:anim calcmode="lin" valueType="num">
                                      <p:cBhvr>
                                        <p:cTn id="94" dur="500" fill="hold"/>
                                        <p:tgtEl>
                                          <p:spTgt spid="1089581"/>
                                        </p:tgtEl>
                                        <p:attrNameLst>
                                          <p:attrName>ppt_w</p:attrName>
                                        </p:attrNameLst>
                                      </p:cBhvr>
                                      <p:tavLst>
                                        <p:tav tm="0">
                                          <p:val>
                                            <p:fltVal val="0"/>
                                          </p:val>
                                        </p:tav>
                                        <p:tav tm="100000">
                                          <p:val>
                                            <p:strVal val="#ppt_w"/>
                                          </p:val>
                                        </p:tav>
                                      </p:tavLst>
                                    </p:anim>
                                    <p:anim calcmode="lin" valueType="num">
                                      <p:cBhvr>
                                        <p:cTn id="95" dur="500" fill="hold"/>
                                        <p:tgtEl>
                                          <p:spTgt spid="1089581"/>
                                        </p:tgtEl>
                                        <p:attrNameLst>
                                          <p:attrName>ppt_h</p:attrName>
                                        </p:attrNameLst>
                                      </p:cBhvr>
                                      <p:tavLst>
                                        <p:tav tm="0">
                                          <p:val>
                                            <p:fltVal val="0"/>
                                          </p:val>
                                        </p:tav>
                                        <p:tav tm="100000">
                                          <p:val>
                                            <p:strVal val="#ppt_h"/>
                                          </p:val>
                                        </p:tav>
                                      </p:tavLst>
                                    </p:anim>
                                    <p:animEffect transition="in" filter="fade">
                                      <p:cBhvr>
                                        <p:cTn id="96" dur="500"/>
                                        <p:tgtEl>
                                          <p:spTgt spid="1089581"/>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1089570"/>
                                        </p:tgtEl>
                                        <p:attrNameLst>
                                          <p:attrName>style.visibility</p:attrName>
                                        </p:attrNameLst>
                                      </p:cBhvr>
                                      <p:to>
                                        <p:strVal val="visible"/>
                                      </p:to>
                                    </p:set>
                                    <p:animEffect transition="in" filter="wipe(right)">
                                      <p:cBhvr>
                                        <p:cTn id="99" dur="5000"/>
                                        <p:tgtEl>
                                          <p:spTgt spid="1089570"/>
                                        </p:tgtEl>
                                      </p:cBhvr>
                                    </p:animEffect>
                                  </p:childTnLst>
                                </p:cTn>
                              </p:par>
                            </p:childTnLst>
                          </p:cTn>
                        </p:par>
                        <p:par>
                          <p:cTn id="100" fill="hold">
                            <p:stCondLst>
                              <p:cond delay="5000"/>
                            </p:stCondLst>
                            <p:childTnLst>
                              <p:par>
                                <p:cTn id="101" presetID="22" presetClass="entr" presetSubtype="1" fill="hold" grpId="0" nodeType="afterEffect">
                                  <p:stCondLst>
                                    <p:cond delay="0"/>
                                  </p:stCondLst>
                                  <p:childTnLst>
                                    <p:set>
                                      <p:cBhvr>
                                        <p:cTn id="102" dur="1" fill="hold">
                                          <p:stCondLst>
                                            <p:cond delay="0"/>
                                          </p:stCondLst>
                                        </p:cTn>
                                        <p:tgtEl>
                                          <p:spTgt spid="1089563"/>
                                        </p:tgtEl>
                                        <p:attrNameLst>
                                          <p:attrName>style.visibility</p:attrName>
                                        </p:attrNameLst>
                                      </p:cBhvr>
                                      <p:to>
                                        <p:strVal val="visible"/>
                                      </p:to>
                                    </p:set>
                                    <p:animEffect transition="in" filter="wipe(up)">
                                      <p:cBhvr>
                                        <p:cTn id="103" dur="5000"/>
                                        <p:tgtEl>
                                          <p:spTgt spid="1089563"/>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0" fill="hold" grpId="0" nodeType="clickEffect">
                                  <p:stCondLst>
                                    <p:cond delay="0"/>
                                  </p:stCondLst>
                                  <p:childTnLst>
                                    <p:set>
                                      <p:cBhvr>
                                        <p:cTn id="107" dur="1" fill="hold">
                                          <p:stCondLst>
                                            <p:cond delay="0"/>
                                          </p:stCondLst>
                                        </p:cTn>
                                        <p:tgtEl>
                                          <p:spTgt spid="1089582"/>
                                        </p:tgtEl>
                                        <p:attrNameLst>
                                          <p:attrName>style.visibility</p:attrName>
                                        </p:attrNameLst>
                                      </p:cBhvr>
                                      <p:to>
                                        <p:strVal val="visible"/>
                                      </p:to>
                                    </p:set>
                                    <p:anim calcmode="lin" valueType="num">
                                      <p:cBhvr>
                                        <p:cTn id="108" dur="500" fill="hold"/>
                                        <p:tgtEl>
                                          <p:spTgt spid="1089582"/>
                                        </p:tgtEl>
                                        <p:attrNameLst>
                                          <p:attrName>ppt_w</p:attrName>
                                        </p:attrNameLst>
                                      </p:cBhvr>
                                      <p:tavLst>
                                        <p:tav tm="0">
                                          <p:val>
                                            <p:fltVal val="0"/>
                                          </p:val>
                                        </p:tav>
                                        <p:tav tm="100000">
                                          <p:val>
                                            <p:strVal val="#ppt_w"/>
                                          </p:val>
                                        </p:tav>
                                      </p:tavLst>
                                    </p:anim>
                                    <p:anim calcmode="lin" valueType="num">
                                      <p:cBhvr>
                                        <p:cTn id="109" dur="500" fill="hold"/>
                                        <p:tgtEl>
                                          <p:spTgt spid="1089582"/>
                                        </p:tgtEl>
                                        <p:attrNameLst>
                                          <p:attrName>ppt_h</p:attrName>
                                        </p:attrNameLst>
                                      </p:cBhvr>
                                      <p:tavLst>
                                        <p:tav tm="0">
                                          <p:val>
                                            <p:fltVal val="0"/>
                                          </p:val>
                                        </p:tav>
                                        <p:tav tm="100000">
                                          <p:val>
                                            <p:strVal val="#ppt_h"/>
                                          </p:val>
                                        </p:tav>
                                      </p:tavLst>
                                    </p:anim>
                                    <p:animEffect transition="in" filter="fade">
                                      <p:cBhvr>
                                        <p:cTn id="110" dur="500"/>
                                        <p:tgtEl>
                                          <p:spTgt spid="1089582"/>
                                        </p:tgtEl>
                                      </p:cBhvr>
                                    </p:animEffect>
                                  </p:childTnLst>
                                  <p:subTnLst>
                                    <p:audio>
                                      <p:cMediaNode>
                                        <p:cTn display="0" masterRel="sameClick">
                                          <p:stCondLst>
                                            <p:cond evt="begin" delay="0">
                                              <p:tn val="106"/>
                                            </p:cond>
                                          </p:stCondLst>
                                          <p:endCondLst>
                                            <p:cond evt="onStopAudio" delay="0">
                                              <p:tgtEl>
                                                <p:sldTgt/>
                                              </p:tgtEl>
                                            </p:cond>
                                          </p:endCondLst>
                                        </p:cTn>
                                        <p:tgtEl>
                                          <p:sndTgt r:embed="rId6" name="cashreg.wav"/>
                                        </p:tgtEl>
                                      </p:cMediaNode>
                                    </p:audio>
                                  </p:subTnLst>
                                </p:cTn>
                              </p:par>
                              <p:par>
                                <p:cTn id="111" presetID="53" presetClass="entr" presetSubtype="0" fill="hold" grpId="0" nodeType="withEffect">
                                  <p:stCondLst>
                                    <p:cond delay="0"/>
                                  </p:stCondLst>
                                  <p:childTnLst>
                                    <p:set>
                                      <p:cBhvr>
                                        <p:cTn id="112" dur="1" fill="hold">
                                          <p:stCondLst>
                                            <p:cond delay="0"/>
                                          </p:stCondLst>
                                        </p:cTn>
                                        <p:tgtEl>
                                          <p:spTgt spid="1089598"/>
                                        </p:tgtEl>
                                        <p:attrNameLst>
                                          <p:attrName>style.visibility</p:attrName>
                                        </p:attrNameLst>
                                      </p:cBhvr>
                                      <p:to>
                                        <p:strVal val="visible"/>
                                      </p:to>
                                    </p:set>
                                    <p:anim calcmode="lin" valueType="num">
                                      <p:cBhvr>
                                        <p:cTn id="113" dur="500" fill="hold"/>
                                        <p:tgtEl>
                                          <p:spTgt spid="1089598"/>
                                        </p:tgtEl>
                                        <p:attrNameLst>
                                          <p:attrName>ppt_w</p:attrName>
                                        </p:attrNameLst>
                                      </p:cBhvr>
                                      <p:tavLst>
                                        <p:tav tm="0">
                                          <p:val>
                                            <p:fltVal val="0"/>
                                          </p:val>
                                        </p:tav>
                                        <p:tav tm="100000">
                                          <p:val>
                                            <p:strVal val="#ppt_w"/>
                                          </p:val>
                                        </p:tav>
                                      </p:tavLst>
                                    </p:anim>
                                    <p:anim calcmode="lin" valueType="num">
                                      <p:cBhvr>
                                        <p:cTn id="114" dur="500" fill="hold"/>
                                        <p:tgtEl>
                                          <p:spTgt spid="1089598"/>
                                        </p:tgtEl>
                                        <p:attrNameLst>
                                          <p:attrName>ppt_h</p:attrName>
                                        </p:attrNameLst>
                                      </p:cBhvr>
                                      <p:tavLst>
                                        <p:tav tm="0">
                                          <p:val>
                                            <p:fltVal val="0"/>
                                          </p:val>
                                        </p:tav>
                                        <p:tav tm="100000">
                                          <p:val>
                                            <p:strVal val="#ppt_h"/>
                                          </p:val>
                                        </p:tav>
                                      </p:tavLst>
                                    </p:anim>
                                    <p:animEffect transition="in" filter="fade">
                                      <p:cBhvr>
                                        <p:cTn id="115" dur="500"/>
                                        <p:tgtEl>
                                          <p:spTgt spid="1089598"/>
                                        </p:tgtEl>
                                      </p:cBhvr>
                                    </p:animEffect>
                                  </p:childTnLst>
                                  <p:subTnLst>
                                    <p:audio>
                                      <p:cMediaNode>
                                        <p:cTn display="0" masterRel="sameClick">
                                          <p:stCondLst>
                                            <p:cond evt="begin" delay="0">
                                              <p:tn val="111"/>
                                            </p:cond>
                                          </p:stCondLst>
                                          <p:endCondLst>
                                            <p:cond evt="onStopAudio" delay="0">
                                              <p:tgtEl>
                                                <p:sldTgt/>
                                              </p:tgtEl>
                                            </p:cond>
                                          </p:endCondLst>
                                        </p:cTn>
                                        <p:tgtEl>
                                          <p:sndTgt r:embed="rId6" name="cashreg.wav"/>
                                        </p:tgtEl>
                                      </p:cMediaNode>
                                    </p:audio>
                                  </p:subTnLst>
                                </p:cTn>
                              </p:par>
                            </p:childTnLst>
                          </p:cTn>
                        </p:par>
                      </p:childTnLst>
                    </p:cTn>
                  </p:par>
                  <p:par>
                    <p:cTn id="116" fill="hold">
                      <p:stCondLst>
                        <p:cond delay="indefinite"/>
                      </p:stCondLst>
                      <p:childTnLst>
                        <p:par>
                          <p:cTn id="117" fill="hold">
                            <p:stCondLst>
                              <p:cond delay="0"/>
                            </p:stCondLst>
                            <p:childTnLst>
                              <p:par>
                                <p:cTn id="118" presetID="22" presetClass="entr" presetSubtype="4" fill="hold" grpId="0" nodeType="clickEffect">
                                  <p:stCondLst>
                                    <p:cond delay="0"/>
                                  </p:stCondLst>
                                  <p:childTnLst>
                                    <p:set>
                                      <p:cBhvr>
                                        <p:cTn id="119" dur="1" fill="hold">
                                          <p:stCondLst>
                                            <p:cond delay="0"/>
                                          </p:stCondLst>
                                        </p:cTn>
                                        <p:tgtEl>
                                          <p:spTgt spid="1089592"/>
                                        </p:tgtEl>
                                        <p:attrNameLst>
                                          <p:attrName>style.visibility</p:attrName>
                                        </p:attrNameLst>
                                      </p:cBhvr>
                                      <p:to>
                                        <p:strVal val="visible"/>
                                      </p:to>
                                    </p:set>
                                    <p:animEffect transition="in" filter="wipe(down)">
                                      <p:cBhvr>
                                        <p:cTn id="120" dur="5000"/>
                                        <p:tgtEl>
                                          <p:spTgt spid="1089592"/>
                                        </p:tgtEl>
                                      </p:cBhvr>
                                    </p:animEffect>
                                  </p:childTnLst>
                                  <p:subTnLst>
                                    <p:audio>
                                      <p:cMediaNode>
                                        <p:cTn display="0" masterRel="sameClick">
                                          <p:stCondLst>
                                            <p:cond evt="begin" delay="0">
                                              <p:tn val="118"/>
                                            </p:cond>
                                          </p:stCondLst>
                                          <p:endCondLst>
                                            <p:cond evt="onStopAudio" delay="0">
                                              <p:tgtEl>
                                                <p:sldTgt/>
                                              </p:tgtEl>
                                            </p:cond>
                                          </p:endCondLst>
                                        </p:cTn>
                                        <p:tgtEl>
                                          <p:sndTgt r:embed="rId5" name="voltage.wav"/>
                                        </p:tgtEl>
                                      </p:cMediaNode>
                                    </p:audio>
                                  </p:subTnLst>
                                </p:cTn>
                              </p:par>
                              <p:par>
                                <p:cTn id="121" presetID="22" presetClass="entr" presetSubtype="4" fill="hold" grpId="0" nodeType="withEffect">
                                  <p:stCondLst>
                                    <p:cond delay="0"/>
                                  </p:stCondLst>
                                  <p:childTnLst>
                                    <p:set>
                                      <p:cBhvr>
                                        <p:cTn id="122" dur="1" fill="hold">
                                          <p:stCondLst>
                                            <p:cond delay="0"/>
                                          </p:stCondLst>
                                        </p:cTn>
                                        <p:tgtEl>
                                          <p:spTgt spid="1089593"/>
                                        </p:tgtEl>
                                        <p:attrNameLst>
                                          <p:attrName>style.visibility</p:attrName>
                                        </p:attrNameLst>
                                      </p:cBhvr>
                                      <p:to>
                                        <p:strVal val="visible"/>
                                      </p:to>
                                    </p:set>
                                    <p:animEffect transition="in" filter="wipe(down)">
                                      <p:cBhvr>
                                        <p:cTn id="123" dur="5000"/>
                                        <p:tgtEl>
                                          <p:spTgt spid="1089593"/>
                                        </p:tgtEl>
                                      </p:cBhvr>
                                    </p:animEffect>
                                  </p:childTnLst>
                                  <p:subTnLst>
                                    <p:audio>
                                      <p:cMediaNode>
                                        <p:cTn display="0" masterRel="sameClick">
                                          <p:stCondLst>
                                            <p:cond evt="begin" delay="0">
                                              <p:tn val="121"/>
                                            </p:cond>
                                          </p:stCondLst>
                                          <p:endCondLst>
                                            <p:cond evt="onStopAudio" delay="0">
                                              <p:tgtEl>
                                                <p:sldTgt/>
                                              </p:tgtEl>
                                            </p:cond>
                                          </p:endCondLst>
                                        </p:cTn>
                                        <p:tgtEl>
                                          <p:sndTgt r:embed="rId5" name="voltage.wav"/>
                                        </p:tgtEl>
                                      </p:cMediaNode>
                                    </p:audio>
                                  </p:sub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nodeType="clickEffect">
                                  <p:stCondLst>
                                    <p:cond delay="0"/>
                                  </p:stCondLst>
                                  <p:childTnLst>
                                    <p:set>
                                      <p:cBhvr>
                                        <p:cTn id="127" dur="1" fill="hold">
                                          <p:stCondLst>
                                            <p:cond delay="0"/>
                                          </p:stCondLst>
                                        </p:cTn>
                                        <p:tgtEl>
                                          <p:spTgt spid="7"/>
                                        </p:tgtEl>
                                        <p:attrNameLst>
                                          <p:attrName>style.visibility</p:attrName>
                                        </p:attrNameLst>
                                      </p:cBhvr>
                                      <p:to>
                                        <p:strVal val="visible"/>
                                      </p:to>
                                    </p:set>
                                    <p:animEffect transition="in" filter="wipe(left)">
                                      <p:cBhvr>
                                        <p:cTn id="128" dur="2000"/>
                                        <p:tgtEl>
                                          <p:spTgt spid="7"/>
                                        </p:tgtEl>
                                      </p:cBhvr>
                                    </p:animEffect>
                                  </p:childTnLst>
                                  <p:subTnLst>
                                    <p:audio>
                                      <p:cMediaNode>
                                        <p:cTn display="0" masterRel="sameClick">
                                          <p:stCondLst>
                                            <p:cond evt="begin" delay="0">
                                              <p:tn val="126"/>
                                            </p:cond>
                                          </p:stCondLst>
                                          <p:endCondLst>
                                            <p:cond evt="onStopAudio" delay="0">
                                              <p:tgtEl>
                                                <p:sldTgt/>
                                              </p:tgtEl>
                                            </p:cond>
                                          </p:endCondLst>
                                        </p:cTn>
                                        <p:tgtEl>
                                          <p:sndTgt r:embed="rId4" name="chimes.wav"/>
                                        </p:tgtEl>
                                      </p:cMediaNode>
                                    </p:audio>
                                  </p:subTnLst>
                                </p:cTn>
                              </p:par>
                            </p:childTnLst>
                          </p:cTn>
                        </p:par>
                      </p:childTnLst>
                    </p:cTn>
                  </p:par>
                  <p:par>
                    <p:cTn id="129" fill="hold">
                      <p:stCondLst>
                        <p:cond delay="indefinite"/>
                      </p:stCondLst>
                      <p:childTnLst>
                        <p:par>
                          <p:cTn id="130" fill="hold">
                            <p:stCondLst>
                              <p:cond delay="0"/>
                            </p:stCondLst>
                            <p:childTnLst>
                              <p:par>
                                <p:cTn id="131" presetID="53" presetClass="entr" presetSubtype="0" fill="hold" grpId="0" nodeType="clickEffect">
                                  <p:stCondLst>
                                    <p:cond delay="0"/>
                                  </p:stCondLst>
                                  <p:childTnLst>
                                    <p:set>
                                      <p:cBhvr>
                                        <p:cTn id="132" dur="1" fill="hold">
                                          <p:stCondLst>
                                            <p:cond delay="0"/>
                                          </p:stCondLst>
                                        </p:cTn>
                                        <p:tgtEl>
                                          <p:spTgt spid="1089584"/>
                                        </p:tgtEl>
                                        <p:attrNameLst>
                                          <p:attrName>style.visibility</p:attrName>
                                        </p:attrNameLst>
                                      </p:cBhvr>
                                      <p:to>
                                        <p:strVal val="visible"/>
                                      </p:to>
                                    </p:set>
                                    <p:anim calcmode="lin" valueType="num">
                                      <p:cBhvr>
                                        <p:cTn id="133" dur="500" fill="hold"/>
                                        <p:tgtEl>
                                          <p:spTgt spid="1089584"/>
                                        </p:tgtEl>
                                        <p:attrNameLst>
                                          <p:attrName>ppt_w</p:attrName>
                                        </p:attrNameLst>
                                      </p:cBhvr>
                                      <p:tavLst>
                                        <p:tav tm="0">
                                          <p:val>
                                            <p:fltVal val="0"/>
                                          </p:val>
                                        </p:tav>
                                        <p:tav tm="100000">
                                          <p:val>
                                            <p:strVal val="#ppt_w"/>
                                          </p:val>
                                        </p:tav>
                                      </p:tavLst>
                                    </p:anim>
                                    <p:anim calcmode="lin" valueType="num">
                                      <p:cBhvr>
                                        <p:cTn id="134" dur="500" fill="hold"/>
                                        <p:tgtEl>
                                          <p:spTgt spid="1089584"/>
                                        </p:tgtEl>
                                        <p:attrNameLst>
                                          <p:attrName>ppt_h</p:attrName>
                                        </p:attrNameLst>
                                      </p:cBhvr>
                                      <p:tavLst>
                                        <p:tav tm="0">
                                          <p:val>
                                            <p:fltVal val="0"/>
                                          </p:val>
                                        </p:tav>
                                        <p:tav tm="100000">
                                          <p:val>
                                            <p:strVal val="#ppt_h"/>
                                          </p:val>
                                        </p:tav>
                                      </p:tavLst>
                                    </p:anim>
                                    <p:animEffect transition="in" filter="fade">
                                      <p:cBhvr>
                                        <p:cTn id="135" dur="500"/>
                                        <p:tgtEl>
                                          <p:spTgt spid="1089584"/>
                                        </p:tgtEl>
                                      </p:cBhvr>
                                    </p:animEffect>
                                  </p:childTnLst>
                                  <p:subTnLst>
                                    <p:audio>
                                      <p:cMediaNode>
                                        <p:cTn display="0" masterRel="sameClick">
                                          <p:stCondLst>
                                            <p:cond evt="begin" delay="0">
                                              <p:tn val="131"/>
                                            </p:cond>
                                          </p:stCondLst>
                                          <p:endCondLst>
                                            <p:cond evt="onStopAudio" delay="0">
                                              <p:tgtEl>
                                                <p:sldTgt/>
                                              </p:tgtEl>
                                            </p:cond>
                                          </p:endCondLst>
                                        </p:cTn>
                                        <p:tgtEl>
                                          <p:sndTgt r:embed="rId6" name="cashreg.wav"/>
                                        </p:tgtEl>
                                      </p:cMediaNode>
                                    </p:audio>
                                  </p:subTnLst>
                                </p:cTn>
                              </p:par>
                              <p:par>
                                <p:cTn id="136" presetID="53" presetClass="entr" presetSubtype="0" fill="hold" grpId="0" nodeType="withEffect">
                                  <p:stCondLst>
                                    <p:cond delay="0"/>
                                  </p:stCondLst>
                                  <p:childTnLst>
                                    <p:set>
                                      <p:cBhvr>
                                        <p:cTn id="137" dur="1" fill="hold">
                                          <p:stCondLst>
                                            <p:cond delay="0"/>
                                          </p:stCondLst>
                                        </p:cTn>
                                        <p:tgtEl>
                                          <p:spTgt spid="1089599"/>
                                        </p:tgtEl>
                                        <p:attrNameLst>
                                          <p:attrName>style.visibility</p:attrName>
                                        </p:attrNameLst>
                                      </p:cBhvr>
                                      <p:to>
                                        <p:strVal val="visible"/>
                                      </p:to>
                                    </p:set>
                                    <p:anim calcmode="lin" valueType="num">
                                      <p:cBhvr>
                                        <p:cTn id="138" dur="500" fill="hold"/>
                                        <p:tgtEl>
                                          <p:spTgt spid="1089599"/>
                                        </p:tgtEl>
                                        <p:attrNameLst>
                                          <p:attrName>ppt_w</p:attrName>
                                        </p:attrNameLst>
                                      </p:cBhvr>
                                      <p:tavLst>
                                        <p:tav tm="0">
                                          <p:val>
                                            <p:fltVal val="0"/>
                                          </p:val>
                                        </p:tav>
                                        <p:tav tm="100000">
                                          <p:val>
                                            <p:strVal val="#ppt_w"/>
                                          </p:val>
                                        </p:tav>
                                      </p:tavLst>
                                    </p:anim>
                                    <p:anim calcmode="lin" valueType="num">
                                      <p:cBhvr>
                                        <p:cTn id="139" dur="500" fill="hold"/>
                                        <p:tgtEl>
                                          <p:spTgt spid="1089599"/>
                                        </p:tgtEl>
                                        <p:attrNameLst>
                                          <p:attrName>ppt_h</p:attrName>
                                        </p:attrNameLst>
                                      </p:cBhvr>
                                      <p:tavLst>
                                        <p:tav tm="0">
                                          <p:val>
                                            <p:fltVal val="0"/>
                                          </p:val>
                                        </p:tav>
                                        <p:tav tm="100000">
                                          <p:val>
                                            <p:strVal val="#ppt_h"/>
                                          </p:val>
                                        </p:tav>
                                      </p:tavLst>
                                    </p:anim>
                                    <p:animEffect transition="in" filter="fade">
                                      <p:cBhvr>
                                        <p:cTn id="140" dur="500"/>
                                        <p:tgtEl>
                                          <p:spTgt spid="1089599"/>
                                        </p:tgtEl>
                                      </p:cBhvr>
                                    </p:animEffect>
                                  </p:childTnLst>
                                  <p:subTnLst>
                                    <p:audio>
                                      <p:cMediaNode>
                                        <p:cTn display="0" masterRel="sameClick">
                                          <p:stCondLst>
                                            <p:cond evt="begin" delay="0">
                                              <p:tn val="136"/>
                                            </p:cond>
                                          </p:stCondLst>
                                          <p:endCondLst>
                                            <p:cond evt="onStopAudio" delay="0">
                                              <p:tgtEl>
                                                <p:sldTgt/>
                                              </p:tgtEl>
                                            </p:cond>
                                          </p:endCondLst>
                                        </p:cTn>
                                        <p:tgtEl>
                                          <p:sndTgt r:embed="rId6" name="cashreg.wav"/>
                                        </p:tgtEl>
                                      </p:cMediaNode>
                                    </p:audio>
                                  </p:subTnLst>
                                </p:cTn>
                              </p:par>
                            </p:childTnLst>
                          </p:cTn>
                        </p:par>
                      </p:childTnLst>
                    </p:cTn>
                  </p:par>
                  <p:par>
                    <p:cTn id="141" fill="hold">
                      <p:stCondLst>
                        <p:cond delay="indefinite"/>
                      </p:stCondLst>
                      <p:childTnLst>
                        <p:par>
                          <p:cTn id="142" fill="hold">
                            <p:stCondLst>
                              <p:cond delay="0"/>
                            </p:stCondLst>
                            <p:childTnLst>
                              <p:par>
                                <p:cTn id="143" presetID="22" presetClass="entr" presetSubtype="4" fill="hold" nodeType="clickEffect">
                                  <p:stCondLst>
                                    <p:cond delay="0"/>
                                  </p:stCondLst>
                                  <p:childTnLst>
                                    <p:set>
                                      <p:cBhvr>
                                        <p:cTn id="144" dur="1" fill="hold">
                                          <p:stCondLst>
                                            <p:cond delay="0"/>
                                          </p:stCondLst>
                                        </p:cTn>
                                        <p:tgtEl>
                                          <p:spTgt spid="1089621"/>
                                        </p:tgtEl>
                                        <p:attrNameLst>
                                          <p:attrName>style.visibility</p:attrName>
                                        </p:attrNameLst>
                                      </p:cBhvr>
                                      <p:to>
                                        <p:strVal val="visible"/>
                                      </p:to>
                                    </p:set>
                                    <p:animEffect transition="in" filter="wipe(down)">
                                      <p:cBhvr>
                                        <p:cTn id="145" dur="2000"/>
                                        <p:tgtEl>
                                          <p:spTgt spid="1089621"/>
                                        </p:tgtEl>
                                      </p:cBhvr>
                                    </p:animEffect>
                                  </p:childTnLst>
                                  <p:subTnLst>
                                    <p:audio>
                                      <p:cMediaNode>
                                        <p:cTn display="0" masterRel="sameClick">
                                          <p:stCondLst>
                                            <p:cond evt="begin" delay="0">
                                              <p:tn val="143"/>
                                            </p:cond>
                                          </p:stCondLst>
                                          <p:endCondLst>
                                            <p:cond evt="onStopAudio" delay="0">
                                              <p:tgtEl>
                                                <p:sldTgt/>
                                              </p:tgtEl>
                                            </p:cond>
                                          </p:endCondLst>
                                        </p:cTn>
                                        <p:tgtEl>
                                          <p:sndTgt r:embed="rId4" name="chimes.wav"/>
                                        </p:tgtEl>
                                      </p:cMediaNode>
                                    </p:audio>
                                  </p:subTnLst>
                                </p:cTn>
                              </p:par>
                            </p:childTnLst>
                          </p:cTn>
                        </p:par>
                      </p:childTnLst>
                    </p:cTn>
                  </p:par>
                  <p:par>
                    <p:cTn id="146" fill="hold">
                      <p:stCondLst>
                        <p:cond delay="indefinite"/>
                      </p:stCondLst>
                      <p:childTnLst>
                        <p:par>
                          <p:cTn id="147" fill="hold">
                            <p:stCondLst>
                              <p:cond delay="0"/>
                            </p:stCondLst>
                            <p:childTnLst>
                              <p:par>
                                <p:cTn id="148" presetID="22" presetClass="entr" presetSubtype="2" fill="hold" grpId="0" nodeType="clickEffect">
                                  <p:stCondLst>
                                    <p:cond delay="0"/>
                                  </p:stCondLst>
                                  <p:childTnLst>
                                    <p:set>
                                      <p:cBhvr>
                                        <p:cTn id="149" dur="1" fill="hold">
                                          <p:stCondLst>
                                            <p:cond delay="0"/>
                                          </p:stCondLst>
                                        </p:cTn>
                                        <p:tgtEl>
                                          <p:spTgt spid="1089622"/>
                                        </p:tgtEl>
                                        <p:attrNameLst>
                                          <p:attrName>style.visibility</p:attrName>
                                        </p:attrNameLst>
                                      </p:cBhvr>
                                      <p:to>
                                        <p:strVal val="visible"/>
                                      </p:to>
                                    </p:set>
                                    <p:animEffect transition="in" filter="wipe(right)">
                                      <p:cBhvr>
                                        <p:cTn id="150" dur="2000"/>
                                        <p:tgtEl>
                                          <p:spTgt spid="1089622"/>
                                        </p:tgtEl>
                                      </p:cBhvr>
                                    </p:animEffect>
                                  </p:childTnLst>
                                  <p:subTnLst>
                                    <p:audio>
                                      <p:cMediaNode>
                                        <p:cTn display="0" masterRel="sameClick">
                                          <p:stCondLst>
                                            <p:cond evt="begin" delay="0">
                                              <p:tn val="148"/>
                                            </p:cond>
                                          </p:stCondLst>
                                          <p:endCondLst>
                                            <p:cond evt="onStopAudio" delay="0">
                                              <p:tgtEl>
                                                <p:sldTgt/>
                                              </p:tgtEl>
                                            </p:cond>
                                          </p:endCondLst>
                                        </p:cTn>
                                        <p:tgtEl>
                                          <p:sndTgt r:embed="rId7" name="drumroll.wav"/>
                                        </p:tgtEl>
                                      </p:cMediaNode>
                                    </p:audio>
                                  </p:subTnLst>
                                </p:cTn>
                              </p:par>
                              <p:par>
                                <p:cTn id="151" presetID="53" presetClass="entr" presetSubtype="0" fill="hold" grpId="0" nodeType="withEffect">
                                  <p:stCondLst>
                                    <p:cond delay="0"/>
                                  </p:stCondLst>
                                  <p:childTnLst>
                                    <p:set>
                                      <p:cBhvr>
                                        <p:cTn id="152" dur="1" fill="hold">
                                          <p:stCondLst>
                                            <p:cond delay="0"/>
                                          </p:stCondLst>
                                        </p:cTn>
                                        <p:tgtEl>
                                          <p:spTgt spid="1089623"/>
                                        </p:tgtEl>
                                        <p:attrNameLst>
                                          <p:attrName>style.visibility</p:attrName>
                                        </p:attrNameLst>
                                      </p:cBhvr>
                                      <p:to>
                                        <p:strVal val="visible"/>
                                      </p:to>
                                    </p:set>
                                    <p:anim calcmode="lin" valueType="num">
                                      <p:cBhvr>
                                        <p:cTn id="153" dur="500" fill="hold"/>
                                        <p:tgtEl>
                                          <p:spTgt spid="1089623"/>
                                        </p:tgtEl>
                                        <p:attrNameLst>
                                          <p:attrName>ppt_w</p:attrName>
                                        </p:attrNameLst>
                                      </p:cBhvr>
                                      <p:tavLst>
                                        <p:tav tm="0">
                                          <p:val>
                                            <p:fltVal val="0"/>
                                          </p:val>
                                        </p:tav>
                                        <p:tav tm="100000">
                                          <p:val>
                                            <p:strVal val="#ppt_w"/>
                                          </p:val>
                                        </p:tav>
                                      </p:tavLst>
                                    </p:anim>
                                    <p:anim calcmode="lin" valueType="num">
                                      <p:cBhvr>
                                        <p:cTn id="154" dur="500" fill="hold"/>
                                        <p:tgtEl>
                                          <p:spTgt spid="1089623"/>
                                        </p:tgtEl>
                                        <p:attrNameLst>
                                          <p:attrName>ppt_h</p:attrName>
                                        </p:attrNameLst>
                                      </p:cBhvr>
                                      <p:tavLst>
                                        <p:tav tm="0">
                                          <p:val>
                                            <p:fltVal val="0"/>
                                          </p:val>
                                        </p:tav>
                                        <p:tav tm="100000">
                                          <p:val>
                                            <p:strVal val="#ppt_h"/>
                                          </p:val>
                                        </p:tav>
                                      </p:tavLst>
                                    </p:anim>
                                    <p:animEffect transition="in" filter="fade">
                                      <p:cBhvr>
                                        <p:cTn id="155" dur="500"/>
                                        <p:tgtEl>
                                          <p:spTgt spid="1089623"/>
                                        </p:tgtEl>
                                      </p:cBhvr>
                                    </p:animEffect>
                                  </p:childTnLst>
                                  <p:subTnLst>
                                    <p:audio>
                                      <p:cMediaNode>
                                        <p:cTn display="0" masterRel="sameClick">
                                          <p:stCondLst>
                                            <p:cond evt="begin" delay="0">
                                              <p:tn val="151"/>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9548" grpId="0" animBg="1"/>
      <p:bldP spid="1089549" grpId="0" animBg="1"/>
      <p:bldP spid="1089552" grpId="0" animBg="1"/>
      <p:bldP spid="1089554" grpId="0" animBg="1"/>
      <p:bldP spid="1089562" grpId="0" animBg="1"/>
      <p:bldP spid="1089563" grpId="0" animBg="1"/>
      <p:bldP spid="1089569" grpId="0" animBg="1"/>
      <p:bldP spid="1089570" grpId="0" animBg="1"/>
      <p:bldP spid="1089581" grpId="0"/>
      <p:bldP spid="1089582" grpId="0"/>
      <p:bldP spid="1089583" grpId="0"/>
      <p:bldP spid="1089584" grpId="0"/>
      <p:bldP spid="1089592" grpId="0" animBg="1"/>
      <p:bldP spid="1089593" grpId="0" animBg="1"/>
      <p:bldP spid="1089597" grpId="0"/>
      <p:bldP spid="1089598" grpId="0"/>
      <p:bldP spid="1089599" grpId="0"/>
      <p:bldP spid="1089605" grpId="0" animBg="1"/>
      <p:bldP spid="1089606" grpId="0" animBg="1"/>
      <p:bldP spid="1089620" grpId="0"/>
      <p:bldP spid="1089622" grpId="0" animBg="1"/>
      <p:bldP spid="1089623" grpId="0"/>
      <p:bldP spid="10896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338" name="Rectangle 2"/>
          <p:cNvSpPr>
            <a:spLocks noChangeArrowheads="1"/>
          </p:cNvSpPr>
          <p:nvPr/>
        </p:nvSpPr>
        <p:spPr bwMode="auto">
          <a:xfrm>
            <a:off x="685800" y="1401763"/>
            <a:ext cx="7772400" cy="5284787"/>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chemeClr val="accent2"/>
                </a:solidFill>
                <a:latin typeface="Arial" charset="0"/>
                <a:ea typeface="Calibri" pitchFamily="34" charset="0"/>
                <a:cs typeface="Arial" charset="0"/>
              </a:rPr>
              <a:t>Applications and skills: </a:t>
            </a:r>
            <a:endParaRPr lang="en-US" sz="2400">
              <a:solidFill>
                <a:schemeClr val="accent2"/>
              </a:solidFill>
              <a:latin typeface="Arial" charset="0"/>
              <a:ea typeface="Calibri" pitchFamily="34" charset="0"/>
              <a:cs typeface="Arial" charset="0"/>
            </a:endParaRPr>
          </a:p>
          <a:p>
            <a:pPr marL="609600" indent="-609600">
              <a:spcBef>
                <a:spcPct val="20000"/>
              </a:spcBef>
            </a:pPr>
            <a:r>
              <a:rPr lang="en-US" sz="2400">
                <a:solidFill>
                  <a:schemeClr val="accent2"/>
                </a:solidFill>
                <a:latin typeface="Arial" charset="0"/>
                <a:ea typeface="Calibri" pitchFamily="34" charset="0"/>
                <a:cs typeface="Arial" charset="0"/>
              </a:rPr>
              <a:t>• Solving specific energy and energy density problems </a:t>
            </a:r>
          </a:p>
          <a:p>
            <a:pPr marL="609600" indent="-609600">
              <a:spcBef>
                <a:spcPct val="20000"/>
              </a:spcBef>
            </a:pPr>
            <a:r>
              <a:rPr lang="en-US" sz="2400">
                <a:solidFill>
                  <a:schemeClr val="accent2"/>
                </a:solidFill>
                <a:latin typeface="Arial" charset="0"/>
                <a:ea typeface="Calibri" pitchFamily="34" charset="0"/>
                <a:cs typeface="Arial" charset="0"/>
              </a:rPr>
              <a:t>• Sketching and interpreting Sankey diagrams </a:t>
            </a:r>
          </a:p>
          <a:p>
            <a:pPr marL="609600" indent="-609600">
              <a:spcBef>
                <a:spcPct val="20000"/>
              </a:spcBef>
            </a:pPr>
            <a:r>
              <a:rPr lang="en-US" sz="2400">
                <a:solidFill>
                  <a:schemeClr val="accent2"/>
                </a:solidFill>
                <a:latin typeface="Arial" charset="0"/>
                <a:ea typeface="Calibri" pitchFamily="34" charset="0"/>
                <a:cs typeface="Arial" charset="0"/>
              </a:rPr>
              <a:t>• Describing the basic features of fossil fuel power stations, nuclear power stations, wind generators, pumped storage hydroelectric systems and solar power cells </a:t>
            </a:r>
          </a:p>
          <a:p>
            <a:pPr marL="609600" indent="-609600">
              <a:spcBef>
                <a:spcPct val="20000"/>
              </a:spcBef>
            </a:pPr>
            <a:r>
              <a:rPr lang="en-US" sz="2400">
                <a:solidFill>
                  <a:schemeClr val="accent2"/>
                </a:solidFill>
                <a:latin typeface="Arial" charset="0"/>
                <a:ea typeface="Calibri" pitchFamily="34" charset="0"/>
                <a:cs typeface="Arial" charset="0"/>
              </a:rPr>
              <a:t>• Solving problems relevant to energy transformations in the context of these generating systems </a:t>
            </a:r>
          </a:p>
          <a:p>
            <a:pPr marL="609600" indent="-609600">
              <a:spcBef>
                <a:spcPct val="20000"/>
              </a:spcBef>
            </a:pPr>
            <a:r>
              <a:rPr lang="en-US" sz="2400">
                <a:solidFill>
                  <a:schemeClr val="accent2"/>
                </a:solidFill>
                <a:latin typeface="Arial" charset="0"/>
                <a:ea typeface="Calibri" pitchFamily="34" charset="0"/>
                <a:cs typeface="Arial" charset="0"/>
              </a:rPr>
              <a:t>• Discussing safety issues and risks associated with the production of nuclear power </a:t>
            </a:r>
          </a:p>
          <a:p>
            <a:pPr marL="609600" indent="-609600">
              <a:spcBef>
                <a:spcPct val="20000"/>
              </a:spcBef>
            </a:pPr>
            <a:r>
              <a:rPr lang="en-US" sz="2400">
                <a:solidFill>
                  <a:schemeClr val="accent2"/>
                </a:solidFill>
                <a:latin typeface="Arial" charset="0"/>
                <a:ea typeface="Calibri" pitchFamily="34" charset="0"/>
                <a:cs typeface="Arial" charset="0"/>
              </a:rPr>
              <a:t>• Describing the differences between photovoltaic cells and solar heating panels </a:t>
            </a:r>
            <a:endParaRPr lang="en-US" sz="2400" b="1">
              <a:solidFill>
                <a:schemeClr val="accent2"/>
              </a:solidFill>
              <a:latin typeface="Arial" charset="0"/>
              <a:ea typeface="Calibri" pitchFamily="34" charset="0"/>
              <a:cs typeface="Arial" charset="0"/>
            </a:endParaRPr>
          </a:p>
        </p:txBody>
      </p:sp>
      <p:sp>
        <p:nvSpPr>
          <p:cNvPr id="5123"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8338">
                                            <p:txEl>
                                              <p:pRg st="0" end="0"/>
                                            </p:txEl>
                                          </p:spTgt>
                                        </p:tgtEl>
                                        <p:attrNameLst>
                                          <p:attrName>style.visibility</p:attrName>
                                        </p:attrNameLst>
                                      </p:cBhvr>
                                      <p:to>
                                        <p:strVal val="visible"/>
                                      </p:to>
                                    </p:set>
                                    <p:anim calcmode="lin" valueType="num">
                                      <p:cBhvr additive="base">
                                        <p:cTn id="7" dur="500" fill="hold"/>
                                        <p:tgtEl>
                                          <p:spTgt spid="10383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833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8338">
                                            <p:txEl>
                                              <p:pRg st="1" end="1"/>
                                            </p:txEl>
                                          </p:spTgt>
                                        </p:tgtEl>
                                        <p:attrNameLst>
                                          <p:attrName>style.visibility</p:attrName>
                                        </p:attrNameLst>
                                      </p:cBhvr>
                                      <p:to>
                                        <p:strVal val="visible"/>
                                      </p:to>
                                    </p:set>
                                    <p:anim calcmode="lin" valueType="num">
                                      <p:cBhvr additive="base">
                                        <p:cTn id="13" dur="500" fill="hold"/>
                                        <p:tgtEl>
                                          <p:spTgt spid="103833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383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8338">
                                            <p:txEl>
                                              <p:pRg st="2" end="2"/>
                                            </p:txEl>
                                          </p:spTgt>
                                        </p:tgtEl>
                                        <p:attrNameLst>
                                          <p:attrName>style.visibility</p:attrName>
                                        </p:attrNameLst>
                                      </p:cBhvr>
                                      <p:to>
                                        <p:strVal val="visible"/>
                                      </p:to>
                                    </p:set>
                                    <p:anim calcmode="lin" valueType="num">
                                      <p:cBhvr additive="base">
                                        <p:cTn id="19" dur="500" fill="hold"/>
                                        <p:tgtEl>
                                          <p:spTgt spid="103833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3833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38338">
                                            <p:txEl>
                                              <p:pRg st="3" end="3"/>
                                            </p:txEl>
                                          </p:spTgt>
                                        </p:tgtEl>
                                        <p:attrNameLst>
                                          <p:attrName>style.visibility</p:attrName>
                                        </p:attrNameLst>
                                      </p:cBhvr>
                                      <p:to>
                                        <p:strVal val="visible"/>
                                      </p:to>
                                    </p:set>
                                    <p:anim calcmode="lin" valueType="num">
                                      <p:cBhvr additive="base">
                                        <p:cTn id="25" dur="500" fill="hold"/>
                                        <p:tgtEl>
                                          <p:spTgt spid="103833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3833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38338">
                                            <p:txEl>
                                              <p:pRg st="4" end="4"/>
                                            </p:txEl>
                                          </p:spTgt>
                                        </p:tgtEl>
                                        <p:attrNameLst>
                                          <p:attrName>style.visibility</p:attrName>
                                        </p:attrNameLst>
                                      </p:cBhvr>
                                      <p:to>
                                        <p:strVal val="visible"/>
                                      </p:to>
                                    </p:set>
                                    <p:anim calcmode="lin" valueType="num">
                                      <p:cBhvr additive="base">
                                        <p:cTn id="31" dur="500" fill="hold"/>
                                        <p:tgtEl>
                                          <p:spTgt spid="103833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3833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38338">
                                            <p:txEl>
                                              <p:pRg st="5" end="5"/>
                                            </p:txEl>
                                          </p:spTgt>
                                        </p:tgtEl>
                                        <p:attrNameLst>
                                          <p:attrName>style.visibility</p:attrName>
                                        </p:attrNameLst>
                                      </p:cBhvr>
                                      <p:to>
                                        <p:strVal val="visible"/>
                                      </p:to>
                                    </p:set>
                                    <p:anim calcmode="lin" valueType="num">
                                      <p:cBhvr additive="base">
                                        <p:cTn id="37" dur="500" fill="hold"/>
                                        <p:tgtEl>
                                          <p:spTgt spid="103833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3833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38338">
                                            <p:txEl>
                                              <p:pRg st="6" end="6"/>
                                            </p:txEl>
                                          </p:spTgt>
                                        </p:tgtEl>
                                        <p:attrNameLst>
                                          <p:attrName>style.visibility</p:attrName>
                                        </p:attrNameLst>
                                      </p:cBhvr>
                                      <p:to>
                                        <p:strVal val="visible"/>
                                      </p:to>
                                    </p:set>
                                    <p:anim calcmode="lin" valueType="num">
                                      <p:cBhvr additive="base">
                                        <p:cTn id="43" dur="500" fill="hold"/>
                                        <p:tgtEl>
                                          <p:spTgt spid="103833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3833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579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Describing nuclear power stations</a:t>
            </a:r>
            <a:endParaRPr lang="en-US">
              <a:solidFill>
                <a:srgbClr val="000000"/>
              </a:solidFill>
              <a:ea typeface="Calibri" pitchFamily="34" charset="0"/>
              <a:cs typeface="Times New Roman" pitchFamily="18" charset="0"/>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Nuclear power stations are the same as fossil fuel stations, from the turbine on down.</a:t>
            </a:r>
          </a:p>
        </p:txBody>
      </p:sp>
      <p:sp>
        <p:nvSpPr>
          <p:cNvPr id="41987"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185796" name="Picture 4" descr="nuclear energy generation diagram "/>
          <p:cNvPicPr>
            <a:picLocks noChangeAspect="1" noChangeArrowheads="1" noCrop="1"/>
          </p:cNvPicPr>
          <p:nvPr/>
        </p:nvPicPr>
        <p:blipFill>
          <a:blip r:embed="rId9" cstate="print"/>
          <a:srcRect/>
          <a:stretch>
            <a:fillRect/>
          </a:stretch>
        </p:blipFill>
        <p:spPr bwMode="auto">
          <a:xfrm>
            <a:off x="914400" y="2624138"/>
            <a:ext cx="7280275" cy="3763962"/>
          </a:xfrm>
          <a:prstGeom prst="rect">
            <a:avLst/>
          </a:prstGeom>
          <a:ln>
            <a:noFill/>
          </a:ln>
          <a:effectLst>
            <a:outerShdw blurRad="292100" dist="139700" dir="2700000" algn="tl" rotWithShape="0">
              <a:srgbClr val="333333">
                <a:alpha val="65000"/>
              </a:srgbClr>
            </a:outerShdw>
          </a:effectLst>
        </p:spPr>
      </p:pic>
      <p:sp>
        <p:nvSpPr>
          <p:cNvPr id="1185797" name="Text Box 5"/>
          <p:cNvSpPr txBox="1">
            <a:spLocks noChangeArrowheads="1"/>
          </p:cNvSpPr>
          <p:nvPr/>
        </p:nvSpPr>
        <p:spPr bwMode="auto">
          <a:xfrm>
            <a:off x="1419225" y="6407150"/>
            <a:ext cx="1249363" cy="457200"/>
          </a:xfrm>
          <a:prstGeom prst="rect">
            <a:avLst/>
          </a:prstGeom>
          <a:noFill/>
          <a:ln w="9525">
            <a:noFill/>
            <a:miter lim="800000"/>
            <a:headEnd/>
            <a:tailEnd/>
          </a:ln>
        </p:spPr>
        <p:txBody>
          <a:bodyPr>
            <a:spAutoFit/>
          </a:bodyPr>
          <a:lstStyle/>
          <a:p>
            <a:pPr>
              <a:spcBef>
                <a:spcPct val="50000"/>
              </a:spcBef>
            </a:pPr>
            <a:r>
              <a:rPr lang="en-US" sz="2400">
                <a:solidFill>
                  <a:srgbClr val="000000"/>
                </a:solidFill>
                <a:latin typeface="Arial" charset="0"/>
                <a:sym typeface="Symbol" pitchFamily="18" charset="2"/>
              </a:rPr>
              <a:t> Heat</a:t>
            </a:r>
          </a:p>
        </p:txBody>
      </p:sp>
      <p:sp>
        <p:nvSpPr>
          <p:cNvPr id="1185798" name="Text Box 6"/>
          <p:cNvSpPr txBox="1">
            <a:spLocks noChangeArrowheads="1"/>
          </p:cNvSpPr>
          <p:nvPr/>
        </p:nvSpPr>
        <p:spPr bwMode="auto">
          <a:xfrm>
            <a:off x="2897188" y="6399213"/>
            <a:ext cx="1671637" cy="457200"/>
          </a:xfrm>
          <a:prstGeom prst="rect">
            <a:avLst/>
          </a:prstGeom>
          <a:noFill/>
          <a:ln w="9525">
            <a:noFill/>
            <a:miter lim="800000"/>
            <a:headEnd/>
            <a:tailEnd/>
          </a:ln>
        </p:spPr>
        <p:txBody>
          <a:bodyPr>
            <a:spAutoFit/>
          </a:bodyPr>
          <a:lstStyle/>
          <a:p>
            <a:pPr>
              <a:spcBef>
                <a:spcPct val="50000"/>
              </a:spcBef>
            </a:pPr>
            <a:r>
              <a:rPr lang="en-US" sz="2400">
                <a:solidFill>
                  <a:srgbClr val="000000"/>
                </a:solidFill>
                <a:latin typeface="Arial" charset="0"/>
                <a:sym typeface="Symbol" pitchFamily="18" charset="2"/>
              </a:rPr>
              <a:t> Kinetic</a:t>
            </a:r>
          </a:p>
        </p:txBody>
      </p:sp>
      <p:sp>
        <p:nvSpPr>
          <p:cNvPr id="1185799" name="Text Box 7"/>
          <p:cNvSpPr txBox="1">
            <a:spLocks noChangeArrowheads="1"/>
          </p:cNvSpPr>
          <p:nvPr/>
        </p:nvSpPr>
        <p:spPr bwMode="auto">
          <a:xfrm>
            <a:off x="4979988" y="6388100"/>
            <a:ext cx="2212975" cy="457200"/>
          </a:xfrm>
          <a:prstGeom prst="rect">
            <a:avLst/>
          </a:prstGeom>
          <a:noFill/>
          <a:ln w="9525">
            <a:noFill/>
            <a:miter lim="800000"/>
            <a:headEnd/>
            <a:tailEnd/>
          </a:ln>
        </p:spPr>
        <p:txBody>
          <a:bodyPr>
            <a:spAutoFit/>
          </a:bodyPr>
          <a:lstStyle/>
          <a:p>
            <a:pPr>
              <a:spcBef>
                <a:spcPct val="50000"/>
              </a:spcBef>
            </a:pPr>
            <a:r>
              <a:rPr lang="en-US" sz="2400">
                <a:solidFill>
                  <a:srgbClr val="000000"/>
                </a:solidFill>
                <a:latin typeface="Arial" charset="0"/>
                <a:sym typeface="Symbol" pitchFamily="18" charset="2"/>
              </a:rPr>
              <a:t> Electrical</a:t>
            </a:r>
          </a:p>
        </p:txBody>
      </p:sp>
      <p:pic>
        <p:nvPicPr>
          <p:cNvPr id="1185800" name="Picture 8" descr="Radioactive Sign Clip Art"/>
          <p:cNvPicPr>
            <a:picLocks noChangeAspect="1" noChangeArrowheads="1"/>
          </p:cNvPicPr>
          <p:nvPr/>
        </p:nvPicPr>
        <p:blipFill>
          <a:blip r:embed="rId10" cstate="print"/>
          <a:srcRect/>
          <a:stretch>
            <a:fillRect/>
          </a:stretch>
        </p:blipFill>
        <p:spPr bwMode="auto">
          <a:xfrm>
            <a:off x="1300163" y="3228975"/>
            <a:ext cx="593725" cy="519113"/>
          </a:xfrm>
          <a:prstGeom prst="rect">
            <a:avLst/>
          </a:prstGeom>
          <a:noFill/>
          <a:ln w="9525">
            <a:noFill/>
            <a:miter lim="800000"/>
            <a:headEnd/>
            <a:tailEnd/>
          </a:ln>
        </p:spPr>
      </p:pic>
      <p:pic>
        <p:nvPicPr>
          <p:cNvPr id="1185801" name="Picture 9" descr="icon_heat"/>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2460625" y="3186113"/>
            <a:ext cx="612775" cy="612775"/>
          </a:xfrm>
          <a:prstGeom prst="rect">
            <a:avLst/>
          </a:prstGeom>
          <a:noFill/>
          <a:ln w="9525">
            <a:noFill/>
            <a:miter lim="800000"/>
            <a:headEnd/>
            <a:tailEnd/>
          </a:ln>
        </p:spPr>
      </p:pic>
      <p:pic>
        <p:nvPicPr>
          <p:cNvPr id="1185802" name="Picture 10" descr="hazard-sign-images-electricity"/>
          <p:cNvPicPr>
            <a:picLocks noChangeAspect="1" noChangeArrowheads="1"/>
          </p:cNvPicPr>
          <p:nvPr/>
        </p:nvPicPr>
        <p:blipFill>
          <a:blip r:embed="rId12" cstate="print"/>
          <a:srcRect/>
          <a:stretch>
            <a:fillRect/>
          </a:stretch>
        </p:blipFill>
        <p:spPr bwMode="auto">
          <a:xfrm>
            <a:off x="5186363" y="3432175"/>
            <a:ext cx="704850" cy="704850"/>
          </a:xfrm>
          <a:prstGeom prst="rect">
            <a:avLst/>
          </a:prstGeom>
          <a:noFill/>
          <a:ln w="9525">
            <a:noFill/>
            <a:miter lim="800000"/>
            <a:headEnd/>
            <a:tailEnd/>
          </a:ln>
        </p:spPr>
      </p:pic>
      <p:pic>
        <p:nvPicPr>
          <p:cNvPr id="1185803" name="Picture 11" descr="Radioactive Sign Clip Art"/>
          <p:cNvPicPr>
            <a:picLocks noChangeAspect="1" noChangeArrowheads="1"/>
          </p:cNvPicPr>
          <p:nvPr/>
        </p:nvPicPr>
        <p:blipFill>
          <a:blip r:embed="rId13" cstate="print"/>
          <a:srcRect/>
          <a:stretch>
            <a:fillRect/>
          </a:stretch>
        </p:blipFill>
        <p:spPr bwMode="auto">
          <a:xfrm>
            <a:off x="922338" y="6443663"/>
            <a:ext cx="473075" cy="414337"/>
          </a:xfrm>
          <a:prstGeom prst="rect">
            <a:avLst/>
          </a:prstGeom>
          <a:noFill/>
          <a:ln w="9525">
            <a:noFill/>
            <a:miter lim="800000"/>
            <a:headEnd/>
            <a:tailEnd/>
          </a:ln>
        </p:spPr>
      </p:pic>
      <p:pic>
        <p:nvPicPr>
          <p:cNvPr id="1185804" name="Picture 12" descr="icon_heat"/>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2425700" y="6356350"/>
            <a:ext cx="539750" cy="539750"/>
          </a:xfrm>
          <a:prstGeom prst="rect">
            <a:avLst/>
          </a:prstGeom>
          <a:noFill/>
          <a:ln w="9525">
            <a:noFill/>
            <a:miter lim="800000"/>
            <a:headEnd/>
            <a:tailEnd/>
          </a:ln>
        </p:spPr>
      </p:pic>
      <p:pic>
        <p:nvPicPr>
          <p:cNvPr id="1185805" name="Picture 13"/>
          <p:cNvPicPr>
            <a:picLocks noChangeAspect="1" noChangeArrowheads="1"/>
          </p:cNvPicPr>
          <p:nvPr/>
        </p:nvPicPr>
        <p:blipFill>
          <a:blip r:embed="rId14" cstate="print"/>
          <a:srcRect/>
          <a:stretch>
            <a:fillRect/>
          </a:stretch>
        </p:blipFill>
        <p:spPr bwMode="auto">
          <a:xfrm>
            <a:off x="3719513" y="3378200"/>
            <a:ext cx="550862" cy="515938"/>
          </a:xfrm>
          <a:prstGeom prst="rect">
            <a:avLst/>
          </a:prstGeom>
          <a:noFill/>
          <a:ln w="28575">
            <a:solidFill>
              <a:schemeClr val="tx2"/>
            </a:solidFill>
            <a:miter lim="800000"/>
            <a:headEnd/>
            <a:tailEnd/>
          </a:ln>
        </p:spPr>
      </p:pic>
      <p:pic>
        <p:nvPicPr>
          <p:cNvPr id="1185806" name="Picture 14"/>
          <p:cNvPicPr>
            <a:picLocks noChangeAspect="1" noChangeArrowheads="1"/>
          </p:cNvPicPr>
          <p:nvPr/>
        </p:nvPicPr>
        <p:blipFill>
          <a:blip r:embed="rId14" cstate="print"/>
          <a:srcRect/>
          <a:stretch>
            <a:fillRect/>
          </a:stretch>
        </p:blipFill>
        <p:spPr bwMode="auto">
          <a:xfrm>
            <a:off x="4603750" y="6483350"/>
            <a:ext cx="358775" cy="336550"/>
          </a:xfrm>
          <a:prstGeom prst="rect">
            <a:avLst/>
          </a:prstGeom>
          <a:noFill/>
          <a:ln w="28575">
            <a:solidFill>
              <a:schemeClr val="tx2"/>
            </a:solidFill>
            <a:miter lim="800000"/>
            <a:headEnd/>
            <a:tailEnd/>
          </a:ln>
        </p:spPr>
      </p:pic>
      <p:pic>
        <p:nvPicPr>
          <p:cNvPr id="1185807" name="Picture 15" descr="hazard-sign-images-electricity"/>
          <p:cNvPicPr>
            <a:picLocks noChangeAspect="1" noChangeArrowheads="1"/>
          </p:cNvPicPr>
          <p:nvPr/>
        </p:nvPicPr>
        <p:blipFill>
          <a:blip r:embed="rId15" cstate="print"/>
          <a:srcRect/>
          <a:stretch>
            <a:fillRect/>
          </a:stretch>
        </p:blipFill>
        <p:spPr bwMode="auto">
          <a:xfrm>
            <a:off x="6929438" y="6430963"/>
            <a:ext cx="427037" cy="427037"/>
          </a:xfrm>
          <a:prstGeom prst="rect">
            <a:avLst/>
          </a:prstGeom>
          <a:noFill/>
          <a:ln w="9525">
            <a:noFill/>
            <a:miter lim="800000"/>
            <a:headEnd/>
            <a:tailEnd/>
          </a:ln>
        </p:spPr>
      </p:pic>
      <p:pic>
        <p:nvPicPr>
          <p:cNvPr id="1185808" name="Picture 16" descr="hazard-sign-images-electricity"/>
          <p:cNvPicPr>
            <a:picLocks noChangeAspect="1" noChangeArrowheads="1"/>
          </p:cNvPicPr>
          <p:nvPr/>
        </p:nvPicPr>
        <p:blipFill>
          <a:blip r:embed="rId12" cstate="print"/>
          <a:srcRect/>
          <a:stretch>
            <a:fillRect/>
          </a:stretch>
        </p:blipFill>
        <p:spPr bwMode="auto">
          <a:xfrm>
            <a:off x="7180263" y="2811463"/>
            <a:ext cx="704850" cy="70485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85794">
                                            <p:txEl>
                                              <p:pRg st="0" end="0"/>
                                            </p:txEl>
                                          </p:spTgt>
                                        </p:tgtEl>
                                        <p:attrNameLst>
                                          <p:attrName>style.visibility</p:attrName>
                                        </p:attrNameLst>
                                      </p:cBhvr>
                                      <p:to>
                                        <p:strVal val="visible"/>
                                      </p:to>
                                    </p:set>
                                    <p:anim calcmode="lin" valueType="num">
                                      <p:cBhvr additive="base">
                                        <p:cTn id="7" dur="500" fill="hold"/>
                                        <p:tgtEl>
                                          <p:spTgt spid="11857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57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85794">
                                            <p:txEl>
                                              <p:pRg st="1" end="1"/>
                                            </p:txEl>
                                          </p:spTgt>
                                        </p:tgtEl>
                                        <p:attrNameLst>
                                          <p:attrName>style.visibility</p:attrName>
                                        </p:attrNameLst>
                                      </p:cBhvr>
                                      <p:to>
                                        <p:strVal val="visible"/>
                                      </p:to>
                                    </p:set>
                                    <p:anim calcmode="lin" valueType="num">
                                      <p:cBhvr additive="base">
                                        <p:cTn id="13" dur="500" fill="hold"/>
                                        <p:tgtEl>
                                          <p:spTgt spid="11857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857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1185796"/>
                                        </p:tgtEl>
                                        <p:attrNameLst>
                                          <p:attrName>style.visibility</p:attrName>
                                        </p:attrNameLst>
                                      </p:cBhvr>
                                      <p:to>
                                        <p:strVal val="visible"/>
                                      </p:to>
                                    </p:set>
                                    <p:animEffect transition="in" filter="diamond(in)">
                                      <p:cBhvr>
                                        <p:cTn id="19" dur="2000"/>
                                        <p:tgtEl>
                                          <p:spTgt spid="118579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1185803"/>
                                        </p:tgtEl>
                                        <p:attrNameLst>
                                          <p:attrName>style.visibility</p:attrName>
                                        </p:attrNameLst>
                                      </p:cBhvr>
                                      <p:to>
                                        <p:strVal val="visible"/>
                                      </p:to>
                                    </p:set>
                                    <p:anim calcmode="lin" valueType="num">
                                      <p:cBhvr>
                                        <p:cTn id="24" dur="500" fill="hold"/>
                                        <p:tgtEl>
                                          <p:spTgt spid="1185803"/>
                                        </p:tgtEl>
                                        <p:attrNameLst>
                                          <p:attrName>ppt_w</p:attrName>
                                        </p:attrNameLst>
                                      </p:cBhvr>
                                      <p:tavLst>
                                        <p:tav tm="0">
                                          <p:val>
                                            <p:fltVal val="0"/>
                                          </p:val>
                                        </p:tav>
                                        <p:tav tm="100000">
                                          <p:val>
                                            <p:strVal val="#ppt_w"/>
                                          </p:val>
                                        </p:tav>
                                      </p:tavLst>
                                    </p:anim>
                                    <p:anim calcmode="lin" valueType="num">
                                      <p:cBhvr>
                                        <p:cTn id="25" dur="500" fill="hold"/>
                                        <p:tgtEl>
                                          <p:spTgt spid="1185803"/>
                                        </p:tgtEl>
                                        <p:attrNameLst>
                                          <p:attrName>ppt_h</p:attrName>
                                        </p:attrNameLst>
                                      </p:cBhvr>
                                      <p:tavLst>
                                        <p:tav tm="0">
                                          <p:val>
                                            <p:fltVal val="0"/>
                                          </p:val>
                                        </p:tav>
                                        <p:tav tm="100000">
                                          <p:val>
                                            <p:strVal val="#ppt_h"/>
                                          </p:val>
                                        </p:tav>
                                      </p:tavLst>
                                    </p:anim>
                                    <p:animEffect transition="in" filter="fade">
                                      <p:cBhvr>
                                        <p:cTn id="26" dur="500"/>
                                        <p:tgtEl>
                                          <p:spTgt spid="1185803"/>
                                        </p:tgtEl>
                                      </p:cBhvr>
                                    </p:animEffect>
                                  </p:childTnLst>
                                  <p:subTnLst>
                                    <p:audio>
                                      <p:cMediaNode>
                                        <p:cTn display="0" masterRel="sameClick">
                                          <p:stCondLst>
                                            <p:cond evt="begin" delay="0">
                                              <p:tn val="22"/>
                                            </p:cond>
                                          </p:stCondLst>
                                          <p:endCondLst>
                                            <p:cond evt="onStopAudio" delay="0">
                                              <p:tgtEl>
                                                <p:sldTgt/>
                                              </p:tgtEl>
                                            </p:cond>
                                          </p:endCondLst>
                                        </p:cTn>
                                        <p:tgtEl>
                                          <p:sndTgt r:embed="rId5" name="alarm.wav"/>
                                        </p:tgtEl>
                                      </p:cMediaNode>
                                    </p:audio>
                                  </p:sub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1185800"/>
                                        </p:tgtEl>
                                        <p:attrNameLst>
                                          <p:attrName>style.visibility</p:attrName>
                                        </p:attrNameLst>
                                      </p:cBhvr>
                                      <p:to>
                                        <p:strVal val="visible"/>
                                      </p:to>
                                    </p:set>
                                    <p:anim calcmode="lin" valueType="num">
                                      <p:cBhvr>
                                        <p:cTn id="31" dur="500" fill="hold"/>
                                        <p:tgtEl>
                                          <p:spTgt spid="1185800"/>
                                        </p:tgtEl>
                                        <p:attrNameLst>
                                          <p:attrName>ppt_w</p:attrName>
                                        </p:attrNameLst>
                                      </p:cBhvr>
                                      <p:tavLst>
                                        <p:tav tm="0">
                                          <p:val>
                                            <p:fltVal val="0"/>
                                          </p:val>
                                        </p:tav>
                                        <p:tav tm="100000">
                                          <p:val>
                                            <p:strVal val="#ppt_w"/>
                                          </p:val>
                                        </p:tav>
                                      </p:tavLst>
                                    </p:anim>
                                    <p:anim calcmode="lin" valueType="num">
                                      <p:cBhvr>
                                        <p:cTn id="32" dur="500" fill="hold"/>
                                        <p:tgtEl>
                                          <p:spTgt spid="1185800"/>
                                        </p:tgtEl>
                                        <p:attrNameLst>
                                          <p:attrName>ppt_h</p:attrName>
                                        </p:attrNameLst>
                                      </p:cBhvr>
                                      <p:tavLst>
                                        <p:tav tm="0">
                                          <p:val>
                                            <p:fltVal val="0"/>
                                          </p:val>
                                        </p:tav>
                                        <p:tav tm="100000">
                                          <p:val>
                                            <p:strVal val="#ppt_h"/>
                                          </p:val>
                                        </p:tav>
                                      </p:tavLst>
                                    </p:anim>
                                    <p:animEffect transition="in" filter="fade">
                                      <p:cBhvr>
                                        <p:cTn id="33" dur="500"/>
                                        <p:tgtEl>
                                          <p:spTgt spid="1185800"/>
                                        </p:tgtEl>
                                      </p:cBhvr>
                                    </p:animEffect>
                                  </p:childTnLst>
                                  <p:subTnLst>
                                    <p:audio>
                                      <p:cMediaNode>
                                        <p:cTn display="0" masterRel="sameClick">
                                          <p:stCondLst>
                                            <p:cond evt="begin" delay="0">
                                              <p:tn val="29"/>
                                            </p:cond>
                                          </p:stCondLst>
                                          <p:endCondLst>
                                            <p:cond evt="onStopAudio" delay="0">
                                              <p:tgtEl>
                                                <p:sldTgt/>
                                              </p:tgtEl>
                                            </p:cond>
                                          </p:endCondLst>
                                        </p:cTn>
                                        <p:tgtEl>
                                          <p:sndTgt r:embed="rId5" name="alarm.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185797"/>
                                        </p:tgtEl>
                                        <p:attrNameLst>
                                          <p:attrName>style.visibility</p:attrName>
                                        </p:attrNameLst>
                                      </p:cBhvr>
                                      <p:to>
                                        <p:strVal val="visible"/>
                                      </p:to>
                                    </p:set>
                                    <p:anim calcmode="lin" valueType="num">
                                      <p:cBhvr additive="base">
                                        <p:cTn id="38" dur="500" fill="hold"/>
                                        <p:tgtEl>
                                          <p:spTgt spid="1185797"/>
                                        </p:tgtEl>
                                        <p:attrNameLst>
                                          <p:attrName>ppt_x</p:attrName>
                                        </p:attrNameLst>
                                      </p:cBhvr>
                                      <p:tavLst>
                                        <p:tav tm="0">
                                          <p:val>
                                            <p:strVal val="#ppt_x"/>
                                          </p:val>
                                        </p:tav>
                                        <p:tav tm="100000">
                                          <p:val>
                                            <p:strVal val="#ppt_x"/>
                                          </p:val>
                                        </p:tav>
                                      </p:tavLst>
                                    </p:anim>
                                    <p:anim calcmode="lin" valueType="num">
                                      <p:cBhvr additive="base">
                                        <p:cTn id="39" dur="500" fill="hold"/>
                                        <p:tgtEl>
                                          <p:spTgt spid="118579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3" name="camera.wav"/>
                                        </p:tgtEl>
                                      </p:cMediaNode>
                                    </p:audio>
                                  </p:subTnLst>
                                </p:cTn>
                              </p:par>
                            </p:childTnLst>
                          </p:cTn>
                        </p:par>
                      </p:childTnLst>
                    </p:cTn>
                  </p:par>
                  <p:par>
                    <p:cTn id="40" fill="hold">
                      <p:stCondLst>
                        <p:cond delay="indefinite"/>
                      </p:stCondLst>
                      <p:childTnLst>
                        <p:par>
                          <p:cTn id="41" fill="hold">
                            <p:stCondLst>
                              <p:cond delay="0"/>
                            </p:stCondLst>
                            <p:childTnLst>
                              <p:par>
                                <p:cTn id="42" presetID="53" presetClass="entr" presetSubtype="0" fill="hold" nodeType="clickEffect">
                                  <p:stCondLst>
                                    <p:cond delay="0"/>
                                  </p:stCondLst>
                                  <p:childTnLst>
                                    <p:set>
                                      <p:cBhvr>
                                        <p:cTn id="43" dur="1" fill="hold">
                                          <p:stCondLst>
                                            <p:cond delay="0"/>
                                          </p:stCondLst>
                                        </p:cTn>
                                        <p:tgtEl>
                                          <p:spTgt spid="1185804"/>
                                        </p:tgtEl>
                                        <p:attrNameLst>
                                          <p:attrName>style.visibility</p:attrName>
                                        </p:attrNameLst>
                                      </p:cBhvr>
                                      <p:to>
                                        <p:strVal val="visible"/>
                                      </p:to>
                                    </p:set>
                                    <p:anim calcmode="lin" valueType="num">
                                      <p:cBhvr>
                                        <p:cTn id="44" dur="500" fill="hold"/>
                                        <p:tgtEl>
                                          <p:spTgt spid="1185804"/>
                                        </p:tgtEl>
                                        <p:attrNameLst>
                                          <p:attrName>ppt_w</p:attrName>
                                        </p:attrNameLst>
                                      </p:cBhvr>
                                      <p:tavLst>
                                        <p:tav tm="0">
                                          <p:val>
                                            <p:fltVal val="0"/>
                                          </p:val>
                                        </p:tav>
                                        <p:tav tm="100000">
                                          <p:val>
                                            <p:strVal val="#ppt_w"/>
                                          </p:val>
                                        </p:tav>
                                      </p:tavLst>
                                    </p:anim>
                                    <p:anim calcmode="lin" valueType="num">
                                      <p:cBhvr>
                                        <p:cTn id="45" dur="500" fill="hold"/>
                                        <p:tgtEl>
                                          <p:spTgt spid="1185804"/>
                                        </p:tgtEl>
                                        <p:attrNameLst>
                                          <p:attrName>ppt_h</p:attrName>
                                        </p:attrNameLst>
                                      </p:cBhvr>
                                      <p:tavLst>
                                        <p:tav tm="0">
                                          <p:val>
                                            <p:fltVal val="0"/>
                                          </p:val>
                                        </p:tav>
                                        <p:tav tm="100000">
                                          <p:val>
                                            <p:strVal val="#ppt_h"/>
                                          </p:val>
                                        </p:tav>
                                      </p:tavLst>
                                    </p:anim>
                                    <p:animEffect transition="in" filter="fade">
                                      <p:cBhvr>
                                        <p:cTn id="46" dur="500"/>
                                        <p:tgtEl>
                                          <p:spTgt spid="1185804"/>
                                        </p:tgtEl>
                                      </p:cBhvr>
                                    </p:animEffect>
                                  </p:childTnLst>
                                  <p:subTnLst>
                                    <p:audio>
                                      <p:cMediaNode>
                                        <p:cTn display="0" masterRel="sameClick">
                                          <p:stCondLst>
                                            <p:cond evt="begin" delay="0">
                                              <p:tn val="42"/>
                                            </p:cond>
                                          </p:stCondLst>
                                          <p:endCondLst>
                                            <p:cond evt="onStopAudio" delay="0">
                                              <p:tgtEl>
                                                <p:sldTgt/>
                                              </p:tgtEl>
                                            </p:cond>
                                          </p:endCondLst>
                                        </p:cTn>
                                        <p:tgtEl>
                                          <p:sndTgt r:embed="rId6" name="fireRumble.wav"/>
                                        </p:tgtEl>
                                      </p:cMediaNode>
                                    </p:audio>
                                  </p:subTnLst>
                                </p:cTn>
                              </p:par>
                            </p:childTnLst>
                          </p:cTn>
                        </p:par>
                      </p:childTnLst>
                    </p:cTn>
                  </p:par>
                  <p:par>
                    <p:cTn id="47" fill="hold">
                      <p:stCondLst>
                        <p:cond delay="indefinite"/>
                      </p:stCondLst>
                      <p:childTnLst>
                        <p:par>
                          <p:cTn id="48" fill="hold">
                            <p:stCondLst>
                              <p:cond delay="0"/>
                            </p:stCondLst>
                            <p:childTnLst>
                              <p:par>
                                <p:cTn id="49" presetID="53" presetClass="entr" presetSubtype="0" fill="hold" nodeType="clickEffect">
                                  <p:stCondLst>
                                    <p:cond delay="0"/>
                                  </p:stCondLst>
                                  <p:childTnLst>
                                    <p:set>
                                      <p:cBhvr>
                                        <p:cTn id="50" dur="1" fill="hold">
                                          <p:stCondLst>
                                            <p:cond delay="0"/>
                                          </p:stCondLst>
                                        </p:cTn>
                                        <p:tgtEl>
                                          <p:spTgt spid="1185801"/>
                                        </p:tgtEl>
                                        <p:attrNameLst>
                                          <p:attrName>style.visibility</p:attrName>
                                        </p:attrNameLst>
                                      </p:cBhvr>
                                      <p:to>
                                        <p:strVal val="visible"/>
                                      </p:to>
                                    </p:set>
                                    <p:anim calcmode="lin" valueType="num">
                                      <p:cBhvr>
                                        <p:cTn id="51" dur="500" fill="hold"/>
                                        <p:tgtEl>
                                          <p:spTgt spid="1185801"/>
                                        </p:tgtEl>
                                        <p:attrNameLst>
                                          <p:attrName>ppt_w</p:attrName>
                                        </p:attrNameLst>
                                      </p:cBhvr>
                                      <p:tavLst>
                                        <p:tav tm="0">
                                          <p:val>
                                            <p:fltVal val="0"/>
                                          </p:val>
                                        </p:tav>
                                        <p:tav tm="100000">
                                          <p:val>
                                            <p:strVal val="#ppt_w"/>
                                          </p:val>
                                        </p:tav>
                                      </p:tavLst>
                                    </p:anim>
                                    <p:anim calcmode="lin" valueType="num">
                                      <p:cBhvr>
                                        <p:cTn id="52" dur="500" fill="hold"/>
                                        <p:tgtEl>
                                          <p:spTgt spid="1185801"/>
                                        </p:tgtEl>
                                        <p:attrNameLst>
                                          <p:attrName>ppt_h</p:attrName>
                                        </p:attrNameLst>
                                      </p:cBhvr>
                                      <p:tavLst>
                                        <p:tav tm="0">
                                          <p:val>
                                            <p:fltVal val="0"/>
                                          </p:val>
                                        </p:tav>
                                        <p:tav tm="100000">
                                          <p:val>
                                            <p:strVal val="#ppt_h"/>
                                          </p:val>
                                        </p:tav>
                                      </p:tavLst>
                                    </p:anim>
                                    <p:animEffect transition="in" filter="fade">
                                      <p:cBhvr>
                                        <p:cTn id="53" dur="500"/>
                                        <p:tgtEl>
                                          <p:spTgt spid="1185801"/>
                                        </p:tgtEl>
                                      </p:cBhvr>
                                    </p:animEffect>
                                  </p:childTnLst>
                                  <p:subTnLst>
                                    <p:audio>
                                      <p:cMediaNode>
                                        <p:cTn display="0" masterRel="sameClick">
                                          <p:stCondLst>
                                            <p:cond evt="begin" delay="0">
                                              <p:tn val="49"/>
                                            </p:cond>
                                          </p:stCondLst>
                                          <p:endCondLst>
                                            <p:cond evt="onStopAudio" delay="0">
                                              <p:tgtEl>
                                                <p:sldTgt/>
                                              </p:tgtEl>
                                            </p:cond>
                                          </p:endCondLst>
                                        </p:cTn>
                                        <p:tgtEl>
                                          <p:sndTgt r:embed="rId6" name="fireRumble.wav"/>
                                        </p:tgtEl>
                                      </p:cMediaNode>
                                    </p:audio>
                                  </p:sub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185798"/>
                                        </p:tgtEl>
                                        <p:attrNameLst>
                                          <p:attrName>style.visibility</p:attrName>
                                        </p:attrNameLst>
                                      </p:cBhvr>
                                      <p:to>
                                        <p:strVal val="visible"/>
                                      </p:to>
                                    </p:set>
                                    <p:anim calcmode="lin" valueType="num">
                                      <p:cBhvr additive="base">
                                        <p:cTn id="58" dur="500" fill="hold"/>
                                        <p:tgtEl>
                                          <p:spTgt spid="1185798"/>
                                        </p:tgtEl>
                                        <p:attrNameLst>
                                          <p:attrName>ppt_x</p:attrName>
                                        </p:attrNameLst>
                                      </p:cBhvr>
                                      <p:tavLst>
                                        <p:tav tm="0">
                                          <p:val>
                                            <p:strVal val="#ppt_x"/>
                                          </p:val>
                                        </p:tav>
                                        <p:tav tm="100000">
                                          <p:val>
                                            <p:strVal val="#ppt_x"/>
                                          </p:val>
                                        </p:tav>
                                      </p:tavLst>
                                    </p:anim>
                                    <p:anim calcmode="lin" valueType="num">
                                      <p:cBhvr additive="base">
                                        <p:cTn id="59" dur="500" fill="hold"/>
                                        <p:tgtEl>
                                          <p:spTgt spid="118579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3" name="camera.wav"/>
                                        </p:tgtEl>
                                      </p:cMediaNode>
                                    </p:audio>
                                  </p:subTnLst>
                                </p:cTn>
                              </p:par>
                            </p:childTnLst>
                          </p:cTn>
                        </p:par>
                      </p:childTnLst>
                    </p:cTn>
                  </p:par>
                  <p:par>
                    <p:cTn id="60" fill="hold">
                      <p:stCondLst>
                        <p:cond delay="indefinite"/>
                      </p:stCondLst>
                      <p:childTnLst>
                        <p:par>
                          <p:cTn id="61" fill="hold">
                            <p:stCondLst>
                              <p:cond delay="0"/>
                            </p:stCondLst>
                            <p:childTnLst>
                              <p:par>
                                <p:cTn id="62" presetID="53" presetClass="entr" presetSubtype="0" fill="hold" nodeType="clickEffect">
                                  <p:stCondLst>
                                    <p:cond delay="0"/>
                                  </p:stCondLst>
                                  <p:childTnLst>
                                    <p:set>
                                      <p:cBhvr>
                                        <p:cTn id="63" dur="1" fill="hold">
                                          <p:stCondLst>
                                            <p:cond delay="0"/>
                                          </p:stCondLst>
                                        </p:cTn>
                                        <p:tgtEl>
                                          <p:spTgt spid="1185806"/>
                                        </p:tgtEl>
                                        <p:attrNameLst>
                                          <p:attrName>style.visibility</p:attrName>
                                        </p:attrNameLst>
                                      </p:cBhvr>
                                      <p:to>
                                        <p:strVal val="visible"/>
                                      </p:to>
                                    </p:set>
                                    <p:anim calcmode="lin" valueType="num">
                                      <p:cBhvr>
                                        <p:cTn id="64" dur="500" fill="hold"/>
                                        <p:tgtEl>
                                          <p:spTgt spid="1185806"/>
                                        </p:tgtEl>
                                        <p:attrNameLst>
                                          <p:attrName>ppt_w</p:attrName>
                                        </p:attrNameLst>
                                      </p:cBhvr>
                                      <p:tavLst>
                                        <p:tav tm="0">
                                          <p:val>
                                            <p:fltVal val="0"/>
                                          </p:val>
                                        </p:tav>
                                        <p:tav tm="100000">
                                          <p:val>
                                            <p:strVal val="#ppt_w"/>
                                          </p:val>
                                        </p:tav>
                                      </p:tavLst>
                                    </p:anim>
                                    <p:anim calcmode="lin" valueType="num">
                                      <p:cBhvr>
                                        <p:cTn id="65" dur="500" fill="hold"/>
                                        <p:tgtEl>
                                          <p:spTgt spid="1185806"/>
                                        </p:tgtEl>
                                        <p:attrNameLst>
                                          <p:attrName>ppt_h</p:attrName>
                                        </p:attrNameLst>
                                      </p:cBhvr>
                                      <p:tavLst>
                                        <p:tav tm="0">
                                          <p:val>
                                            <p:fltVal val="0"/>
                                          </p:val>
                                        </p:tav>
                                        <p:tav tm="100000">
                                          <p:val>
                                            <p:strVal val="#ppt_h"/>
                                          </p:val>
                                        </p:tav>
                                      </p:tavLst>
                                    </p:anim>
                                    <p:animEffect transition="in" filter="fade">
                                      <p:cBhvr>
                                        <p:cTn id="66" dur="500"/>
                                        <p:tgtEl>
                                          <p:spTgt spid="1185806"/>
                                        </p:tgtEl>
                                      </p:cBhvr>
                                    </p:animEffect>
                                  </p:childTnLst>
                                  <p:subTnLst>
                                    <p:audio>
                                      <p:cMediaNode>
                                        <p:cTn display="0" masterRel="sameClick">
                                          <p:stCondLst>
                                            <p:cond evt="begin" delay="0">
                                              <p:tn val="62"/>
                                            </p:cond>
                                          </p:stCondLst>
                                          <p:endCondLst>
                                            <p:cond evt="onStopAudio" delay="0">
                                              <p:tgtEl>
                                                <p:sldTgt/>
                                              </p:tgtEl>
                                            </p:cond>
                                          </p:endCondLst>
                                        </p:cTn>
                                        <p:tgtEl>
                                          <p:sndTgt r:embed="rId7" name="air compressor.wav"/>
                                        </p:tgtEl>
                                      </p:cMediaNode>
                                    </p:audio>
                                  </p:subTnLst>
                                </p:cTn>
                              </p:par>
                            </p:childTnLst>
                          </p:cTn>
                        </p:par>
                      </p:childTnLst>
                    </p:cTn>
                  </p:par>
                  <p:par>
                    <p:cTn id="67" fill="hold">
                      <p:stCondLst>
                        <p:cond delay="indefinite"/>
                      </p:stCondLst>
                      <p:childTnLst>
                        <p:par>
                          <p:cTn id="68" fill="hold">
                            <p:stCondLst>
                              <p:cond delay="0"/>
                            </p:stCondLst>
                            <p:childTnLst>
                              <p:par>
                                <p:cTn id="69" presetID="53" presetClass="entr" presetSubtype="0" fill="hold" nodeType="clickEffect">
                                  <p:stCondLst>
                                    <p:cond delay="0"/>
                                  </p:stCondLst>
                                  <p:childTnLst>
                                    <p:set>
                                      <p:cBhvr>
                                        <p:cTn id="70" dur="1" fill="hold">
                                          <p:stCondLst>
                                            <p:cond delay="0"/>
                                          </p:stCondLst>
                                        </p:cTn>
                                        <p:tgtEl>
                                          <p:spTgt spid="1185805"/>
                                        </p:tgtEl>
                                        <p:attrNameLst>
                                          <p:attrName>style.visibility</p:attrName>
                                        </p:attrNameLst>
                                      </p:cBhvr>
                                      <p:to>
                                        <p:strVal val="visible"/>
                                      </p:to>
                                    </p:set>
                                    <p:anim calcmode="lin" valueType="num">
                                      <p:cBhvr>
                                        <p:cTn id="71" dur="500" fill="hold"/>
                                        <p:tgtEl>
                                          <p:spTgt spid="1185805"/>
                                        </p:tgtEl>
                                        <p:attrNameLst>
                                          <p:attrName>ppt_w</p:attrName>
                                        </p:attrNameLst>
                                      </p:cBhvr>
                                      <p:tavLst>
                                        <p:tav tm="0">
                                          <p:val>
                                            <p:fltVal val="0"/>
                                          </p:val>
                                        </p:tav>
                                        <p:tav tm="100000">
                                          <p:val>
                                            <p:strVal val="#ppt_w"/>
                                          </p:val>
                                        </p:tav>
                                      </p:tavLst>
                                    </p:anim>
                                    <p:anim calcmode="lin" valueType="num">
                                      <p:cBhvr>
                                        <p:cTn id="72" dur="500" fill="hold"/>
                                        <p:tgtEl>
                                          <p:spTgt spid="1185805"/>
                                        </p:tgtEl>
                                        <p:attrNameLst>
                                          <p:attrName>ppt_h</p:attrName>
                                        </p:attrNameLst>
                                      </p:cBhvr>
                                      <p:tavLst>
                                        <p:tav tm="0">
                                          <p:val>
                                            <p:fltVal val="0"/>
                                          </p:val>
                                        </p:tav>
                                        <p:tav tm="100000">
                                          <p:val>
                                            <p:strVal val="#ppt_h"/>
                                          </p:val>
                                        </p:tav>
                                      </p:tavLst>
                                    </p:anim>
                                    <p:animEffect transition="in" filter="fade">
                                      <p:cBhvr>
                                        <p:cTn id="73" dur="500"/>
                                        <p:tgtEl>
                                          <p:spTgt spid="1185805"/>
                                        </p:tgtEl>
                                      </p:cBhvr>
                                    </p:animEffect>
                                  </p:childTnLst>
                                  <p:subTnLst>
                                    <p:audio>
                                      <p:cMediaNode>
                                        <p:cTn display="0" masterRel="sameClick">
                                          <p:stCondLst>
                                            <p:cond evt="begin" delay="0">
                                              <p:tn val="69"/>
                                            </p:cond>
                                          </p:stCondLst>
                                          <p:endCondLst>
                                            <p:cond evt="onStopAudio" delay="0">
                                              <p:tgtEl>
                                                <p:sldTgt/>
                                              </p:tgtEl>
                                            </p:cond>
                                          </p:endCondLst>
                                        </p:cTn>
                                        <p:tgtEl>
                                          <p:sndTgt r:embed="rId7" name="air compressor.wav"/>
                                        </p:tgtEl>
                                      </p:cMediaNode>
                                    </p:audio>
                                  </p:sub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185799"/>
                                        </p:tgtEl>
                                        <p:attrNameLst>
                                          <p:attrName>style.visibility</p:attrName>
                                        </p:attrNameLst>
                                      </p:cBhvr>
                                      <p:to>
                                        <p:strVal val="visible"/>
                                      </p:to>
                                    </p:set>
                                    <p:anim calcmode="lin" valueType="num">
                                      <p:cBhvr additive="base">
                                        <p:cTn id="78" dur="500" fill="hold"/>
                                        <p:tgtEl>
                                          <p:spTgt spid="1185799"/>
                                        </p:tgtEl>
                                        <p:attrNameLst>
                                          <p:attrName>ppt_x</p:attrName>
                                        </p:attrNameLst>
                                      </p:cBhvr>
                                      <p:tavLst>
                                        <p:tav tm="0">
                                          <p:val>
                                            <p:strVal val="#ppt_x"/>
                                          </p:val>
                                        </p:tav>
                                        <p:tav tm="100000">
                                          <p:val>
                                            <p:strVal val="#ppt_x"/>
                                          </p:val>
                                        </p:tav>
                                      </p:tavLst>
                                    </p:anim>
                                    <p:anim calcmode="lin" valueType="num">
                                      <p:cBhvr additive="base">
                                        <p:cTn id="79" dur="500" fill="hold"/>
                                        <p:tgtEl>
                                          <p:spTgt spid="118579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3" name="camera.wav"/>
                                        </p:tgtEl>
                                      </p:cMediaNode>
                                    </p:audio>
                                  </p:subTnLst>
                                </p:cTn>
                              </p:par>
                            </p:childTnLst>
                          </p:cTn>
                        </p:par>
                      </p:childTnLst>
                    </p:cTn>
                  </p:par>
                  <p:par>
                    <p:cTn id="80" fill="hold">
                      <p:stCondLst>
                        <p:cond delay="indefinite"/>
                      </p:stCondLst>
                      <p:childTnLst>
                        <p:par>
                          <p:cTn id="81" fill="hold">
                            <p:stCondLst>
                              <p:cond delay="0"/>
                            </p:stCondLst>
                            <p:childTnLst>
                              <p:par>
                                <p:cTn id="82" presetID="53" presetClass="entr" presetSubtype="0" fill="hold" nodeType="clickEffect">
                                  <p:stCondLst>
                                    <p:cond delay="0"/>
                                  </p:stCondLst>
                                  <p:childTnLst>
                                    <p:set>
                                      <p:cBhvr>
                                        <p:cTn id="83" dur="1" fill="hold">
                                          <p:stCondLst>
                                            <p:cond delay="0"/>
                                          </p:stCondLst>
                                        </p:cTn>
                                        <p:tgtEl>
                                          <p:spTgt spid="1185807"/>
                                        </p:tgtEl>
                                        <p:attrNameLst>
                                          <p:attrName>style.visibility</p:attrName>
                                        </p:attrNameLst>
                                      </p:cBhvr>
                                      <p:to>
                                        <p:strVal val="visible"/>
                                      </p:to>
                                    </p:set>
                                    <p:anim calcmode="lin" valueType="num">
                                      <p:cBhvr>
                                        <p:cTn id="84" dur="500" fill="hold"/>
                                        <p:tgtEl>
                                          <p:spTgt spid="1185807"/>
                                        </p:tgtEl>
                                        <p:attrNameLst>
                                          <p:attrName>ppt_w</p:attrName>
                                        </p:attrNameLst>
                                      </p:cBhvr>
                                      <p:tavLst>
                                        <p:tav tm="0">
                                          <p:val>
                                            <p:fltVal val="0"/>
                                          </p:val>
                                        </p:tav>
                                        <p:tav tm="100000">
                                          <p:val>
                                            <p:strVal val="#ppt_w"/>
                                          </p:val>
                                        </p:tav>
                                      </p:tavLst>
                                    </p:anim>
                                    <p:anim calcmode="lin" valueType="num">
                                      <p:cBhvr>
                                        <p:cTn id="85" dur="500" fill="hold"/>
                                        <p:tgtEl>
                                          <p:spTgt spid="1185807"/>
                                        </p:tgtEl>
                                        <p:attrNameLst>
                                          <p:attrName>ppt_h</p:attrName>
                                        </p:attrNameLst>
                                      </p:cBhvr>
                                      <p:tavLst>
                                        <p:tav tm="0">
                                          <p:val>
                                            <p:fltVal val="0"/>
                                          </p:val>
                                        </p:tav>
                                        <p:tav tm="100000">
                                          <p:val>
                                            <p:strVal val="#ppt_h"/>
                                          </p:val>
                                        </p:tav>
                                      </p:tavLst>
                                    </p:anim>
                                    <p:animEffect transition="in" filter="fade">
                                      <p:cBhvr>
                                        <p:cTn id="86" dur="500"/>
                                        <p:tgtEl>
                                          <p:spTgt spid="1185807"/>
                                        </p:tgtEl>
                                      </p:cBhvr>
                                    </p:animEffect>
                                  </p:childTnLst>
                                  <p:subTnLst>
                                    <p:audio>
                                      <p:cMediaNode>
                                        <p:cTn display="0" masterRel="sameClick">
                                          <p:stCondLst>
                                            <p:cond evt="begin" delay="0">
                                              <p:tn val="82"/>
                                            </p:cond>
                                          </p:stCondLst>
                                          <p:endCondLst>
                                            <p:cond evt="onStopAudio" delay="0">
                                              <p:tgtEl>
                                                <p:sldTgt/>
                                              </p:tgtEl>
                                            </p:cond>
                                          </p:endCondLst>
                                        </p:cTn>
                                        <p:tgtEl>
                                          <p:sndTgt r:embed="rId8" name="voltage.wav"/>
                                        </p:tgtEl>
                                      </p:cMediaNode>
                                    </p:audio>
                                  </p:subTnLst>
                                </p:cTn>
                              </p:par>
                            </p:childTnLst>
                          </p:cTn>
                        </p:par>
                      </p:childTnLst>
                    </p:cTn>
                  </p:par>
                  <p:par>
                    <p:cTn id="87" fill="hold">
                      <p:stCondLst>
                        <p:cond delay="indefinite"/>
                      </p:stCondLst>
                      <p:childTnLst>
                        <p:par>
                          <p:cTn id="88" fill="hold">
                            <p:stCondLst>
                              <p:cond delay="0"/>
                            </p:stCondLst>
                            <p:childTnLst>
                              <p:par>
                                <p:cTn id="89" presetID="53" presetClass="entr" presetSubtype="0" fill="hold" nodeType="clickEffect">
                                  <p:stCondLst>
                                    <p:cond delay="0"/>
                                  </p:stCondLst>
                                  <p:childTnLst>
                                    <p:set>
                                      <p:cBhvr>
                                        <p:cTn id="90" dur="1" fill="hold">
                                          <p:stCondLst>
                                            <p:cond delay="0"/>
                                          </p:stCondLst>
                                        </p:cTn>
                                        <p:tgtEl>
                                          <p:spTgt spid="1185802"/>
                                        </p:tgtEl>
                                        <p:attrNameLst>
                                          <p:attrName>style.visibility</p:attrName>
                                        </p:attrNameLst>
                                      </p:cBhvr>
                                      <p:to>
                                        <p:strVal val="visible"/>
                                      </p:to>
                                    </p:set>
                                    <p:anim calcmode="lin" valueType="num">
                                      <p:cBhvr>
                                        <p:cTn id="91" dur="500" fill="hold"/>
                                        <p:tgtEl>
                                          <p:spTgt spid="1185802"/>
                                        </p:tgtEl>
                                        <p:attrNameLst>
                                          <p:attrName>ppt_w</p:attrName>
                                        </p:attrNameLst>
                                      </p:cBhvr>
                                      <p:tavLst>
                                        <p:tav tm="0">
                                          <p:val>
                                            <p:fltVal val="0"/>
                                          </p:val>
                                        </p:tav>
                                        <p:tav tm="100000">
                                          <p:val>
                                            <p:strVal val="#ppt_w"/>
                                          </p:val>
                                        </p:tav>
                                      </p:tavLst>
                                    </p:anim>
                                    <p:anim calcmode="lin" valueType="num">
                                      <p:cBhvr>
                                        <p:cTn id="92" dur="500" fill="hold"/>
                                        <p:tgtEl>
                                          <p:spTgt spid="1185802"/>
                                        </p:tgtEl>
                                        <p:attrNameLst>
                                          <p:attrName>ppt_h</p:attrName>
                                        </p:attrNameLst>
                                      </p:cBhvr>
                                      <p:tavLst>
                                        <p:tav tm="0">
                                          <p:val>
                                            <p:fltVal val="0"/>
                                          </p:val>
                                        </p:tav>
                                        <p:tav tm="100000">
                                          <p:val>
                                            <p:strVal val="#ppt_h"/>
                                          </p:val>
                                        </p:tav>
                                      </p:tavLst>
                                    </p:anim>
                                    <p:animEffect transition="in" filter="fade">
                                      <p:cBhvr>
                                        <p:cTn id="93" dur="500"/>
                                        <p:tgtEl>
                                          <p:spTgt spid="1185802"/>
                                        </p:tgtEl>
                                      </p:cBhvr>
                                    </p:animEffect>
                                  </p:childTnLst>
                                  <p:subTnLst>
                                    <p:audio>
                                      <p:cMediaNode>
                                        <p:cTn display="0" masterRel="sameClick">
                                          <p:stCondLst>
                                            <p:cond evt="begin" delay="0">
                                              <p:tn val="89"/>
                                            </p:cond>
                                          </p:stCondLst>
                                          <p:endCondLst>
                                            <p:cond evt="onStopAudio" delay="0">
                                              <p:tgtEl>
                                                <p:sldTgt/>
                                              </p:tgtEl>
                                            </p:cond>
                                          </p:endCondLst>
                                        </p:cTn>
                                        <p:tgtEl>
                                          <p:sndTgt r:embed="rId8" name="voltage.wav"/>
                                        </p:tgtEl>
                                      </p:cMediaNode>
                                    </p:audio>
                                  </p:subTnLst>
                                </p:cTn>
                              </p:par>
                            </p:childTnLst>
                          </p:cTn>
                        </p:par>
                      </p:childTnLst>
                    </p:cTn>
                  </p:par>
                  <p:par>
                    <p:cTn id="94" fill="hold">
                      <p:stCondLst>
                        <p:cond delay="indefinite"/>
                      </p:stCondLst>
                      <p:childTnLst>
                        <p:par>
                          <p:cTn id="95" fill="hold">
                            <p:stCondLst>
                              <p:cond delay="0"/>
                            </p:stCondLst>
                            <p:childTnLst>
                              <p:par>
                                <p:cTn id="96" presetID="53" presetClass="entr" presetSubtype="0" fill="hold" nodeType="clickEffect">
                                  <p:stCondLst>
                                    <p:cond delay="0"/>
                                  </p:stCondLst>
                                  <p:childTnLst>
                                    <p:set>
                                      <p:cBhvr>
                                        <p:cTn id="97" dur="1" fill="hold">
                                          <p:stCondLst>
                                            <p:cond delay="0"/>
                                          </p:stCondLst>
                                        </p:cTn>
                                        <p:tgtEl>
                                          <p:spTgt spid="1185808"/>
                                        </p:tgtEl>
                                        <p:attrNameLst>
                                          <p:attrName>style.visibility</p:attrName>
                                        </p:attrNameLst>
                                      </p:cBhvr>
                                      <p:to>
                                        <p:strVal val="visible"/>
                                      </p:to>
                                    </p:set>
                                    <p:anim calcmode="lin" valueType="num">
                                      <p:cBhvr>
                                        <p:cTn id="98" dur="500" fill="hold"/>
                                        <p:tgtEl>
                                          <p:spTgt spid="1185808"/>
                                        </p:tgtEl>
                                        <p:attrNameLst>
                                          <p:attrName>ppt_w</p:attrName>
                                        </p:attrNameLst>
                                      </p:cBhvr>
                                      <p:tavLst>
                                        <p:tav tm="0">
                                          <p:val>
                                            <p:fltVal val="0"/>
                                          </p:val>
                                        </p:tav>
                                        <p:tav tm="100000">
                                          <p:val>
                                            <p:strVal val="#ppt_w"/>
                                          </p:val>
                                        </p:tav>
                                      </p:tavLst>
                                    </p:anim>
                                    <p:anim calcmode="lin" valueType="num">
                                      <p:cBhvr>
                                        <p:cTn id="99" dur="500" fill="hold"/>
                                        <p:tgtEl>
                                          <p:spTgt spid="1185808"/>
                                        </p:tgtEl>
                                        <p:attrNameLst>
                                          <p:attrName>ppt_h</p:attrName>
                                        </p:attrNameLst>
                                      </p:cBhvr>
                                      <p:tavLst>
                                        <p:tav tm="0">
                                          <p:val>
                                            <p:fltVal val="0"/>
                                          </p:val>
                                        </p:tav>
                                        <p:tav tm="100000">
                                          <p:val>
                                            <p:strVal val="#ppt_h"/>
                                          </p:val>
                                        </p:tav>
                                      </p:tavLst>
                                    </p:anim>
                                    <p:animEffect transition="in" filter="fade">
                                      <p:cBhvr>
                                        <p:cTn id="100" dur="500"/>
                                        <p:tgtEl>
                                          <p:spTgt spid="1185808"/>
                                        </p:tgtEl>
                                      </p:cBhvr>
                                    </p:animEffect>
                                  </p:childTnLst>
                                  <p:subTnLst>
                                    <p:audio>
                                      <p:cMediaNode>
                                        <p:cTn display="0" masterRel="sameClick">
                                          <p:stCondLst>
                                            <p:cond evt="begin" delay="0">
                                              <p:tn val="96"/>
                                            </p:cond>
                                          </p:stCondLst>
                                          <p:endCondLst>
                                            <p:cond evt="onStopAudio" delay="0">
                                              <p:tgtEl>
                                                <p:sldTgt/>
                                              </p:tgtEl>
                                            </p:cond>
                                          </p:endCondLst>
                                        </p:cTn>
                                        <p:tgtEl>
                                          <p:sndTgt r:embed="rId8"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5797" grpId="0"/>
      <p:bldP spid="1185798" grpId="0"/>
      <p:bldP spid="118579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43" name="Rectangle 3"/>
          <p:cNvSpPr>
            <a:spLocks noChangeArrowheads="1"/>
          </p:cNvSpPr>
          <p:nvPr/>
        </p:nvSpPr>
        <p:spPr bwMode="auto">
          <a:xfrm>
            <a:off x="674688" y="1836738"/>
            <a:ext cx="7772400" cy="5021262"/>
          </a:xfrm>
          <a:prstGeom prst="rect">
            <a:avLst/>
          </a:prstGeom>
          <a:solidFill>
            <a:srgbClr val="FFFFCC"/>
          </a:solidFill>
          <a:ln w="9525">
            <a:noFill/>
            <a:miter lim="800000"/>
            <a:headEnd/>
            <a:tailEnd/>
          </a:ln>
        </p:spPr>
        <p:txBody>
          <a:bodyPr/>
          <a:lstStyle/>
          <a:p>
            <a:pPr>
              <a:spcBef>
                <a:spcPct val="20000"/>
              </a:spcBef>
            </a:pPr>
            <a:r>
              <a:rPr lang="en-US" sz="2400">
                <a:latin typeface="Arial" charset="0"/>
                <a:sym typeface="Symbol" pitchFamily="18" charset="2"/>
              </a:rPr>
              <a:t>EXAMPLE: </a:t>
            </a:r>
            <a:r>
              <a:rPr lang="en-US" sz="2400">
                <a:solidFill>
                  <a:srgbClr val="000000"/>
                </a:solidFill>
                <a:latin typeface="Arial" charset="0"/>
                <a:cs typeface="Times New Roman" pitchFamily="18" charset="0"/>
                <a:sym typeface="Symbol" pitchFamily="18" charset="2"/>
              </a:rPr>
              <a:t>Create a Sankey diagram for a typical nuclear reactor:  Because of the difficulty of enrichment, include that energy in the diagram.</a:t>
            </a:r>
          </a:p>
          <a:p>
            <a:pPr>
              <a:spcBef>
                <a:spcPct val="20000"/>
              </a:spcBef>
            </a:pPr>
            <a:r>
              <a:rPr lang="en-US" sz="2400">
                <a:solidFill>
                  <a:srgbClr val="000000"/>
                </a:solidFill>
                <a:latin typeface="Arial" charset="0"/>
                <a:cs typeface="Times New Roman" pitchFamily="18" charset="0"/>
                <a:sym typeface="Symbol" pitchFamily="18" charset="2"/>
              </a:rPr>
              <a:t>SOLUTION:</a:t>
            </a:r>
          </a:p>
        </p:txBody>
      </p:sp>
      <p:sp>
        <p:nvSpPr>
          <p:cNvPr id="1187842" name="Rectangle 2"/>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sp>
        <p:nvSpPr>
          <p:cNvPr id="43012"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grpSp>
        <p:nvGrpSpPr>
          <p:cNvPr id="2" name="Group 5"/>
          <p:cNvGrpSpPr>
            <a:grpSpLocks/>
          </p:cNvGrpSpPr>
          <p:nvPr/>
        </p:nvGrpSpPr>
        <p:grpSpPr bwMode="auto">
          <a:xfrm>
            <a:off x="892175" y="4405313"/>
            <a:ext cx="2425700" cy="1525587"/>
            <a:chOff x="438" y="2847"/>
            <a:chExt cx="1528" cy="961"/>
          </a:xfrm>
        </p:grpSpPr>
        <p:sp>
          <p:nvSpPr>
            <p:cNvPr id="43029" name="AutoShape 6"/>
            <p:cNvSpPr>
              <a:spLocks noChangeArrowheads="1"/>
            </p:cNvSpPr>
            <p:nvPr/>
          </p:nvSpPr>
          <p:spPr bwMode="auto">
            <a:xfrm>
              <a:off x="438" y="2875"/>
              <a:ext cx="1528" cy="933"/>
            </a:xfrm>
            <a:prstGeom prst="chevron">
              <a:avLst>
                <a:gd name="adj" fmla="val 29570"/>
              </a:avLst>
            </a:prstGeom>
            <a:solidFill>
              <a:srgbClr val="FF0000"/>
            </a:solidFill>
            <a:ln w="9525">
              <a:solidFill>
                <a:schemeClr val="tx1"/>
              </a:solidFill>
              <a:miter lim="800000"/>
              <a:headEnd/>
              <a:tailEnd/>
            </a:ln>
          </p:spPr>
          <p:txBody>
            <a:bodyPr wrap="none" anchor="ctr"/>
            <a:lstStyle/>
            <a:p>
              <a:endParaRPr lang="en-US"/>
            </a:p>
          </p:txBody>
        </p:sp>
        <p:sp>
          <p:nvSpPr>
            <p:cNvPr id="43030" name="Text Box 7"/>
            <p:cNvSpPr txBox="1">
              <a:spLocks noChangeArrowheads="1"/>
            </p:cNvSpPr>
            <p:nvPr/>
          </p:nvSpPr>
          <p:spPr bwMode="auto">
            <a:xfrm>
              <a:off x="689" y="2847"/>
              <a:ext cx="924" cy="577"/>
            </a:xfrm>
            <a:prstGeom prst="rect">
              <a:avLst/>
            </a:prstGeom>
            <a:noFill/>
            <a:ln w="9525">
              <a:noFill/>
              <a:miter lim="800000"/>
              <a:headEnd/>
              <a:tailEnd/>
            </a:ln>
          </p:spPr>
          <p:txBody>
            <a:bodyPr>
              <a:spAutoFit/>
            </a:bodyPr>
            <a:lstStyle/>
            <a:p>
              <a:pPr algn="r"/>
              <a:r>
                <a:rPr lang="en-US" sz="1800" b="1"/>
                <a:t>ENERGY IN URANIUM ORE</a:t>
              </a:r>
            </a:p>
          </p:txBody>
        </p:sp>
      </p:grpSp>
      <p:grpSp>
        <p:nvGrpSpPr>
          <p:cNvPr id="3" name="Group 8"/>
          <p:cNvGrpSpPr>
            <a:grpSpLocks/>
          </p:cNvGrpSpPr>
          <p:nvPr/>
        </p:nvGrpSpPr>
        <p:grpSpPr bwMode="auto">
          <a:xfrm>
            <a:off x="2862263" y="4826000"/>
            <a:ext cx="2284412" cy="1103313"/>
            <a:chOff x="1679" y="3112"/>
            <a:chExt cx="1439" cy="695"/>
          </a:xfrm>
        </p:grpSpPr>
        <p:sp>
          <p:nvSpPr>
            <p:cNvPr id="43027" name="AutoShape 9"/>
            <p:cNvSpPr>
              <a:spLocks noChangeArrowheads="1"/>
            </p:cNvSpPr>
            <p:nvPr/>
          </p:nvSpPr>
          <p:spPr bwMode="auto">
            <a:xfrm>
              <a:off x="1679" y="3136"/>
              <a:ext cx="1439" cy="671"/>
            </a:xfrm>
            <a:prstGeom prst="homePlate">
              <a:avLst>
                <a:gd name="adj" fmla="val 31741"/>
              </a:avLst>
            </a:prstGeom>
            <a:solidFill>
              <a:srgbClr val="FF6600"/>
            </a:solidFill>
            <a:ln w="9525">
              <a:solidFill>
                <a:schemeClr val="tx1"/>
              </a:solidFill>
              <a:miter lim="800000"/>
              <a:headEnd/>
              <a:tailEnd/>
            </a:ln>
          </p:spPr>
          <p:txBody>
            <a:bodyPr wrap="none" anchor="ctr"/>
            <a:lstStyle/>
            <a:p>
              <a:endParaRPr lang="en-US"/>
            </a:p>
          </p:txBody>
        </p:sp>
        <p:sp>
          <p:nvSpPr>
            <p:cNvPr id="43028" name="Text Box 10"/>
            <p:cNvSpPr txBox="1">
              <a:spLocks noChangeArrowheads="1"/>
            </p:cNvSpPr>
            <p:nvPr/>
          </p:nvSpPr>
          <p:spPr bwMode="auto">
            <a:xfrm>
              <a:off x="1680" y="3112"/>
              <a:ext cx="1195" cy="577"/>
            </a:xfrm>
            <a:prstGeom prst="rect">
              <a:avLst/>
            </a:prstGeom>
            <a:noFill/>
            <a:ln w="9525">
              <a:noFill/>
              <a:miter lim="800000"/>
              <a:headEnd/>
              <a:tailEnd/>
            </a:ln>
          </p:spPr>
          <p:txBody>
            <a:bodyPr>
              <a:spAutoFit/>
            </a:bodyPr>
            <a:lstStyle/>
            <a:p>
              <a:r>
                <a:rPr lang="en-US" sz="1800" b="1"/>
                <a:t>ENERGY IN ENRICHED URANIUM</a:t>
              </a:r>
            </a:p>
          </p:txBody>
        </p:sp>
      </p:grpSp>
      <p:grpSp>
        <p:nvGrpSpPr>
          <p:cNvPr id="4" name="Group 11"/>
          <p:cNvGrpSpPr>
            <a:grpSpLocks/>
          </p:cNvGrpSpPr>
          <p:nvPr/>
        </p:nvGrpSpPr>
        <p:grpSpPr bwMode="auto">
          <a:xfrm>
            <a:off x="4778375" y="4824413"/>
            <a:ext cx="3081338" cy="417512"/>
            <a:chOff x="2886" y="3111"/>
            <a:chExt cx="1941" cy="263"/>
          </a:xfrm>
        </p:grpSpPr>
        <p:sp>
          <p:nvSpPr>
            <p:cNvPr id="43025" name="AutoShape 12"/>
            <p:cNvSpPr>
              <a:spLocks noChangeArrowheads="1"/>
            </p:cNvSpPr>
            <p:nvPr/>
          </p:nvSpPr>
          <p:spPr bwMode="auto">
            <a:xfrm>
              <a:off x="2886" y="3135"/>
              <a:ext cx="1941" cy="239"/>
            </a:xfrm>
            <a:prstGeom prst="homePlate">
              <a:avLst>
                <a:gd name="adj" fmla="val 63053"/>
              </a:avLst>
            </a:prstGeom>
            <a:solidFill>
              <a:srgbClr val="FF00FF"/>
            </a:solidFill>
            <a:ln w="9525">
              <a:solidFill>
                <a:schemeClr val="tx1"/>
              </a:solidFill>
              <a:miter lim="800000"/>
              <a:headEnd/>
              <a:tailEnd/>
            </a:ln>
          </p:spPr>
          <p:txBody>
            <a:bodyPr wrap="none" anchor="ctr"/>
            <a:lstStyle/>
            <a:p>
              <a:endParaRPr lang="en-US"/>
            </a:p>
          </p:txBody>
        </p:sp>
        <p:sp>
          <p:nvSpPr>
            <p:cNvPr id="43026" name="Text Box 13"/>
            <p:cNvSpPr txBox="1">
              <a:spLocks noChangeArrowheads="1"/>
            </p:cNvSpPr>
            <p:nvPr/>
          </p:nvSpPr>
          <p:spPr bwMode="auto">
            <a:xfrm>
              <a:off x="2894" y="3111"/>
              <a:ext cx="1811" cy="231"/>
            </a:xfrm>
            <a:prstGeom prst="rect">
              <a:avLst/>
            </a:prstGeom>
            <a:noFill/>
            <a:ln w="9525">
              <a:noFill/>
              <a:miter lim="800000"/>
              <a:headEnd/>
              <a:tailEnd/>
            </a:ln>
          </p:spPr>
          <p:txBody>
            <a:bodyPr>
              <a:spAutoFit/>
            </a:bodyPr>
            <a:lstStyle/>
            <a:p>
              <a:r>
                <a:rPr lang="en-US" sz="1800" b="1"/>
                <a:t>ELECTRICAL ENERGY</a:t>
              </a:r>
            </a:p>
          </p:txBody>
        </p:sp>
      </p:grpSp>
      <p:grpSp>
        <p:nvGrpSpPr>
          <p:cNvPr id="5" name="Group 14"/>
          <p:cNvGrpSpPr>
            <a:grpSpLocks/>
          </p:cNvGrpSpPr>
          <p:nvPr/>
        </p:nvGrpSpPr>
        <p:grpSpPr bwMode="auto">
          <a:xfrm>
            <a:off x="4767263" y="5222875"/>
            <a:ext cx="4059237" cy="1157288"/>
            <a:chOff x="2879" y="3362"/>
            <a:chExt cx="2557" cy="729"/>
          </a:xfrm>
        </p:grpSpPr>
        <p:pic>
          <p:nvPicPr>
            <p:cNvPr id="43023" name="Picture 1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879" y="3362"/>
              <a:ext cx="1243" cy="729"/>
            </a:xfrm>
            <a:prstGeom prst="rect">
              <a:avLst/>
            </a:prstGeom>
            <a:noFill/>
            <a:ln w="9525">
              <a:noFill/>
              <a:miter lim="800000"/>
              <a:headEnd/>
              <a:tailEnd/>
            </a:ln>
          </p:spPr>
        </p:pic>
        <p:sp>
          <p:nvSpPr>
            <p:cNvPr id="43024" name="Text Box 16"/>
            <p:cNvSpPr txBox="1">
              <a:spLocks noChangeArrowheads="1"/>
            </p:cNvSpPr>
            <p:nvPr/>
          </p:nvSpPr>
          <p:spPr bwMode="auto">
            <a:xfrm>
              <a:off x="4086" y="3487"/>
              <a:ext cx="1350" cy="577"/>
            </a:xfrm>
            <a:prstGeom prst="rect">
              <a:avLst/>
            </a:prstGeom>
            <a:noFill/>
            <a:ln w="9525">
              <a:noFill/>
              <a:miter lim="800000"/>
              <a:headEnd/>
              <a:tailEnd/>
            </a:ln>
          </p:spPr>
          <p:txBody>
            <a:bodyPr>
              <a:spAutoFit/>
            </a:bodyPr>
            <a:lstStyle/>
            <a:p>
              <a:r>
                <a:rPr lang="en-US" sz="1800" b="1"/>
                <a:t>ENERGY REMAINING IN SPENT FUEL</a:t>
              </a:r>
            </a:p>
          </p:txBody>
        </p:sp>
      </p:grpSp>
      <p:grpSp>
        <p:nvGrpSpPr>
          <p:cNvPr id="6" name="Group 17"/>
          <p:cNvGrpSpPr>
            <a:grpSpLocks/>
          </p:cNvGrpSpPr>
          <p:nvPr/>
        </p:nvGrpSpPr>
        <p:grpSpPr bwMode="auto">
          <a:xfrm>
            <a:off x="2863850" y="3429000"/>
            <a:ext cx="3648075" cy="1439863"/>
            <a:chOff x="1680" y="2232"/>
            <a:chExt cx="2298" cy="907"/>
          </a:xfrm>
        </p:grpSpPr>
        <p:sp>
          <p:nvSpPr>
            <p:cNvPr id="43021" name="AutoShape 18"/>
            <p:cNvSpPr>
              <a:spLocks noChangeArrowheads="1"/>
            </p:cNvSpPr>
            <p:nvPr/>
          </p:nvSpPr>
          <p:spPr bwMode="auto">
            <a:xfrm rot="16200000" flipV="1">
              <a:off x="1708" y="2239"/>
              <a:ext cx="872" cy="928"/>
            </a:xfrm>
            <a:custGeom>
              <a:avLst/>
              <a:gdLst>
                <a:gd name="T0" fmla="*/ 611 w 21600"/>
                <a:gd name="T1" fmla="*/ 0 h 21600"/>
                <a:gd name="T2" fmla="*/ 611 w 21600"/>
                <a:gd name="T3" fmla="*/ 522 h 21600"/>
                <a:gd name="T4" fmla="*/ 131 w 21600"/>
                <a:gd name="T5" fmla="*/ 928 h 21600"/>
                <a:gd name="T6" fmla="*/ 872 w 21600"/>
                <a:gd name="T7" fmla="*/ 261 h 21600"/>
                <a:gd name="T8" fmla="*/ 17694720 60000 65536"/>
                <a:gd name="T9" fmla="*/ 5898240 60000 65536"/>
                <a:gd name="T10" fmla="*/ 5898240 60000 65536"/>
                <a:gd name="T11" fmla="*/ 0 60000 65536"/>
                <a:gd name="T12" fmla="*/ 12435 w 21600"/>
                <a:gd name="T13" fmla="*/ 2909 h 21600"/>
                <a:gd name="T14" fmla="*/ 18231 w 21600"/>
                <a:gd name="T15" fmla="*/ 9241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tx1"/>
              </a:solidFill>
              <a:miter lim="800000"/>
              <a:headEnd/>
              <a:tailEnd/>
            </a:ln>
          </p:spPr>
          <p:txBody>
            <a:bodyPr wrap="none" anchor="ctr"/>
            <a:lstStyle/>
            <a:p>
              <a:endParaRPr lang="en-US"/>
            </a:p>
          </p:txBody>
        </p:sp>
        <p:sp>
          <p:nvSpPr>
            <p:cNvPr id="43022" name="Text Box 19"/>
            <p:cNvSpPr txBox="1">
              <a:spLocks noChangeArrowheads="1"/>
            </p:cNvSpPr>
            <p:nvPr/>
          </p:nvSpPr>
          <p:spPr bwMode="auto">
            <a:xfrm>
              <a:off x="2628" y="2232"/>
              <a:ext cx="1350" cy="577"/>
            </a:xfrm>
            <a:prstGeom prst="rect">
              <a:avLst/>
            </a:prstGeom>
            <a:noFill/>
            <a:ln w="9525">
              <a:noFill/>
              <a:miter lim="800000"/>
              <a:headEnd/>
              <a:tailEnd/>
            </a:ln>
          </p:spPr>
          <p:txBody>
            <a:bodyPr>
              <a:spAutoFit/>
            </a:bodyPr>
            <a:lstStyle/>
            <a:p>
              <a:r>
                <a:rPr lang="en-US" sz="1800" b="1"/>
                <a:t>ENERGY USED IN PROCESSING  FUEL</a:t>
              </a:r>
            </a:p>
          </p:txBody>
        </p:sp>
      </p:grpSp>
      <p:grpSp>
        <p:nvGrpSpPr>
          <p:cNvPr id="7" name="Group 20"/>
          <p:cNvGrpSpPr>
            <a:grpSpLocks/>
          </p:cNvGrpSpPr>
          <p:nvPr/>
        </p:nvGrpSpPr>
        <p:grpSpPr bwMode="auto">
          <a:xfrm>
            <a:off x="4783138" y="5572125"/>
            <a:ext cx="2649537" cy="1171575"/>
            <a:chOff x="2889" y="3582"/>
            <a:chExt cx="1669" cy="738"/>
          </a:xfrm>
        </p:grpSpPr>
        <p:sp>
          <p:nvSpPr>
            <p:cNvPr id="43019" name="AutoShape 21"/>
            <p:cNvSpPr>
              <a:spLocks noChangeArrowheads="1"/>
            </p:cNvSpPr>
            <p:nvPr/>
          </p:nvSpPr>
          <p:spPr bwMode="auto">
            <a:xfrm rot="5400000">
              <a:off x="2913" y="3558"/>
              <a:ext cx="738" cy="785"/>
            </a:xfrm>
            <a:custGeom>
              <a:avLst/>
              <a:gdLst>
                <a:gd name="T0" fmla="*/ 517 w 21600"/>
                <a:gd name="T1" fmla="*/ 0 h 21600"/>
                <a:gd name="T2" fmla="*/ 517 w 21600"/>
                <a:gd name="T3" fmla="*/ 442 h 21600"/>
                <a:gd name="T4" fmla="*/ 111 w 21600"/>
                <a:gd name="T5" fmla="*/ 785 h 21600"/>
                <a:gd name="T6" fmla="*/ 738 w 21600"/>
                <a:gd name="T7" fmla="*/ 221 h 21600"/>
                <a:gd name="T8" fmla="*/ 17694720 60000 65536"/>
                <a:gd name="T9" fmla="*/ 5898240 60000 65536"/>
                <a:gd name="T10" fmla="*/ 5898240 60000 65536"/>
                <a:gd name="T11" fmla="*/ 0 60000 65536"/>
                <a:gd name="T12" fmla="*/ 12439 w 21600"/>
                <a:gd name="T13" fmla="*/ 2917 h 21600"/>
                <a:gd name="T14" fmla="*/ 18234 w 21600"/>
                <a:gd name="T15" fmla="*/ 9245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tx1"/>
              </a:solidFill>
              <a:miter lim="800000"/>
              <a:headEnd/>
              <a:tailEnd/>
            </a:ln>
          </p:spPr>
          <p:txBody>
            <a:bodyPr wrap="none" anchor="ctr"/>
            <a:lstStyle/>
            <a:p>
              <a:endParaRPr lang="en-US"/>
            </a:p>
          </p:txBody>
        </p:sp>
        <p:sp>
          <p:nvSpPr>
            <p:cNvPr id="43020" name="Text Box 22"/>
            <p:cNvSpPr txBox="1">
              <a:spLocks noChangeArrowheads="1"/>
            </p:cNvSpPr>
            <p:nvPr/>
          </p:nvSpPr>
          <p:spPr bwMode="auto">
            <a:xfrm>
              <a:off x="3594" y="4089"/>
              <a:ext cx="964" cy="231"/>
            </a:xfrm>
            <a:prstGeom prst="rect">
              <a:avLst/>
            </a:prstGeom>
            <a:noFill/>
            <a:ln w="9525">
              <a:noFill/>
              <a:miter lim="800000"/>
              <a:headEnd/>
              <a:tailEnd/>
            </a:ln>
          </p:spPr>
          <p:txBody>
            <a:bodyPr>
              <a:spAutoFit/>
            </a:bodyPr>
            <a:lstStyle/>
            <a:p>
              <a:r>
                <a:rPr lang="en-US" sz="1800" b="1"/>
                <a:t>HEAT LOSS</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87842">
                                            <p:txEl>
                                              <p:pRg st="0" end="0"/>
                                            </p:txEl>
                                          </p:spTgt>
                                        </p:tgtEl>
                                        <p:attrNameLst>
                                          <p:attrName>style.visibility</p:attrName>
                                        </p:attrNameLst>
                                      </p:cBhvr>
                                      <p:to>
                                        <p:strVal val="visible"/>
                                      </p:to>
                                    </p:set>
                                    <p:anim calcmode="lin" valueType="num">
                                      <p:cBhvr additive="base">
                                        <p:cTn id="7" dur="500" fill="hold"/>
                                        <p:tgtEl>
                                          <p:spTgt spid="11878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784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87843">
                                            <p:txEl>
                                              <p:pRg st="0" end="0"/>
                                            </p:txEl>
                                          </p:spTgt>
                                        </p:tgtEl>
                                        <p:attrNameLst>
                                          <p:attrName>style.visibility</p:attrName>
                                        </p:attrNameLst>
                                      </p:cBhvr>
                                      <p:to>
                                        <p:strVal val="visible"/>
                                      </p:to>
                                    </p:set>
                                    <p:anim calcmode="lin" valueType="num">
                                      <p:cBhvr additive="base">
                                        <p:cTn id="13" dur="500" fill="hold"/>
                                        <p:tgtEl>
                                          <p:spTgt spid="118784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8784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87843">
                                            <p:txEl>
                                              <p:pRg st="1" end="1"/>
                                            </p:txEl>
                                          </p:spTgt>
                                        </p:tgtEl>
                                        <p:attrNameLst>
                                          <p:attrName>style.visibility</p:attrName>
                                        </p:attrNameLst>
                                      </p:cBhvr>
                                      <p:to>
                                        <p:strVal val="visible"/>
                                      </p:to>
                                    </p:set>
                                    <p:anim calcmode="lin" valueType="num">
                                      <p:cBhvr additive="base">
                                        <p:cTn id="19" dur="500" fill="hold"/>
                                        <p:tgtEl>
                                          <p:spTgt spid="118784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8784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5" name="cashreg.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subTnLst>
                                    <p:audio>
                                      <p:cMediaNode>
                                        <p:cTn display="0" masterRel="sameClick">
                                          <p:stCondLst>
                                            <p:cond evt="begin" delay="0">
                                              <p:tn val="28"/>
                                            </p:cond>
                                          </p:stCondLst>
                                          <p:endCondLst>
                                            <p:cond evt="onStopAudio" delay="0">
                                              <p:tgtEl>
                                                <p:sldTgt/>
                                              </p:tgtEl>
                                            </p:cond>
                                          </p:endCondLst>
                                        </p:cTn>
                                        <p:tgtEl>
                                          <p:sndTgt r:embed="rId5" name="cashreg.wav"/>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subTnLst>
                                    <p:audio>
                                      <p:cMediaNode>
                                        <p:cTn display="0" masterRel="sameClick">
                                          <p:stCondLst>
                                            <p:cond evt="begin" delay="0">
                                              <p:tn val="33"/>
                                            </p:cond>
                                          </p:stCondLst>
                                          <p:endCondLst>
                                            <p:cond evt="onStopAudio" delay="0">
                                              <p:tgtEl>
                                                <p:sldTgt/>
                                              </p:tgtEl>
                                            </p:cond>
                                          </p:endCondLst>
                                        </p:cTn>
                                        <p:tgtEl>
                                          <p:sndTgt r:embed="rId5" name="cashreg.wav"/>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left)">
                                      <p:cBhvr>
                                        <p:cTn id="40" dur="500"/>
                                        <p:tgtEl>
                                          <p:spTgt spid="4"/>
                                        </p:tgtEl>
                                      </p:cBhvr>
                                    </p:animEffect>
                                  </p:childTnLst>
                                  <p:subTnLst>
                                    <p:audio>
                                      <p:cMediaNode>
                                        <p:cTn display="0" masterRel="sameClick">
                                          <p:stCondLst>
                                            <p:cond evt="begin" delay="0">
                                              <p:tn val="38"/>
                                            </p:cond>
                                          </p:stCondLst>
                                          <p:endCondLst>
                                            <p:cond evt="onStopAudio" delay="0">
                                              <p:tgtEl>
                                                <p:sldTgt/>
                                              </p:tgtEl>
                                            </p:cond>
                                          </p:endCondLst>
                                        </p:cTn>
                                        <p:tgtEl>
                                          <p:sndTgt r:embed="rId5" name="cashreg.wav"/>
                                        </p:tgtEl>
                                      </p:cMediaNode>
                                    </p:audio>
                                  </p:sub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500"/>
                                        <p:tgtEl>
                                          <p:spTgt spid="5"/>
                                        </p:tgtEl>
                                      </p:cBhvr>
                                    </p:animEffect>
                                  </p:childTnLst>
                                  <p:subTnLst>
                                    <p:audio>
                                      <p:cMediaNode>
                                        <p:cTn display="0" masterRel="sameClick">
                                          <p:stCondLst>
                                            <p:cond evt="begin" delay="0">
                                              <p:tn val="43"/>
                                            </p:cond>
                                          </p:stCondLst>
                                          <p:endCondLst>
                                            <p:cond evt="onStopAudio" delay="0">
                                              <p:tgtEl>
                                                <p:sldTgt/>
                                              </p:tgtEl>
                                            </p:cond>
                                          </p:endCondLst>
                                        </p:cTn>
                                        <p:tgtEl>
                                          <p:sndTgt r:embed="rId5" name="cashreg.wav"/>
                                        </p:tgtEl>
                                      </p:cMediaNode>
                                    </p:audio>
                                  </p:sub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left)">
                                      <p:cBhvr>
                                        <p:cTn id="50" dur="500"/>
                                        <p:tgtEl>
                                          <p:spTgt spid="7"/>
                                        </p:tgtEl>
                                      </p:cBhvr>
                                    </p:animEffect>
                                  </p:childTnLst>
                                  <p:subTnLst>
                                    <p:audio>
                                      <p:cMediaNode>
                                        <p:cTn display="0" masterRel="sameClick">
                                          <p:stCondLst>
                                            <p:cond evt="begin" delay="0">
                                              <p:tn val="48"/>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9891" name="Rectangle 3"/>
          <p:cNvSpPr>
            <a:spLocks noChangeArrowheads="1"/>
          </p:cNvSpPr>
          <p:nvPr/>
        </p:nvSpPr>
        <p:spPr bwMode="auto">
          <a:xfrm>
            <a:off x="685800" y="1844675"/>
            <a:ext cx="7772400" cy="5013325"/>
          </a:xfrm>
          <a:prstGeom prst="rect">
            <a:avLst/>
          </a:prstGeom>
          <a:solidFill>
            <a:srgbClr val="CCFFCC"/>
          </a:solidFill>
          <a:ln w="9525">
            <a:noFill/>
            <a:miter lim="800000"/>
            <a:headEnd/>
            <a:tailEnd/>
          </a:ln>
        </p:spPr>
        <p:txBody>
          <a:bodyPr/>
          <a:lstStyle/>
          <a:p>
            <a:r>
              <a:rPr lang="en-US" sz="2400">
                <a:latin typeface="Arial" charset="0"/>
              </a:rPr>
              <a:t>PRACTICE: </a:t>
            </a:r>
          </a:p>
          <a:p>
            <a:r>
              <a:rPr lang="en-US" sz="2400">
                <a:latin typeface="Arial" charset="0"/>
              </a:rPr>
              <a:t>What transformations were not shown in the previous                                    Sankey diagram?</a:t>
            </a:r>
          </a:p>
          <a:p>
            <a:endParaRPr lang="en-US" sz="2400">
              <a:latin typeface="Arial" charset="0"/>
            </a:endParaRPr>
          </a:p>
          <a:p>
            <a:endParaRPr lang="en-US" sz="2400">
              <a:latin typeface="Arial" charset="0"/>
            </a:endParaRPr>
          </a:p>
          <a:p>
            <a:endParaRPr lang="en-US" sz="2400">
              <a:latin typeface="Arial" charset="0"/>
            </a:endParaRPr>
          </a:p>
          <a:p>
            <a:endParaRPr lang="en-US" sz="2400">
              <a:latin typeface="Arial" charset="0"/>
            </a:endParaRPr>
          </a:p>
          <a:p>
            <a:r>
              <a:rPr lang="en-US" sz="2400">
                <a:latin typeface="Arial" charset="0"/>
              </a:rPr>
              <a:t>SOLUTION:</a:t>
            </a:r>
          </a:p>
          <a:p>
            <a:r>
              <a:rPr lang="en-US" sz="2400">
                <a:latin typeface="Arial" charset="0"/>
                <a:sym typeface="Symbol" pitchFamily="18" charset="2"/>
              </a:rPr>
              <a:t>Between </a:t>
            </a:r>
            <a:r>
              <a:rPr lang="en-US" sz="2400" b="1">
                <a:solidFill>
                  <a:srgbClr val="FF6600"/>
                </a:solidFill>
                <a:latin typeface="Arial" charset="0"/>
                <a:sym typeface="Symbol" pitchFamily="18" charset="2"/>
              </a:rPr>
              <a:t>ENERGY IN ENRICHED                              URANIUM</a:t>
            </a:r>
            <a:r>
              <a:rPr lang="en-US" sz="2400" b="1">
                <a:latin typeface="Arial" charset="0"/>
                <a:sym typeface="Symbol" pitchFamily="18" charset="2"/>
              </a:rPr>
              <a:t> </a:t>
            </a:r>
            <a:r>
              <a:rPr lang="en-US" sz="2400">
                <a:latin typeface="Arial" charset="0"/>
                <a:sym typeface="Symbol" pitchFamily="18" charset="2"/>
              </a:rPr>
              <a:t>and </a:t>
            </a:r>
            <a:r>
              <a:rPr lang="en-US" sz="2400" b="1">
                <a:solidFill>
                  <a:srgbClr val="990099"/>
                </a:solidFill>
                <a:latin typeface="Arial" charset="0"/>
                <a:sym typeface="Symbol" pitchFamily="18" charset="2"/>
              </a:rPr>
              <a:t>ELECTRICAL</a:t>
            </a:r>
            <a:r>
              <a:rPr lang="en-US" sz="2400">
                <a:latin typeface="Arial" charset="0"/>
                <a:sym typeface="Symbol" pitchFamily="18" charset="2"/>
              </a:rPr>
              <a:t> there                        should be </a:t>
            </a:r>
            <a:r>
              <a:rPr lang="en-US" sz="2400" b="1">
                <a:solidFill>
                  <a:schemeClr val="accent2"/>
                </a:solidFill>
                <a:latin typeface="Arial" charset="0"/>
                <a:sym typeface="Symbol" pitchFamily="18" charset="2"/>
              </a:rPr>
              <a:t>HOT STEAM</a:t>
            </a:r>
            <a:r>
              <a:rPr lang="en-US" sz="2400">
                <a:latin typeface="Arial" charset="0"/>
                <a:sym typeface="Symbol" pitchFamily="18" charset="2"/>
              </a:rPr>
              <a:t> and </a:t>
            </a:r>
            <a:r>
              <a:rPr lang="en-US" sz="2400" b="1">
                <a:solidFill>
                  <a:srgbClr val="006600"/>
                </a:solidFill>
                <a:latin typeface="Arial" charset="0"/>
                <a:sym typeface="Symbol" pitchFamily="18" charset="2"/>
              </a:rPr>
              <a:t>KINETIC</a:t>
            </a:r>
            <a:r>
              <a:rPr lang="en-US" sz="2400">
                <a:latin typeface="Arial" charset="0"/>
                <a:sym typeface="Symbol" pitchFamily="18" charset="2"/>
              </a:rPr>
              <a:t>.</a:t>
            </a:r>
          </a:p>
          <a:p>
            <a:r>
              <a:rPr lang="en-US" sz="2400">
                <a:latin typeface="Arial" charset="0"/>
                <a:sym typeface="Symbol" pitchFamily="18" charset="2"/>
              </a:rPr>
              <a:t>From </a:t>
            </a:r>
            <a:r>
              <a:rPr lang="en-US" sz="2400" b="1">
                <a:solidFill>
                  <a:schemeClr val="accent2"/>
                </a:solidFill>
                <a:latin typeface="Arial" charset="0"/>
                <a:sym typeface="Symbol" pitchFamily="18" charset="2"/>
              </a:rPr>
              <a:t>HOT STEAM</a:t>
            </a:r>
            <a:r>
              <a:rPr lang="en-US" sz="2400">
                <a:latin typeface="Arial" charset="0"/>
                <a:sym typeface="Symbol" pitchFamily="18" charset="2"/>
              </a:rPr>
              <a:t> and </a:t>
            </a:r>
            <a:r>
              <a:rPr lang="en-US" sz="2400" b="1">
                <a:solidFill>
                  <a:srgbClr val="006600"/>
                </a:solidFill>
                <a:latin typeface="Arial" charset="0"/>
                <a:sym typeface="Symbol" pitchFamily="18" charset="2"/>
              </a:rPr>
              <a:t>KINETIC</a:t>
            </a:r>
            <a:r>
              <a:rPr lang="en-US" sz="2400">
                <a:latin typeface="Arial" charset="0"/>
                <a:sym typeface="Symbol" pitchFamily="18" charset="2"/>
              </a:rPr>
              <a:t> there                   should be a </a:t>
            </a:r>
            <a:r>
              <a:rPr lang="en-US" sz="2400" b="1">
                <a:latin typeface="Arial" charset="0"/>
                <a:sym typeface="Symbol" pitchFamily="18" charset="2"/>
              </a:rPr>
              <a:t>HEAT LOSS </a:t>
            </a:r>
            <a:r>
              <a:rPr lang="en-US" sz="2400">
                <a:latin typeface="Arial" charset="0"/>
                <a:sym typeface="Symbol" pitchFamily="18" charset="2"/>
              </a:rPr>
              <a:t>and </a:t>
            </a:r>
            <a:r>
              <a:rPr lang="en-US" sz="2400" b="1">
                <a:latin typeface="Arial" charset="0"/>
                <a:sym typeface="Symbol" pitchFamily="18" charset="2"/>
              </a:rPr>
              <a:t>FRICTION</a:t>
            </a:r>
            <a:r>
              <a:rPr lang="en-US" sz="2400">
                <a:latin typeface="Arial" charset="0"/>
                <a:sym typeface="Symbol" pitchFamily="18" charset="2"/>
              </a:rPr>
              <a:t>.</a:t>
            </a:r>
          </a:p>
        </p:txBody>
      </p:sp>
      <p:sp>
        <p:nvSpPr>
          <p:cNvPr id="44035"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44037" name="Rectangle 24"/>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pic>
        <p:nvPicPr>
          <p:cNvPr id="44057" name="Picture 2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548673" y="2635203"/>
            <a:ext cx="6707871" cy="308470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89891">
                                            <p:txEl>
                                              <p:pRg st="0" end="0"/>
                                            </p:txEl>
                                          </p:spTgt>
                                        </p:tgtEl>
                                        <p:attrNameLst>
                                          <p:attrName>style.visibility</p:attrName>
                                        </p:attrNameLst>
                                      </p:cBhvr>
                                      <p:to>
                                        <p:strVal val="visible"/>
                                      </p:to>
                                    </p:set>
                                    <p:anim calcmode="lin" valueType="num">
                                      <p:cBhvr additive="base">
                                        <p:cTn id="7" dur="500" fill="hold"/>
                                        <p:tgtEl>
                                          <p:spTgt spid="1189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989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89891">
                                            <p:txEl>
                                              <p:pRg st="1" end="1"/>
                                            </p:txEl>
                                          </p:spTgt>
                                        </p:tgtEl>
                                        <p:attrNameLst>
                                          <p:attrName>style.visibility</p:attrName>
                                        </p:attrNameLst>
                                      </p:cBhvr>
                                      <p:to>
                                        <p:strVal val="visible"/>
                                      </p:to>
                                    </p:set>
                                    <p:anim calcmode="lin" valueType="num">
                                      <p:cBhvr additive="base">
                                        <p:cTn id="13" dur="500" fill="hold"/>
                                        <p:tgtEl>
                                          <p:spTgt spid="11898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8989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22" presetClass="entr" presetSubtype="8" fill="hold" nodeType="withEffect">
                                  <p:stCondLst>
                                    <p:cond delay="0"/>
                                  </p:stCondLst>
                                  <p:childTnLst>
                                    <p:set>
                                      <p:cBhvr>
                                        <p:cTn id="16" dur="1" fill="hold">
                                          <p:stCondLst>
                                            <p:cond delay="0"/>
                                          </p:stCondLst>
                                        </p:cTn>
                                        <p:tgtEl>
                                          <p:spTgt spid="44057"/>
                                        </p:tgtEl>
                                        <p:attrNameLst>
                                          <p:attrName>style.visibility</p:attrName>
                                        </p:attrNameLst>
                                      </p:cBhvr>
                                      <p:to>
                                        <p:strVal val="visible"/>
                                      </p:to>
                                    </p:set>
                                    <p:animEffect transition="in" filter="wipe(left)">
                                      <p:cBhvr>
                                        <p:cTn id="17" dur="2000"/>
                                        <p:tgtEl>
                                          <p:spTgt spid="4405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89891">
                                            <p:txEl>
                                              <p:pRg st="6" end="6"/>
                                            </p:txEl>
                                          </p:spTgt>
                                        </p:tgtEl>
                                        <p:attrNameLst>
                                          <p:attrName>style.visibility</p:attrName>
                                        </p:attrNameLst>
                                      </p:cBhvr>
                                      <p:to>
                                        <p:strVal val="visible"/>
                                      </p:to>
                                    </p:set>
                                    <p:anim calcmode="lin" valueType="num">
                                      <p:cBhvr additive="base">
                                        <p:cTn id="22" dur="500" fill="hold"/>
                                        <p:tgtEl>
                                          <p:spTgt spid="1189891">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89891">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189891">
                                            <p:txEl>
                                              <p:pRg st="7" end="7"/>
                                            </p:txEl>
                                          </p:spTgt>
                                        </p:tgtEl>
                                        <p:attrNameLst>
                                          <p:attrName>style.visibility</p:attrName>
                                        </p:attrNameLst>
                                      </p:cBhvr>
                                      <p:to>
                                        <p:strVal val="visible"/>
                                      </p:to>
                                    </p:set>
                                    <p:anim calcmode="lin" valueType="num">
                                      <p:cBhvr additive="base">
                                        <p:cTn id="28" dur="500" fill="hold"/>
                                        <p:tgtEl>
                                          <p:spTgt spid="1189891">
                                            <p:txEl>
                                              <p:pRg st="7" end="7"/>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189891">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189891">
                                            <p:txEl>
                                              <p:pRg st="8" end="8"/>
                                            </p:txEl>
                                          </p:spTgt>
                                        </p:tgtEl>
                                        <p:attrNameLst>
                                          <p:attrName>style.visibility</p:attrName>
                                        </p:attrNameLst>
                                      </p:cBhvr>
                                      <p:to>
                                        <p:strVal val="visible"/>
                                      </p:to>
                                    </p:set>
                                    <p:anim calcmode="lin" valueType="num">
                                      <p:cBhvr additive="base">
                                        <p:cTn id="34" dur="500" fill="hold"/>
                                        <p:tgtEl>
                                          <p:spTgt spid="1189891">
                                            <p:txEl>
                                              <p:pRg st="8" end="8"/>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189891">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02"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Describing nuclear power stations</a:t>
            </a:r>
            <a:endParaRPr lang="en-US" i="1">
              <a:solidFill>
                <a:srgbClr val="000000"/>
              </a:solidFill>
              <a:ea typeface="Calibri" pitchFamily="34" charset="0"/>
              <a:cs typeface="Times New Roman" pitchFamily="18" charset="0"/>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To work properly, a reactor needs a higher proportion of the U-235 isotope of uranium than occurs naturally.</a:t>
            </a:r>
          </a:p>
          <a:p>
            <a:pPr>
              <a:spcBef>
                <a:spcPct val="15000"/>
              </a:spcBef>
            </a:pPr>
            <a:r>
              <a:rPr lang="en-US" sz="2400">
                <a:solidFill>
                  <a:srgbClr val="000000"/>
                </a:solidFill>
                <a:latin typeface="Arial" charset="0"/>
                <a:ea typeface="Calibri" pitchFamily="34" charset="0"/>
                <a:cs typeface="Times New Roman" pitchFamily="18" charset="0"/>
                <a:sym typeface="Symbol" pitchFamily="18" charset="2"/>
              </a:rPr>
              <a:t>One slow and expensive means of </a:t>
            </a:r>
            <a:r>
              <a:rPr lang="en-US" sz="2400" b="1">
                <a:solidFill>
                  <a:srgbClr val="000000"/>
                </a:solidFill>
                <a:latin typeface="Arial" charset="0"/>
                <a:ea typeface="Calibri" pitchFamily="34" charset="0"/>
                <a:cs typeface="Times New Roman" pitchFamily="18" charset="0"/>
                <a:sym typeface="Symbol" pitchFamily="18" charset="2"/>
              </a:rPr>
              <a:t>enrichment</a:t>
            </a:r>
            <a:r>
              <a:rPr lang="en-US" sz="2400">
                <a:solidFill>
                  <a:srgbClr val="000000"/>
                </a:solidFill>
                <a:latin typeface="Arial" charset="0"/>
                <a:ea typeface="Calibri" pitchFamily="34" charset="0"/>
                <a:cs typeface="Times New Roman" pitchFamily="18" charset="0"/>
                <a:sym typeface="Symbol" pitchFamily="18" charset="2"/>
              </a:rPr>
              <a:t> for uranium is called </a:t>
            </a:r>
            <a:r>
              <a:rPr lang="en-US" sz="2400" b="1">
                <a:solidFill>
                  <a:srgbClr val="000000"/>
                </a:solidFill>
                <a:latin typeface="Arial" charset="0"/>
                <a:ea typeface="Calibri" pitchFamily="34" charset="0"/>
                <a:cs typeface="Times New Roman" pitchFamily="18" charset="0"/>
                <a:sym typeface="Symbol" pitchFamily="18" charset="2"/>
              </a:rPr>
              <a:t>gaseous diffusion</a:t>
            </a:r>
            <a:r>
              <a:rPr lang="en-US" sz="2400">
                <a:solidFill>
                  <a:srgbClr val="000000"/>
                </a:solidFill>
                <a:latin typeface="Arial" charset="0"/>
                <a:ea typeface="Calibri" pitchFamily="34" charset="0"/>
                <a:cs typeface="Times New Roman" pitchFamily="18" charset="0"/>
                <a:sym typeface="Symbol" pitchFamily="18" charset="2"/>
              </a:rPr>
              <a:t>. </a:t>
            </a:r>
          </a:p>
          <a:p>
            <a:pPr>
              <a:spcBef>
                <a:spcPct val="15000"/>
              </a:spcBef>
            </a:pPr>
            <a:r>
              <a:rPr lang="en-US" sz="2400">
                <a:solidFill>
                  <a:srgbClr val="000000"/>
                </a:solidFill>
                <a:latin typeface="Arial" charset="0"/>
                <a:ea typeface="Calibri" pitchFamily="34" charset="0"/>
                <a:cs typeface="Times New Roman" pitchFamily="18" charset="0"/>
                <a:sym typeface="Symbol" pitchFamily="18" charset="2"/>
              </a:rPr>
              <a:t>Uranium is purified and                                            combined with fluorine to                                           produce a gas called                                                   </a:t>
            </a:r>
            <a:r>
              <a:rPr lang="en-US" sz="2400" i="1">
                <a:solidFill>
                  <a:srgbClr val="000000"/>
                </a:solidFill>
                <a:latin typeface="Arial" charset="0"/>
                <a:ea typeface="Calibri" pitchFamily="34" charset="0"/>
                <a:cs typeface="Times New Roman" pitchFamily="18" charset="0"/>
                <a:sym typeface="Symbol" pitchFamily="18" charset="2"/>
              </a:rPr>
              <a:t>uranium hexafluoride </a:t>
            </a:r>
            <a:r>
              <a:rPr lang="en-US" sz="2400">
                <a:solidFill>
                  <a:srgbClr val="000000"/>
                </a:solidFill>
                <a:latin typeface="Arial" charset="0"/>
                <a:ea typeface="Calibri" pitchFamily="34" charset="0"/>
                <a:cs typeface="Times New Roman" pitchFamily="18" charset="0"/>
                <a:sym typeface="Symbol" pitchFamily="18" charset="2"/>
              </a:rPr>
              <a:t>UF</a:t>
            </a:r>
            <a:r>
              <a:rPr lang="en-US" sz="2400" baseline="-25000">
                <a:solidFill>
                  <a:srgbClr val="000000"/>
                </a:solidFill>
                <a:latin typeface="Arial" charset="0"/>
                <a:ea typeface="Calibri" pitchFamily="34" charset="0"/>
                <a:cs typeface="Times New Roman" pitchFamily="18" charset="0"/>
                <a:sym typeface="Symbol" pitchFamily="18" charset="2"/>
              </a:rPr>
              <a:t>6</a:t>
            </a:r>
            <a:r>
              <a:rPr lang="en-US" sz="2400">
                <a:solidFill>
                  <a:srgbClr val="000000"/>
                </a:solidFill>
                <a:latin typeface="Arial" charset="0"/>
                <a:ea typeface="Calibri" pitchFamily="34" charset="0"/>
                <a:cs typeface="Times New Roman" pitchFamily="18" charset="0"/>
                <a:sym typeface="Symbol" pitchFamily="18" charset="2"/>
              </a:rPr>
              <a:t>.</a:t>
            </a:r>
          </a:p>
          <a:p>
            <a:pPr>
              <a:spcBef>
                <a:spcPct val="15000"/>
              </a:spcBef>
            </a:pPr>
            <a:r>
              <a:rPr lang="en-US" sz="2400">
                <a:solidFill>
                  <a:srgbClr val="000000"/>
                </a:solidFill>
                <a:latin typeface="Arial" charset="0"/>
                <a:ea typeface="Calibri" pitchFamily="34" charset="0"/>
                <a:cs typeface="Times New Roman" pitchFamily="18" charset="0"/>
                <a:sym typeface="Symbol" pitchFamily="18" charset="2"/>
              </a:rPr>
              <a:t>The different isotopes of                                          uranium will lead to slightly                                        different UF</a:t>
            </a:r>
            <a:r>
              <a:rPr lang="en-US" sz="2400" baseline="-25000">
                <a:solidFill>
                  <a:srgbClr val="000000"/>
                </a:solidFill>
                <a:latin typeface="Arial" charset="0"/>
                <a:ea typeface="Calibri" pitchFamily="34" charset="0"/>
                <a:cs typeface="Times New Roman" pitchFamily="18" charset="0"/>
                <a:sym typeface="Symbol" pitchFamily="18" charset="2"/>
              </a:rPr>
              <a:t>6</a:t>
            </a:r>
            <a:r>
              <a:rPr lang="en-US" sz="2400">
                <a:solidFill>
                  <a:srgbClr val="000000"/>
                </a:solidFill>
                <a:latin typeface="Arial" charset="0"/>
                <a:ea typeface="Calibri" pitchFamily="34" charset="0"/>
                <a:cs typeface="Times New Roman" pitchFamily="18" charset="0"/>
                <a:sym typeface="Symbol" pitchFamily="18" charset="2"/>
              </a:rPr>
              <a:t> masses.</a:t>
            </a:r>
          </a:p>
          <a:p>
            <a:pPr>
              <a:spcBef>
                <a:spcPct val="15000"/>
              </a:spcBef>
            </a:pPr>
            <a:r>
              <a:rPr lang="en-US" sz="2400">
                <a:solidFill>
                  <a:srgbClr val="000000"/>
                </a:solidFill>
                <a:latin typeface="Arial" charset="0"/>
                <a:ea typeface="Calibri" pitchFamily="34" charset="0"/>
                <a:cs typeface="Times New Roman" pitchFamily="18" charset="0"/>
                <a:sym typeface="Symbol" pitchFamily="18" charset="2"/>
              </a:rPr>
              <a:t>The process of </a:t>
            </a:r>
            <a:r>
              <a:rPr lang="en-US" sz="2400" b="1">
                <a:solidFill>
                  <a:srgbClr val="000000"/>
                </a:solidFill>
                <a:latin typeface="Arial" charset="0"/>
                <a:ea typeface="Calibri" pitchFamily="34" charset="0"/>
                <a:cs typeface="Times New Roman" pitchFamily="18" charset="0"/>
                <a:sym typeface="Symbol" pitchFamily="18" charset="2"/>
              </a:rPr>
              <a:t>diffusion</a:t>
            </a:r>
            <a:r>
              <a:rPr lang="en-US" sz="2400">
                <a:solidFill>
                  <a:srgbClr val="000000"/>
                </a:solidFill>
                <a:latin typeface="Arial" charset="0"/>
                <a:ea typeface="Calibri" pitchFamily="34" charset="0"/>
                <a:cs typeface="Times New Roman" pitchFamily="18" charset="0"/>
                <a:sym typeface="Symbol" pitchFamily="18" charset="2"/>
              </a:rPr>
              <a:t>                                              uses many stages of membrane filters.</a:t>
            </a:r>
          </a:p>
        </p:txBody>
      </p:sp>
      <p:sp>
        <p:nvSpPr>
          <p:cNvPr id="45059"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177604" name="Picture 4"/>
          <p:cNvPicPr>
            <a:picLocks noChangeAspect="1" noChangeArrowheads="1"/>
          </p:cNvPicPr>
          <p:nvPr/>
        </p:nvPicPr>
        <p:blipFill>
          <a:blip r:embed="rId5" cstate="print"/>
          <a:srcRect/>
          <a:stretch>
            <a:fillRect/>
          </a:stretch>
        </p:blipFill>
        <p:spPr bwMode="auto">
          <a:xfrm>
            <a:off x="4538663" y="3490913"/>
            <a:ext cx="3836987" cy="2940050"/>
          </a:xfrm>
          <a:prstGeom prst="rect">
            <a:avLst/>
          </a:prstGeom>
          <a:ln>
            <a:noFill/>
          </a:ln>
          <a:effectLst>
            <a:outerShdw blurRad="292100" dist="139700" dir="2700000" algn="tl" rotWithShape="0">
              <a:srgbClr val="333333">
                <a:alpha val="65000"/>
              </a:srgbClr>
            </a:outerShdw>
          </a:effectLst>
        </p:spPr>
      </p:pic>
      <p:pic>
        <p:nvPicPr>
          <p:cNvPr id="1177605"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46913" y="185738"/>
            <a:ext cx="1922462" cy="1738312"/>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77602">
                                            <p:txEl>
                                              <p:pRg st="0" end="0"/>
                                            </p:txEl>
                                          </p:spTgt>
                                        </p:tgtEl>
                                        <p:attrNameLst>
                                          <p:attrName>style.visibility</p:attrName>
                                        </p:attrNameLst>
                                      </p:cBhvr>
                                      <p:to>
                                        <p:strVal val="visible"/>
                                      </p:to>
                                    </p:set>
                                    <p:anim calcmode="lin" valueType="num">
                                      <p:cBhvr additive="base">
                                        <p:cTn id="7" dur="500" fill="hold"/>
                                        <p:tgtEl>
                                          <p:spTgt spid="11776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7760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77602">
                                            <p:txEl>
                                              <p:pRg st="1" end="1"/>
                                            </p:txEl>
                                          </p:spTgt>
                                        </p:tgtEl>
                                        <p:attrNameLst>
                                          <p:attrName>style.visibility</p:attrName>
                                        </p:attrNameLst>
                                      </p:cBhvr>
                                      <p:to>
                                        <p:strVal val="visible"/>
                                      </p:to>
                                    </p:set>
                                    <p:anim calcmode="lin" valueType="num">
                                      <p:cBhvr additive="base">
                                        <p:cTn id="13" dur="500" fill="hold"/>
                                        <p:tgtEl>
                                          <p:spTgt spid="11776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776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77602">
                                            <p:txEl>
                                              <p:pRg st="2" end="2"/>
                                            </p:txEl>
                                          </p:spTgt>
                                        </p:tgtEl>
                                        <p:attrNameLst>
                                          <p:attrName>style.visibility</p:attrName>
                                        </p:attrNameLst>
                                      </p:cBhvr>
                                      <p:to>
                                        <p:strVal val="visible"/>
                                      </p:to>
                                    </p:set>
                                    <p:anim calcmode="lin" valueType="num">
                                      <p:cBhvr additive="base">
                                        <p:cTn id="19" dur="500" fill="hold"/>
                                        <p:tgtEl>
                                          <p:spTgt spid="117760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776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77602">
                                            <p:txEl>
                                              <p:pRg st="3" end="3"/>
                                            </p:txEl>
                                          </p:spTgt>
                                        </p:tgtEl>
                                        <p:attrNameLst>
                                          <p:attrName>style.visibility</p:attrName>
                                        </p:attrNameLst>
                                      </p:cBhvr>
                                      <p:to>
                                        <p:strVal val="visible"/>
                                      </p:to>
                                    </p:set>
                                    <p:anim calcmode="lin" valueType="num">
                                      <p:cBhvr additive="base">
                                        <p:cTn id="25" dur="500" fill="hold"/>
                                        <p:tgtEl>
                                          <p:spTgt spid="117760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776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par>
                                <p:cTn id="27" presetID="53" presetClass="entr" presetSubtype="0" fill="hold" nodeType="withEffect">
                                  <p:stCondLst>
                                    <p:cond delay="0"/>
                                  </p:stCondLst>
                                  <p:childTnLst>
                                    <p:set>
                                      <p:cBhvr>
                                        <p:cTn id="28" dur="1" fill="hold">
                                          <p:stCondLst>
                                            <p:cond delay="0"/>
                                          </p:stCondLst>
                                        </p:cTn>
                                        <p:tgtEl>
                                          <p:spTgt spid="1177605"/>
                                        </p:tgtEl>
                                        <p:attrNameLst>
                                          <p:attrName>style.visibility</p:attrName>
                                        </p:attrNameLst>
                                      </p:cBhvr>
                                      <p:to>
                                        <p:strVal val="visible"/>
                                      </p:to>
                                    </p:set>
                                    <p:anim calcmode="lin" valueType="num">
                                      <p:cBhvr>
                                        <p:cTn id="29" dur="500" fill="hold"/>
                                        <p:tgtEl>
                                          <p:spTgt spid="1177605"/>
                                        </p:tgtEl>
                                        <p:attrNameLst>
                                          <p:attrName>ppt_w</p:attrName>
                                        </p:attrNameLst>
                                      </p:cBhvr>
                                      <p:tavLst>
                                        <p:tav tm="0">
                                          <p:val>
                                            <p:fltVal val="0"/>
                                          </p:val>
                                        </p:tav>
                                        <p:tav tm="100000">
                                          <p:val>
                                            <p:strVal val="#ppt_w"/>
                                          </p:val>
                                        </p:tav>
                                      </p:tavLst>
                                    </p:anim>
                                    <p:anim calcmode="lin" valueType="num">
                                      <p:cBhvr>
                                        <p:cTn id="30" dur="500" fill="hold"/>
                                        <p:tgtEl>
                                          <p:spTgt spid="1177605"/>
                                        </p:tgtEl>
                                        <p:attrNameLst>
                                          <p:attrName>ppt_h</p:attrName>
                                        </p:attrNameLst>
                                      </p:cBhvr>
                                      <p:tavLst>
                                        <p:tav tm="0">
                                          <p:val>
                                            <p:fltVal val="0"/>
                                          </p:val>
                                        </p:tav>
                                        <p:tav tm="100000">
                                          <p:val>
                                            <p:strVal val="#ppt_h"/>
                                          </p:val>
                                        </p:tav>
                                      </p:tavLst>
                                    </p:anim>
                                    <p:animEffect transition="in" filter="fade">
                                      <p:cBhvr>
                                        <p:cTn id="31" dur="500"/>
                                        <p:tgtEl>
                                          <p:spTgt spid="1177605"/>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177602">
                                            <p:txEl>
                                              <p:pRg st="4" end="4"/>
                                            </p:txEl>
                                          </p:spTgt>
                                        </p:tgtEl>
                                        <p:attrNameLst>
                                          <p:attrName>style.visibility</p:attrName>
                                        </p:attrNameLst>
                                      </p:cBhvr>
                                      <p:to>
                                        <p:strVal val="visible"/>
                                      </p:to>
                                    </p:set>
                                    <p:anim calcmode="lin" valueType="num">
                                      <p:cBhvr additive="base">
                                        <p:cTn id="36" dur="500" fill="hold"/>
                                        <p:tgtEl>
                                          <p:spTgt spid="1177602">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17760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177602">
                                            <p:txEl>
                                              <p:pRg st="5" end="5"/>
                                            </p:txEl>
                                          </p:spTgt>
                                        </p:tgtEl>
                                        <p:attrNameLst>
                                          <p:attrName>style.visibility</p:attrName>
                                        </p:attrNameLst>
                                      </p:cBhvr>
                                      <p:to>
                                        <p:strVal val="visible"/>
                                      </p:to>
                                    </p:set>
                                    <p:anim calcmode="lin" valueType="num">
                                      <p:cBhvr additive="base">
                                        <p:cTn id="42" dur="500" fill="hold"/>
                                        <p:tgtEl>
                                          <p:spTgt spid="1177602">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17760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par>
                                <p:cTn id="44" presetID="8" presetClass="entr" presetSubtype="16" fill="hold" nodeType="withEffect">
                                  <p:stCondLst>
                                    <p:cond delay="0"/>
                                  </p:stCondLst>
                                  <p:childTnLst>
                                    <p:set>
                                      <p:cBhvr>
                                        <p:cTn id="45" dur="1" fill="hold">
                                          <p:stCondLst>
                                            <p:cond delay="0"/>
                                          </p:stCondLst>
                                        </p:cTn>
                                        <p:tgtEl>
                                          <p:spTgt spid="1177604"/>
                                        </p:tgtEl>
                                        <p:attrNameLst>
                                          <p:attrName>style.visibility</p:attrName>
                                        </p:attrNameLst>
                                      </p:cBhvr>
                                      <p:to>
                                        <p:strVal val="visible"/>
                                      </p:to>
                                    </p:set>
                                    <p:animEffect transition="in" filter="diamond(in)">
                                      <p:cBhvr>
                                        <p:cTn id="46" dur="2000"/>
                                        <p:tgtEl>
                                          <p:spTgt spid="1177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9655" name="Rectangle 7"/>
          <p:cNvSpPr>
            <a:spLocks noChangeArrowheads="1"/>
          </p:cNvSpPr>
          <p:nvPr/>
        </p:nvSpPr>
        <p:spPr bwMode="auto">
          <a:xfrm>
            <a:off x="682625" y="4930775"/>
            <a:ext cx="4637088" cy="1927225"/>
          </a:xfrm>
          <a:prstGeom prst="rect">
            <a:avLst/>
          </a:prstGeom>
          <a:solidFill>
            <a:srgbClr val="FFCCCC"/>
          </a:solidFill>
          <a:ln w="9525">
            <a:noFill/>
            <a:miter lim="800000"/>
            <a:headEnd/>
            <a:tailEnd/>
          </a:ln>
        </p:spPr>
        <p:txBody>
          <a:bodyPr/>
          <a:lstStyle/>
          <a:p>
            <a:pPr>
              <a:spcBef>
                <a:spcPct val="20000"/>
              </a:spcBef>
            </a:pPr>
            <a:r>
              <a:rPr lang="en-US" sz="2400" b="1" i="1">
                <a:latin typeface="Arial" charset="0"/>
              </a:rPr>
              <a:t>FYI</a:t>
            </a:r>
          </a:p>
          <a:p>
            <a:pPr>
              <a:spcBef>
                <a:spcPct val="10000"/>
              </a:spcBef>
            </a:pPr>
            <a:r>
              <a:rPr lang="en-US" sz="2400" b="1">
                <a:latin typeface="Arial" charset="0"/>
                <a:sym typeface="Symbol" pitchFamily="18" charset="2"/>
              </a:rPr>
              <a:t></a:t>
            </a:r>
            <a:r>
              <a:rPr lang="en-US" sz="2400">
                <a:latin typeface="Arial" charset="0"/>
                <a:sym typeface="Symbol" pitchFamily="18" charset="2"/>
              </a:rPr>
              <a:t>Because of the energy expenditure of the enrichment process, it is often included in the Sankey diagram.</a:t>
            </a:r>
          </a:p>
        </p:txBody>
      </p:sp>
      <p:sp>
        <p:nvSpPr>
          <p:cNvPr id="1179650" name="Rectangle 2"/>
          <p:cNvSpPr>
            <a:spLocks noChangeArrowheads="1"/>
          </p:cNvSpPr>
          <p:nvPr/>
        </p:nvSpPr>
        <p:spPr bwMode="auto">
          <a:xfrm>
            <a:off x="685800" y="1401763"/>
            <a:ext cx="7772400" cy="3556000"/>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Describing nuclear power stations</a:t>
            </a:r>
            <a:endParaRPr lang="en-US" i="1">
              <a:solidFill>
                <a:srgbClr val="000000"/>
              </a:solidFill>
              <a:ea typeface="Calibri" pitchFamily="34" charset="0"/>
              <a:cs typeface="Times New Roman" pitchFamily="18" charset="0"/>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To work properly, a reactor needs a higher proportion of the U-235 isotope of uranium than occurs naturally.</a:t>
            </a:r>
          </a:p>
          <a:p>
            <a:pPr>
              <a:spcBef>
                <a:spcPct val="15000"/>
              </a:spcBef>
            </a:pPr>
            <a:r>
              <a:rPr lang="en-US" sz="2400">
                <a:solidFill>
                  <a:srgbClr val="000000"/>
                </a:solidFill>
                <a:latin typeface="Arial" charset="0"/>
                <a:ea typeface="Calibri" pitchFamily="34" charset="0"/>
                <a:cs typeface="Times New Roman" pitchFamily="18" charset="0"/>
                <a:sym typeface="Symbol" pitchFamily="18" charset="2"/>
              </a:rPr>
              <a:t>Another slow and expensive means of enrichment for uranium is called </a:t>
            </a:r>
            <a:r>
              <a:rPr lang="en-US" sz="2400" b="1">
                <a:solidFill>
                  <a:srgbClr val="000000"/>
                </a:solidFill>
                <a:latin typeface="Arial" charset="0"/>
                <a:ea typeface="Calibri" pitchFamily="34" charset="0"/>
                <a:cs typeface="Times New Roman" pitchFamily="18" charset="0"/>
                <a:sym typeface="Symbol" pitchFamily="18" charset="2"/>
              </a:rPr>
              <a:t>centrifuging</a:t>
            </a:r>
            <a:r>
              <a:rPr lang="en-US" sz="2400">
                <a:solidFill>
                  <a:srgbClr val="000000"/>
                </a:solidFill>
                <a:latin typeface="Arial" charset="0"/>
                <a:ea typeface="Calibri" pitchFamily="34" charset="0"/>
                <a:cs typeface="Times New Roman" pitchFamily="18" charset="0"/>
                <a:sym typeface="Symbol" pitchFamily="18" charset="2"/>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b="1">
                <a:solidFill>
                  <a:srgbClr val="000000"/>
                </a:solidFill>
                <a:latin typeface="Arial" charset="0"/>
                <a:ea typeface="Calibri" pitchFamily="34" charset="0"/>
                <a:cs typeface="Times New Roman" pitchFamily="18" charset="0"/>
                <a:sym typeface="Symbol" pitchFamily="18" charset="2"/>
              </a:rPr>
              <a:t>Centrifuging</a:t>
            </a:r>
            <a:r>
              <a:rPr lang="en-US" sz="2400">
                <a:solidFill>
                  <a:srgbClr val="000000"/>
                </a:solidFill>
                <a:latin typeface="Arial" charset="0"/>
                <a:ea typeface="Calibri" pitchFamily="34" charset="0"/>
                <a:cs typeface="Times New Roman" pitchFamily="18" charset="0"/>
                <a:sym typeface="Symbol" pitchFamily="18" charset="2"/>
              </a:rPr>
              <a:t> spins the UF</a:t>
            </a:r>
            <a:r>
              <a:rPr lang="en-US" sz="2400" baseline="-25000">
                <a:solidFill>
                  <a:srgbClr val="000000"/>
                </a:solidFill>
                <a:latin typeface="Arial" charset="0"/>
                <a:ea typeface="Calibri" pitchFamily="34" charset="0"/>
                <a:cs typeface="Times New Roman" pitchFamily="18" charset="0"/>
                <a:sym typeface="Symbol" pitchFamily="18" charset="2"/>
              </a:rPr>
              <a:t>6</a:t>
            </a:r>
            <a:r>
              <a:rPr lang="en-US" sz="2400">
                <a:solidFill>
                  <a:srgbClr val="000000"/>
                </a:solidFill>
                <a:latin typeface="Arial" charset="0"/>
                <a:ea typeface="Calibri" pitchFamily="34" charset="0"/>
                <a:cs typeface="Times New Roman" pitchFamily="18" charset="0"/>
                <a:sym typeface="Symbol" pitchFamily="18" charset="2"/>
              </a:rPr>
              <a:t>                                            gas and the heavier isotopes                                             are decanted while the lighter                                        ones are sent to further stages.</a:t>
            </a:r>
          </a:p>
        </p:txBody>
      </p:sp>
      <p:sp>
        <p:nvSpPr>
          <p:cNvPr id="46084"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179652" name="Picture 4" descr="gascentrifuge"/>
          <p:cNvPicPr>
            <a:picLocks noChangeAspect="1" noChangeArrowheads="1"/>
          </p:cNvPicPr>
          <p:nvPr/>
        </p:nvPicPr>
        <p:blipFill>
          <a:blip r:embed="rId5" cstate="print"/>
          <a:srcRect/>
          <a:stretch>
            <a:fillRect/>
          </a:stretch>
        </p:blipFill>
        <p:spPr bwMode="auto">
          <a:xfrm>
            <a:off x="5337175" y="3097213"/>
            <a:ext cx="3449638" cy="3705225"/>
          </a:xfrm>
          <a:prstGeom prst="rect">
            <a:avLst/>
          </a:prstGeom>
          <a:ln>
            <a:noFill/>
          </a:ln>
          <a:effectLst>
            <a:outerShdw blurRad="292100" dist="139700" dir="2700000" algn="tl" rotWithShape="0">
              <a:srgbClr val="333333">
                <a:alpha val="65000"/>
              </a:srgbClr>
            </a:outerShdw>
          </a:effectLst>
        </p:spPr>
      </p:pic>
      <p:pic>
        <p:nvPicPr>
          <p:cNvPr id="46086"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46913" y="185738"/>
            <a:ext cx="1922462" cy="1738312"/>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79650">
                                            <p:txEl>
                                              <p:pRg st="2" end="2"/>
                                            </p:txEl>
                                          </p:spTgt>
                                        </p:tgtEl>
                                        <p:attrNameLst>
                                          <p:attrName>style.visibility</p:attrName>
                                        </p:attrNameLst>
                                      </p:cBhvr>
                                      <p:to>
                                        <p:strVal val="visible"/>
                                      </p:to>
                                    </p:set>
                                    <p:anim calcmode="lin" valueType="num">
                                      <p:cBhvr additive="base">
                                        <p:cTn id="7" dur="500" fill="hold"/>
                                        <p:tgtEl>
                                          <p:spTgt spid="117965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796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79650">
                                            <p:txEl>
                                              <p:pRg st="3" end="3"/>
                                            </p:txEl>
                                          </p:spTgt>
                                        </p:tgtEl>
                                        <p:attrNameLst>
                                          <p:attrName>style.visibility</p:attrName>
                                        </p:attrNameLst>
                                      </p:cBhvr>
                                      <p:to>
                                        <p:strVal val="visible"/>
                                      </p:to>
                                    </p:set>
                                    <p:anim calcmode="lin" valueType="num">
                                      <p:cBhvr additive="base">
                                        <p:cTn id="13" dur="500" fill="hold"/>
                                        <p:tgtEl>
                                          <p:spTgt spid="1179650">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7965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8" presetClass="entr" presetSubtype="16" fill="hold" nodeType="withEffect">
                                  <p:stCondLst>
                                    <p:cond delay="0"/>
                                  </p:stCondLst>
                                  <p:childTnLst>
                                    <p:set>
                                      <p:cBhvr>
                                        <p:cTn id="16" dur="1" fill="hold">
                                          <p:stCondLst>
                                            <p:cond delay="0"/>
                                          </p:stCondLst>
                                        </p:cTn>
                                        <p:tgtEl>
                                          <p:spTgt spid="1179652"/>
                                        </p:tgtEl>
                                        <p:attrNameLst>
                                          <p:attrName>style.visibility</p:attrName>
                                        </p:attrNameLst>
                                      </p:cBhvr>
                                      <p:to>
                                        <p:strVal val="visible"/>
                                      </p:to>
                                    </p:set>
                                    <p:animEffect transition="in" filter="diamond(in)">
                                      <p:cBhvr>
                                        <p:cTn id="17" dur="2000"/>
                                        <p:tgtEl>
                                          <p:spTgt spid="117965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79655">
                                            <p:txEl>
                                              <p:pRg st="1" end="1"/>
                                            </p:txEl>
                                          </p:spTgt>
                                        </p:tgtEl>
                                        <p:attrNameLst>
                                          <p:attrName>style.visibility</p:attrName>
                                        </p:attrNameLst>
                                      </p:cBhvr>
                                      <p:to>
                                        <p:strVal val="visible"/>
                                      </p:to>
                                    </p:set>
                                    <p:anim calcmode="lin" valueType="num">
                                      <p:cBhvr additive="base">
                                        <p:cTn id="22" dur="500" fill="hold"/>
                                        <p:tgtEl>
                                          <p:spTgt spid="1179655">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7965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Describing nuclear power stations</a:t>
            </a:r>
            <a:r>
              <a:rPr lang="en-US">
                <a:solidFill>
                  <a:srgbClr val="000000"/>
                </a:solidFill>
                <a:ea typeface="Calibri" pitchFamily="34" charset="0"/>
                <a:cs typeface="Times New Roman" pitchFamily="18" charset="0"/>
                <a:sym typeface="Symbol" pitchFamily="18" charset="2"/>
              </a:rPr>
              <a:t> </a:t>
            </a:r>
          </a:p>
        </p:txBody>
      </p:sp>
      <p:sp>
        <p:nvSpPr>
          <p:cNvPr id="47107"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181701" name="Picture 5"/>
          <p:cNvPicPr>
            <a:picLocks noChangeAspect="1" noChangeArrowheads="1"/>
          </p:cNvPicPr>
          <p:nvPr/>
        </p:nvPicPr>
        <p:blipFill>
          <a:blip r:embed="rId4" cstate="print"/>
          <a:srcRect/>
          <a:stretch>
            <a:fillRect/>
          </a:stretch>
        </p:blipFill>
        <p:spPr bwMode="auto">
          <a:xfrm>
            <a:off x="1643063" y="1909763"/>
            <a:ext cx="5827712" cy="472281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181701"/>
                                        </p:tgtEl>
                                        <p:attrNameLst>
                                          <p:attrName>style.visibility</p:attrName>
                                        </p:attrNameLst>
                                      </p:cBhvr>
                                      <p:to>
                                        <p:strVal val="visible"/>
                                      </p:to>
                                    </p:set>
                                    <p:anim calcmode="lin" valueType="num">
                                      <p:cBhvr>
                                        <p:cTn id="7" dur="500" fill="hold"/>
                                        <p:tgtEl>
                                          <p:spTgt spid="1181701"/>
                                        </p:tgtEl>
                                        <p:attrNameLst>
                                          <p:attrName>ppt_w</p:attrName>
                                        </p:attrNameLst>
                                      </p:cBhvr>
                                      <p:tavLst>
                                        <p:tav tm="0">
                                          <p:val>
                                            <p:fltVal val="0"/>
                                          </p:val>
                                        </p:tav>
                                        <p:tav tm="100000">
                                          <p:val>
                                            <p:strVal val="#ppt_w"/>
                                          </p:val>
                                        </p:tav>
                                      </p:tavLst>
                                    </p:anim>
                                    <p:anim calcmode="lin" valueType="num">
                                      <p:cBhvr>
                                        <p:cTn id="8" dur="500" fill="hold"/>
                                        <p:tgtEl>
                                          <p:spTgt spid="1181701"/>
                                        </p:tgtEl>
                                        <p:attrNameLst>
                                          <p:attrName>ppt_h</p:attrName>
                                        </p:attrNameLst>
                                      </p:cBhvr>
                                      <p:tavLst>
                                        <p:tav tm="0">
                                          <p:val>
                                            <p:fltVal val="0"/>
                                          </p:val>
                                        </p:tav>
                                        <p:tav tm="100000">
                                          <p:val>
                                            <p:strVal val="#ppt_h"/>
                                          </p:val>
                                        </p:tav>
                                      </p:tavLst>
                                    </p:anim>
                                    <p:animEffect transition="in" filter="fade">
                                      <p:cBhvr>
                                        <p:cTn id="9" dur="500"/>
                                        <p:tgtEl>
                                          <p:spTgt spid="1181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3746"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Primary energy sources</a:t>
            </a:r>
          </a:p>
        </p:txBody>
      </p:sp>
      <p:sp>
        <p:nvSpPr>
          <p:cNvPr id="48131"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183748" name="Picture 4"/>
          <p:cNvPicPr>
            <a:picLocks noChangeAspect="1" noChangeArrowheads="1"/>
          </p:cNvPicPr>
          <p:nvPr/>
        </p:nvPicPr>
        <p:blipFill>
          <a:blip r:embed="rId5" cstate="print"/>
          <a:srcRect l="777" t="1563" r="3340" b="1979"/>
          <a:stretch>
            <a:fillRect/>
          </a:stretch>
        </p:blipFill>
        <p:spPr bwMode="auto">
          <a:xfrm>
            <a:off x="855663" y="1835150"/>
            <a:ext cx="7412037" cy="48291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83746">
                                            <p:txEl>
                                              <p:pRg st="0" end="0"/>
                                            </p:txEl>
                                          </p:spTgt>
                                        </p:tgtEl>
                                        <p:attrNameLst>
                                          <p:attrName>style.visibility</p:attrName>
                                        </p:attrNameLst>
                                      </p:cBhvr>
                                      <p:to>
                                        <p:strVal val="visible"/>
                                      </p:to>
                                    </p:set>
                                    <p:anim calcmode="lin" valueType="num">
                                      <p:cBhvr additive="base">
                                        <p:cTn id="7" dur="500" fill="hold"/>
                                        <p:tgtEl>
                                          <p:spTgt spid="11837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374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183748"/>
                                        </p:tgtEl>
                                        <p:attrNameLst>
                                          <p:attrName>style.visibility</p:attrName>
                                        </p:attrNameLst>
                                      </p:cBhvr>
                                      <p:to>
                                        <p:strVal val="visible"/>
                                      </p:to>
                                    </p:set>
                                    <p:anim calcmode="lin" valueType="num">
                                      <p:cBhvr>
                                        <p:cTn id="11" dur="500" fill="hold"/>
                                        <p:tgtEl>
                                          <p:spTgt spid="1183748"/>
                                        </p:tgtEl>
                                        <p:attrNameLst>
                                          <p:attrName>ppt_w</p:attrName>
                                        </p:attrNameLst>
                                      </p:cBhvr>
                                      <p:tavLst>
                                        <p:tav tm="0">
                                          <p:val>
                                            <p:fltVal val="0"/>
                                          </p:val>
                                        </p:tav>
                                        <p:tav tm="100000">
                                          <p:val>
                                            <p:strVal val="#ppt_w"/>
                                          </p:val>
                                        </p:tav>
                                      </p:tavLst>
                                    </p:anim>
                                    <p:anim calcmode="lin" valueType="num">
                                      <p:cBhvr>
                                        <p:cTn id="12" dur="500" fill="hold"/>
                                        <p:tgtEl>
                                          <p:spTgt spid="1183748"/>
                                        </p:tgtEl>
                                        <p:attrNameLst>
                                          <p:attrName>ppt_h</p:attrName>
                                        </p:attrNameLst>
                                      </p:cBhvr>
                                      <p:tavLst>
                                        <p:tav tm="0">
                                          <p:val>
                                            <p:fltVal val="0"/>
                                          </p:val>
                                        </p:tav>
                                        <p:tav tm="100000">
                                          <p:val>
                                            <p:strVal val="#ppt_h"/>
                                          </p:val>
                                        </p:tav>
                                      </p:tavLst>
                                    </p:anim>
                                    <p:animEffect transition="in" filter="fade">
                                      <p:cBhvr>
                                        <p:cTn id="13" dur="500"/>
                                        <p:tgtEl>
                                          <p:spTgt spid="1183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1586"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Describing nuclear power stations</a:t>
            </a:r>
            <a:r>
              <a:rPr lang="en-US">
                <a:solidFill>
                  <a:srgbClr val="000000"/>
                </a:solidFill>
                <a:ea typeface="Calibri" pitchFamily="34" charset="0"/>
                <a:cs typeface="Times New Roman" pitchFamily="18" charset="0"/>
                <a:sym typeface="Symbol" pitchFamily="18" charset="2"/>
              </a:rPr>
              <a:t> </a:t>
            </a:r>
          </a:p>
          <a:p>
            <a:r>
              <a:rPr lang="en-US" sz="2400">
                <a:solidFill>
                  <a:srgbClr val="000000"/>
                </a:solidFill>
                <a:latin typeface="Arial" charset="0"/>
                <a:ea typeface="Calibri" pitchFamily="34" charset="0"/>
                <a:cs typeface="Times New Roman" pitchFamily="18" charset="0"/>
                <a:sym typeface="Symbol" pitchFamily="18" charset="2"/>
              </a:rPr>
              <a:t></a:t>
            </a:r>
            <a:r>
              <a:rPr lang="en-US" sz="2400" b="1">
                <a:solidFill>
                  <a:srgbClr val="000000"/>
                </a:solidFill>
                <a:latin typeface="Arial" charset="0"/>
                <a:ea typeface="Calibri" pitchFamily="34" charset="0"/>
                <a:cs typeface="Times New Roman" pitchFamily="18" charset="0"/>
              </a:rPr>
              <a:t>Nuclear fission</a:t>
            </a:r>
            <a:r>
              <a:rPr lang="en-US" sz="2400">
                <a:solidFill>
                  <a:srgbClr val="000000"/>
                </a:solidFill>
                <a:latin typeface="Arial" charset="0"/>
                <a:ea typeface="Calibri" pitchFamily="34" charset="0"/>
                <a:cs typeface="Times New Roman" pitchFamily="18" charset="0"/>
              </a:rPr>
              <a:t> is the splitting of a large nucleus into two smaller (daughter) nuclei.</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An example of fission is</a:t>
            </a:r>
          </a:p>
          <a:p>
            <a:pPr>
              <a:spcBef>
                <a:spcPct val="20000"/>
              </a:spcBef>
            </a:pPr>
            <a:r>
              <a:rPr lang="en-US" sz="2400">
                <a:solidFill>
                  <a:srgbClr val="000000"/>
                </a:solidFill>
                <a:latin typeface="Arial" charset="0"/>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In the animation, </a:t>
            </a:r>
            <a:r>
              <a:rPr lang="en-US" sz="2400" baseline="30000">
                <a:solidFill>
                  <a:srgbClr val="000000"/>
                </a:solidFill>
                <a:latin typeface="Arial" charset="0"/>
                <a:ea typeface="Calibri" pitchFamily="34" charset="0"/>
                <a:cs typeface="Times New Roman" pitchFamily="18" charset="0"/>
              </a:rPr>
              <a:t>235</a:t>
            </a:r>
            <a:r>
              <a:rPr lang="en-US" sz="2400">
                <a:solidFill>
                  <a:srgbClr val="000000"/>
                </a:solidFill>
                <a:latin typeface="Arial" charset="0"/>
                <a:ea typeface="Calibri" pitchFamily="34" charset="0"/>
                <a:cs typeface="Times New Roman" pitchFamily="18" charset="0"/>
              </a:rPr>
              <a:t>U is hit by a                                  neutron, and capturing it,                                         becomes excited and unstable:</a:t>
            </a:r>
            <a:endParaRPr lang="en-US" sz="2400">
              <a:solidFill>
                <a:srgbClr val="000000"/>
              </a:solidFill>
              <a:latin typeface="Arial" charset="0"/>
              <a:ea typeface="Calibri" pitchFamily="34" charset="0"/>
              <a:cs typeface="Times New Roman" pitchFamily="18" charset="0"/>
              <a:sym typeface="Symbol" pitchFamily="18" charset="2"/>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It quickly splits into two smaller                               daughter nuclei, and two neutrons,                                 each of which can split another                                    nucleus of </a:t>
            </a:r>
            <a:r>
              <a:rPr lang="en-US" sz="2400" baseline="30000">
                <a:solidFill>
                  <a:srgbClr val="000000"/>
                </a:solidFill>
                <a:latin typeface="Arial" charset="0"/>
                <a:ea typeface="Calibri" pitchFamily="34" charset="0"/>
                <a:cs typeface="Times New Roman" pitchFamily="18" charset="0"/>
              </a:rPr>
              <a:t>235</a:t>
            </a:r>
            <a:r>
              <a:rPr lang="en-US" sz="2400">
                <a:solidFill>
                  <a:srgbClr val="000000"/>
                </a:solidFill>
                <a:latin typeface="Arial" charset="0"/>
                <a:ea typeface="Calibri" pitchFamily="34" charset="0"/>
                <a:cs typeface="Times New Roman" pitchFamily="18" charset="0"/>
              </a:rPr>
              <a:t>U.</a:t>
            </a:r>
          </a:p>
        </p:txBody>
      </p:sp>
      <p:sp>
        <p:nvSpPr>
          <p:cNvPr id="49155"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1091588" name="Rectangle 4"/>
          <p:cNvSpPr>
            <a:spLocks noChangeArrowheads="1"/>
          </p:cNvSpPr>
          <p:nvPr/>
        </p:nvSpPr>
        <p:spPr bwMode="auto">
          <a:xfrm>
            <a:off x="749300" y="2994025"/>
            <a:ext cx="7680325" cy="361950"/>
          </a:xfrm>
          <a:prstGeom prst="rect">
            <a:avLst/>
          </a:prstGeom>
          <a:noFill/>
          <a:ln w="9525">
            <a:noFill/>
            <a:miter lim="800000"/>
            <a:headEnd/>
            <a:tailEnd/>
          </a:ln>
        </p:spPr>
        <p:txBody>
          <a:bodyPr/>
          <a:lstStyle/>
          <a:p>
            <a:pPr>
              <a:lnSpc>
                <a:spcPct val="90000"/>
              </a:lnSpc>
              <a:spcBef>
                <a:spcPct val="20000"/>
              </a:spcBef>
            </a:pPr>
            <a:r>
              <a:rPr lang="en-US" sz="2400" baseline="30000">
                <a:solidFill>
                  <a:schemeClr val="accent2"/>
                </a:solidFill>
                <a:latin typeface="Arial" charset="0"/>
              </a:rPr>
              <a:t>235</a:t>
            </a:r>
            <a:r>
              <a:rPr lang="en-US" sz="2400">
                <a:solidFill>
                  <a:schemeClr val="accent2"/>
                </a:solidFill>
                <a:latin typeface="Arial" charset="0"/>
              </a:rPr>
              <a:t>U  +  </a:t>
            </a:r>
            <a:r>
              <a:rPr lang="en-US" sz="2400" baseline="30000">
                <a:solidFill>
                  <a:schemeClr val="accent2"/>
                </a:solidFill>
                <a:latin typeface="Arial" charset="0"/>
              </a:rPr>
              <a:t>1</a:t>
            </a:r>
            <a:r>
              <a:rPr lang="en-US" sz="2400">
                <a:solidFill>
                  <a:schemeClr val="accent2"/>
                </a:solidFill>
                <a:latin typeface="Arial" charset="0"/>
              </a:rPr>
              <a:t>n    </a:t>
            </a:r>
            <a:r>
              <a:rPr lang="en-US" sz="2400">
                <a:solidFill>
                  <a:schemeClr val="accent2"/>
                </a:solidFill>
                <a:latin typeface="Arial" charset="0"/>
                <a:sym typeface="Symbol" pitchFamily="18" charset="2"/>
              </a:rPr>
              <a:t>    (</a:t>
            </a:r>
            <a:r>
              <a:rPr lang="en-US" sz="2400" baseline="30000">
                <a:solidFill>
                  <a:schemeClr val="accent2"/>
                </a:solidFill>
                <a:latin typeface="Arial" charset="0"/>
                <a:sym typeface="Symbol" pitchFamily="18" charset="2"/>
              </a:rPr>
              <a:t>236</a:t>
            </a:r>
            <a:r>
              <a:rPr lang="en-US" sz="2400">
                <a:solidFill>
                  <a:schemeClr val="accent2"/>
                </a:solidFill>
                <a:latin typeface="Arial" charset="0"/>
                <a:sym typeface="Symbol" pitchFamily="18" charset="2"/>
              </a:rPr>
              <a:t>U*)        </a:t>
            </a:r>
            <a:r>
              <a:rPr lang="en-US" sz="2400" baseline="30000">
                <a:solidFill>
                  <a:schemeClr val="accent2"/>
                </a:solidFill>
                <a:latin typeface="Arial" charset="0"/>
                <a:sym typeface="Symbol" pitchFamily="18" charset="2"/>
              </a:rPr>
              <a:t>140</a:t>
            </a:r>
            <a:r>
              <a:rPr lang="en-US" sz="2400">
                <a:solidFill>
                  <a:schemeClr val="accent2"/>
                </a:solidFill>
                <a:latin typeface="Arial" charset="0"/>
                <a:sym typeface="Symbol" pitchFamily="18" charset="2"/>
              </a:rPr>
              <a:t>Xe   +   </a:t>
            </a:r>
            <a:r>
              <a:rPr lang="en-US" sz="2400" baseline="30000">
                <a:solidFill>
                  <a:schemeClr val="accent2"/>
                </a:solidFill>
                <a:latin typeface="Arial" charset="0"/>
                <a:sym typeface="Symbol" pitchFamily="18" charset="2"/>
              </a:rPr>
              <a:t>94</a:t>
            </a:r>
            <a:r>
              <a:rPr lang="en-US" sz="2400">
                <a:solidFill>
                  <a:schemeClr val="accent2"/>
                </a:solidFill>
                <a:latin typeface="Arial" charset="0"/>
                <a:sym typeface="Symbol" pitchFamily="18" charset="2"/>
              </a:rPr>
              <a:t>Sr   +   2(</a:t>
            </a:r>
            <a:r>
              <a:rPr lang="en-US" sz="2400" baseline="30000">
                <a:solidFill>
                  <a:schemeClr val="accent2"/>
                </a:solidFill>
                <a:latin typeface="Arial" charset="0"/>
                <a:sym typeface="Symbol" pitchFamily="18" charset="2"/>
              </a:rPr>
              <a:t>1</a:t>
            </a:r>
            <a:r>
              <a:rPr lang="en-US" sz="2400">
                <a:solidFill>
                  <a:schemeClr val="accent2"/>
                </a:solidFill>
                <a:latin typeface="Arial" charset="0"/>
                <a:sym typeface="Symbol" pitchFamily="18" charset="2"/>
              </a:rPr>
              <a:t>n)</a:t>
            </a:r>
          </a:p>
        </p:txBody>
      </p:sp>
      <p:sp>
        <p:nvSpPr>
          <p:cNvPr id="1091589" name="Rectangle 5"/>
          <p:cNvSpPr>
            <a:spLocks noChangeArrowheads="1"/>
          </p:cNvSpPr>
          <p:nvPr/>
        </p:nvSpPr>
        <p:spPr bwMode="auto">
          <a:xfrm>
            <a:off x="790575" y="3187700"/>
            <a:ext cx="7539038" cy="361950"/>
          </a:xfrm>
          <a:prstGeom prst="rect">
            <a:avLst/>
          </a:prstGeom>
          <a:noFill/>
          <a:ln w="9525">
            <a:noFill/>
            <a:miter lim="800000"/>
            <a:headEnd/>
            <a:tailEnd/>
          </a:ln>
        </p:spPr>
        <p:txBody>
          <a:bodyPr/>
          <a:lstStyle/>
          <a:p>
            <a:pPr>
              <a:lnSpc>
                <a:spcPct val="90000"/>
              </a:lnSpc>
              <a:spcBef>
                <a:spcPct val="20000"/>
              </a:spcBef>
            </a:pPr>
            <a:r>
              <a:rPr lang="en-US" sz="2400" baseline="30000">
                <a:solidFill>
                  <a:schemeClr val="accent2"/>
                </a:solidFill>
                <a:latin typeface="Arial" charset="0"/>
              </a:rPr>
              <a:t> 92</a:t>
            </a:r>
            <a:r>
              <a:rPr lang="en-US" sz="2400">
                <a:solidFill>
                  <a:schemeClr val="accent2"/>
                </a:solidFill>
                <a:latin typeface="Arial" charset="0"/>
              </a:rPr>
              <a:t>         </a:t>
            </a:r>
            <a:r>
              <a:rPr lang="en-US" sz="2400" baseline="30000">
                <a:solidFill>
                  <a:schemeClr val="accent2"/>
                </a:solidFill>
                <a:latin typeface="Arial" charset="0"/>
              </a:rPr>
              <a:t>0</a:t>
            </a:r>
            <a:r>
              <a:rPr lang="en-US" sz="2400">
                <a:solidFill>
                  <a:schemeClr val="accent2"/>
                </a:solidFill>
                <a:latin typeface="Arial" charset="0"/>
              </a:rPr>
              <a:t>  </a:t>
            </a:r>
            <a:r>
              <a:rPr lang="en-US" sz="2400">
                <a:solidFill>
                  <a:schemeClr val="accent2"/>
                </a:solidFill>
                <a:latin typeface="Arial" charset="0"/>
                <a:sym typeface="Symbol" pitchFamily="18" charset="2"/>
              </a:rPr>
              <a:t>  </a:t>
            </a:r>
            <a:r>
              <a:rPr lang="en-US" sz="2400" baseline="30000">
                <a:solidFill>
                  <a:schemeClr val="accent2"/>
                </a:solidFill>
                <a:latin typeface="Arial" charset="0"/>
                <a:sym typeface="Symbol" pitchFamily="18" charset="2"/>
              </a:rPr>
              <a:t>  </a:t>
            </a:r>
            <a:r>
              <a:rPr lang="en-US" sz="2400">
                <a:solidFill>
                  <a:schemeClr val="accent2"/>
                </a:solidFill>
                <a:latin typeface="Arial" charset="0"/>
                <a:sym typeface="Symbol" pitchFamily="18" charset="2"/>
              </a:rPr>
              <a:t>           </a:t>
            </a:r>
            <a:r>
              <a:rPr lang="en-US" sz="2400" baseline="30000">
                <a:solidFill>
                  <a:schemeClr val="accent2"/>
                </a:solidFill>
                <a:latin typeface="Arial" charset="0"/>
                <a:sym typeface="Symbol" pitchFamily="18" charset="2"/>
              </a:rPr>
              <a:t>92                          54</a:t>
            </a:r>
            <a:r>
              <a:rPr lang="en-US" sz="2400">
                <a:solidFill>
                  <a:schemeClr val="accent2"/>
                </a:solidFill>
                <a:latin typeface="Arial" charset="0"/>
                <a:sym typeface="Symbol" pitchFamily="18" charset="2"/>
              </a:rPr>
              <a:t>             </a:t>
            </a:r>
            <a:r>
              <a:rPr lang="en-US" sz="2400" baseline="30000">
                <a:solidFill>
                  <a:schemeClr val="accent2"/>
                </a:solidFill>
                <a:latin typeface="Arial" charset="0"/>
                <a:sym typeface="Symbol" pitchFamily="18" charset="2"/>
              </a:rPr>
              <a:t>38</a:t>
            </a:r>
            <a:r>
              <a:rPr lang="en-US" sz="2400">
                <a:solidFill>
                  <a:schemeClr val="accent2"/>
                </a:solidFill>
                <a:latin typeface="Arial" charset="0"/>
                <a:sym typeface="Symbol" pitchFamily="18" charset="2"/>
              </a:rPr>
              <a:t>               </a:t>
            </a:r>
            <a:r>
              <a:rPr lang="en-US" sz="2400" baseline="30000">
                <a:solidFill>
                  <a:schemeClr val="accent2"/>
                </a:solidFill>
                <a:latin typeface="Arial" charset="0"/>
                <a:sym typeface="Symbol" pitchFamily="18" charset="2"/>
              </a:rPr>
              <a:t>0</a:t>
            </a:r>
            <a:r>
              <a:rPr lang="en-US" sz="2400">
                <a:solidFill>
                  <a:schemeClr val="accent2"/>
                </a:solidFill>
                <a:latin typeface="Arial" charset="0"/>
                <a:sym typeface="Symbol" pitchFamily="18" charset="2"/>
              </a:rPr>
              <a:t>    </a:t>
            </a:r>
            <a:endParaRPr lang="en-US" sz="2400" b="1">
              <a:solidFill>
                <a:schemeClr val="accent2"/>
              </a:solidFill>
              <a:latin typeface="Arial" charset="0"/>
              <a:sym typeface="Symbol" pitchFamily="18" charset="2"/>
            </a:endParaRPr>
          </a:p>
        </p:txBody>
      </p:sp>
      <p:pic>
        <p:nvPicPr>
          <p:cNvPr id="1091590" name="Picture 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808788" y="5345113"/>
            <a:ext cx="388937" cy="388937"/>
          </a:xfrm>
          <a:prstGeom prst="rect">
            <a:avLst/>
          </a:prstGeom>
          <a:noFill/>
          <a:ln w="9525">
            <a:noFill/>
            <a:miter lim="800000"/>
            <a:headEnd/>
            <a:tailEnd/>
          </a:ln>
        </p:spPr>
      </p:pic>
      <p:pic>
        <p:nvPicPr>
          <p:cNvPr id="1091591" name="Picture 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462713" y="5076825"/>
            <a:ext cx="1020762" cy="974725"/>
          </a:xfrm>
          <a:prstGeom prst="rect">
            <a:avLst/>
          </a:prstGeom>
          <a:noFill/>
          <a:ln w="9525">
            <a:noFill/>
            <a:miter lim="800000"/>
            <a:headEnd/>
            <a:tailEnd/>
          </a:ln>
        </p:spPr>
      </p:pic>
      <p:pic>
        <p:nvPicPr>
          <p:cNvPr id="1091592" name="Picture 8"/>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411913" y="4460875"/>
            <a:ext cx="1144587" cy="2151063"/>
          </a:xfrm>
          <a:prstGeom prst="rect">
            <a:avLst/>
          </a:prstGeom>
          <a:noFill/>
          <a:ln w="9525">
            <a:noFill/>
            <a:miter lim="800000"/>
            <a:headEnd/>
            <a:tailEnd/>
          </a:ln>
        </p:spPr>
      </p:pic>
      <p:pic>
        <p:nvPicPr>
          <p:cNvPr id="1091593" name="Picture 9"/>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889625" y="4954588"/>
            <a:ext cx="2151063" cy="1144587"/>
          </a:xfrm>
          <a:prstGeom prst="rect">
            <a:avLst/>
          </a:prstGeom>
          <a:noFill/>
          <a:ln w="9525">
            <a:noFill/>
            <a:miter lim="800000"/>
            <a:headEnd/>
            <a:tailEnd/>
          </a:ln>
        </p:spPr>
      </p:pic>
      <p:pic>
        <p:nvPicPr>
          <p:cNvPr id="1091594" name="Picture 10"/>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5616575" y="4818063"/>
            <a:ext cx="2632075" cy="1439862"/>
          </a:xfrm>
          <a:prstGeom prst="rect">
            <a:avLst/>
          </a:prstGeom>
          <a:noFill/>
          <a:ln w="9525">
            <a:noFill/>
            <a:miter lim="800000"/>
            <a:headEnd/>
            <a:tailEnd/>
          </a:ln>
        </p:spPr>
      </p:pic>
      <p:pic>
        <p:nvPicPr>
          <p:cNvPr id="1091595" name="Picture 11"/>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5594350" y="4792663"/>
            <a:ext cx="1362075" cy="1662112"/>
          </a:xfrm>
          <a:prstGeom prst="rect">
            <a:avLst/>
          </a:prstGeom>
          <a:noFill/>
          <a:ln w="9525">
            <a:noFill/>
            <a:miter lim="800000"/>
            <a:headEnd/>
            <a:tailEnd/>
          </a:ln>
        </p:spPr>
      </p:pic>
      <p:pic>
        <p:nvPicPr>
          <p:cNvPr id="1091596" name="Picture 12"/>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7026275" y="4735513"/>
            <a:ext cx="1182688" cy="1674812"/>
          </a:xfrm>
          <a:prstGeom prst="rect">
            <a:avLst/>
          </a:prstGeom>
          <a:noFill/>
          <a:ln w="9525">
            <a:noFill/>
            <a:miter lim="800000"/>
            <a:headEnd/>
            <a:tailEnd/>
          </a:ln>
        </p:spPr>
      </p:pic>
      <p:pic>
        <p:nvPicPr>
          <p:cNvPr id="1091597" name="Picture 1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788150" y="5011738"/>
            <a:ext cx="388938" cy="388937"/>
          </a:xfrm>
          <a:prstGeom prst="rect">
            <a:avLst/>
          </a:prstGeom>
          <a:noFill/>
          <a:ln w="9525">
            <a:noFill/>
            <a:miter lim="800000"/>
            <a:headEnd/>
            <a:tailEnd/>
          </a:ln>
        </p:spPr>
      </p:pic>
      <p:pic>
        <p:nvPicPr>
          <p:cNvPr id="1091598" name="Picture 1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770688" y="5694363"/>
            <a:ext cx="388937" cy="388937"/>
          </a:xfrm>
          <a:prstGeom prst="rect">
            <a:avLst/>
          </a:prstGeom>
          <a:noFill/>
          <a:ln w="9525">
            <a:noFill/>
            <a:miter lim="800000"/>
            <a:headEnd/>
            <a:tailEnd/>
          </a:ln>
        </p:spPr>
      </p:pic>
      <p:sp>
        <p:nvSpPr>
          <p:cNvPr id="1091599" name="Rectangle 15"/>
          <p:cNvSpPr>
            <a:spLocks noChangeArrowheads="1"/>
          </p:cNvSpPr>
          <p:nvPr/>
        </p:nvSpPr>
        <p:spPr bwMode="auto">
          <a:xfrm>
            <a:off x="795338" y="2995613"/>
            <a:ext cx="636587" cy="506412"/>
          </a:xfrm>
          <a:prstGeom prst="rect">
            <a:avLst/>
          </a:prstGeom>
          <a:solidFill>
            <a:srgbClr val="FF6600">
              <a:alpha val="43921"/>
            </a:srgbClr>
          </a:solidFill>
          <a:ln w="9525">
            <a:noFill/>
            <a:miter lim="800000"/>
            <a:headEnd/>
            <a:tailEnd/>
          </a:ln>
        </p:spPr>
        <p:txBody>
          <a:bodyPr wrap="none" anchor="ctr"/>
          <a:lstStyle/>
          <a:p>
            <a:endParaRPr lang="en-US"/>
          </a:p>
        </p:txBody>
      </p:sp>
      <p:sp>
        <p:nvSpPr>
          <p:cNvPr id="1091600" name="Rectangle 16"/>
          <p:cNvSpPr>
            <a:spLocks noChangeArrowheads="1"/>
          </p:cNvSpPr>
          <p:nvPr/>
        </p:nvSpPr>
        <p:spPr bwMode="auto">
          <a:xfrm>
            <a:off x="1831975" y="2998788"/>
            <a:ext cx="503238" cy="506412"/>
          </a:xfrm>
          <a:prstGeom prst="rect">
            <a:avLst/>
          </a:prstGeom>
          <a:solidFill>
            <a:srgbClr val="FF6600">
              <a:alpha val="43921"/>
            </a:srgbClr>
          </a:solidFill>
          <a:ln w="9525">
            <a:noFill/>
            <a:miter lim="800000"/>
            <a:headEnd/>
            <a:tailEnd/>
          </a:ln>
        </p:spPr>
        <p:txBody>
          <a:bodyPr wrap="none" anchor="ctr"/>
          <a:lstStyle/>
          <a:p>
            <a:endParaRPr lang="en-US"/>
          </a:p>
        </p:txBody>
      </p:sp>
      <p:sp>
        <p:nvSpPr>
          <p:cNvPr id="1091601" name="Rectangle 17"/>
          <p:cNvSpPr>
            <a:spLocks noChangeArrowheads="1"/>
          </p:cNvSpPr>
          <p:nvPr/>
        </p:nvSpPr>
        <p:spPr bwMode="auto">
          <a:xfrm>
            <a:off x="3043238" y="3000375"/>
            <a:ext cx="1081087" cy="506413"/>
          </a:xfrm>
          <a:prstGeom prst="rect">
            <a:avLst/>
          </a:prstGeom>
          <a:solidFill>
            <a:srgbClr val="FF6600">
              <a:alpha val="43921"/>
            </a:srgbClr>
          </a:solidFill>
          <a:ln w="9525">
            <a:noFill/>
            <a:miter lim="800000"/>
            <a:headEnd/>
            <a:tailEnd/>
          </a:ln>
        </p:spPr>
        <p:txBody>
          <a:bodyPr wrap="none" anchor="ctr"/>
          <a:lstStyle/>
          <a:p>
            <a:endParaRPr lang="en-US"/>
          </a:p>
        </p:txBody>
      </p:sp>
      <p:sp>
        <p:nvSpPr>
          <p:cNvPr id="1091602" name="Rectangle 18"/>
          <p:cNvSpPr>
            <a:spLocks noChangeArrowheads="1"/>
          </p:cNvSpPr>
          <p:nvPr/>
        </p:nvSpPr>
        <p:spPr bwMode="auto">
          <a:xfrm>
            <a:off x="4989513" y="2984500"/>
            <a:ext cx="804862" cy="506413"/>
          </a:xfrm>
          <a:prstGeom prst="rect">
            <a:avLst/>
          </a:prstGeom>
          <a:solidFill>
            <a:srgbClr val="FF6600">
              <a:alpha val="43921"/>
            </a:srgbClr>
          </a:solidFill>
          <a:ln w="9525">
            <a:noFill/>
            <a:miter lim="800000"/>
            <a:headEnd/>
            <a:tailEnd/>
          </a:ln>
        </p:spPr>
        <p:txBody>
          <a:bodyPr wrap="none" anchor="ctr"/>
          <a:lstStyle/>
          <a:p>
            <a:endParaRPr lang="en-US"/>
          </a:p>
        </p:txBody>
      </p:sp>
      <p:sp>
        <p:nvSpPr>
          <p:cNvPr id="1091603" name="Rectangle 19"/>
          <p:cNvSpPr>
            <a:spLocks noChangeArrowheads="1"/>
          </p:cNvSpPr>
          <p:nvPr/>
        </p:nvSpPr>
        <p:spPr bwMode="auto">
          <a:xfrm>
            <a:off x="6321425" y="2987675"/>
            <a:ext cx="731838" cy="506413"/>
          </a:xfrm>
          <a:prstGeom prst="rect">
            <a:avLst/>
          </a:prstGeom>
          <a:solidFill>
            <a:srgbClr val="FF6600">
              <a:alpha val="43921"/>
            </a:srgbClr>
          </a:solidFill>
          <a:ln w="9525">
            <a:noFill/>
            <a:miter lim="800000"/>
            <a:headEnd/>
            <a:tailEnd/>
          </a:ln>
        </p:spPr>
        <p:txBody>
          <a:bodyPr wrap="none" anchor="ctr"/>
          <a:lstStyle/>
          <a:p>
            <a:endParaRPr lang="en-US"/>
          </a:p>
        </p:txBody>
      </p:sp>
      <p:sp>
        <p:nvSpPr>
          <p:cNvPr id="1091604" name="Rectangle 20"/>
          <p:cNvSpPr>
            <a:spLocks noChangeArrowheads="1"/>
          </p:cNvSpPr>
          <p:nvPr/>
        </p:nvSpPr>
        <p:spPr bwMode="auto">
          <a:xfrm>
            <a:off x="7527925" y="2978150"/>
            <a:ext cx="863600" cy="506413"/>
          </a:xfrm>
          <a:prstGeom prst="rect">
            <a:avLst/>
          </a:prstGeom>
          <a:solidFill>
            <a:srgbClr val="FF6600">
              <a:alpha val="43921"/>
            </a:srgbClr>
          </a:solidFill>
          <a:ln w="9525">
            <a:noFill/>
            <a:miter lim="800000"/>
            <a:headEnd/>
            <a:tailEnd/>
          </a:ln>
        </p:spPr>
        <p:txBody>
          <a:bodyPr wrap="none" anchor="ctr"/>
          <a:lstStyle/>
          <a:p>
            <a:endParaRPr lang="en-US"/>
          </a:p>
        </p:txBody>
      </p:sp>
      <p:sp>
        <p:nvSpPr>
          <p:cNvPr id="1091605" name="Line 21"/>
          <p:cNvSpPr>
            <a:spLocks noChangeShapeType="1"/>
          </p:cNvSpPr>
          <p:nvPr/>
        </p:nvSpPr>
        <p:spPr bwMode="auto">
          <a:xfrm flipV="1">
            <a:off x="6977063" y="4535488"/>
            <a:ext cx="0" cy="639762"/>
          </a:xfrm>
          <a:prstGeom prst="line">
            <a:avLst/>
          </a:prstGeom>
          <a:noFill/>
          <a:ln w="38100">
            <a:solidFill>
              <a:schemeClr val="accent2"/>
            </a:solidFill>
            <a:round/>
            <a:headEnd/>
            <a:tailEnd type="triangle" w="med" len="med"/>
          </a:ln>
        </p:spPr>
        <p:txBody>
          <a:bodyPr/>
          <a:lstStyle/>
          <a:p>
            <a:endParaRPr lang="en-US"/>
          </a:p>
        </p:txBody>
      </p:sp>
      <p:sp>
        <p:nvSpPr>
          <p:cNvPr id="1091606" name="Line 22"/>
          <p:cNvSpPr>
            <a:spLocks noChangeShapeType="1"/>
          </p:cNvSpPr>
          <p:nvPr/>
        </p:nvSpPr>
        <p:spPr bwMode="auto">
          <a:xfrm flipV="1">
            <a:off x="6948488" y="5888038"/>
            <a:ext cx="0" cy="639762"/>
          </a:xfrm>
          <a:prstGeom prst="line">
            <a:avLst/>
          </a:prstGeom>
          <a:noFill/>
          <a:ln w="38100">
            <a:solidFill>
              <a:schemeClr val="accent2"/>
            </a:solidFill>
            <a:round/>
            <a:headEnd type="triangle" w="med" len="med"/>
            <a:tailEnd/>
          </a:ln>
        </p:spPr>
        <p:txBody>
          <a:bodyPr/>
          <a:lstStyle/>
          <a:p>
            <a:endParaRPr lang="en-US"/>
          </a:p>
        </p:txBody>
      </p:sp>
      <p:sp>
        <p:nvSpPr>
          <p:cNvPr id="1091607" name="Text Box 23"/>
          <p:cNvSpPr txBox="1">
            <a:spLocks noChangeArrowheads="1"/>
          </p:cNvSpPr>
          <p:nvPr/>
        </p:nvSpPr>
        <p:spPr bwMode="auto">
          <a:xfrm>
            <a:off x="7294563" y="6203950"/>
            <a:ext cx="992187" cy="457200"/>
          </a:xfrm>
          <a:prstGeom prst="rect">
            <a:avLst/>
          </a:prstGeom>
          <a:noFill/>
          <a:ln w="9525">
            <a:noFill/>
            <a:miter lim="800000"/>
            <a:headEnd/>
            <a:tailEnd/>
          </a:ln>
        </p:spPr>
        <p:txBody>
          <a:bodyPr>
            <a:spAutoFit/>
          </a:bodyPr>
          <a:lstStyle/>
          <a:p>
            <a:r>
              <a:rPr lang="en-US" sz="2400" baseline="30000">
                <a:solidFill>
                  <a:schemeClr val="tx2"/>
                </a:solidFill>
                <a:latin typeface="Arial" charset="0"/>
                <a:sym typeface="Symbol" pitchFamily="18" charset="2"/>
              </a:rPr>
              <a:t>140</a:t>
            </a:r>
            <a:r>
              <a:rPr lang="en-US" sz="2400">
                <a:solidFill>
                  <a:schemeClr val="tx2"/>
                </a:solidFill>
                <a:latin typeface="Arial" charset="0"/>
                <a:sym typeface="Symbol" pitchFamily="18" charset="2"/>
              </a:rPr>
              <a:t>Xe</a:t>
            </a:r>
          </a:p>
        </p:txBody>
      </p:sp>
      <p:sp>
        <p:nvSpPr>
          <p:cNvPr id="1091608" name="Text Box 24"/>
          <p:cNvSpPr txBox="1">
            <a:spLocks noChangeArrowheads="1"/>
          </p:cNvSpPr>
          <p:nvPr/>
        </p:nvSpPr>
        <p:spPr bwMode="auto">
          <a:xfrm>
            <a:off x="5848350" y="6207125"/>
            <a:ext cx="822325" cy="457200"/>
          </a:xfrm>
          <a:prstGeom prst="rect">
            <a:avLst/>
          </a:prstGeom>
          <a:noFill/>
          <a:ln w="9525">
            <a:noFill/>
            <a:miter lim="800000"/>
            <a:headEnd/>
            <a:tailEnd/>
          </a:ln>
        </p:spPr>
        <p:txBody>
          <a:bodyPr>
            <a:spAutoFit/>
          </a:bodyPr>
          <a:lstStyle/>
          <a:p>
            <a:r>
              <a:rPr lang="en-US" sz="2400" baseline="30000">
                <a:solidFill>
                  <a:schemeClr val="tx2"/>
                </a:solidFill>
                <a:latin typeface="Arial" charset="0"/>
                <a:sym typeface="Symbol" pitchFamily="18" charset="2"/>
              </a:rPr>
              <a:t>94</a:t>
            </a:r>
            <a:r>
              <a:rPr lang="en-US" sz="2400">
                <a:solidFill>
                  <a:schemeClr val="tx2"/>
                </a:solidFill>
                <a:latin typeface="Arial" charset="0"/>
                <a:sym typeface="Symbol" pitchFamily="18" charset="2"/>
              </a:rPr>
              <a:t>Sr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91586">
                                            <p:txEl>
                                              <p:pRg st="0" end="0"/>
                                            </p:txEl>
                                          </p:spTgt>
                                        </p:tgtEl>
                                        <p:attrNameLst>
                                          <p:attrName>style.visibility</p:attrName>
                                        </p:attrNameLst>
                                      </p:cBhvr>
                                      <p:to>
                                        <p:strVal val="visible"/>
                                      </p:to>
                                    </p:set>
                                    <p:anim calcmode="lin" valueType="num">
                                      <p:cBhvr additive="base">
                                        <p:cTn id="7" dur="500" fill="hold"/>
                                        <p:tgtEl>
                                          <p:spTgt spid="10915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9158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91586">
                                            <p:txEl>
                                              <p:pRg st="1" end="1"/>
                                            </p:txEl>
                                          </p:spTgt>
                                        </p:tgtEl>
                                        <p:attrNameLst>
                                          <p:attrName>style.visibility</p:attrName>
                                        </p:attrNameLst>
                                      </p:cBhvr>
                                      <p:to>
                                        <p:strVal val="visible"/>
                                      </p:to>
                                    </p:set>
                                    <p:anim calcmode="lin" valueType="num">
                                      <p:cBhvr additive="base">
                                        <p:cTn id="13" dur="500" fill="hold"/>
                                        <p:tgtEl>
                                          <p:spTgt spid="109158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915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91586">
                                            <p:txEl>
                                              <p:pRg st="2" end="2"/>
                                            </p:txEl>
                                          </p:spTgt>
                                        </p:tgtEl>
                                        <p:attrNameLst>
                                          <p:attrName>style.visibility</p:attrName>
                                        </p:attrNameLst>
                                      </p:cBhvr>
                                      <p:to>
                                        <p:strVal val="visible"/>
                                      </p:to>
                                    </p:set>
                                    <p:anim calcmode="lin" valueType="num">
                                      <p:cBhvr additive="base">
                                        <p:cTn id="19" dur="500" fill="hold"/>
                                        <p:tgtEl>
                                          <p:spTgt spid="109158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9158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91588"/>
                                        </p:tgtEl>
                                        <p:attrNameLst>
                                          <p:attrName>style.visibility</p:attrName>
                                        </p:attrNameLst>
                                      </p:cBhvr>
                                      <p:to>
                                        <p:strVal val="visible"/>
                                      </p:to>
                                    </p:set>
                                    <p:animEffect transition="in" filter="wipe(left)">
                                      <p:cBhvr>
                                        <p:cTn id="25" dur="2000"/>
                                        <p:tgtEl>
                                          <p:spTgt spid="1091588"/>
                                        </p:tgtEl>
                                      </p:cBhvr>
                                    </p:animEffect>
                                  </p:childTnLst>
                                  <p:subTnLst>
                                    <p:audio>
                                      <p:cMediaNode>
                                        <p:cTn display="0" masterRel="sameClick">
                                          <p:stCondLst>
                                            <p:cond evt="begin" delay="0">
                                              <p:tn val="23"/>
                                            </p:cond>
                                          </p:stCondLst>
                                          <p:endCondLst>
                                            <p:cond evt="onStopAudio" delay="0">
                                              <p:tgtEl>
                                                <p:sldTgt/>
                                              </p:tgtEl>
                                            </p:cond>
                                          </p:endCondLst>
                                        </p:cTn>
                                        <p:tgtEl>
                                          <p:sndTgt r:embed="rId5" name="drumroll.wav"/>
                                        </p:tgtEl>
                                      </p:cMediaNode>
                                    </p:audio>
                                  </p:subTnLst>
                                </p:cTn>
                              </p:par>
                              <p:par>
                                <p:cTn id="26" presetID="22" presetClass="entr" presetSubtype="8" fill="hold" grpId="0" nodeType="withEffect">
                                  <p:stCondLst>
                                    <p:cond delay="0"/>
                                  </p:stCondLst>
                                  <p:childTnLst>
                                    <p:set>
                                      <p:cBhvr>
                                        <p:cTn id="27" dur="1" fill="hold">
                                          <p:stCondLst>
                                            <p:cond delay="0"/>
                                          </p:stCondLst>
                                        </p:cTn>
                                        <p:tgtEl>
                                          <p:spTgt spid="1091589"/>
                                        </p:tgtEl>
                                        <p:attrNameLst>
                                          <p:attrName>style.visibility</p:attrName>
                                        </p:attrNameLst>
                                      </p:cBhvr>
                                      <p:to>
                                        <p:strVal val="visible"/>
                                      </p:to>
                                    </p:set>
                                    <p:animEffect transition="in" filter="wipe(left)">
                                      <p:cBhvr>
                                        <p:cTn id="28" dur="2000"/>
                                        <p:tgtEl>
                                          <p:spTgt spid="1091589"/>
                                        </p:tgtEl>
                                      </p:cBhvr>
                                    </p:animEffect>
                                  </p:childTnLst>
                                  <p:subTnLst>
                                    <p:audio>
                                      <p:cMediaNode>
                                        <p:cTn display="0" masterRel="sameClick">
                                          <p:stCondLst>
                                            <p:cond evt="begin" delay="0">
                                              <p:tn val="26"/>
                                            </p:cond>
                                          </p:stCondLst>
                                          <p:endCondLst>
                                            <p:cond evt="onStopAudio" delay="0">
                                              <p:tgtEl>
                                                <p:sldTgt/>
                                              </p:tgtEl>
                                            </p:cond>
                                          </p:endCondLst>
                                        </p:cTn>
                                        <p:tgtEl>
                                          <p:sndTgt r:embed="rId5" name="drumroll.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91586">
                                            <p:txEl>
                                              <p:pRg st="4" end="4"/>
                                            </p:txEl>
                                          </p:spTgt>
                                        </p:tgtEl>
                                        <p:attrNameLst>
                                          <p:attrName>style.visibility</p:attrName>
                                        </p:attrNameLst>
                                      </p:cBhvr>
                                      <p:to>
                                        <p:strVal val="visible"/>
                                      </p:to>
                                    </p:set>
                                    <p:anim calcmode="lin" valueType="num">
                                      <p:cBhvr additive="base">
                                        <p:cTn id="33" dur="500" fill="hold"/>
                                        <p:tgtEl>
                                          <p:spTgt spid="1091586">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9158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91591"/>
                                        </p:tgtEl>
                                        <p:attrNameLst>
                                          <p:attrName>style.visibility</p:attrName>
                                        </p:attrNameLst>
                                      </p:cBhvr>
                                      <p:to>
                                        <p:strVal val="visible"/>
                                      </p:to>
                                    </p:set>
                                    <p:animEffect transition="in" filter="fade">
                                      <p:cBhvr>
                                        <p:cTn id="39" dur="500"/>
                                        <p:tgtEl>
                                          <p:spTgt spid="1091591"/>
                                        </p:tgtEl>
                                      </p:cBhvr>
                                    </p:animEffect>
                                  </p:childTnLst>
                                  <p:subTnLst>
                                    <p:audio>
                                      <p:cMediaNode>
                                        <p:cTn display="0" masterRel="sameClick">
                                          <p:stCondLst>
                                            <p:cond evt="begin" delay="0">
                                              <p:tn val="37"/>
                                            </p:cond>
                                          </p:stCondLst>
                                          <p:endCondLst>
                                            <p:cond evt="onStopAudio" delay="0">
                                              <p:tgtEl>
                                                <p:sldTgt/>
                                              </p:tgtEl>
                                            </p:cond>
                                          </p:endCondLst>
                                        </p:cTn>
                                        <p:tgtEl>
                                          <p:sndTgt r:embed="rId3" name="camera.wav"/>
                                        </p:tgtEl>
                                      </p:cMediaNode>
                                    </p:audio>
                                  </p:subTnLst>
                                </p:cTn>
                              </p:par>
                              <p:par>
                                <p:cTn id="40" presetID="10" presetClass="entr" presetSubtype="0" fill="hold" grpId="0" nodeType="withEffect">
                                  <p:stCondLst>
                                    <p:cond delay="0"/>
                                  </p:stCondLst>
                                  <p:childTnLst>
                                    <p:set>
                                      <p:cBhvr>
                                        <p:cTn id="41" dur="1" fill="hold">
                                          <p:stCondLst>
                                            <p:cond delay="0"/>
                                          </p:stCondLst>
                                        </p:cTn>
                                        <p:tgtEl>
                                          <p:spTgt spid="1091599"/>
                                        </p:tgtEl>
                                        <p:attrNameLst>
                                          <p:attrName>style.visibility</p:attrName>
                                        </p:attrNameLst>
                                      </p:cBhvr>
                                      <p:to>
                                        <p:strVal val="visible"/>
                                      </p:to>
                                    </p:set>
                                    <p:animEffect transition="in" filter="fade">
                                      <p:cBhvr>
                                        <p:cTn id="42" dur="500"/>
                                        <p:tgtEl>
                                          <p:spTgt spid="1091599"/>
                                        </p:tgtEl>
                                      </p:cBhvr>
                                    </p:animEffect>
                                  </p:childTnLst>
                                </p:cTn>
                              </p:par>
                            </p:childTnLst>
                          </p:cTn>
                        </p:par>
                        <p:par>
                          <p:cTn id="43" fill="hold">
                            <p:stCondLst>
                              <p:cond delay="500"/>
                            </p:stCondLst>
                            <p:childTnLst>
                              <p:par>
                                <p:cTn id="44" presetID="2" presetClass="entr" presetSubtype="3" fill="hold" nodeType="afterEffect">
                                  <p:stCondLst>
                                    <p:cond delay="0"/>
                                  </p:stCondLst>
                                  <p:childTnLst>
                                    <p:set>
                                      <p:cBhvr>
                                        <p:cTn id="45" dur="1" fill="hold">
                                          <p:stCondLst>
                                            <p:cond delay="0"/>
                                          </p:stCondLst>
                                        </p:cTn>
                                        <p:tgtEl>
                                          <p:spTgt spid="1091590"/>
                                        </p:tgtEl>
                                        <p:attrNameLst>
                                          <p:attrName>style.visibility</p:attrName>
                                        </p:attrNameLst>
                                      </p:cBhvr>
                                      <p:to>
                                        <p:strVal val="visible"/>
                                      </p:to>
                                    </p:set>
                                    <p:anim calcmode="lin" valueType="num">
                                      <p:cBhvr additive="base">
                                        <p:cTn id="46" dur="2000" fill="hold"/>
                                        <p:tgtEl>
                                          <p:spTgt spid="1091590"/>
                                        </p:tgtEl>
                                        <p:attrNameLst>
                                          <p:attrName>ppt_x</p:attrName>
                                        </p:attrNameLst>
                                      </p:cBhvr>
                                      <p:tavLst>
                                        <p:tav tm="0">
                                          <p:val>
                                            <p:strVal val="1+#ppt_w/2"/>
                                          </p:val>
                                        </p:tav>
                                        <p:tav tm="100000">
                                          <p:val>
                                            <p:strVal val="#ppt_x"/>
                                          </p:val>
                                        </p:tav>
                                      </p:tavLst>
                                    </p:anim>
                                    <p:anim calcmode="lin" valueType="num">
                                      <p:cBhvr additive="base">
                                        <p:cTn id="47" dur="2000" fill="hold"/>
                                        <p:tgtEl>
                                          <p:spTgt spid="1091590"/>
                                        </p:tgtEl>
                                        <p:attrNameLst>
                                          <p:attrName>ppt_y</p:attrName>
                                        </p:attrNameLst>
                                      </p:cBhvr>
                                      <p:tavLst>
                                        <p:tav tm="0">
                                          <p:val>
                                            <p:strVal val="0-#ppt_h/2"/>
                                          </p:val>
                                        </p:tav>
                                        <p:tav tm="100000">
                                          <p:val>
                                            <p:strVal val="#ppt_y"/>
                                          </p:val>
                                        </p:tav>
                                      </p:tavLst>
                                    </p:anim>
                                  </p:childTnLst>
                                </p:cTn>
                              </p:par>
                              <p:par>
                                <p:cTn id="48" presetID="10" presetClass="entr" presetSubtype="0" fill="hold" grpId="0" nodeType="withEffect">
                                  <p:stCondLst>
                                    <p:cond delay="0"/>
                                  </p:stCondLst>
                                  <p:childTnLst>
                                    <p:set>
                                      <p:cBhvr>
                                        <p:cTn id="49" dur="1" fill="hold">
                                          <p:stCondLst>
                                            <p:cond delay="0"/>
                                          </p:stCondLst>
                                        </p:cTn>
                                        <p:tgtEl>
                                          <p:spTgt spid="1091600"/>
                                        </p:tgtEl>
                                        <p:attrNameLst>
                                          <p:attrName>style.visibility</p:attrName>
                                        </p:attrNameLst>
                                      </p:cBhvr>
                                      <p:to>
                                        <p:strVal val="visible"/>
                                      </p:to>
                                    </p:set>
                                    <p:animEffect transition="in" filter="fade">
                                      <p:cBhvr>
                                        <p:cTn id="50" dur="500"/>
                                        <p:tgtEl>
                                          <p:spTgt spid="1091600"/>
                                        </p:tgtEl>
                                      </p:cBhvr>
                                    </p:animEffect>
                                  </p:childTnLst>
                                </p:cTn>
                              </p:par>
                            </p:childTnLst>
                          </p:cTn>
                        </p:par>
                        <p:par>
                          <p:cTn id="51" fill="hold">
                            <p:stCondLst>
                              <p:cond delay="2500"/>
                            </p:stCondLst>
                            <p:childTnLst>
                              <p:par>
                                <p:cTn id="52" presetID="10" presetClass="entr" presetSubtype="0" fill="hold" nodeType="afterEffect">
                                  <p:stCondLst>
                                    <p:cond delay="0"/>
                                  </p:stCondLst>
                                  <p:childTnLst>
                                    <p:set>
                                      <p:cBhvr>
                                        <p:cTn id="53" dur="1" fill="hold">
                                          <p:stCondLst>
                                            <p:cond delay="0"/>
                                          </p:stCondLst>
                                        </p:cTn>
                                        <p:tgtEl>
                                          <p:spTgt spid="1091592"/>
                                        </p:tgtEl>
                                        <p:attrNameLst>
                                          <p:attrName>style.visibility</p:attrName>
                                        </p:attrNameLst>
                                      </p:cBhvr>
                                      <p:to>
                                        <p:strVal val="visible"/>
                                      </p:to>
                                    </p:set>
                                    <p:animEffect transition="in" filter="fade">
                                      <p:cBhvr>
                                        <p:cTn id="54" dur="500"/>
                                        <p:tgtEl>
                                          <p:spTgt spid="1091592"/>
                                        </p:tgtEl>
                                      </p:cBhvr>
                                    </p:animEffect>
                                  </p:childTnLst>
                                </p:cTn>
                              </p:par>
                              <p:par>
                                <p:cTn id="55" presetID="10" presetClass="exit" presetSubtype="0" fill="hold" nodeType="withEffect">
                                  <p:stCondLst>
                                    <p:cond delay="0"/>
                                  </p:stCondLst>
                                  <p:childTnLst>
                                    <p:animEffect transition="out" filter="fade">
                                      <p:cBhvr>
                                        <p:cTn id="56" dur="500"/>
                                        <p:tgtEl>
                                          <p:spTgt spid="1091590"/>
                                        </p:tgtEl>
                                      </p:cBhvr>
                                    </p:animEffect>
                                    <p:set>
                                      <p:cBhvr>
                                        <p:cTn id="57" dur="1" fill="hold">
                                          <p:stCondLst>
                                            <p:cond delay="499"/>
                                          </p:stCondLst>
                                        </p:cTn>
                                        <p:tgtEl>
                                          <p:spTgt spid="1091590"/>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1091591"/>
                                        </p:tgtEl>
                                      </p:cBhvr>
                                    </p:animEffect>
                                    <p:set>
                                      <p:cBhvr>
                                        <p:cTn id="60" dur="1" fill="hold">
                                          <p:stCondLst>
                                            <p:cond delay="499"/>
                                          </p:stCondLst>
                                        </p:cTn>
                                        <p:tgtEl>
                                          <p:spTgt spid="1091591"/>
                                        </p:tgtEl>
                                        <p:attrNameLst>
                                          <p:attrName>style.visibility</p:attrName>
                                        </p:attrNameLst>
                                      </p:cBhvr>
                                      <p:to>
                                        <p:strVal val="hidden"/>
                                      </p:to>
                                    </p:set>
                                  </p:childTnLst>
                                </p:cTn>
                              </p:par>
                            </p:childTnLst>
                          </p:cTn>
                        </p:par>
                        <p:par>
                          <p:cTn id="61" fill="hold">
                            <p:stCondLst>
                              <p:cond delay="3000"/>
                            </p:stCondLst>
                            <p:childTnLst>
                              <p:par>
                                <p:cTn id="62" presetID="10" presetClass="entr" presetSubtype="0" fill="hold" nodeType="afterEffect">
                                  <p:stCondLst>
                                    <p:cond delay="0"/>
                                  </p:stCondLst>
                                  <p:childTnLst>
                                    <p:set>
                                      <p:cBhvr>
                                        <p:cTn id="63" dur="1" fill="hold">
                                          <p:stCondLst>
                                            <p:cond delay="0"/>
                                          </p:stCondLst>
                                        </p:cTn>
                                        <p:tgtEl>
                                          <p:spTgt spid="1091593"/>
                                        </p:tgtEl>
                                        <p:attrNameLst>
                                          <p:attrName>style.visibility</p:attrName>
                                        </p:attrNameLst>
                                      </p:cBhvr>
                                      <p:to>
                                        <p:strVal val="visible"/>
                                      </p:to>
                                    </p:set>
                                    <p:animEffect transition="in" filter="fade">
                                      <p:cBhvr>
                                        <p:cTn id="64" dur="500"/>
                                        <p:tgtEl>
                                          <p:spTgt spid="109159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091601"/>
                                        </p:tgtEl>
                                        <p:attrNameLst>
                                          <p:attrName>style.visibility</p:attrName>
                                        </p:attrNameLst>
                                      </p:cBhvr>
                                      <p:to>
                                        <p:strVal val="visible"/>
                                      </p:to>
                                    </p:set>
                                    <p:animEffect transition="in" filter="fade">
                                      <p:cBhvr>
                                        <p:cTn id="67" dur="500"/>
                                        <p:tgtEl>
                                          <p:spTgt spid="1091601"/>
                                        </p:tgtEl>
                                      </p:cBhvr>
                                    </p:animEffect>
                                  </p:childTnLst>
                                </p:cTn>
                              </p:par>
                              <p:par>
                                <p:cTn id="68" presetID="35" presetClass="emph" presetSubtype="0" repeatCount="indefinite" fill="hold" grpId="1" nodeType="withEffect">
                                  <p:stCondLst>
                                    <p:cond delay="0"/>
                                  </p:stCondLst>
                                  <p:endCondLst>
                                    <p:cond evt="onNext" delay="0">
                                      <p:tgtEl>
                                        <p:sldTgt/>
                                      </p:tgtEl>
                                    </p:cond>
                                  </p:endCondLst>
                                  <p:childTnLst>
                                    <p:anim calcmode="discrete" valueType="str">
                                      <p:cBhvr>
                                        <p:cTn id="69" dur="500" fill="hold"/>
                                        <p:tgtEl>
                                          <p:spTgt spid="1091601"/>
                                        </p:tgtEl>
                                        <p:attrNameLst>
                                          <p:attrName>style.visibility</p:attrName>
                                        </p:attrNameLst>
                                      </p:cBhvr>
                                      <p:tavLst>
                                        <p:tav tm="0">
                                          <p:val>
                                            <p:strVal val="hidden"/>
                                          </p:val>
                                        </p:tav>
                                        <p:tav tm="50000">
                                          <p:val>
                                            <p:strVal val="visible"/>
                                          </p:val>
                                        </p:tav>
                                      </p:tavLst>
                                    </p:anim>
                                  </p:childTnLst>
                                </p:cTn>
                              </p:par>
                              <p:par>
                                <p:cTn id="70" presetID="10" presetClass="exit" presetSubtype="0" fill="hold" nodeType="withEffect">
                                  <p:stCondLst>
                                    <p:cond delay="0"/>
                                  </p:stCondLst>
                                  <p:childTnLst>
                                    <p:animEffect transition="out" filter="fade">
                                      <p:cBhvr>
                                        <p:cTn id="71" dur="500"/>
                                        <p:tgtEl>
                                          <p:spTgt spid="1091592"/>
                                        </p:tgtEl>
                                      </p:cBhvr>
                                    </p:animEffect>
                                    <p:set>
                                      <p:cBhvr>
                                        <p:cTn id="72" dur="1" fill="hold">
                                          <p:stCondLst>
                                            <p:cond delay="499"/>
                                          </p:stCondLst>
                                        </p:cTn>
                                        <p:tgtEl>
                                          <p:spTgt spid="1091592"/>
                                        </p:tgtEl>
                                        <p:attrNameLst>
                                          <p:attrName>style.visibility</p:attrName>
                                        </p:attrNameLst>
                                      </p:cBhvr>
                                      <p:to>
                                        <p:strVal val="hidden"/>
                                      </p:to>
                                    </p:set>
                                  </p:childTnLst>
                                </p:cTn>
                              </p:par>
                            </p:childTnLst>
                          </p:cTn>
                        </p:par>
                        <p:par>
                          <p:cTn id="73" fill="hold">
                            <p:stCondLst>
                              <p:cond delay="3500"/>
                            </p:stCondLst>
                            <p:childTnLst>
                              <p:par>
                                <p:cTn id="74" presetID="10" presetClass="entr" presetSubtype="0" fill="hold" nodeType="afterEffect">
                                  <p:stCondLst>
                                    <p:cond delay="0"/>
                                  </p:stCondLst>
                                  <p:childTnLst>
                                    <p:set>
                                      <p:cBhvr>
                                        <p:cTn id="75" dur="1" fill="hold">
                                          <p:stCondLst>
                                            <p:cond delay="0"/>
                                          </p:stCondLst>
                                        </p:cTn>
                                        <p:tgtEl>
                                          <p:spTgt spid="1091592"/>
                                        </p:tgtEl>
                                        <p:attrNameLst>
                                          <p:attrName>style.visibility</p:attrName>
                                        </p:attrNameLst>
                                      </p:cBhvr>
                                      <p:to>
                                        <p:strVal val="visible"/>
                                      </p:to>
                                    </p:set>
                                    <p:animEffect transition="in" filter="fade">
                                      <p:cBhvr>
                                        <p:cTn id="76" dur="500"/>
                                        <p:tgtEl>
                                          <p:spTgt spid="1091592"/>
                                        </p:tgtEl>
                                      </p:cBhvr>
                                    </p:animEffect>
                                  </p:childTnLst>
                                </p:cTn>
                              </p:par>
                              <p:par>
                                <p:cTn id="77" presetID="10" presetClass="exit" presetSubtype="0" fill="hold" nodeType="withEffect">
                                  <p:stCondLst>
                                    <p:cond delay="0"/>
                                  </p:stCondLst>
                                  <p:childTnLst>
                                    <p:animEffect transition="out" filter="fade">
                                      <p:cBhvr>
                                        <p:cTn id="78" dur="500"/>
                                        <p:tgtEl>
                                          <p:spTgt spid="1091593"/>
                                        </p:tgtEl>
                                      </p:cBhvr>
                                    </p:animEffect>
                                    <p:set>
                                      <p:cBhvr>
                                        <p:cTn id="79" dur="1" fill="hold">
                                          <p:stCondLst>
                                            <p:cond delay="499"/>
                                          </p:stCondLst>
                                        </p:cTn>
                                        <p:tgtEl>
                                          <p:spTgt spid="1091593"/>
                                        </p:tgtEl>
                                        <p:attrNameLst>
                                          <p:attrName>style.visibility</p:attrName>
                                        </p:attrNameLst>
                                      </p:cBhvr>
                                      <p:to>
                                        <p:strVal val="hidden"/>
                                      </p:to>
                                    </p:set>
                                  </p:childTnLst>
                                </p:cTn>
                              </p:par>
                            </p:childTnLst>
                          </p:cTn>
                        </p:par>
                        <p:par>
                          <p:cTn id="80" fill="hold">
                            <p:stCondLst>
                              <p:cond delay="4000"/>
                            </p:stCondLst>
                            <p:childTnLst>
                              <p:par>
                                <p:cTn id="81" presetID="10" presetClass="entr" presetSubtype="0" fill="hold" nodeType="afterEffect">
                                  <p:stCondLst>
                                    <p:cond delay="0"/>
                                  </p:stCondLst>
                                  <p:childTnLst>
                                    <p:set>
                                      <p:cBhvr>
                                        <p:cTn id="82" dur="1" fill="hold">
                                          <p:stCondLst>
                                            <p:cond delay="0"/>
                                          </p:stCondLst>
                                        </p:cTn>
                                        <p:tgtEl>
                                          <p:spTgt spid="1091593"/>
                                        </p:tgtEl>
                                        <p:attrNameLst>
                                          <p:attrName>style.visibility</p:attrName>
                                        </p:attrNameLst>
                                      </p:cBhvr>
                                      <p:to>
                                        <p:strVal val="visible"/>
                                      </p:to>
                                    </p:set>
                                    <p:animEffect transition="in" filter="fade">
                                      <p:cBhvr>
                                        <p:cTn id="83" dur="500"/>
                                        <p:tgtEl>
                                          <p:spTgt spid="1091593"/>
                                        </p:tgtEl>
                                      </p:cBhvr>
                                    </p:animEffect>
                                  </p:childTnLst>
                                </p:cTn>
                              </p:par>
                              <p:par>
                                <p:cTn id="84" presetID="10" presetClass="exit" presetSubtype="0" fill="hold" nodeType="withEffect">
                                  <p:stCondLst>
                                    <p:cond delay="0"/>
                                  </p:stCondLst>
                                  <p:childTnLst>
                                    <p:animEffect transition="out" filter="fade">
                                      <p:cBhvr>
                                        <p:cTn id="85" dur="500"/>
                                        <p:tgtEl>
                                          <p:spTgt spid="1091592"/>
                                        </p:tgtEl>
                                      </p:cBhvr>
                                    </p:animEffect>
                                    <p:set>
                                      <p:cBhvr>
                                        <p:cTn id="86" dur="1" fill="hold">
                                          <p:stCondLst>
                                            <p:cond delay="499"/>
                                          </p:stCondLst>
                                        </p:cTn>
                                        <p:tgtEl>
                                          <p:spTgt spid="1091592"/>
                                        </p:tgtEl>
                                        <p:attrNameLst>
                                          <p:attrName>style.visibility</p:attrName>
                                        </p:attrNameLst>
                                      </p:cBhvr>
                                      <p:to>
                                        <p:strVal val="hidden"/>
                                      </p:to>
                                    </p:set>
                                  </p:childTnLst>
                                </p:cTn>
                              </p:par>
                            </p:childTnLst>
                          </p:cTn>
                        </p:par>
                        <p:par>
                          <p:cTn id="87" fill="hold">
                            <p:stCondLst>
                              <p:cond delay="4500"/>
                            </p:stCondLst>
                            <p:childTnLst>
                              <p:par>
                                <p:cTn id="88" presetID="10" presetClass="entr" presetSubtype="0" fill="hold" nodeType="afterEffect">
                                  <p:stCondLst>
                                    <p:cond delay="0"/>
                                  </p:stCondLst>
                                  <p:childTnLst>
                                    <p:set>
                                      <p:cBhvr>
                                        <p:cTn id="89" dur="1" fill="hold">
                                          <p:stCondLst>
                                            <p:cond delay="0"/>
                                          </p:stCondLst>
                                        </p:cTn>
                                        <p:tgtEl>
                                          <p:spTgt spid="1091594"/>
                                        </p:tgtEl>
                                        <p:attrNameLst>
                                          <p:attrName>style.visibility</p:attrName>
                                        </p:attrNameLst>
                                      </p:cBhvr>
                                      <p:to>
                                        <p:strVal val="visible"/>
                                      </p:to>
                                    </p:set>
                                    <p:animEffect transition="in" filter="fade">
                                      <p:cBhvr>
                                        <p:cTn id="90" dur="500"/>
                                        <p:tgtEl>
                                          <p:spTgt spid="1091594"/>
                                        </p:tgtEl>
                                      </p:cBhvr>
                                    </p:animEffect>
                                  </p:childTnLst>
                                </p:cTn>
                              </p:par>
                              <p:par>
                                <p:cTn id="91" presetID="10" presetClass="exit" presetSubtype="0" fill="hold" nodeType="withEffect">
                                  <p:stCondLst>
                                    <p:cond delay="0"/>
                                  </p:stCondLst>
                                  <p:childTnLst>
                                    <p:animEffect transition="out" filter="fade">
                                      <p:cBhvr>
                                        <p:cTn id="92" dur="500"/>
                                        <p:tgtEl>
                                          <p:spTgt spid="1091593"/>
                                        </p:tgtEl>
                                      </p:cBhvr>
                                    </p:animEffect>
                                    <p:set>
                                      <p:cBhvr>
                                        <p:cTn id="93" dur="1" fill="hold">
                                          <p:stCondLst>
                                            <p:cond delay="499"/>
                                          </p:stCondLst>
                                        </p:cTn>
                                        <p:tgtEl>
                                          <p:spTgt spid="1091593"/>
                                        </p:tgtEl>
                                        <p:attrNameLst>
                                          <p:attrName>style.visibility</p:attrName>
                                        </p:attrNameLst>
                                      </p:cBhvr>
                                      <p:to>
                                        <p:strVal val="hidden"/>
                                      </p:to>
                                    </p:set>
                                  </p:childTnLst>
                                </p:cTn>
                              </p:par>
                            </p:childTnLst>
                          </p:cTn>
                        </p:par>
                        <p:par>
                          <p:cTn id="94" fill="hold">
                            <p:stCondLst>
                              <p:cond delay="5000"/>
                            </p:stCondLst>
                            <p:childTnLst>
                              <p:par>
                                <p:cTn id="95" presetID="10" presetClass="entr" presetSubtype="0" fill="hold" nodeType="afterEffect">
                                  <p:stCondLst>
                                    <p:cond delay="0"/>
                                  </p:stCondLst>
                                  <p:childTnLst>
                                    <p:set>
                                      <p:cBhvr>
                                        <p:cTn id="96" dur="1" fill="hold">
                                          <p:stCondLst>
                                            <p:cond delay="0"/>
                                          </p:stCondLst>
                                        </p:cTn>
                                        <p:tgtEl>
                                          <p:spTgt spid="1091596"/>
                                        </p:tgtEl>
                                        <p:attrNameLst>
                                          <p:attrName>style.visibility</p:attrName>
                                        </p:attrNameLst>
                                      </p:cBhvr>
                                      <p:to>
                                        <p:strVal val="visible"/>
                                      </p:to>
                                    </p:set>
                                    <p:animEffect transition="in" filter="fade">
                                      <p:cBhvr>
                                        <p:cTn id="97" dur="500"/>
                                        <p:tgtEl>
                                          <p:spTgt spid="1091596"/>
                                        </p:tgtEl>
                                      </p:cBhvr>
                                    </p:animEffect>
                                  </p:childTnLst>
                                </p:cTn>
                              </p:par>
                              <p:par>
                                <p:cTn id="98" presetID="10" presetClass="entr" presetSubtype="0" fill="hold" nodeType="withEffect">
                                  <p:stCondLst>
                                    <p:cond delay="0"/>
                                  </p:stCondLst>
                                  <p:childTnLst>
                                    <p:set>
                                      <p:cBhvr>
                                        <p:cTn id="99" dur="1" fill="hold">
                                          <p:stCondLst>
                                            <p:cond delay="0"/>
                                          </p:stCondLst>
                                        </p:cTn>
                                        <p:tgtEl>
                                          <p:spTgt spid="1091595"/>
                                        </p:tgtEl>
                                        <p:attrNameLst>
                                          <p:attrName>style.visibility</p:attrName>
                                        </p:attrNameLst>
                                      </p:cBhvr>
                                      <p:to>
                                        <p:strVal val="visible"/>
                                      </p:to>
                                    </p:set>
                                    <p:animEffect transition="in" filter="fade">
                                      <p:cBhvr>
                                        <p:cTn id="100" dur="500"/>
                                        <p:tgtEl>
                                          <p:spTgt spid="1091595"/>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091602"/>
                                        </p:tgtEl>
                                        <p:attrNameLst>
                                          <p:attrName>style.visibility</p:attrName>
                                        </p:attrNameLst>
                                      </p:cBhvr>
                                      <p:to>
                                        <p:strVal val="visible"/>
                                      </p:to>
                                    </p:set>
                                    <p:animEffect transition="in" filter="fade">
                                      <p:cBhvr>
                                        <p:cTn id="103" dur="500"/>
                                        <p:tgtEl>
                                          <p:spTgt spid="1091602"/>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091603"/>
                                        </p:tgtEl>
                                        <p:attrNameLst>
                                          <p:attrName>style.visibility</p:attrName>
                                        </p:attrNameLst>
                                      </p:cBhvr>
                                      <p:to>
                                        <p:strVal val="visible"/>
                                      </p:to>
                                    </p:set>
                                    <p:animEffect transition="in" filter="fade">
                                      <p:cBhvr>
                                        <p:cTn id="106" dur="500"/>
                                        <p:tgtEl>
                                          <p:spTgt spid="1091603"/>
                                        </p:tgtEl>
                                      </p:cBhvr>
                                    </p:animEffect>
                                  </p:childTnLst>
                                </p:cTn>
                              </p:par>
                            </p:childTnLst>
                          </p:cTn>
                        </p:par>
                        <p:par>
                          <p:cTn id="107" fill="hold">
                            <p:stCondLst>
                              <p:cond delay="5500"/>
                            </p:stCondLst>
                            <p:childTnLst>
                              <p:par>
                                <p:cTn id="108" presetID="2" presetClass="entr" presetSubtype="4" fill="hold" nodeType="afterEffect">
                                  <p:stCondLst>
                                    <p:cond delay="0"/>
                                  </p:stCondLst>
                                  <p:childTnLst>
                                    <p:set>
                                      <p:cBhvr>
                                        <p:cTn id="109" dur="1" fill="hold">
                                          <p:stCondLst>
                                            <p:cond delay="0"/>
                                          </p:stCondLst>
                                        </p:cTn>
                                        <p:tgtEl>
                                          <p:spTgt spid="1091586">
                                            <p:txEl>
                                              <p:pRg st="5" end="5"/>
                                            </p:txEl>
                                          </p:spTgt>
                                        </p:tgtEl>
                                        <p:attrNameLst>
                                          <p:attrName>style.visibility</p:attrName>
                                        </p:attrNameLst>
                                      </p:cBhvr>
                                      <p:to>
                                        <p:strVal val="visible"/>
                                      </p:to>
                                    </p:set>
                                    <p:anim calcmode="lin" valueType="num">
                                      <p:cBhvr additive="base">
                                        <p:cTn id="110" dur="500" fill="hold"/>
                                        <p:tgtEl>
                                          <p:spTgt spid="1091586">
                                            <p:txEl>
                                              <p:pRg st="5" end="5"/>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109158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8"/>
                                            </p:cond>
                                          </p:stCondLst>
                                          <p:endCondLst>
                                            <p:cond evt="onStopAudio" delay="0">
                                              <p:tgtEl>
                                                <p:sldTgt/>
                                              </p:tgtEl>
                                            </p:cond>
                                          </p:endCondLst>
                                        </p:cTn>
                                        <p:tgtEl>
                                          <p:sndTgt r:embed="rId4" name="arrow.wav"/>
                                        </p:tgtEl>
                                      </p:cMediaNode>
                                    </p:audio>
                                  </p:subTnLst>
                                </p:cTn>
                              </p:par>
                            </p:childTnLst>
                          </p:cTn>
                        </p:par>
                        <p:par>
                          <p:cTn id="112" fill="hold">
                            <p:stCondLst>
                              <p:cond delay="6000"/>
                            </p:stCondLst>
                            <p:childTnLst>
                              <p:par>
                                <p:cTn id="113" presetID="10" presetClass="exit" presetSubtype="0" fill="hold" nodeType="afterEffect">
                                  <p:stCondLst>
                                    <p:cond delay="0"/>
                                  </p:stCondLst>
                                  <p:childTnLst>
                                    <p:animEffect transition="out" filter="fade">
                                      <p:cBhvr>
                                        <p:cTn id="114" dur="500"/>
                                        <p:tgtEl>
                                          <p:spTgt spid="1091594"/>
                                        </p:tgtEl>
                                      </p:cBhvr>
                                    </p:animEffect>
                                    <p:set>
                                      <p:cBhvr>
                                        <p:cTn id="115" dur="1" fill="hold">
                                          <p:stCondLst>
                                            <p:cond delay="499"/>
                                          </p:stCondLst>
                                        </p:cTn>
                                        <p:tgtEl>
                                          <p:spTgt spid="1091594"/>
                                        </p:tgtEl>
                                        <p:attrNameLst>
                                          <p:attrName>style.visibility</p:attrName>
                                        </p:attrNameLst>
                                      </p:cBhvr>
                                      <p:to>
                                        <p:strVal val="hidden"/>
                                      </p:to>
                                    </p:set>
                                  </p:childTnLst>
                                </p:cTn>
                              </p:par>
                              <p:par>
                                <p:cTn id="116" presetID="10" presetClass="entr" presetSubtype="0" fill="hold" nodeType="withEffect">
                                  <p:stCondLst>
                                    <p:cond delay="0"/>
                                  </p:stCondLst>
                                  <p:childTnLst>
                                    <p:set>
                                      <p:cBhvr>
                                        <p:cTn id="117" dur="1" fill="hold">
                                          <p:stCondLst>
                                            <p:cond delay="0"/>
                                          </p:stCondLst>
                                        </p:cTn>
                                        <p:tgtEl>
                                          <p:spTgt spid="1091598"/>
                                        </p:tgtEl>
                                        <p:attrNameLst>
                                          <p:attrName>style.visibility</p:attrName>
                                        </p:attrNameLst>
                                      </p:cBhvr>
                                      <p:to>
                                        <p:strVal val="visible"/>
                                      </p:to>
                                    </p:set>
                                    <p:animEffect transition="in" filter="fade">
                                      <p:cBhvr>
                                        <p:cTn id="118" dur="500"/>
                                        <p:tgtEl>
                                          <p:spTgt spid="1091598"/>
                                        </p:tgtEl>
                                      </p:cBhvr>
                                    </p:animEffect>
                                  </p:childTnLst>
                                </p:cTn>
                              </p:par>
                              <p:par>
                                <p:cTn id="119" presetID="10" presetClass="entr" presetSubtype="0" fill="hold" nodeType="withEffect">
                                  <p:stCondLst>
                                    <p:cond delay="0"/>
                                  </p:stCondLst>
                                  <p:childTnLst>
                                    <p:set>
                                      <p:cBhvr>
                                        <p:cTn id="120" dur="1" fill="hold">
                                          <p:stCondLst>
                                            <p:cond delay="0"/>
                                          </p:stCondLst>
                                        </p:cTn>
                                        <p:tgtEl>
                                          <p:spTgt spid="1091597"/>
                                        </p:tgtEl>
                                        <p:attrNameLst>
                                          <p:attrName>style.visibility</p:attrName>
                                        </p:attrNameLst>
                                      </p:cBhvr>
                                      <p:to>
                                        <p:strVal val="visible"/>
                                      </p:to>
                                    </p:set>
                                    <p:animEffect transition="in" filter="fade">
                                      <p:cBhvr>
                                        <p:cTn id="121" dur="500"/>
                                        <p:tgtEl>
                                          <p:spTgt spid="1091597"/>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091604"/>
                                        </p:tgtEl>
                                        <p:attrNameLst>
                                          <p:attrName>style.visibility</p:attrName>
                                        </p:attrNameLst>
                                      </p:cBhvr>
                                      <p:to>
                                        <p:strVal val="visible"/>
                                      </p:to>
                                    </p:set>
                                    <p:animEffect transition="in" filter="fade">
                                      <p:cBhvr>
                                        <p:cTn id="124" dur="500"/>
                                        <p:tgtEl>
                                          <p:spTgt spid="1091604"/>
                                        </p:tgtEl>
                                      </p:cBhvr>
                                    </p:animEffect>
                                  </p:childTnLst>
                                </p:cTn>
                              </p:par>
                            </p:childTnLst>
                          </p:cTn>
                        </p:par>
                        <p:par>
                          <p:cTn id="125" fill="hold">
                            <p:stCondLst>
                              <p:cond delay="6500"/>
                            </p:stCondLst>
                            <p:childTnLst>
                              <p:par>
                                <p:cTn id="126" presetID="22" presetClass="entr" presetSubtype="1" fill="hold" grpId="0" nodeType="afterEffect">
                                  <p:stCondLst>
                                    <p:cond delay="0"/>
                                  </p:stCondLst>
                                  <p:childTnLst>
                                    <p:set>
                                      <p:cBhvr>
                                        <p:cTn id="127" dur="1" fill="hold">
                                          <p:stCondLst>
                                            <p:cond delay="0"/>
                                          </p:stCondLst>
                                        </p:cTn>
                                        <p:tgtEl>
                                          <p:spTgt spid="1091606"/>
                                        </p:tgtEl>
                                        <p:attrNameLst>
                                          <p:attrName>style.visibility</p:attrName>
                                        </p:attrNameLst>
                                      </p:cBhvr>
                                      <p:to>
                                        <p:strVal val="visible"/>
                                      </p:to>
                                    </p:set>
                                    <p:animEffect transition="in" filter="wipe(up)">
                                      <p:cBhvr>
                                        <p:cTn id="128" dur="500"/>
                                        <p:tgtEl>
                                          <p:spTgt spid="1091606"/>
                                        </p:tgtEl>
                                      </p:cBhvr>
                                    </p:animEffect>
                                  </p:childTnLst>
                                  <p:subTnLst>
                                    <p:audio>
                                      <p:cMediaNode>
                                        <p:cTn display="0" masterRel="sameClick">
                                          <p:stCondLst>
                                            <p:cond evt="begin" delay="0">
                                              <p:tn val="126"/>
                                            </p:cond>
                                          </p:stCondLst>
                                          <p:endCondLst>
                                            <p:cond evt="onStopAudio" delay="0">
                                              <p:tgtEl>
                                                <p:sldTgt/>
                                              </p:tgtEl>
                                            </p:cond>
                                          </p:endCondLst>
                                        </p:cTn>
                                        <p:tgtEl>
                                          <p:sndTgt r:embed="rId3" name="camera.wav"/>
                                        </p:tgtEl>
                                      </p:cMediaNode>
                                    </p:audio>
                                  </p:subTnLst>
                                </p:cTn>
                              </p:par>
                              <p:par>
                                <p:cTn id="129" presetID="22" presetClass="entr" presetSubtype="4" fill="hold" grpId="0" nodeType="withEffect">
                                  <p:stCondLst>
                                    <p:cond delay="0"/>
                                  </p:stCondLst>
                                  <p:childTnLst>
                                    <p:set>
                                      <p:cBhvr>
                                        <p:cTn id="130" dur="1" fill="hold">
                                          <p:stCondLst>
                                            <p:cond delay="0"/>
                                          </p:stCondLst>
                                        </p:cTn>
                                        <p:tgtEl>
                                          <p:spTgt spid="1091605"/>
                                        </p:tgtEl>
                                        <p:attrNameLst>
                                          <p:attrName>style.visibility</p:attrName>
                                        </p:attrNameLst>
                                      </p:cBhvr>
                                      <p:to>
                                        <p:strVal val="visible"/>
                                      </p:to>
                                    </p:set>
                                    <p:animEffect transition="in" filter="wipe(down)">
                                      <p:cBhvr>
                                        <p:cTn id="131" dur="500"/>
                                        <p:tgtEl>
                                          <p:spTgt spid="1091605"/>
                                        </p:tgtEl>
                                      </p:cBhvr>
                                    </p:animEffect>
                                  </p:childTnLst>
                                </p:cTn>
                              </p:par>
                            </p:childTnLst>
                          </p:cTn>
                        </p:par>
                        <p:par>
                          <p:cTn id="132" fill="hold">
                            <p:stCondLst>
                              <p:cond delay="7000"/>
                            </p:stCondLst>
                            <p:childTnLst>
                              <p:par>
                                <p:cTn id="133" presetID="53" presetClass="entr" presetSubtype="0" fill="hold" grpId="0" nodeType="afterEffect">
                                  <p:stCondLst>
                                    <p:cond delay="0"/>
                                  </p:stCondLst>
                                  <p:childTnLst>
                                    <p:set>
                                      <p:cBhvr>
                                        <p:cTn id="134" dur="1" fill="hold">
                                          <p:stCondLst>
                                            <p:cond delay="0"/>
                                          </p:stCondLst>
                                        </p:cTn>
                                        <p:tgtEl>
                                          <p:spTgt spid="1091608"/>
                                        </p:tgtEl>
                                        <p:attrNameLst>
                                          <p:attrName>style.visibility</p:attrName>
                                        </p:attrNameLst>
                                      </p:cBhvr>
                                      <p:to>
                                        <p:strVal val="visible"/>
                                      </p:to>
                                    </p:set>
                                    <p:anim calcmode="lin" valueType="num">
                                      <p:cBhvr>
                                        <p:cTn id="135" dur="500" fill="hold"/>
                                        <p:tgtEl>
                                          <p:spTgt spid="1091608"/>
                                        </p:tgtEl>
                                        <p:attrNameLst>
                                          <p:attrName>ppt_w</p:attrName>
                                        </p:attrNameLst>
                                      </p:cBhvr>
                                      <p:tavLst>
                                        <p:tav tm="0">
                                          <p:val>
                                            <p:fltVal val="0"/>
                                          </p:val>
                                        </p:tav>
                                        <p:tav tm="100000">
                                          <p:val>
                                            <p:strVal val="#ppt_w"/>
                                          </p:val>
                                        </p:tav>
                                      </p:tavLst>
                                    </p:anim>
                                    <p:anim calcmode="lin" valueType="num">
                                      <p:cBhvr>
                                        <p:cTn id="136" dur="500" fill="hold"/>
                                        <p:tgtEl>
                                          <p:spTgt spid="1091608"/>
                                        </p:tgtEl>
                                        <p:attrNameLst>
                                          <p:attrName>ppt_h</p:attrName>
                                        </p:attrNameLst>
                                      </p:cBhvr>
                                      <p:tavLst>
                                        <p:tav tm="0">
                                          <p:val>
                                            <p:fltVal val="0"/>
                                          </p:val>
                                        </p:tav>
                                        <p:tav tm="100000">
                                          <p:val>
                                            <p:strVal val="#ppt_h"/>
                                          </p:val>
                                        </p:tav>
                                      </p:tavLst>
                                    </p:anim>
                                    <p:animEffect transition="in" filter="fade">
                                      <p:cBhvr>
                                        <p:cTn id="137" dur="500"/>
                                        <p:tgtEl>
                                          <p:spTgt spid="1091608"/>
                                        </p:tgtEl>
                                      </p:cBhvr>
                                    </p:animEffect>
                                  </p:childTnLst>
                                  <p:subTnLst>
                                    <p:audio>
                                      <p:cMediaNode>
                                        <p:cTn display="0" masterRel="sameClick">
                                          <p:stCondLst>
                                            <p:cond evt="begin" delay="0">
                                              <p:tn val="133"/>
                                            </p:cond>
                                          </p:stCondLst>
                                          <p:endCondLst>
                                            <p:cond evt="onStopAudio" delay="0">
                                              <p:tgtEl>
                                                <p:sldTgt/>
                                              </p:tgtEl>
                                            </p:cond>
                                          </p:endCondLst>
                                        </p:cTn>
                                        <p:tgtEl>
                                          <p:sndTgt r:embed="rId6" name="cashreg.wav"/>
                                        </p:tgtEl>
                                      </p:cMediaNode>
                                    </p:audio>
                                  </p:subTnLst>
                                </p:cTn>
                              </p:par>
                              <p:par>
                                <p:cTn id="138" presetID="53" presetClass="entr" presetSubtype="0" fill="hold" grpId="0" nodeType="withEffect">
                                  <p:stCondLst>
                                    <p:cond delay="0"/>
                                  </p:stCondLst>
                                  <p:childTnLst>
                                    <p:set>
                                      <p:cBhvr>
                                        <p:cTn id="139" dur="1" fill="hold">
                                          <p:stCondLst>
                                            <p:cond delay="0"/>
                                          </p:stCondLst>
                                        </p:cTn>
                                        <p:tgtEl>
                                          <p:spTgt spid="1091607"/>
                                        </p:tgtEl>
                                        <p:attrNameLst>
                                          <p:attrName>style.visibility</p:attrName>
                                        </p:attrNameLst>
                                      </p:cBhvr>
                                      <p:to>
                                        <p:strVal val="visible"/>
                                      </p:to>
                                    </p:set>
                                    <p:anim calcmode="lin" valueType="num">
                                      <p:cBhvr>
                                        <p:cTn id="140" dur="500" fill="hold"/>
                                        <p:tgtEl>
                                          <p:spTgt spid="1091607"/>
                                        </p:tgtEl>
                                        <p:attrNameLst>
                                          <p:attrName>ppt_w</p:attrName>
                                        </p:attrNameLst>
                                      </p:cBhvr>
                                      <p:tavLst>
                                        <p:tav tm="0">
                                          <p:val>
                                            <p:fltVal val="0"/>
                                          </p:val>
                                        </p:tav>
                                        <p:tav tm="100000">
                                          <p:val>
                                            <p:strVal val="#ppt_w"/>
                                          </p:val>
                                        </p:tav>
                                      </p:tavLst>
                                    </p:anim>
                                    <p:anim calcmode="lin" valueType="num">
                                      <p:cBhvr>
                                        <p:cTn id="141" dur="500" fill="hold"/>
                                        <p:tgtEl>
                                          <p:spTgt spid="1091607"/>
                                        </p:tgtEl>
                                        <p:attrNameLst>
                                          <p:attrName>ppt_h</p:attrName>
                                        </p:attrNameLst>
                                      </p:cBhvr>
                                      <p:tavLst>
                                        <p:tav tm="0">
                                          <p:val>
                                            <p:fltVal val="0"/>
                                          </p:val>
                                        </p:tav>
                                        <p:tav tm="100000">
                                          <p:val>
                                            <p:strVal val="#ppt_h"/>
                                          </p:val>
                                        </p:tav>
                                      </p:tavLst>
                                    </p:anim>
                                    <p:animEffect transition="in" filter="fade">
                                      <p:cBhvr>
                                        <p:cTn id="142" dur="500"/>
                                        <p:tgtEl>
                                          <p:spTgt spid="1091607"/>
                                        </p:tgtEl>
                                      </p:cBhvr>
                                    </p:animEffect>
                                  </p:childTnLst>
                                  <p:subTnLst>
                                    <p:audio>
                                      <p:cMediaNode>
                                        <p:cTn display="0" masterRel="sameClick">
                                          <p:stCondLst>
                                            <p:cond evt="begin" delay="0">
                                              <p:tn val="138"/>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1588" grpId="0"/>
      <p:bldP spid="1091589" grpId="0"/>
      <p:bldP spid="1091599" grpId="0" animBg="1"/>
      <p:bldP spid="1091600" grpId="0" animBg="1"/>
      <p:bldP spid="1091601" grpId="0" animBg="1"/>
      <p:bldP spid="1091601" grpId="1" animBg="1"/>
      <p:bldP spid="1091602" grpId="0" animBg="1"/>
      <p:bldP spid="1091603" grpId="0" animBg="1"/>
      <p:bldP spid="1091604" grpId="0" animBg="1"/>
      <p:bldP spid="1091605" grpId="0" animBg="1"/>
      <p:bldP spid="1091606" grpId="0" animBg="1"/>
      <p:bldP spid="1091607" grpId="0"/>
      <p:bldP spid="109160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363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Describing nuclear power stations</a:t>
            </a:r>
            <a:r>
              <a:rPr lang="en-US">
                <a:solidFill>
                  <a:srgbClr val="000000"/>
                </a:solidFill>
                <a:ea typeface="Calibri" pitchFamily="34" charset="0"/>
                <a:cs typeface="Times New Roman" pitchFamily="18" charset="0"/>
                <a:sym typeface="Symbol" pitchFamily="18" charset="2"/>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Note that the splitting was triggered by a single neutron that had just the right energy to excite the nucleus.</a:t>
            </a:r>
          </a:p>
          <a:p>
            <a:pPr>
              <a:spcBef>
                <a:spcPct val="20000"/>
              </a:spcBef>
            </a:pPr>
            <a:endParaRPr lang="en-US" sz="2400">
              <a:solidFill>
                <a:srgbClr val="000000"/>
              </a:solidFill>
              <a:latin typeface="Arial" charset="0"/>
              <a:ea typeface="Calibri" pitchFamily="34" charset="0"/>
              <a:cs typeface="Times New Roman" pitchFamily="18" charset="0"/>
              <a:sym typeface="Symbol" pitchFamily="18" charset="2"/>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Note also that during the split, two more neutrons were released.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If </a:t>
            </a:r>
            <a:r>
              <a:rPr lang="en-US" sz="2400" i="1">
                <a:solidFill>
                  <a:srgbClr val="000000"/>
                </a:solidFill>
                <a:latin typeface="Arial" charset="0"/>
                <a:ea typeface="Calibri" pitchFamily="34" charset="0"/>
                <a:cs typeface="Times New Roman" pitchFamily="18" charset="0"/>
                <a:sym typeface="Symbol" pitchFamily="18" charset="2"/>
              </a:rPr>
              <a:t>each</a:t>
            </a:r>
            <a:r>
              <a:rPr lang="en-US" sz="2400">
                <a:solidFill>
                  <a:srgbClr val="000000"/>
                </a:solidFill>
                <a:latin typeface="Arial" charset="0"/>
                <a:ea typeface="Calibri" pitchFamily="34" charset="0"/>
                <a:cs typeface="Times New Roman" pitchFamily="18" charset="0"/>
                <a:sym typeface="Symbol" pitchFamily="18" charset="2"/>
              </a:rPr>
              <a:t> of these neutrons splits subsequent nuclei, we have what is called a </a:t>
            </a:r>
            <a:r>
              <a:rPr lang="en-US" sz="2400" b="1">
                <a:solidFill>
                  <a:srgbClr val="000000"/>
                </a:solidFill>
                <a:latin typeface="Arial" charset="0"/>
                <a:ea typeface="Calibri" pitchFamily="34" charset="0"/>
                <a:cs typeface="Times New Roman" pitchFamily="18" charset="0"/>
                <a:sym typeface="Symbol" pitchFamily="18" charset="2"/>
              </a:rPr>
              <a:t>chain reaction</a:t>
            </a:r>
            <a:r>
              <a:rPr lang="en-US" sz="2400">
                <a:solidFill>
                  <a:srgbClr val="000000"/>
                </a:solidFill>
                <a:latin typeface="Arial" charset="0"/>
                <a:ea typeface="Calibri" pitchFamily="34" charset="0"/>
                <a:cs typeface="Times New Roman" pitchFamily="18" charset="0"/>
                <a:sym typeface="Symbol" pitchFamily="18" charset="2"/>
              </a:rPr>
              <a:t>.</a:t>
            </a:r>
          </a:p>
        </p:txBody>
      </p:sp>
      <p:sp>
        <p:nvSpPr>
          <p:cNvPr id="1093670" name="Rectangle 38"/>
          <p:cNvSpPr>
            <a:spLocks noChangeArrowheads="1"/>
          </p:cNvSpPr>
          <p:nvPr/>
        </p:nvSpPr>
        <p:spPr bwMode="auto">
          <a:xfrm>
            <a:off x="749300" y="2638425"/>
            <a:ext cx="7680325" cy="361950"/>
          </a:xfrm>
          <a:prstGeom prst="rect">
            <a:avLst/>
          </a:prstGeom>
          <a:noFill/>
          <a:ln w="9525">
            <a:noFill/>
            <a:miter lim="800000"/>
            <a:headEnd/>
            <a:tailEnd/>
          </a:ln>
        </p:spPr>
        <p:txBody>
          <a:bodyPr/>
          <a:lstStyle/>
          <a:p>
            <a:pPr>
              <a:lnSpc>
                <a:spcPct val="90000"/>
              </a:lnSpc>
              <a:spcBef>
                <a:spcPct val="20000"/>
              </a:spcBef>
            </a:pPr>
            <a:r>
              <a:rPr lang="en-US" sz="2400" baseline="30000">
                <a:solidFill>
                  <a:schemeClr val="accent2"/>
                </a:solidFill>
                <a:latin typeface="Arial" charset="0"/>
              </a:rPr>
              <a:t>235</a:t>
            </a:r>
            <a:r>
              <a:rPr lang="en-US" sz="2400">
                <a:solidFill>
                  <a:schemeClr val="accent2"/>
                </a:solidFill>
                <a:latin typeface="Arial" charset="0"/>
              </a:rPr>
              <a:t>U  +  </a:t>
            </a:r>
            <a:r>
              <a:rPr lang="en-US" sz="2400" baseline="30000">
                <a:solidFill>
                  <a:schemeClr val="accent2"/>
                </a:solidFill>
                <a:latin typeface="Arial" charset="0"/>
              </a:rPr>
              <a:t>1</a:t>
            </a:r>
            <a:r>
              <a:rPr lang="en-US" sz="2400">
                <a:solidFill>
                  <a:schemeClr val="accent2"/>
                </a:solidFill>
                <a:latin typeface="Arial" charset="0"/>
              </a:rPr>
              <a:t>n    </a:t>
            </a:r>
            <a:r>
              <a:rPr lang="en-US" sz="2400">
                <a:solidFill>
                  <a:schemeClr val="accent2"/>
                </a:solidFill>
                <a:latin typeface="Arial" charset="0"/>
                <a:sym typeface="Symbol" pitchFamily="18" charset="2"/>
              </a:rPr>
              <a:t>    (</a:t>
            </a:r>
            <a:r>
              <a:rPr lang="en-US" sz="2400" baseline="30000">
                <a:solidFill>
                  <a:schemeClr val="accent2"/>
                </a:solidFill>
                <a:latin typeface="Arial" charset="0"/>
                <a:sym typeface="Symbol" pitchFamily="18" charset="2"/>
              </a:rPr>
              <a:t>236</a:t>
            </a:r>
            <a:r>
              <a:rPr lang="en-US" sz="2400">
                <a:solidFill>
                  <a:schemeClr val="accent2"/>
                </a:solidFill>
                <a:latin typeface="Arial" charset="0"/>
                <a:sym typeface="Symbol" pitchFamily="18" charset="2"/>
              </a:rPr>
              <a:t>U*)        </a:t>
            </a:r>
            <a:r>
              <a:rPr lang="en-US" sz="2400" baseline="30000">
                <a:solidFill>
                  <a:schemeClr val="accent2"/>
                </a:solidFill>
                <a:latin typeface="Arial" charset="0"/>
                <a:sym typeface="Symbol" pitchFamily="18" charset="2"/>
              </a:rPr>
              <a:t>140</a:t>
            </a:r>
            <a:r>
              <a:rPr lang="en-US" sz="2400">
                <a:solidFill>
                  <a:schemeClr val="accent2"/>
                </a:solidFill>
                <a:latin typeface="Arial" charset="0"/>
                <a:sym typeface="Symbol" pitchFamily="18" charset="2"/>
              </a:rPr>
              <a:t>Xe   +   </a:t>
            </a:r>
            <a:r>
              <a:rPr lang="en-US" sz="2400" baseline="30000">
                <a:solidFill>
                  <a:schemeClr val="accent2"/>
                </a:solidFill>
                <a:latin typeface="Arial" charset="0"/>
                <a:sym typeface="Symbol" pitchFamily="18" charset="2"/>
              </a:rPr>
              <a:t>94</a:t>
            </a:r>
            <a:r>
              <a:rPr lang="en-US" sz="2400">
                <a:solidFill>
                  <a:schemeClr val="accent2"/>
                </a:solidFill>
                <a:latin typeface="Arial" charset="0"/>
                <a:sym typeface="Symbol" pitchFamily="18" charset="2"/>
              </a:rPr>
              <a:t>Sr   +   2(</a:t>
            </a:r>
            <a:r>
              <a:rPr lang="en-US" sz="2400" baseline="30000">
                <a:solidFill>
                  <a:schemeClr val="accent2"/>
                </a:solidFill>
                <a:latin typeface="Arial" charset="0"/>
                <a:sym typeface="Symbol" pitchFamily="18" charset="2"/>
              </a:rPr>
              <a:t>1</a:t>
            </a:r>
            <a:r>
              <a:rPr lang="en-US" sz="2400">
                <a:solidFill>
                  <a:schemeClr val="accent2"/>
                </a:solidFill>
                <a:latin typeface="Arial" charset="0"/>
                <a:sym typeface="Symbol" pitchFamily="18" charset="2"/>
              </a:rPr>
              <a:t>n)</a:t>
            </a:r>
          </a:p>
        </p:txBody>
      </p:sp>
      <p:sp>
        <p:nvSpPr>
          <p:cNvPr id="1093671" name="Rectangle 39"/>
          <p:cNvSpPr>
            <a:spLocks noChangeArrowheads="1"/>
          </p:cNvSpPr>
          <p:nvPr/>
        </p:nvSpPr>
        <p:spPr bwMode="auto">
          <a:xfrm>
            <a:off x="790575" y="2832100"/>
            <a:ext cx="7539038" cy="361950"/>
          </a:xfrm>
          <a:prstGeom prst="rect">
            <a:avLst/>
          </a:prstGeom>
          <a:noFill/>
          <a:ln w="9525">
            <a:noFill/>
            <a:miter lim="800000"/>
            <a:headEnd/>
            <a:tailEnd/>
          </a:ln>
        </p:spPr>
        <p:txBody>
          <a:bodyPr/>
          <a:lstStyle/>
          <a:p>
            <a:pPr>
              <a:lnSpc>
                <a:spcPct val="90000"/>
              </a:lnSpc>
              <a:spcBef>
                <a:spcPct val="20000"/>
              </a:spcBef>
            </a:pPr>
            <a:r>
              <a:rPr lang="en-US" sz="2400" baseline="30000">
                <a:solidFill>
                  <a:schemeClr val="accent2"/>
                </a:solidFill>
                <a:latin typeface="Arial" charset="0"/>
              </a:rPr>
              <a:t> 92</a:t>
            </a:r>
            <a:r>
              <a:rPr lang="en-US" sz="2400">
                <a:solidFill>
                  <a:schemeClr val="accent2"/>
                </a:solidFill>
                <a:latin typeface="Arial" charset="0"/>
              </a:rPr>
              <a:t>         </a:t>
            </a:r>
            <a:r>
              <a:rPr lang="en-US" sz="2400" baseline="30000">
                <a:solidFill>
                  <a:schemeClr val="accent2"/>
                </a:solidFill>
                <a:latin typeface="Arial" charset="0"/>
              </a:rPr>
              <a:t>0</a:t>
            </a:r>
            <a:r>
              <a:rPr lang="en-US" sz="2400">
                <a:solidFill>
                  <a:schemeClr val="accent2"/>
                </a:solidFill>
                <a:latin typeface="Arial" charset="0"/>
              </a:rPr>
              <a:t>  </a:t>
            </a:r>
            <a:r>
              <a:rPr lang="en-US" sz="2400">
                <a:solidFill>
                  <a:schemeClr val="accent2"/>
                </a:solidFill>
                <a:latin typeface="Arial" charset="0"/>
                <a:sym typeface="Symbol" pitchFamily="18" charset="2"/>
              </a:rPr>
              <a:t>  </a:t>
            </a:r>
            <a:r>
              <a:rPr lang="en-US" sz="2400" baseline="30000">
                <a:solidFill>
                  <a:schemeClr val="accent2"/>
                </a:solidFill>
                <a:latin typeface="Arial" charset="0"/>
                <a:sym typeface="Symbol" pitchFamily="18" charset="2"/>
              </a:rPr>
              <a:t>  </a:t>
            </a:r>
            <a:r>
              <a:rPr lang="en-US" sz="2400">
                <a:solidFill>
                  <a:schemeClr val="accent2"/>
                </a:solidFill>
                <a:latin typeface="Arial" charset="0"/>
                <a:sym typeface="Symbol" pitchFamily="18" charset="2"/>
              </a:rPr>
              <a:t>           </a:t>
            </a:r>
            <a:r>
              <a:rPr lang="en-US" sz="2400" baseline="30000">
                <a:solidFill>
                  <a:schemeClr val="accent2"/>
                </a:solidFill>
                <a:latin typeface="Arial" charset="0"/>
                <a:sym typeface="Symbol" pitchFamily="18" charset="2"/>
              </a:rPr>
              <a:t>92                          54</a:t>
            </a:r>
            <a:r>
              <a:rPr lang="en-US" sz="2400">
                <a:solidFill>
                  <a:schemeClr val="accent2"/>
                </a:solidFill>
                <a:latin typeface="Arial" charset="0"/>
                <a:sym typeface="Symbol" pitchFamily="18" charset="2"/>
              </a:rPr>
              <a:t>             </a:t>
            </a:r>
            <a:r>
              <a:rPr lang="en-US" sz="2400" baseline="30000">
                <a:solidFill>
                  <a:schemeClr val="accent2"/>
                </a:solidFill>
                <a:latin typeface="Arial" charset="0"/>
                <a:sym typeface="Symbol" pitchFamily="18" charset="2"/>
              </a:rPr>
              <a:t>38</a:t>
            </a:r>
            <a:r>
              <a:rPr lang="en-US" sz="2400">
                <a:solidFill>
                  <a:schemeClr val="accent2"/>
                </a:solidFill>
                <a:latin typeface="Arial" charset="0"/>
                <a:sym typeface="Symbol" pitchFamily="18" charset="2"/>
              </a:rPr>
              <a:t>               </a:t>
            </a:r>
            <a:r>
              <a:rPr lang="en-US" sz="2400" baseline="30000">
                <a:solidFill>
                  <a:schemeClr val="accent2"/>
                </a:solidFill>
                <a:latin typeface="Arial" charset="0"/>
                <a:sym typeface="Symbol" pitchFamily="18" charset="2"/>
              </a:rPr>
              <a:t>0</a:t>
            </a:r>
            <a:r>
              <a:rPr lang="en-US" sz="2400">
                <a:solidFill>
                  <a:schemeClr val="accent2"/>
                </a:solidFill>
                <a:latin typeface="Arial" charset="0"/>
                <a:sym typeface="Symbol" pitchFamily="18" charset="2"/>
              </a:rPr>
              <a:t>    </a:t>
            </a:r>
            <a:endParaRPr lang="en-US" sz="2400" b="1">
              <a:solidFill>
                <a:schemeClr val="accent2"/>
              </a:solidFill>
              <a:latin typeface="Arial" charset="0"/>
              <a:sym typeface="Symbol" pitchFamily="18" charset="2"/>
            </a:endParaRPr>
          </a:p>
        </p:txBody>
      </p:sp>
      <p:sp>
        <p:nvSpPr>
          <p:cNvPr id="50181"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1093638" name="Rectangle 6"/>
          <p:cNvSpPr>
            <a:spLocks noChangeArrowheads="1"/>
          </p:cNvSpPr>
          <p:nvPr/>
        </p:nvSpPr>
        <p:spPr bwMode="auto">
          <a:xfrm>
            <a:off x="7516813" y="2609850"/>
            <a:ext cx="863600" cy="506413"/>
          </a:xfrm>
          <a:prstGeom prst="rect">
            <a:avLst/>
          </a:prstGeom>
          <a:solidFill>
            <a:srgbClr val="FF6600">
              <a:alpha val="43921"/>
            </a:srgbClr>
          </a:solidFill>
          <a:ln w="9525">
            <a:noFill/>
            <a:miter lim="800000"/>
            <a:headEnd/>
            <a:tailEnd/>
          </a:ln>
        </p:spPr>
        <p:txBody>
          <a:bodyPr wrap="none" anchor="ctr"/>
          <a:lstStyle/>
          <a:p>
            <a:endParaRPr lang="en-US"/>
          </a:p>
        </p:txBody>
      </p:sp>
      <p:sp>
        <p:nvSpPr>
          <p:cNvPr id="1093639" name="Line 7"/>
          <p:cNvSpPr>
            <a:spLocks noChangeShapeType="1"/>
          </p:cNvSpPr>
          <p:nvPr/>
        </p:nvSpPr>
        <p:spPr bwMode="auto">
          <a:xfrm rot="5400000">
            <a:off x="3887788" y="5256213"/>
            <a:ext cx="223837" cy="1587"/>
          </a:xfrm>
          <a:prstGeom prst="line">
            <a:avLst/>
          </a:prstGeom>
          <a:noFill/>
          <a:ln w="38100">
            <a:solidFill>
              <a:schemeClr val="tx1"/>
            </a:solidFill>
            <a:round/>
            <a:headEnd/>
            <a:tailEnd type="triangle" w="med" len="med"/>
          </a:ln>
        </p:spPr>
        <p:txBody>
          <a:bodyPr/>
          <a:lstStyle/>
          <a:p>
            <a:endParaRPr lang="en-US"/>
          </a:p>
        </p:txBody>
      </p:sp>
      <p:grpSp>
        <p:nvGrpSpPr>
          <p:cNvPr id="2" name="Group 8"/>
          <p:cNvGrpSpPr>
            <a:grpSpLocks/>
          </p:cNvGrpSpPr>
          <p:nvPr/>
        </p:nvGrpSpPr>
        <p:grpSpPr bwMode="auto">
          <a:xfrm rot="5400000">
            <a:off x="3805238" y="4416425"/>
            <a:ext cx="377825" cy="2282825"/>
            <a:chOff x="1290" y="2346"/>
            <a:chExt cx="340" cy="672"/>
          </a:xfrm>
        </p:grpSpPr>
        <p:sp>
          <p:nvSpPr>
            <p:cNvPr id="50212" name="Line 9"/>
            <p:cNvSpPr>
              <a:spLocks noChangeShapeType="1"/>
            </p:cNvSpPr>
            <p:nvPr/>
          </p:nvSpPr>
          <p:spPr bwMode="auto">
            <a:xfrm flipV="1">
              <a:off x="1293" y="2346"/>
              <a:ext cx="337" cy="337"/>
            </a:xfrm>
            <a:prstGeom prst="line">
              <a:avLst/>
            </a:prstGeom>
            <a:noFill/>
            <a:ln w="38100">
              <a:solidFill>
                <a:schemeClr val="hlink"/>
              </a:solidFill>
              <a:round/>
              <a:headEnd/>
              <a:tailEnd type="triangle" w="med" len="med"/>
            </a:ln>
          </p:spPr>
          <p:txBody>
            <a:bodyPr/>
            <a:lstStyle/>
            <a:p>
              <a:endParaRPr lang="en-US"/>
            </a:p>
          </p:txBody>
        </p:sp>
        <p:sp>
          <p:nvSpPr>
            <p:cNvPr id="50213" name="Line 10"/>
            <p:cNvSpPr>
              <a:spLocks noChangeShapeType="1"/>
            </p:cNvSpPr>
            <p:nvPr/>
          </p:nvSpPr>
          <p:spPr bwMode="auto">
            <a:xfrm>
              <a:off x="1290" y="2681"/>
              <a:ext cx="337" cy="337"/>
            </a:xfrm>
            <a:prstGeom prst="line">
              <a:avLst/>
            </a:prstGeom>
            <a:noFill/>
            <a:ln w="38100">
              <a:solidFill>
                <a:schemeClr val="hlink"/>
              </a:solidFill>
              <a:round/>
              <a:headEnd/>
              <a:tailEnd type="triangle" w="med" len="med"/>
            </a:ln>
          </p:spPr>
          <p:txBody>
            <a:bodyPr/>
            <a:lstStyle/>
            <a:p>
              <a:endParaRPr lang="en-US"/>
            </a:p>
          </p:txBody>
        </p:sp>
      </p:grpSp>
      <p:grpSp>
        <p:nvGrpSpPr>
          <p:cNvPr id="3" name="Group 11"/>
          <p:cNvGrpSpPr>
            <a:grpSpLocks/>
          </p:cNvGrpSpPr>
          <p:nvPr/>
        </p:nvGrpSpPr>
        <p:grpSpPr bwMode="auto">
          <a:xfrm rot="5400000">
            <a:off x="5001419" y="5187157"/>
            <a:ext cx="215900" cy="1312862"/>
            <a:chOff x="1290" y="2346"/>
            <a:chExt cx="340" cy="672"/>
          </a:xfrm>
        </p:grpSpPr>
        <p:sp>
          <p:nvSpPr>
            <p:cNvPr id="50210" name="Line 12"/>
            <p:cNvSpPr>
              <a:spLocks noChangeShapeType="1"/>
            </p:cNvSpPr>
            <p:nvPr/>
          </p:nvSpPr>
          <p:spPr bwMode="auto">
            <a:xfrm flipV="1">
              <a:off x="1293" y="2346"/>
              <a:ext cx="337" cy="337"/>
            </a:xfrm>
            <a:prstGeom prst="line">
              <a:avLst/>
            </a:prstGeom>
            <a:noFill/>
            <a:ln w="38100">
              <a:solidFill>
                <a:srgbClr val="D60093"/>
              </a:solidFill>
              <a:round/>
              <a:headEnd/>
              <a:tailEnd type="triangle" w="med" len="med"/>
            </a:ln>
          </p:spPr>
          <p:txBody>
            <a:bodyPr/>
            <a:lstStyle/>
            <a:p>
              <a:endParaRPr lang="en-US"/>
            </a:p>
          </p:txBody>
        </p:sp>
        <p:sp>
          <p:nvSpPr>
            <p:cNvPr id="50211" name="Line 13"/>
            <p:cNvSpPr>
              <a:spLocks noChangeShapeType="1"/>
            </p:cNvSpPr>
            <p:nvPr/>
          </p:nvSpPr>
          <p:spPr bwMode="auto">
            <a:xfrm>
              <a:off x="1290" y="2681"/>
              <a:ext cx="337" cy="337"/>
            </a:xfrm>
            <a:prstGeom prst="line">
              <a:avLst/>
            </a:prstGeom>
            <a:noFill/>
            <a:ln w="38100">
              <a:solidFill>
                <a:srgbClr val="D60093"/>
              </a:solidFill>
              <a:round/>
              <a:headEnd/>
              <a:tailEnd type="triangle" w="med" len="med"/>
            </a:ln>
          </p:spPr>
          <p:txBody>
            <a:bodyPr/>
            <a:lstStyle/>
            <a:p>
              <a:endParaRPr lang="en-US"/>
            </a:p>
          </p:txBody>
        </p:sp>
      </p:grpSp>
      <p:grpSp>
        <p:nvGrpSpPr>
          <p:cNvPr id="4" name="Group 14"/>
          <p:cNvGrpSpPr>
            <a:grpSpLocks/>
          </p:cNvGrpSpPr>
          <p:nvPr/>
        </p:nvGrpSpPr>
        <p:grpSpPr bwMode="auto">
          <a:xfrm rot="5400000">
            <a:off x="2767807" y="5191918"/>
            <a:ext cx="215900" cy="1312863"/>
            <a:chOff x="1290" y="2346"/>
            <a:chExt cx="340" cy="672"/>
          </a:xfrm>
        </p:grpSpPr>
        <p:sp>
          <p:nvSpPr>
            <p:cNvPr id="50208" name="Line 15"/>
            <p:cNvSpPr>
              <a:spLocks noChangeShapeType="1"/>
            </p:cNvSpPr>
            <p:nvPr/>
          </p:nvSpPr>
          <p:spPr bwMode="auto">
            <a:xfrm flipV="1">
              <a:off x="1293" y="2346"/>
              <a:ext cx="337" cy="337"/>
            </a:xfrm>
            <a:prstGeom prst="line">
              <a:avLst/>
            </a:prstGeom>
            <a:noFill/>
            <a:ln w="38100">
              <a:solidFill>
                <a:srgbClr val="D60093"/>
              </a:solidFill>
              <a:round/>
              <a:headEnd/>
              <a:tailEnd type="triangle" w="med" len="med"/>
            </a:ln>
          </p:spPr>
          <p:txBody>
            <a:bodyPr/>
            <a:lstStyle/>
            <a:p>
              <a:endParaRPr lang="en-US"/>
            </a:p>
          </p:txBody>
        </p:sp>
        <p:sp>
          <p:nvSpPr>
            <p:cNvPr id="50209" name="Line 16"/>
            <p:cNvSpPr>
              <a:spLocks noChangeShapeType="1"/>
            </p:cNvSpPr>
            <p:nvPr/>
          </p:nvSpPr>
          <p:spPr bwMode="auto">
            <a:xfrm>
              <a:off x="1290" y="2681"/>
              <a:ext cx="337" cy="337"/>
            </a:xfrm>
            <a:prstGeom prst="line">
              <a:avLst/>
            </a:prstGeom>
            <a:noFill/>
            <a:ln w="38100">
              <a:solidFill>
                <a:srgbClr val="D60093"/>
              </a:solidFill>
              <a:round/>
              <a:headEnd/>
              <a:tailEnd type="triangle" w="med" len="med"/>
            </a:ln>
          </p:spPr>
          <p:txBody>
            <a:bodyPr/>
            <a:lstStyle/>
            <a:p>
              <a:endParaRPr lang="en-US"/>
            </a:p>
          </p:txBody>
        </p:sp>
      </p:grpSp>
      <p:grpSp>
        <p:nvGrpSpPr>
          <p:cNvPr id="5" name="Group 17"/>
          <p:cNvGrpSpPr>
            <a:grpSpLocks/>
          </p:cNvGrpSpPr>
          <p:nvPr/>
        </p:nvGrpSpPr>
        <p:grpSpPr bwMode="auto">
          <a:xfrm rot="5400000">
            <a:off x="5685631" y="5655469"/>
            <a:ext cx="122238" cy="742950"/>
            <a:chOff x="1290" y="2346"/>
            <a:chExt cx="340" cy="672"/>
          </a:xfrm>
        </p:grpSpPr>
        <p:sp>
          <p:nvSpPr>
            <p:cNvPr id="50206" name="Line 18"/>
            <p:cNvSpPr>
              <a:spLocks noChangeShapeType="1"/>
            </p:cNvSpPr>
            <p:nvPr/>
          </p:nvSpPr>
          <p:spPr bwMode="auto">
            <a:xfrm flipV="1">
              <a:off x="1293" y="2346"/>
              <a:ext cx="337" cy="337"/>
            </a:xfrm>
            <a:prstGeom prst="line">
              <a:avLst/>
            </a:prstGeom>
            <a:noFill/>
            <a:ln w="38100">
              <a:solidFill>
                <a:srgbClr val="008000"/>
              </a:solidFill>
              <a:round/>
              <a:headEnd/>
              <a:tailEnd type="triangle" w="med" len="med"/>
            </a:ln>
          </p:spPr>
          <p:txBody>
            <a:bodyPr/>
            <a:lstStyle/>
            <a:p>
              <a:endParaRPr lang="en-US"/>
            </a:p>
          </p:txBody>
        </p:sp>
        <p:sp>
          <p:nvSpPr>
            <p:cNvPr id="50207" name="Line 19"/>
            <p:cNvSpPr>
              <a:spLocks noChangeShapeType="1"/>
            </p:cNvSpPr>
            <p:nvPr/>
          </p:nvSpPr>
          <p:spPr bwMode="auto">
            <a:xfrm>
              <a:off x="1290" y="2681"/>
              <a:ext cx="337" cy="337"/>
            </a:xfrm>
            <a:prstGeom prst="line">
              <a:avLst/>
            </a:prstGeom>
            <a:noFill/>
            <a:ln w="38100">
              <a:solidFill>
                <a:srgbClr val="008000"/>
              </a:solidFill>
              <a:round/>
              <a:headEnd/>
              <a:tailEnd type="triangle" w="med" len="med"/>
            </a:ln>
          </p:spPr>
          <p:txBody>
            <a:bodyPr/>
            <a:lstStyle/>
            <a:p>
              <a:endParaRPr lang="en-US"/>
            </a:p>
          </p:txBody>
        </p:sp>
      </p:grpSp>
      <p:grpSp>
        <p:nvGrpSpPr>
          <p:cNvPr id="6" name="Group 20"/>
          <p:cNvGrpSpPr>
            <a:grpSpLocks/>
          </p:cNvGrpSpPr>
          <p:nvPr/>
        </p:nvGrpSpPr>
        <p:grpSpPr bwMode="auto">
          <a:xfrm rot="5400000">
            <a:off x="2191544" y="5658644"/>
            <a:ext cx="122238" cy="742950"/>
            <a:chOff x="1290" y="2346"/>
            <a:chExt cx="340" cy="672"/>
          </a:xfrm>
        </p:grpSpPr>
        <p:sp>
          <p:nvSpPr>
            <p:cNvPr id="50204" name="Line 21"/>
            <p:cNvSpPr>
              <a:spLocks noChangeShapeType="1"/>
            </p:cNvSpPr>
            <p:nvPr/>
          </p:nvSpPr>
          <p:spPr bwMode="auto">
            <a:xfrm flipV="1">
              <a:off x="1293" y="2346"/>
              <a:ext cx="337" cy="337"/>
            </a:xfrm>
            <a:prstGeom prst="line">
              <a:avLst/>
            </a:prstGeom>
            <a:noFill/>
            <a:ln w="38100">
              <a:solidFill>
                <a:srgbClr val="008000"/>
              </a:solidFill>
              <a:round/>
              <a:headEnd/>
              <a:tailEnd type="triangle" w="med" len="med"/>
            </a:ln>
          </p:spPr>
          <p:txBody>
            <a:bodyPr/>
            <a:lstStyle/>
            <a:p>
              <a:endParaRPr lang="en-US"/>
            </a:p>
          </p:txBody>
        </p:sp>
        <p:sp>
          <p:nvSpPr>
            <p:cNvPr id="50205" name="Line 22"/>
            <p:cNvSpPr>
              <a:spLocks noChangeShapeType="1"/>
            </p:cNvSpPr>
            <p:nvPr/>
          </p:nvSpPr>
          <p:spPr bwMode="auto">
            <a:xfrm>
              <a:off x="1290" y="2681"/>
              <a:ext cx="337" cy="337"/>
            </a:xfrm>
            <a:prstGeom prst="line">
              <a:avLst/>
            </a:prstGeom>
            <a:noFill/>
            <a:ln w="38100">
              <a:solidFill>
                <a:srgbClr val="008000"/>
              </a:solidFill>
              <a:round/>
              <a:headEnd/>
              <a:tailEnd type="triangle" w="med" len="med"/>
            </a:ln>
          </p:spPr>
          <p:txBody>
            <a:bodyPr/>
            <a:lstStyle/>
            <a:p>
              <a:endParaRPr lang="en-US"/>
            </a:p>
          </p:txBody>
        </p:sp>
      </p:grpSp>
      <p:grpSp>
        <p:nvGrpSpPr>
          <p:cNvPr id="7" name="Group 23"/>
          <p:cNvGrpSpPr>
            <a:grpSpLocks/>
          </p:cNvGrpSpPr>
          <p:nvPr/>
        </p:nvGrpSpPr>
        <p:grpSpPr bwMode="auto">
          <a:xfrm rot="5400000">
            <a:off x="4410869" y="5660232"/>
            <a:ext cx="122237" cy="742950"/>
            <a:chOff x="1290" y="2346"/>
            <a:chExt cx="340" cy="672"/>
          </a:xfrm>
        </p:grpSpPr>
        <p:sp>
          <p:nvSpPr>
            <p:cNvPr id="50202" name="Line 24"/>
            <p:cNvSpPr>
              <a:spLocks noChangeShapeType="1"/>
            </p:cNvSpPr>
            <p:nvPr/>
          </p:nvSpPr>
          <p:spPr bwMode="auto">
            <a:xfrm flipV="1">
              <a:off x="1293" y="2346"/>
              <a:ext cx="337" cy="337"/>
            </a:xfrm>
            <a:prstGeom prst="line">
              <a:avLst/>
            </a:prstGeom>
            <a:noFill/>
            <a:ln w="38100">
              <a:solidFill>
                <a:srgbClr val="008000"/>
              </a:solidFill>
              <a:round/>
              <a:headEnd/>
              <a:tailEnd type="triangle" w="med" len="med"/>
            </a:ln>
          </p:spPr>
          <p:txBody>
            <a:bodyPr/>
            <a:lstStyle/>
            <a:p>
              <a:endParaRPr lang="en-US"/>
            </a:p>
          </p:txBody>
        </p:sp>
        <p:sp>
          <p:nvSpPr>
            <p:cNvPr id="50203" name="Line 25"/>
            <p:cNvSpPr>
              <a:spLocks noChangeShapeType="1"/>
            </p:cNvSpPr>
            <p:nvPr/>
          </p:nvSpPr>
          <p:spPr bwMode="auto">
            <a:xfrm>
              <a:off x="1290" y="2681"/>
              <a:ext cx="337" cy="337"/>
            </a:xfrm>
            <a:prstGeom prst="line">
              <a:avLst/>
            </a:prstGeom>
            <a:noFill/>
            <a:ln w="38100">
              <a:solidFill>
                <a:srgbClr val="008000"/>
              </a:solidFill>
              <a:round/>
              <a:headEnd/>
              <a:tailEnd type="triangle" w="med" len="med"/>
            </a:ln>
          </p:spPr>
          <p:txBody>
            <a:bodyPr/>
            <a:lstStyle/>
            <a:p>
              <a:endParaRPr lang="en-US"/>
            </a:p>
          </p:txBody>
        </p:sp>
      </p:grpSp>
      <p:grpSp>
        <p:nvGrpSpPr>
          <p:cNvPr id="8" name="Group 26"/>
          <p:cNvGrpSpPr>
            <a:grpSpLocks/>
          </p:cNvGrpSpPr>
          <p:nvPr/>
        </p:nvGrpSpPr>
        <p:grpSpPr bwMode="auto">
          <a:xfrm rot="5400000">
            <a:off x="3437731" y="5666582"/>
            <a:ext cx="122237" cy="742950"/>
            <a:chOff x="1290" y="2346"/>
            <a:chExt cx="340" cy="672"/>
          </a:xfrm>
        </p:grpSpPr>
        <p:sp>
          <p:nvSpPr>
            <p:cNvPr id="50200" name="Line 27"/>
            <p:cNvSpPr>
              <a:spLocks noChangeShapeType="1"/>
            </p:cNvSpPr>
            <p:nvPr/>
          </p:nvSpPr>
          <p:spPr bwMode="auto">
            <a:xfrm flipV="1">
              <a:off x="1293" y="2346"/>
              <a:ext cx="337" cy="337"/>
            </a:xfrm>
            <a:prstGeom prst="line">
              <a:avLst/>
            </a:prstGeom>
            <a:noFill/>
            <a:ln w="38100">
              <a:solidFill>
                <a:srgbClr val="008000"/>
              </a:solidFill>
              <a:round/>
              <a:headEnd/>
              <a:tailEnd type="triangle" w="med" len="med"/>
            </a:ln>
          </p:spPr>
          <p:txBody>
            <a:bodyPr/>
            <a:lstStyle/>
            <a:p>
              <a:endParaRPr lang="en-US"/>
            </a:p>
          </p:txBody>
        </p:sp>
        <p:sp>
          <p:nvSpPr>
            <p:cNvPr id="50201" name="Line 28"/>
            <p:cNvSpPr>
              <a:spLocks noChangeShapeType="1"/>
            </p:cNvSpPr>
            <p:nvPr/>
          </p:nvSpPr>
          <p:spPr bwMode="auto">
            <a:xfrm>
              <a:off x="1290" y="2681"/>
              <a:ext cx="337" cy="337"/>
            </a:xfrm>
            <a:prstGeom prst="line">
              <a:avLst/>
            </a:prstGeom>
            <a:noFill/>
            <a:ln w="38100">
              <a:solidFill>
                <a:srgbClr val="008000"/>
              </a:solidFill>
              <a:round/>
              <a:headEnd/>
              <a:tailEnd type="triangle" w="med" len="med"/>
            </a:ln>
          </p:spPr>
          <p:txBody>
            <a:bodyPr/>
            <a:lstStyle/>
            <a:p>
              <a:endParaRPr lang="en-US"/>
            </a:p>
          </p:txBody>
        </p:sp>
      </p:grpSp>
      <p:sp>
        <p:nvSpPr>
          <p:cNvPr id="1093661" name="Text Box 29"/>
          <p:cNvSpPr txBox="1">
            <a:spLocks noChangeArrowheads="1"/>
          </p:cNvSpPr>
          <p:nvPr/>
        </p:nvSpPr>
        <p:spPr bwMode="auto">
          <a:xfrm>
            <a:off x="4441825" y="5184775"/>
            <a:ext cx="1235075" cy="457200"/>
          </a:xfrm>
          <a:prstGeom prst="rect">
            <a:avLst/>
          </a:prstGeom>
          <a:noFill/>
          <a:ln w="38100">
            <a:noFill/>
            <a:miter lim="800000"/>
            <a:headEnd/>
            <a:tailEnd/>
          </a:ln>
        </p:spPr>
        <p:txBody>
          <a:bodyPr wrap="none">
            <a:spAutoFit/>
          </a:bodyPr>
          <a:lstStyle/>
          <a:p>
            <a:r>
              <a:rPr lang="en-US" sz="2400">
                <a:solidFill>
                  <a:schemeClr val="hlink"/>
                </a:solidFill>
                <a:latin typeface="Arial" charset="0"/>
              </a:rPr>
              <a:t>Primary</a:t>
            </a:r>
          </a:p>
        </p:txBody>
      </p:sp>
      <p:sp>
        <p:nvSpPr>
          <p:cNvPr id="1093662" name="Text Box 30"/>
          <p:cNvSpPr txBox="1">
            <a:spLocks noChangeArrowheads="1"/>
          </p:cNvSpPr>
          <p:nvPr/>
        </p:nvSpPr>
        <p:spPr bwMode="auto">
          <a:xfrm>
            <a:off x="5402263" y="5505450"/>
            <a:ext cx="1643062" cy="457200"/>
          </a:xfrm>
          <a:prstGeom prst="rect">
            <a:avLst/>
          </a:prstGeom>
          <a:noFill/>
          <a:ln w="38100">
            <a:noFill/>
            <a:miter lim="800000"/>
            <a:headEnd/>
            <a:tailEnd/>
          </a:ln>
        </p:spPr>
        <p:txBody>
          <a:bodyPr wrap="none">
            <a:spAutoFit/>
          </a:bodyPr>
          <a:lstStyle/>
          <a:p>
            <a:r>
              <a:rPr lang="en-US" sz="2400">
                <a:solidFill>
                  <a:srgbClr val="FF00FF"/>
                </a:solidFill>
                <a:latin typeface="Arial" charset="0"/>
              </a:rPr>
              <a:t>Secondary</a:t>
            </a:r>
          </a:p>
        </p:txBody>
      </p:sp>
      <p:sp>
        <p:nvSpPr>
          <p:cNvPr id="1093663" name="Text Box 31"/>
          <p:cNvSpPr txBox="1">
            <a:spLocks noChangeArrowheads="1"/>
          </p:cNvSpPr>
          <p:nvPr/>
        </p:nvSpPr>
        <p:spPr bwMode="auto">
          <a:xfrm>
            <a:off x="6140450" y="5837238"/>
            <a:ext cx="1217613" cy="457200"/>
          </a:xfrm>
          <a:prstGeom prst="rect">
            <a:avLst/>
          </a:prstGeom>
          <a:noFill/>
          <a:ln w="38100">
            <a:noFill/>
            <a:miter lim="800000"/>
            <a:headEnd/>
            <a:tailEnd/>
          </a:ln>
        </p:spPr>
        <p:txBody>
          <a:bodyPr wrap="none">
            <a:spAutoFit/>
          </a:bodyPr>
          <a:lstStyle/>
          <a:p>
            <a:r>
              <a:rPr lang="en-US" sz="2400">
                <a:solidFill>
                  <a:srgbClr val="008000"/>
                </a:solidFill>
                <a:latin typeface="Arial" charset="0"/>
              </a:rPr>
              <a:t>Tertiary</a:t>
            </a:r>
          </a:p>
        </p:txBody>
      </p:sp>
      <p:sp>
        <p:nvSpPr>
          <p:cNvPr id="1093664" name="Text Box 32"/>
          <p:cNvSpPr txBox="1">
            <a:spLocks noChangeArrowheads="1"/>
          </p:cNvSpPr>
          <p:nvPr/>
        </p:nvSpPr>
        <p:spPr bwMode="auto">
          <a:xfrm>
            <a:off x="3835400" y="4721225"/>
            <a:ext cx="354013" cy="457200"/>
          </a:xfrm>
          <a:prstGeom prst="rect">
            <a:avLst/>
          </a:prstGeom>
          <a:noFill/>
          <a:ln w="38100">
            <a:noFill/>
            <a:miter lim="800000"/>
            <a:headEnd/>
            <a:tailEnd/>
          </a:ln>
        </p:spPr>
        <p:txBody>
          <a:bodyPr wrap="none">
            <a:spAutoFit/>
          </a:bodyPr>
          <a:lstStyle/>
          <a:p>
            <a:r>
              <a:rPr lang="en-US" sz="2400">
                <a:latin typeface="Arial" charset="0"/>
              </a:rPr>
              <a:t>1</a:t>
            </a:r>
          </a:p>
        </p:txBody>
      </p:sp>
      <p:sp>
        <p:nvSpPr>
          <p:cNvPr id="1093665" name="Text Box 33"/>
          <p:cNvSpPr txBox="1">
            <a:spLocks noChangeArrowheads="1"/>
          </p:cNvSpPr>
          <p:nvPr/>
        </p:nvSpPr>
        <p:spPr bwMode="auto">
          <a:xfrm>
            <a:off x="3238500" y="5170488"/>
            <a:ext cx="354013" cy="457200"/>
          </a:xfrm>
          <a:prstGeom prst="rect">
            <a:avLst/>
          </a:prstGeom>
          <a:noFill/>
          <a:ln w="38100">
            <a:noFill/>
            <a:miter lim="800000"/>
            <a:headEnd/>
            <a:tailEnd/>
          </a:ln>
        </p:spPr>
        <p:txBody>
          <a:bodyPr wrap="none">
            <a:spAutoFit/>
          </a:bodyPr>
          <a:lstStyle/>
          <a:p>
            <a:r>
              <a:rPr lang="en-US" sz="2400">
                <a:solidFill>
                  <a:schemeClr val="hlink"/>
                </a:solidFill>
                <a:latin typeface="Arial" charset="0"/>
              </a:rPr>
              <a:t>2</a:t>
            </a:r>
          </a:p>
        </p:txBody>
      </p:sp>
      <p:sp>
        <p:nvSpPr>
          <p:cNvPr id="1093666" name="Text Box 34"/>
          <p:cNvSpPr txBox="1">
            <a:spLocks noChangeArrowheads="1"/>
          </p:cNvSpPr>
          <p:nvPr/>
        </p:nvSpPr>
        <p:spPr bwMode="auto">
          <a:xfrm>
            <a:off x="2327275" y="5475288"/>
            <a:ext cx="366713" cy="457200"/>
          </a:xfrm>
          <a:prstGeom prst="rect">
            <a:avLst/>
          </a:prstGeom>
          <a:noFill/>
          <a:ln w="38100">
            <a:noFill/>
            <a:miter lim="800000"/>
            <a:headEnd/>
            <a:tailEnd/>
          </a:ln>
        </p:spPr>
        <p:txBody>
          <a:bodyPr>
            <a:spAutoFit/>
          </a:bodyPr>
          <a:lstStyle/>
          <a:p>
            <a:r>
              <a:rPr lang="en-US" sz="2400">
                <a:solidFill>
                  <a:srgbClr val="D60093"/>
                </a:solidFill>
                <a:latin typeface="Arial" charset="0"/>
              </a:rPr>
              <a:t>4</a:t>
            </a:r>
          </a:p>
        </p:txBody>
      </p:sp>
      <p:sp>
        <p:nvSpPr>
          <p:cNvPr id="1093667" name="Text Box 35"/>
          <p:cNvSpPr txBox="1">
            <a:spLocks noChangeArrowheads="1"/>
          </p:cNvSpPr>
          <p:nvPr/>
        </p:nvSpPr>
        <p:spPr bwMode="auto">
          <a:xfrm>
            <a:off x="1543050" y="5815013"/>
            <a:ext cx="354013" cy="457200"/>
          </a:xfrm>
          <a:prstGeom prst="rect">
            <a:avLst/>
          </a:prstGeom>
          <a:noFill/>
          <a:ln w="38100">
            <a:noFill/>
            <a:miter lim="800000"/>
            <a:headEnd/>
            <a:tailEnd/>
          </a:ln>
        </p:spPr>
        <p:txBody>
          <a:bodyPr wrap="none">
            <a:spAutoFit/>
          </a:bodyPr>
          <a:lstStyle/>
          <a:p>
            <a:r>
              <a:rPr lang="en-US" sz="2400">
                <a:solidFill>
                  <a:srgbClr val="008000"/>
                </a:solidFill>
                <a:latin typeface="Arial" charset="0"/>
              </a:rPr>
              <a:t>8</a:t>
            </a:r>
          </a:p>
        </p:txBody>
      </p:sp>
      <p:sp>
        <p:nvSpPr>
          <p:cNvPr id="1093668" name="Text Box 36"/>
          <p:cNvSpPr txBox="1">
            <a:spLocks noChangeArrowheads="1"/>
          </p:cNvSpPr>
          <p:nvPr/>
        </p:nvSpPr>
        <p:spPr bwMode="auto">
          <a:xfrm>
            <a:off x="2616200" y="6178550"/>
            <a:ext cx="2846388" cy="457200"/>
          </a:xfrm>
          <a:prstGeom prst="rect">
            <a:avLst/>
          </a:prstGeom>
          <a:noFill/>
          <a:ln w="38100">
            <a:noFill/>
            <a:miter lim="800000"/>
            <a:headEnd/>
            <a:tailEnd/>
          </a:ln>
        </p:spPr>
        <p:txBody>
          <a:bodyPr wrap="none">
            <a:spAutoFit/>
          </a:bodyPr>
          <a:lstStyle/>
          <a:p>
            <a:r>
              <a:rPr lang="en-US" sz="2400" i="1">
                <a:solidFill>
                  <a:srgbClr val="4D4D4D"/>
                </a:solidFill>
                <a:latin typeface="Arial" charset="0"/>
              </a:rPr>
              <a:t>Exponential Growth</a:t>
            </a:r>
          </a:p>
        </p:txBody>
      </p:sp>
      <p:sp>
        <p:nvSpPr>
          <p:cNvPr id="1093669" name="Rectangle 37"/>
          <p:cNvSpPr>
            <a:spLocks noChangeArrowheads="1"/>
          </p:cNvSpPr>
          <p:nvPr/>
        </p:nvSpPr>
        <p:spPr bwMode="auto">
          <a:xfrm>
            <a:off x="1781175" y="2624138"/>
            <a:ext cx="550863" cy="506412"/>
          </a:xfrm>
          <a:prstGeom prst="rect">
            <a:avLst/>
          </a:prstGeom>
          <a:solidFill>
            <a:srgbClr val="FF6600">
              <a:alpha val="43921"/>
            </a:srgbClr>
          </a:solidFill>
          <a:ln w="9525">
            <a:no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93634">
                                            <p:txEl>
                                              <p:pRg st="1" end="1"/>
                                            </p:txEl>
                                          </p:spTgt>
                                        </p:tgtEl>
                                        <p:attrNameLst>
                                          <p:attrName>style.visibility</p:attrName>
                                        </p:attrNameLst>
                                      </p:cBhvr>
                                      <p:to>
                                        <p:strVal val="visible"/>
                                      </p:to>
                                    </p:set>
                                    <p:anim calcmode="lin" valueType="num">
                                      <p:cBhvr additive="base">
                                        <p:cTn id="7" dur="500" fill="hold"/>
                                        <p:tgtEl>
                                          <p:spTgt spid="109363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936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093670"/>
                                        </p:tgtEl>
                                        <p:attrNameLst>
                                          <p:attrName>style.visibility</p:attrName>
                                        </p:attrNameLst>
                                      </p:cBhvr>
                                      <p:to>
                                        <p:strVal val="visible"/>
                                      </p:to>
                                    </p:set>
                                    <p:animEffect transition="in" filter="wipe(left)">
                                      <p:cBhvr>
                                        <p:cTn id="13" dur="2000"/>
                                        <p:tgtEl>
                                          <p:spTgt spid="1093670"/>
                                        </p:tgtEl>
                                      </p:cBhvr>
                                    </p:animEffect>
                                  </p:childTnLst>
                                  <p:subTnLst>
                                    <p:audio>
                                      <p:cMediaNode>
                                        <p:cTn display="0" masterRel="sameClick">
                                          <p:stCondLst>
                                            <p:cond evt="begin" delay="0">
                                              <p:tn val="11"/>
                                            </p:cond>
                                          </p:stCondLst>
                                          <p:endCondLst>
                                            <p:cond evt="onStopAudio" delay="0">
                                              <p:tgtEl>
                                                <p:sldTgt/>
                                              </p:tgtEl>
                                            </p:cond>
                                          </p:endCondLst>
                                        </p:cTn>
                                        <p:tgtEl>
                                          <p:sndTgt r:embed="rId5" name="drumroll.wav"/>
                                        </p:tgtEl>
                                      </p:cMediaNode>
                                    </p:audio>
                                  </p:subTnLst>
                                </p:cTn>
                              </p:par>
                              <p:par>
                                <p:cTn id="14" presetID="22" presetClass="entr" presetSubtype="8" fill="hold" grpId="0" nodeType="withEffect">
                                  <p:stCondLst>
                                    <p:cond delay="0"/>
                                  </p:stCondLst>
                                  <p:childTnLst>
                                    <p:set>
                                      <p:cBhvr>
                                        <p:cTn id="15" dur="1" fill="hold">
                                          <p:stCondLst>
                                            <p:cond delay="0"/>
                                          </p:stCondLst>
                                        </p:cTn>
                                        <p:tgtEl>
                                          <p:spTgt spid="1093671"/>
                                        </p:tgtEl>
                                        <p:attrNameLst>
                                          <p:attrName>style.visibility</p:attrName>
                                        </p:attrNameLst>
                                      </p:cBhvr>
                                      <p:to>
                                        <p:strVal val="visible"/>
                                      </p:to>
                                    </p:set>
                                    <p:animEffect transition="in" filter="wipe(left)">
                                      <p:cBhvr>
                                        <p:cTn id="16" dur="2000"/>
                                        <p:tgtEl>
                                          <p:spTgt spid="1093671"/>
                                        </p:tgtEl>
                                      </p:cBhvr>
                                    </p:animEffect>
                                  </p:childTnLst>
                                  <p:subTnLst>
                                    <p:audio>
                                      <p:cMediaNode>
                                        <p:cTn display="0" masterRel="sameClick">
                                          <p:stCondLst>
                                            <p:cond evt="begin" delay="0">
                                              <p:tn val="14"/>
                                            </p:cond>
                                          </p:stCondLst>
                                          <p:endCondLst>
                                            <p:cond evt="onStopAudio" delay="0">
                                              <p:tgtEl>
                                                <p:sldTgt/>
                                              </p:tgtEl>
                                            </p:cond>
                                          </p:endCondLst>
                                        </p:cTn>
                                        <p:tgtEl>
                                          <p:sndTgt r:embed="rId5" name="drumroll.wav"/>
                                        </p:tgtEl>
                                      </p:cMediaNode>
                                    </p:audio>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93669"/>
                                        </p:tgtEl>
                                        <p:attrNameLst>
                                          <p:attrName>style.visibility</p:attrName>
                                        </p:attrNameLst>
                                      </p:cBhvr>
                                      <p:to>
                                        <p:strVal val="visible"/>
                                      </p:to>
                                    </p:set>
                                    <p:animEffect transition="in" filter="fade">
                                      <p:cBhvr>
                                        <p:cTn id="21" dur="500"/>
                                        <p:tgtEl>
                                          <p:spTgt spid="1093669"/>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093634">
                                            <p:txEl>
                                              <p:pRg st="3" end="3"/>
                                            </p:txEl>
                                          </p:spTgt>
                                        </p:tgtEl>
                                        <p:attrNameLst>
                                          <p:attrName>style.visibility</p:attrName>
                                        </p:attrNameLst>
                                      </p:cBhvr>
                                      <p:to>
                                        <p:strVal val="visible"/>
                                      </p:to>
                                    </p:set>
                                    <p:anim calcmode="lin" valueType="num">
                                      <p:cBhvr additive="base">
                                        <p:cTn id="26" dur="500" fill="hold"/>
                                        <p:tgtEl>
                                          <p:spTgt spid="1093634">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09363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93638"/>
                                        </p:tgtEl>
                                        <p:attrNameLst>
                                          <p:attrName>style.visibility</p:attrName>
                                        </p:attrNameLst>
                                      </p:cBhvr>
                                      <p:to>
                                        <p:strVal val="visible"/>
                                      </p:to>
                                    </p:set>
                                    <p:animEffect transition="in" filter="fade">
                                      <p:cBhvr>
                                        <p:cTn id="32" dur="500"/>
                                        <p:tgtEl>
                                          <p:spTgt spid="1093638"/>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93634">
                                            <p:txEl>
                                              <p:pRg st="4" end="4"/>
                                            </p:txEl>
                                          </p:spTgt>
                                        </p:tgtEl>
                                        <p:attrNameLst>
                                          <p:attrName>style.visibility</p:attrName>
                                        </p:attrNameLst>
                                      </p:cBhvr>
                                      <p:to>
                                        <p:strVal val="visible"/>
                                      </p:to>
                                    </p:set>
                                    <p:anim calcmode="lin" valueType="num">
                                      <p:cBhvr additive="base">
                                        <p:cTn id="37" dur="500" fill="hold"/>
                                        <p:tgtEl>
                                          <p:spTgt spid="109363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9363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1093639"/>
                                        </p:tgtEl>
                                        <p:attrNameLst>
                                          <p:attrName>style.visibility</p:attrName>
                                        </p:attrNameLst>
                                      </p:cBhvr>
                                      <p:to>
                                        <p:strVal val="visible"/>
                                      </p:to>
                                    </p:set>
                                    <p:animEffect transition="in" filter="wipe(up)">
                                      <p:cBhvr>
                                        <p:cTn id="43" dur="500"/>
                                        <p:tgtEl>
                                          <p:spTgt spid="1093639"/>
                                        </p:tgtEl>
                                      </p:cBhvr>
                                    </p:animEffect>
                                  </p:childTnLst>
                                  <p:subTnLst>
                                    <p:audio>
                                      <p:cMediaNode>
                                        <p:cTn display="0" masterRel="sameClick">
                                          <p:stCondLst>
                                            <p:cond evt="begin" delay="0">
                                              <p:tn val="41"/>
                                            </p:cond>
                                          </p:stCondLst>
                                          <p:endCondLst>
                                            <p:cond evt="onStopAudio" delay="0">
                                              <p:tgtEl>
                                                <p:sldTgt/>
                                              </p:tgtEl>
                                            </p:cond>
                                          </p:endCondLst>
                                        </p:cTn>
                                        <p:tgtEl>
                                          <p:sndTgt r:embed="rId6" name="hammer.wav"/>
                                        </p:tgtEl>
                                      </p:cMediaNode>
                                    </p:audio>
                                  </p:subTnLst>
                                </p:cTn>
                              </p:par>
                            </p:childTnLst>
                          </p:cTn>
                        </p:par>
                        <p:par>
                          <p:cTn id="44" fill="hold">
                            <p:stCondLst>
                              <p:cond delay="500"/>
                            </p:stCondLst>
                            <p:childTnLst>
                              <p:par>
                                <p:cTn id="45" presetID="22" presetClass="entr" presetSubtype="1"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up)">
                                      <p:cBhvr>
                                        <p:cTn id="47" dur="500"/>
                                        <p:tgtEl>
                                          <p:spTgt spid="2"/>
                                        </p:tgtEl>
                                      </p:cBhvr>
                                    </p:animEffect>
                                  </p:childTnLst>
                                  <p:subTnLst>
                                    <p:audio>
                                      <p:cMediaNode>
                                        <p:cTn display="0" masterRel="sameClick">
                                          <p:stCondLst>
                                            <p:cond evt="begin" delay="0">
                                              <p:tn val="45"/>
                                            </p:cond>
                                          </p:stCondLst>
                                          <p:endCondLst>
                                            <p:cond evt="onStopAudio" delay="0">
                                              <p:tgtEl>
                                                <p:sldTgt/>
                                              </p:tgtEl>
                                            </p:cond>
                                          </p:endCondLst>
                                        </p:cTn>
                                        <p:tgtEl>
                                          <p:sndTgt r:embed="rId6" name="hammer.wav"/>
                                        </p:tgtEl>
                                      </p:cMediaNode>
                                    </p:audio>
                                  </p:subTnLst>
                                </p:cTn>
                              </p:par>
                            </p:childTnLst>
                          </p:cTn>
                        </p:par>
                        <p:par>
                          <p:cTn id="48" fill="hold">
                            <p:stCondLst>
                              <p:cond delay="1000"/>
                            </p:stCondLst>
                            <p:childTnLst>
                              <p:par>
                                <p:cTn id="49" presetID="22" presetClass="entr" presetSubtype="1"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up)">
                                      <p:cBhvr>
                                        <p:cTn id="51" dur="500"/>
                                        <p:tgtEl>
                                          <p:spTgt spid="3"/>
                                        </p:tgtEl>
                                      </p:cBhvr>
                                    </p:animEffect>
                                  </p:childTnLst>
                                  <p:subTnLst>
                                    <p:audio>
                                      <p:cMediaNode>
                                        <p:cTn display="0" masterRel="sameClick">
                                          <p:stCondLst>
                                            <p:cond evt="begin" delay="0">
                                              <p:tn val="49"/>
                                            </p:cond>
                                          </p:stCondLst>
                                          <p:endCondLst>
                                            <p:cond evt="onStopAudio" delay="0">
                                              <p:tgtEl>
                                                <p:sldTgt/>
                                              </p:tgtEl>
                                            </p:cond>
                                          </p:endCondLst>
                                        </p:cTn>
                                        <p:tgtEl>
                                          <p:sndTgt r:embed="rId6" name="hammer.wav"/>
                                        </p:tgtEl>
                                      </p:cMediaNode>
                                    </p:audio>
                                  </p:subTnLst>
                                </p:cTn>
                              </p:par>
                              <p:par>
                                <p:cTn id="52" presetID="22" presetClass="entr" presetSubtype="1" fill="hold"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subTnLst>
                                    <p:audio>
                                      <p:cMediaNode>
                                        <p:cTn display="0" masterRel="sameClick">
                                          <p:stCondLst>
                                            <p:cond evt="begin" delay="0">
                                              <p:tn val="52"/>
                                            </p:cond>
                                          </p:stCondLst>
                                          <p:endCondLst>
                                            <p:cond evt="onStopAudio" delay="0">
                                              <p:tgtEl>
                                                <p:sldTgt/>
                                              </p:tgtEl>
                                            </p:cond>
                                          </p:endCondLst>
                                        </p:cTn>
                                        <p:tgtEl>
                                          <p:sndTgt r:embed="rId6" name="hammer.wav"/>
                                        </p:tgtEl>
                                      </p:cMediaNode>
                                    </p:audio>
                                  </p:subTnLst>
                                </p:cTn>
                              </p:par>
                            </p:childTnLst>
                          </p:cTn>
                        </p:par>
                        <p:par>
                          <p:cTn id="55" fill="hold">
                            <p:stCondLst>
                              <p:cond delay="1500"/>
                            </p:stCondLst>
                            <p:childTnLst>
                              <p:par>
                                <p:cTn id="56" presetID="22" presetClass="entr" presetSubtype="1" fill="hold"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wipe(up)">
                                      <p:cBhvr>
                                        <p:cTn id="58" dur="500"/>
                                        <p:tgtEl>
                                          <p:spTgt spid="5"/>
                                        </p:tgtEl>
                                      </p:cBhvr>
                                    </p:animEffect>
                                  </p:childTnLst>
                                  <p:subTnLst>
                                    <p:audio>
                                      <p:cMediaNode>
                                        <p:cTn display="0" masterRel="sameClick">
                                          <p:stCondLst>
                                            <p:cond evt="begin" delay="0">
                                              <p:tn val="56"/>
                                            </p:cond>
                                          </p:stCondLst>
                                          <p:endCondLst>
                                            <p:cond evt="onStopAudio" delay="0">
                                              <p:tgtEl>
                                                <p:sldTgt/>
                                              </p:tgtEl>
                                            </p:cond>
                                          </p:endCondLst>
                                        </p:cTn>
                                        <p:tgtEl>
                                          <p:sndTgt r:embed="rId6" name="hammer.wav"/>
                                        </p:tgtEl>
                                      </p:cMediaNode>
                                    </p:audio>
                                  </p:subTnLst>
                                </p:cTn>
                              </p:par>
                              <p:par>
                                <p:cTn id="59" presetID="22" presetClass="entr" presetSubtype="1" fill="hold" nodeType="with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up)">
                                      <p:cBhvr>
                                        <p:cTn id="61" dur="500"/>
                                        <p:tgtEl>
                                          <p:spTgt spid="6"/>
                                        </p:tgtEl>
                                      </p:cBhvr>
                                    </p:animEffect>
                                  </p:childTnLst>
                                  <p:subTnLst>
                                    <p:audio>
                                      <p:cMediaNode>
                                        <p:cTn display="0" masterRel="sameClick">
                                          <p:stCondLst>
                                            <p:cond evt="begin" delay="0">
                                              <p:tn val="59"/>
                                            </p:cond>
                                          </p:stCondLst>
                                          <p:endCondLst>
                                            <p:cond evt="onStopAudio" delay="0">
                                              <p:tgtEl>
                                                <p:sldTgt/>
                                              </p:tgtEl>
                                            </p:cond>
                                          </p:endCondLst>
                                        </p:cTn>
                                        <p:tgtEl>
                                          <p:sndTgt r:embed="rId6" name="hammer.wav"/>
                                        </p:tgtEl>
                                      </p:cMediaNode>
                                    </p:audio>
                                  </p:subTnLst>
                                </p:cTn>
                              </p:par>
                              <p:par>
                                <p:cTn id="62" presetID="22" presetClass="entr" presetSubtype="1" fill="hold" nodeType="with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wipe(up)">
                                      <p:cBhvr>
                                        <p:cTn id="64" dur="500"/>
                                        <p:tgtEl>
                                          <p:spTgt spid="7"/>
                                        </p:tgtEl>
                                      </p:cBhvr>
                                    </p:animEffect>
                                  </p:childTnLst>
                                  <p:subTnLst>
                                    <p:audio>
                                      <p:cMediaNode>
                                        <p:cTn display="0" masterRel="sameClick">
                                          <p:stCondLst>
                                            <p:cond evt="begin" delay="0">
                                              <p:tn val="62"/>
                                            </p:cond>
                                          </p:stCondLst>
                                          <p:endCondLst>
                                            <p:cond evt="onStopAudio" delay="0">
                                              <p:tgtEl>
                                                <p:sldTgt/>
                                              </p:tgtEl>
                                            </p:cond>
                                          </p:endCondLst>
                                        </p:cTn>
                                        <p:tgtEl>
                                          <p:sndTgt r:embed="rId6" name="hammer.wav"/>
                                        </p:tgtEl>
                                      </p:cMediaNode>
                                    </p:audio>
                                  </p:subTnLst>
                                </p:cTn>
                              </p:par>
                              <p:par>
                                <p:cTn id="65" presetID="22" presetClass="entr" presetSubtype="1" fill="hold" nodeType="with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up)">
                                      <p:cBhvr>
                                        <p:cTn id="67" dur="500"/>
                                        <p:tgtEl>
                                          <p:spTgt spid="8"/>
                                        </p:tgtEl>
                                      </p:cBhvr>
                                    </p:animEffect>
                                  </p:childTnLst>
                                  <p:subTnLst>
                                    <p:audio>
                                      <p:cMediaNode>
                                        <p:cTn display="0" masterRel="sameClick">
                                          <p:stCondLst>
                                            <p:cond evt="begin" delay="0">
                                              <p:tn val="65"/>
                                            </p:cond>
                                          </p:stCondLst>
                                          <p:endCondLst>
                                            <p:cond evt="onStopAudio" delay="0">
                                              <p:tgtEl>
                                                <p:sldTgt/>
                                              </p:tgtEl>
                                            </p:cond>
                                          </p:endCondLst>
                                        </p:cTn>
                                        <p:tgtEl>
                                          <p:sndTgt r:embed="rId6" name="hammer.wav"/>
                                        </p:tgtEl>
                                      </p:cMediaNode>
                                    </p:audio>
                                  </p:subTnLst>
                                </p:cTn>
                              </p:par>
                            </p:childTnLst>
                          </p:cTn>
                        </p:par>
                      </p:childTnLst>
                    </p:cTn>
                  </p:par>
                  <p:par>
                    <p:cTn id="68" fill="hold">
                      <p:stCondLst>
                        <p:cond delay="indefinite"/>
                      </p:stCondLst>
                      <p:childTnLst>
                        <p:par>
                          <p:cTn id="69" fill="hold">
                            <p:stCondLst>
                              <p:cond delay="0"/>
                            </p:stCondLst>
                            <p:childTnLst>
                              <p:par>
                                <p:cTn id="70" presetID="2" presetClass="entr" presetSubtype="2" fill="hold" grpId="0" nodeType="clickEffect">
                                  <p:stCondLst>
                                    <p:cond delay="0"/>
                                  </p:stCondLst>
                                  <p:iterate type="lt">
                                    <p:tmPct val="10000"/>
                                  </p:iterate>
                                  <p:childTnLst>
                                    <p:set>
                                      <p:cBhvr>
                                        <p:cTn id="71" dur="1" fill="hold">
                                          <p:stCondLst>
                                            <p:cond delay="0"/>
                                          </p:stCondLst>
                                        </p:cTn>
                                        <p:tgtEl>
                                          <p:spTgt spid="1093661"/>
                                        </p:tgtEl>
                                        <p:attrNameLst>
                                          <p:attrName>style.visibility</p:attrName>
                                        </p:attrNameLst>
                                      </p:cBhvr>
                                      <p:to>
                                        <p:strVal val="visible"/>
                                      </p:to>
                                    </p:set>
                                    <p:anim calcmode="lin" valueType="num">
                                      <p:cBhvr additive="base">
                                        <p:cTn id="72" dur="500" fill="hold"/>
                                        <p:tgtEl>
                                          <p:spTgt spid="1093661"/>
                                        </p:tgtEl>
                                        <p:attrNameLst>
                                          <p:attrName>ppt_x</p:attrName>
                                        </p:attrNameLst>
                                      </p:cBhvr>
                                      <p:tavLst>
                                        <p:tav tm="0">
                                          <p:val>
                                            <p:strVal val="1+#ppt_w/2"/>
                                          </p:val>
                                        </p:tav>
                                        <p:tav tm="100000">
                                          <p:val>
                                            <p:strVal val="#ppt_x"/>
                                          </p:val>
                                        </p:tav>
                                      </p:tavLst>
                                    </p:anim>
                                    <p:anim calcmode="lin" valueType="num">
                                      <p:cBhvr additive="base">
                                        <p:cTn id="73" dur="500" fill="hold"/>
                                        <p:tgtEl>
                                          <p:spTgt spid="109366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par>
                    <p:cTn id="74" fill="hold">
                      <p:stCondLst>
                        <p:cond delay="indefinite"/>
                      </p:stCondLst>
                      <p:childTnLst>
                        <p:par>
                          <p:cTn id="75" fill="hold">
                            <p:stCondLst>
                              <p:cond delay="0"/>
                            </p:stCondLst>
                            <p:childTnLst>
                              <p:par>
                                <p:cTn id="76" presetID="2" presetClass="entr" presetSubtype="2" fill="hold" grpId="0" nodeType="clickEffect">
                                  <p:stCondLst>
                                    <p:cond delay="0"/>
                                  </p:stCondLst>
                                  <p:iterate type="lt">
                                    <p:tmPct val="10000"/>
                                  </p:iterate>
                                  <p:childTnLst>
                                    <p:set>
                                      <p:cBhvr>
                                        <p:cTn id="77" dur="1" fill="hold">
                                          <p:stCondLst>
                                            <p:cond delay="0"/>
                                          </p:stCondLst>
                                        </p:cTn>
                                        <p:tgtEl>
                                          <p:spTgt spid="1093662"/>
                                        </p:tgtEl>
                                        <p:attrNameLst>
                                          <p:attrName>style.visibility</p:attrName>
                                        </p:attrNameLst>
                                      </p:cBhvr>
                                      <p:to>
                                        <p:strVal val="visible"/>
                                      </p:to>
                                    </p:set>
                                    <p:anim calcmode="lin" valueType="num">
                                      <p:cBhvr additive="base">
                                        <p:cTn id="78" dur="500" fill="hold"/>
                                        <p:tgtEl>
                                          <p:spTgt spid="1093662"/>
                                        </p:tgtEl>
                                        <p:attrNameLst>
                                          <p:attrName>ppt_x</p:attrName>
                                        </p:attrNameLst>
                                      </p:cBhvr>
                                      <p:tavLst>
                                        <p:tav tm="0">
                                          <p:val>
                                            <p:strVal val="1+#ppt_w/2"/>
                                          </p:val>
                                        </p:tav>
                                        <p:tav tm="100000">
                                          <p:val>
                                            <p:strVal val="#ppt_x"/>
                                          </p:val>
                                        </p:tav>
                                      </p:tavLst>
                                    </p:anim>
                                    <p:anim calcmode="lin" valueType="num">
                                      <p:cBhvr additive="base">
                                        <p:cTn id="79" dur="500" fill="hold"/>
                                        <p:tgtEl>
                                          <p:spTgt spid="109366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par>
                    <p:cTn id="80" fill="hold">
                      <p:stCondLst>
                        <p:cond delay="indefinite"/>
                      </p:stCondLst>
                      <p:childTnLst>
                        <p:par>
                          <p:cTn id="81" fill="hold">
                            <p:stCondLst>
                              <p:cond delay="0"/>
                            </p:stCondLst>
                            <p:childTnLst>
                              <p:par>
                                <p:cTn id="82" presetID="2" presetClass="entr" presetSubtype="2" fill="hold" grpId="0" nodeType="clickEffect">
                                  <p:stCondLst>
                                    <p:cond delay="0"/>
                                  </p:stCondLst>
                                  <p:iterate type="lt">
                                    <p:tmPct val="10000"/>
                                  </p:iterate>
                                  <p:childTnLst>
                                    <p:set>
                                      <p:cBhvr>
                                        <p:cTn id="83" dur="1" fill="hold">
                                          <p:stCondLst>
                                            <p:cond delay="0"/>
                                          </p:stCondLst>
                                        </p:cTn>
                                        <p:tgtEl>
                                          <p:spTgt spid="1093663"/>
                                        </p:tgtEl>
                                        <p:attrNameLst>
                                          <p:attrName>style.visibility</p:attrName>
                                        </p:attrNameLst>
                                      </p:cBhvr>
                                      <p:to>
                                        <p:strVal val="visible"/>
                                      </p:to>
                                    </p:set>
                                    <p:anim calcmode="lin" valueType="num">
                                      <p:cBhvr additive="base">
                                        <p:cTn id="84" dur="500" fill="hold"/>
                                        <p:tgtEl>
                                          <p:spTgt spid="1093663"/>
                                        </p:tgtEl>
                                        <p:attrNameLst>
                                          <p:attrName>ppt_x</p:attrName>
                                        </p:attrNameLst>
                                      </p:cBhvr>
                                      <p:tavLst>
                                        <p:tav tm="0">
                                          <p:val>
                                            <p:strVal val="1+#ppt_w/2"/>
                                          </p:val>
                                        </p:tav>
                                        <p:tav tm="100000">
                                          <p:val>
                                            <p:strVal val="#ppt_x"/>
                                          </p:val>
                                        </p:tav>
                                      </p:tavLst>
                                    </p:anim>
                                    <p:anim calcmode="lin" valueType="num">
                                      <p:cBhvr additive="base">
                                        <p:cTn id="85" dur="500" fill="hold"/>
                                        <p:tgtEl>
                                          <p:spTgt spid="109366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4" name="arrow.wav"/>
                                        </p:tgtEl>
                                      </p:cMediaNode>
                                    </p:audio>
                                  </p:subTnLst>
                                </p:cTn>
                              </p:par>
                            </p:childTnLst>
                          </p:cTn>
                        </p:par>
                      </p:childTnLst>
                    </p:cTn>
                  </p:par>
                  <p:par>
                    <p:cTn id="86" fill="hold">
                      <p:stCondLst>
                        <p:cond delay="indefinite"/>
                      </p:stCondLst>
                      <p:childTnLst>
                        <p:par>
                          <p:cTn id="87" fill="hold">
                            <p:stCondLst>
                              <p:cond delay="0"/>
                            </p:stCondLst>
                            <p:childTnLst>
                              <p:par>
                                <p:cTn id="88" presetID="2" presetClass="entr" presetSubtype="2" fill="hold" grpId="0" nodeType="clickEffect">
                                  <p:stCondLst>
                                    <p:cond delay="0"/>
                                  </p:stCondLst>
                                  <p:iterate type="lt">
                                    <p:tmPct val="10000"/>
                                  </p:iterate>
                                  <p:childTnLst>
                                    <p:set>
                                      <p:cBhvr>
                                        <p:cTn id="89" dur="1" fill="hold">
                                          <p:stCondLst>
                                            <p:cond delay="0"/>
                                          </p:stCondLst>
                                        </p:cTn>
                                        <p:tgtEl>
                                          <p:spTgt spid="1093664"/>
                                        </p:tgtEl>
                                        <p:attrNameLst>
                                          <p:attrName>style.visibility</p:attrName>
                                        </p:attrNameLst>
                                      </p:cBhvr>
                                      <p:to>
                                        <p:strVal val="visible"/>
                                      </p:to>
                                    </p:set>
                                    <p:anim calcmode="lin" valueType="num">
                                      <p:cBhvr additive="base">
                                        <p:cTn id="90" dur="500" fill="hold"/>
                                        <p:tgtEl>
                                          <p:spTgt spid="1093664"/>
                                        </p:tgtEl>
                                        <p:attrNameLst>
                                          <p:attrName>ppt_x</p:attrName>
                                        </p:attrNameLst>
                                      </p:cBhvr>
                                      <p:tavLst>
                                        <p:tav tm="0">
                                          <p:val>
                                            <p:strVal val="1+#ppt_w/2"/>
                                          </p:val>
                                        </p:tav>
                                        <p:tav tm="100000">
                                          <p:val>
                                            <p:strVal val="#ppt_x"/>
                                          </p:val>
                                        </p:tav>
                                      </p:tavLst>
                                    </p:anim>
                                    <p:anim calcmode="lin" valueType="num">
                                      <p:cBhvr additive="base">
                                        <p:cTn id="91" dur="500" fill="hold"/>
                                        <p:tgtEl>
                                          <p:spTgt spid="109366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4" name="arrow.wav"/>
                                        </p:tgtEl>
                                      </p:cMediaNode>
                                    </p:audio>
                                  </p:subTnLst>
                                </p:cTn>
                              </p:par>
                            </p:childTnLst>
                          </p:cTn>
                        </p:par>
                      </p:childTnLst>
                    </p:cTn>
                  </p:par>
                  <p:par>
                    <p:cTn id="92" fill="hold">
                      <p:stCondLst>
                        <p:cond delay="indefinite"/>
                      </p:stCondLst>
                      <p:childTnLst>
                        <p:par>
                          <p:cTn id="93" fill="hold">
                            <p:stCondLst>
                              <p:cond delay="0"/>
                            </p:stCondLst>
                            <p:childTnLst>
                              <p:par>
                                <p:cTn id="94" presetID="2" presetClass="entr" presetSubtype="2" fill="hold" grpId="0" nodeType="clickEffect">
                                  <p:stCondLst>
                                    <p:cond delay="0"/>
                                  </p:stCondLst>
                                  <p:iterate type="lt">
                                    <p:tmPct val="10000"/>
                                  </p:iterate>
                                  <p:childTnLst>
                                    <p:set>
                                      <p:cBhvr>
                                        <p:cTn id="95" dur="1" fill="hold">
                                          <p:stCondLst>
                                            <p:cond delay="0"/>
                                          </p:stCondLst>
                                        </p:cTn>
                                        <p:tgtEl>
                                          <p:spTgt spid="1093665"/>
                                        </p:tgtEl>
                                        <p:attrNameLst>
                                          <p:attrName>style.visibility</p:attrName>
                                        </p:attrNameLst>
                                      </p:cBhvr>
                                      <p:to>
                                        <p:strVal val="visible"/>
                                      </p:to>
                                    </p:set>
                                    <p:anim calcmode="lin" valueType="num">
                                      <p:cBhvr additive="base">
                                        <p:cTn id="96" dur="500" fill="hold"/>
                                        <p:tgtEl>
                                          <p:spTgt spid="1093665"/>
                                        </p:tgtEl>
                                        <p:attrNameLst>
                                          <p:attrName>ppt_x</p:attrName>
                                        </p:attrNameLst>
                                      </p:cBhvr>
                                      <p:tavLst>
                                        <p:tav tm="0">
                                          <p:val>
                                            <p:strVal val="1+#ppt_w/2"/>
                                          </p:val>
                                        </p:tav>
                                        <p:tav tm="100000">
                                          <p:val>
                                            <p:strVal val="#ppt_x"/>
                                          </p:val>
                                        </p:tav>
                                      </p:tavLst>
                                    </p:anim>
                                    <p:anim calcmode="lin" valueType="num">
                                      <p:cBhvr additive="base">
                                        <p:cTn id="97" dur="500" fill="hold"/>
                                        <p:tgtEl>
                                          <p:spTgt spid="109366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4"/>
                                            </p:cond>
                                          </p:stCondLst>
                                          <p:endCondLst>
                                            <p:cond evt="onStopAudio" delay="0">
                                              <p:tgtEl>
                                                <p:sldTgt/>
                                              </p:tgtEl>
                                            </p:cond>
                                          </p:endCondLst>
                                        </p:cTn>
                                        <p:tgtEl>
                                          <p:sndTgt r:embed="rId4" name="arrow.wav"/>
                                        </p:tgtEl>
                                      </p:cMediaNode>
                                    </p:audio>
                                  </p:subTnLst>
                                </p:cTn>
                              </p:par>
                            </p:childTnLst>
                          </p:cTn>
                        </p:par>
                      </p:childTnLst>
                    </p:cTn>
                  </p:par>
                  <p:par>
                    <p:cTn id="98" fill="hold">
                      <p:stCondLst>
                        <p:cond delay="indefinite"/>
                      </p:stCondLst>
                      <p:childTnLst>
                        <p:par>
                          <p:cTn id="99" fill="hold">
                            <p:stCondLst>
                              <p:cond delay="0"/>
                            </p:stCondLst>
                            <p:childTnLst>
                              <p:par>
                                <p:cTn id="100" presetID="2" presetClass="entr" presetSubtype="2" fill="hold" grpId="0" nodeType="clickEffect">
                                  <p:stCondLst>
                                    <p:cond delay="0"/>
                                  </p:stCondLst>
                                  <p:iterate type="lt">
                                    <p:tmPct val="10000"/>
                                  </p:iterate>
                                  <p:childTnLst>
                                    <p:set>
                                      <p:cBhvr>
                                        <p:cTn id="101" dur="1" fill="hold">
                                          <p:stCondLst>
                                            <p:cond delay="0"/>
                                          </p:stCondLst>
                                        </p:cTn>
                                        <p:tgtEl>
                                          <p:spTgt spid="1093666"/>
                                        </p:tgtEl>
                                        <p:attrNameLst>
                                          <p:attrName>style.visibility</p:attrName>
                                        </p:attrNameLst>
                                      </p:cBhvr>
                                      <p:to>
                                        <p:strVal val="visible"/>
                                      </p:to>
                                    </p:set>
                                    <p:anim calcmode="lin" valueType="num">
                                      <p:cBhvr additive="base">
                                        <p:cTn id="102" dur="500" fill="hold"/>
                                        <p:tgtEl>
                                          <p:spTgt spid="1093666"/>
                                        </p:tgtEl>
                                        <p:attrNameLst>
                                          <p:attrName>ppt_x</p:attrName>
                                        </p:attrNameLst>
                                      </p:cBhvr>
                                      <p:tavLst>
                                        <p:tav tm="0">
                                          <p:val>
                                            <p:strVal val="1+#ppt_w/2"/>
                                          </p:val>
                                        </p:tav>
                                        <p:tav tm="100000">
                                          <p:val>
                                            <p:strVal val="#ppt_x"/>
                                          </p:val>
                                        </p:tav>
                                      </p:tavLst>
                                    </p:anim>
                                    <p:anim calcmode="lin" valueType="num">
                                      <p:cBhvr additive="base">
                                        <p:cTn id="103" dur="500" fill="hold"/>
                                        <p:tgtEl>
                                          <p:spTgt spid="109366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0"/>
                                            </p:cond>
                                          </p:stCondLst>
                                          <p:endCondLst>
                                            <p:cond evt="onStopAudio" delay="0">
                                              <p:tgtEl>
                                                <p:sldTgt/>
                                              </p:tgtEl>
                                            </p:cond>
                                          </p:endCondLst>
                                        </p:cTn>
                                        <p:tgtEl>
                                          <p:sndTgt r:embed="rId4" name="arrow.wav"/>
                                        </p:tgtEl>
                                      </p:cMediaNode>
                                    </p:audio>
                                  </p:subTnLst>
                                </p:cTn>
                              </p:par>
                            </p:childTnLst>
                          </p:cTn>
                        </p:par>
                      </p:childTnLst>
                    </p:cTn>
                  </p:par>
                  <p:par>
                    <p:cTn id="104" fill="hold">
                      <p:stCondLst>
                        <p:cond delay="indefinite"/>
                      </p:stCondLst>
                      <p:childTnLst>
                        <p:par>
                          <p:cTn id="105" fill="hold">
                            <p:stCondLst>
                              <p:cond delay="0"/>
                            </p:stCondLst>
                            <p:childTnLst>
                              <p:par>
                                <p:cTn id="106" presetID="2" presetClass="entr" presetSubtype="2" fill="hold" grpId="0" nodeType="clickEffect">
                                  <p:stCondLst>
                                    <p:cond delay="0"/>
                                  </p:stCondLst>
                                  <p:iterate type="lt">
                                    <p:tmPct val="10000"/>
                                  </p:iterate>
                                  <p:childTnLst>
                                    <p:set>
                                      <p:cBhvr>
                                        <p:cTn id="107" dur="1" fill="hold">
                                          <p:stCondLst>
                                            <p:cond delay="0"/>
                                          </p:stCondLst>
                                        </p:cTn>
                                        <p:tgtEl>
                                          <p:spTgt spid="1093667"/>
                                        </p:tgtEl>
                                        <p:attrNameLst>
                                          <p:attrName>style.visibility</p:attrName>
                                        </p:attrNameLst>
                                      </p:cBhvr>
                                      <p:to>
                                        <p:strVal val="visible"/>
                                      </p:to>
                                    </p:set>
                                    <p:anim calcmode="lin" valueType="num">
                                      <p:cBhvr additive="base">
                                        <p:cTn id="108" dur="500" fill="hold"/>
                                        <p:tgtEl>
                                          <p:spTgt spid="1093667"/>
                                        </p:tgtEl>
                                        <p:attrNameLst>
                                          <p:attrName>ppt_x</p:attrName>
                                        </p:attrNameLst>
                                      </p:cBhvr>
                                      <p:tavLst>
                                        <p:tav tm="0">
                                          <p:val>
                                            <p:strVal val="1+#ppt_w/2"/>
                                          </p:val>
                                        </p:tav>
                                        <p:tav tm="100000">
                                          <p:val>
                                            <p:strVal val="#ppt_x"/>
                                          </p:val>
                                        </p:tav>
                                      </p:tavLst>
                                    </p:anim>
                                    <p:anim calcmode="lin" valueType="num">
                                      <p:cBhvr additive="base">
                                        <p:cTn id="109" dur="500" fill="hold"/>
                                        <p:tgtEl>
                                          <p:spTgt spid="109366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6"/>
                                            </p:cond>
                                          </p:stCondLst>
                                          <p:endCondLst>
                                            <p:cond evt="onStopAudio" delay="0">
                                              <p:tgtEl>
                                                <p:sldTgt/>
                                              </p:tgtEl>
                                            </p:cond>
                                          </p:endCondLst>
                                        </p:cTn>
                                        <p:tgtEl>
                                          <p:sndTgt r:embed="rId4" name="arrow.wav"/>
                                        </p:tgtEl>
                                      </p:cMediaNode>
                                    </p:audio>
                                  </p:subTnLst>
                                </p:cTn>
                              </p:par>
                            </p:childTnLst>
                          </p:cTn>
                        </p:par>
                      </p:childTnLst>
                    </p:cTn>
                  </p:par>
                  <p:par>
                    <p:cTn id="110" fill="hold">
                      <p:stCondLst>
                        <p:cond delay="indefinite"/>
                      </p:stCondLst>
                      <p:childTnLst>
                        <p:par>
                          <p:cTn id="111" fill="hold">
                            <p:stCondLst>
                              <p:cond delay="0"/>
                            </p:stCondLst>
                            <p:childTnLst>
                              <p:par>
                                <p:cTn id="112" presetID="2" presetClass="entr" presetSubtype="2" fill="hold" grpId="0" nodeType="clickEffect">
                                  <p:stCondLst>
                                    <p:cond delay="0"/>
                                  </p:stCondLst>
                                  <p:iterate type="lt">
                                    <p:tmPct val="10000"/>
                                  </p:iterate>
                                  <p:childTnLst>
                                    <p:set>
                                      <p:cBhvr>
                                        <p:cTn id="113" dur="1" fill="hold">
                                          <p:stCondLst>
                                            <p:cond delay="0"/>
                                          </p:stCondLst>
                                        </p:cTn>
                                        <p:tgtEl>
                                          <p:spTgt spid="1093668"/>
                                        </p:tgtEl>
                                        <p:attrNameLst>
                                          <p:attrName>style.visibility</p:attrName>
                                        </p:attrNameLst>
                                      </p:cBhvr>
                                      <p:to>
                                        <p:strVal val="visible"/>
                                      </p:to>
                                    </p:set>
                                    <p:anim calcmode="lin" valueType="num">
                                      <p:cBhvr additive="base">
                                        <p:cTn id="114" dur="500" fill="hold"/>
                                        <p:tgtEl>
                                          <p:spTgt spid="1093668"/>
                                        </p:tgtEl>
                                        <p:attrNameLst>
                                          <p:attrName>ppt_x</p:attrName>
                                        </p:attrNameLst>
                                      </p:cBhvr>
                                      <p:tavLst>
                                        <p:tav tm="0">
                                          <p:val>
                                            <p:strVal val="1+#ppt_w/2"/>
                                          </p:val>
                                        </p:tav>
                                        <p:tav tm="100000">
                                          <p:val>
                                            <p:strVal val="#ppt_x"/>
                                          </p:val>
                                        </p:tav>
                                      </p:tavLst>
                                    </p:anim>
                                    <p:anim calcmode="lin" valueType="num">
                                      <p:cBhvr additive="base">
                                        <p:cTn id="115" dur="500" fill="hold"/>
                                        <p:tgtEl>
                                          <p:spTgt spid="109366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3670" grpId="0"/>
      <p:bldP spid="1093671" grpId="0"/>
      <p:bldP spid="1093638" grpId="0" animBg="1"/>
      <p:bldP spid="1093639" grpId="0" animBg="1"/>
      <p:bldP spid="1093661" grpId="0"/>
      <p:bldP spid="1093662" grpId="0"/>
      <p:bldP spid="1093663" grpId="0"/>
      <p:bldP spid="1093664" grpId="0"/>
      <p:bldP spid="1093665" grpId="0"/>
      <p:bldP spid="1093666" grpId="0"/>
      <p:bldP spid="1093667" grpId="0"/>
      <p:bldP spid="1093668" grpId="0"/>
      <p:bldP spid="109366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82"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Describing nuclear power stations</a:t>
            </a:r>
            <a:r>
              <a:rPr lang="en-US">
                <a:solidFill>
                  <a:srgbClr val="000000"/>
                </a:solidFill>
                <a:ea typeface="Calibri" pitchFamily="34" charset="0"/>
                <a:cs typeface="Times New Roman" pitchFamily="18" charset="0"/>
                <a:sym typeface="Symbol" pitchFamily="18" charset="2"/>
              </a:rPr>
              <a:t> </a:t>
            </a:r>
          </a:p>
          <a:p>
            <a:r>
              <a:rPr lang="en-US" sz="2400">
                <a:solidFill>
                  <a:srgbClr val="000000"/>
                </a:solidFill>
                <a:latin typeface="Arial" charset="0"/>
                <a:ea typeface="Calibri" pitchFamily="34" charset="0"/>
                <a:cs typeface="Times New Roman" pitchFamily="18" charset="0"/>
                <a:sym typeface="Symbol" pitchFamily="18" charset="2"/>
              </a:rPr>
              <a:t>We call the minimum  mass of a fissionable material which will sustain the fission process by itself the                                                     </a:t>
            </a:r>
            <a:r>
              <a:rPr lang="en-US" sz="2400" b="1">
                <a:solidFill>
                  <a:srgbClr val="000000"/>
                </a:solidFill>
                <a:latin typeface="Arial" charset="0"/>
                <a:ea typeface="Calibri" pitchFamily="34" charset="0"/>
                <a:cs typeface="Times New Roman" pitchFamily="18" charset="0"/>
                <a:sym typeface="Symbol" pitchFamily="18" charset="2"/>
              </a:rPr>
              <a:t>critical mass</a:t>
            </a:r>
            <a:r>
              <a:rPr lang="en-US" sz="2400">
                <a:solidFill>
                  <a:srgbClr val="000000"/>
                </a:solidFill>
                <a:latin typeface="Arial" charset="0"/>
                <a:ea typeface="Calibri" pitchFamily="34" charset="0"/>
                <a:cs typeface="Times New Roman" pitchFamily="18" charset="0"/>
                <a:sym typeface="Symbol" pitchFamily="18" charset="2"/>
              </a:rPr>
              <a:t>.</a:t>
            </a:r>
          </a:p>
          <a:p>
            <a:pPr>
              <a:spcBef>
                <a:spcPct val="20000"/>
              </a:spcBef>
              <a:buFont typeface="Symbol" pitchFamily="18" charset="2"/>
              <a:buChar char="·"/>
            </a:pPr>
            <a:r>
              <a:rPr lang="en-US" sz="2400">
                <a:solidFill>
                  <a:srgbClr val="000000"/>
                </a:solidFill>
                <a:latin typeface="Arial" charset="0"/>
                <a:ea typeface="Calibri" pitchFamily="34" charset="0"/>
                <a:cs typeface="Times New Roman" pitchFamily="18" charset="0"/>
                <a:sym typeface="Symbol" pitchFamily="18" charset="2"/>
              </a:rPr>
              <a:t>Note that </a:t>
            </a:r>
            <a:r>
              <a:rPr lang="en-US" sz="2400" baseline="30000">
                <a:solidFill>
                  <a:srgbClr val="000000"/>
                </a:solidFill>
                <a:latin typeface="Arial" charset="0"/>
                <a:ea typeface="Calibri" pitchFamily="34" charset="0"/>
                <a:cs typeface="Times New Roman" pitchFamily="18" charset="0"/>
                <a:sym typeface="Symbol" pitchFamily="18" charset="2"/>
              </a:rPr>
              <a:t>238</a:t>
            </a:r>
            <a:r>
              <a:rPr lang="en-US" sz="2400">
                <a:solidFill>
                  <a:srgbClr val="000000"/>
                </a:solidFill>
                <a:latin typeface="Arial" charset="0"/>
                <a:ea typeface="Calibri" pitchFamily="34" charset="0"/>
                <a:cs typeface="Times New Roman" pitchFamily="18" charset="0"/>
                <a:sym typeface="Symbol" pitchFamily="18" charset="2"/>
              </a:rPr>
              <a:t>U is                                                                    not even in this list.</a:t>
            </a:r>
          </a:p>
          <a:p>
            <a:pPr>
              <a:spcBef>
                <a:spcPct val="20000"/>
              </a:spcBef>
              <a:buFont typeface="Symbol" pitchFamily="18" charset="2"/>
              <a:buChar char="·"/>
            </a:pPr>
            <a:r>
              <a:rPr lang="en-US" sz="2400">
                <a:solidFill>
                  <a:srgbClr val="000000"/>
                </a:solidFill>
                <a:latin typeface="Arial" charset="0"/>
                <a:ea typeface="Calibri" pitchFamily="34" charset="0"/>
                <a:cs typeface="Times New Roman" pitchFamily="18" charset="0"/>
                <a:sym typeface="Symbol" pitchFamily="18" charset="2"/>
              </a:rPr>
              <a:t>This is why we                                                                  must  enrich                                                                  naturally-occurring                                                            uranium for                                                                       reactor usage.</a:t>
            </a:r>
          </a:p>
        </p:txBody>
      </p:sp>
      <p:sp>
        <p:nvSpPr>
          <p:cNvPr id="51203"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095684" name="Picture 4"/>
          <p:cNvPicPr>
            <a:picLocks noChangeAspect="1" noChangeArrowheads="1"/>
          </p:cNvPicPr>
          <p:nvPr/>
        </p:nvPicPr>
        <p:blipFill>
          <a:blip r:embed="rId5" cstate="print"/>
          <a:srcRect/>
          <a:stretch>
            <a:fillRect/>
          </a:stretch>
        </p:blipFill>
        <p:spPr bwMode="auto">
          <a:xfrm>
            <a:off x="3471863" y="2586038"/>
            <a:ext cx="5478462" cy="417036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95682">
                                            <p:txEl>
                                              <p:pRg st="1" end="1"/>
                                            </p:txEl>
                                          </p:spTgt>
                                        </p:tgtEl>
                                        <p:attrNameLst>
                                          <p:attrName>style.visibility</p:attrName>
                                        </p:attrNameLst>
                                      </p:cBhvr>
                                      <p:to>
                                        <p:strVal val="visible"/>
                                      </p:to>
                                    </p:set>
                                    <p:anim calcmode="lin" valueType="num">
                                      <p:cBhvr additive="base">
                                        <p:cTn id="7" dur="500" fill="hold"/>
                                        <p:tgtEl>
                                          <p:spTgt spid="109568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956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8" presetClass="entr" presetSubtype="16" fill="hold" nodeType="withEffect">
                                  <p:stCondLst>
                                    <p:cond delay="0"/>
                                  </p:stCondLst>
                                  <p:childTnLst>
                                    <p:set>
                                      <p:cBhvr>
                                        <p:cTn id="10" dur="1" fill="hold">
                                          <p:stCondLst>
                                            <p:cond delay="0"/>
                                          </p:stCondLst>
                                        </p:cTn>
                                        <p:tgtEl>
                                          <p:spTgt spid="1095684"/>
                                        </p:tgtEl>
                                        <p:attrNameLst>
                                          <p:attrName>style.visibility</p:attrName>
                                        </p:attrNameLst>
                                      </p:cBhvr>
                                      <p:to>
                                        <p:strVal val="visible"/>
                                      </p:to>
                                    </p:set>
                                    <p:animEffect transition="in" filter="diamond(in)">
                                      <p:cBhvr>
                                        <p:cTn id="11" dur="2000"/>
                                        <p:tgtEl>
                                          <p:spTgt spid="109568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095682">
                                            <p:txEl>
                                              <p:pRg st="2" end="2"/>
                                            </p:txEl>
                                          </p:spTgt>
                                        </p:tgtEl>
                                        <p:attrNameLst>
                                          <p:attrName>style.visibility</p:attrName>
                                        </p:attrNameLst>
                                      </p:cBhvr>
                                      <p:to>
                                        <p:strVal val="visible"/>
                                      </p:to>
                                    </p:set>
                                    <p:anim calcmode="lin" valueType="num">
                                      <p:cBhvr additive="base">
                                        <p:cTn id="16" dur="500" fill="hold"/>
                                        <p:tgtEl>
                                          <p:spTgt spid="1095682">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09568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95682">
                                            <p:txEl>
                                              <p:pRg st="3" end="3"/>
                                            </p:txEl>
                                          </p:spTgt>
                                        </p:tgtEl>
                                        <p:attrNameLst>
                                          <p:attrName>style.visibility</p:attrName>
                                        </p:attrNameLst>
                                      </p:cBhvr>
                                      <p:to>
                                        <p:strVal val="visible"/>
                                      </p:to>
                                    </p:set>
                                    <p:anim calcmode="lin" valueType="num">
                                      <p:cBhvr additive="base">
                                        <p:cTn id="22" dur="500" fill="hold"/>
                                        <p:tgtEl>
                                          <p:spTgt spid="1095682">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9568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386" name="Rectangle 2"/>
          <p:cNvSpPr>
            <a:spLocks noChangeArrowheads="1"/>
          </p:cNvSpPr>
          <p:nvPr/>
        </p:nvSpPr>
        <p:spPr bwMode="auto">
          <a:xfrm>
            <a:off x="685800" y="1401763"/>
            <a:ext cx="7772400" cy="4789487"/>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rgbClr val="000000"/>
                </a:solidFill>
                <a:latin typeface="Arial" charset="0"/>
                <a:ea typeface="Calibri" pitchFamily="34" charset="0"/>
                <a:cs typeface="Arial" charset="0"/>
              </a:rPr>
              <a:t>Guidance: </a:t>
            </a:r>
            <a:endParaRPr lang="en-US" sz="2400">
              <a:solidFill>
                <a:srgbClr val="000000"/>
              </a:solidFill>
              <a:latin typeface="Arial" charset="0"/>
              <a:ea typeface="Calibri" pitchFamily="34" charset="0"/>
              <a:cs typeface="Arial" charset="0"/>
            </a:endParaRPr>
          </a:p>
          <a:p>
            <a:pPr marL="609600" indent="-609600">
              <a:spcBef>
                <a:spcPct val="20000"/>
              </a:spcBef>
            </a:pPr>
            <a:r>
              <a:rPr lang="en-US" sz="2400">
                <a:solidFill>
                  <a:srgbClr val="000000"/>
                </a:solidFill>
                <a:latin typeface="Arial" charset="0"/>
                <a:ea typeface="Calibri" pitchFamily="34" charset="0"/>
                <a:cs typeface="Arial" charset="0"/>
              </a:rPr>
              <a:t>• Specific energy has units of J kg</a:t>
            </a:r>
            <a:r>
              <a:rPr lang="en-US" sz="2400" baseline="30000">
                <a:solidFill>
                  <a:srgbClr val="000000"/>
                </a:solidFill>
                <a:latin typeface="Arial" charset="0"/>
                <a:ea typeface="Calibri" pitchFamily="34" charset="0"/>
                <a:cs typeface="Arial" charset="0"/>
              </a:rPr>
              <a:t>-1</a:t>
            </a:r>
            <a:r>
              <a:rPr lang="en-US" sz="2400">
                <a:solidFill>
                  <a:srgbClr val="000000"/>
                </a:solidFill>
                <a:latin typeface="Arial" charset="0"/>
                <a:ea typeface="Calibri" pitchFamily="34" charset="0"/>
                <a:cs typeface="Arial" charset="0"/>
              </a:rPr>
              <a:t>; energy density has units of J m</a:t>
            </a:r>
            <a:r>
              <a:rPr lang="en-US" sz="2400" baseline="30000">
                <a:solidFill>
                  <a:srgbClr val="000000"/>
                </a:solidFill>
                <a:latin typeface="Arial" charset="0"/>
                <a:ea typeface="Calibri" pitchFamily="34" charset="0"/>
                <a:cs typeface="Arial" charset="0"/>
              </a:rPr>
              <a:t>-3</a:t>
            </a:r>
            <a:r>
              <a:rPr lang="en-US" sz="2400">
                <a:solidFill>
                  <a:srgbClr val="000000"/>
                </a:solidFill>
                <a:latin typeface="Arial" charset="0"/>
                <a:ea typeface="Calibri" pitchFamily="34" charset="0"/>
                <a:cs typeface="Arial" charset="0"/>
              </a:rPr>
              <a:t> </a:t>
            </a:r>
          </a:p>
          <a:p>
            <a:pPr marL="609600" indent="-609600">
              <a:spcBef>
                <a:spcPct val="20000"/>
              </a:spcBef>
            </a:pPr>
            <a:r>
              <a:rPr lang="en-US" sz="2400">
                <a:solidFill>
                  <a:srgbClr val="000000"/>
                </a:solidFill>
                <a:latin typeface="Arial" charset="0"/>
                <a:ea typeface="Calibri" pitchFamily="34" charset="0"/>
                <a:cs typeface="Arial" charset="0"/>
              </a:rPr>
              <a:t>• The description of the basic features of nuclear power stations must include the use of control rods, moderators and heat exchangers </a:t>
            </a:r>
          </a:p>
          <a:p>
            <a:pPr marL="609600" indent="-609600">
              <a:spcBef>
                <a:spcPct val="20000"/>
              </a:spcBef>
            </a:pPr>
            <a:r>
              <a:rPr lang="en-US" sz="2400">
                <a:solidFill>
                  <a:srgbClr val="000000"/>
                </a:solidFill>
                <a:latin typeface="Arial" charset="0"/>
                <a:ea typeface="Calibri" pitchFamily="34" charset="0"/>
                <a:cs typeface="Arial" charset="0"/>
              </a:rPr>
              <a:t>• Derivation of the wind generator equation is not required but an awareness of relevant assumptions and limitations is required </a:t>
            </a:r>
          </a:p>
          <a:p>
            <a:pPr marL="609600" indent="-609600">
              <a:spcBef>
                <a:spcPct val="20000"/>
              </a:spcBef>
            </a:pPr>
            <a:r>
              <a:rPr lang="en-US" sz="2400">
                <a:solidFill>
                  <a:srgbClr val="000000"/>
                </a:solidFill>
                <a:latin typeface="Arial" charset="0"/>
                <a:ea typeface="Calibri" pitchFamily="34" charset="0"/>
                <a:cs typeface="Arial" charset="0"/>
              </a:rPr>
              <a:t>• Students are expected to be aware of new and developing technologies which may become important during the life of this guide</a:t>
            </a:r>
            <a:endParaRPr lang="en-US" sz="2400" b="1">
              <a:solidFill>
                <a:srgbClr val="000000"/>
              </a:solidFill>
              <a:latin typeface="Arial" charset="0"/>
              <a:ea typeface="Calibri" pitchFamily="34" charset="0"/>
              <a:cs typeface="Arial" charset="0"/>
            </a:endParaRPr>
          </a:p>
        </p:txBody>
      </p:sp>
      <p:sp>
        <p:nvSpPr>
          <p:cNvPr id="6147"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0386">
                                            <p:txEl>
                                              <p:pRg st="0" end="0"/>
                                            </p:txEl>
                                          </p:spTgt>
                                        </p:tgtEl>
                                        <p:attrNameLst>
                                          <p:attrName>style.visibility</p:attrName>
                                        </p:attrNameLst>
                                      </p:cBhvr>
                                      <p:to>
                                        <p:strVal val="visible"/>
                                      </p:to>
                                    </p:set>
                                    <p:anim calcmode="lin" valueType="num">
                                      <p:cBhvr additive="base">
                                        <p:cTn id="7" dur="500" fill="hold"/>
                                        <p:tgtEl>
                                          <p:spTgt spid="10403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038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40386">
                                            <p:txEl>
                                              <p:pRg st="1" end="1"/>
                                            </p:txEl>
                                          </p:spTgt>
                                        </p:tgtEl>
                                        <p:attrNameLst>
                                          <p:attrName>style.visibility</p:attrName>
                                        </p:attrNameLst>
                                      </p:cBhvr>
                                      <p:to>
                                        <p:strVal val="visible"/>
                                      </p:to>
                                    </p:set>
                                    <p:anim calcmode="lin" valueType="num">
                                      <p:cBhvr additive="base">
                                        <p:cTn id="13" dur="500" fill="hold"/>
                                        <p:tgtEl>
                                          <p:spTgt spid="104038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03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40386">
                                            <p:txEl>
                                              <p:pRg st="2" end="2"/>
                                            </p:txEl>
                                          </p:spTgt>
                                        </p:tgtEl>
                                        <p:attrNameLst>
                                          <p:attrName>style.visibility</p:attrName>
                                        </p:attrNameLst>
                                      </p:cBhvr>
                                      <p:to>
                                        <p:strVal val="visible"/>
                                      </p:to>
                                    </p:set>
                                    <p:anim calcmode="lin" valueType="num">
                                      <p:cBhvr additive="base">
                                        <p:cTn id="19" dur="500" fill="hold"/>
                                        <p:tgtEl>
                                          <p:spTgt spid="104038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038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40386">
                                            <p:txEl>
                                              <p:pRg st="3" end="3"/>
                                            </p:txEl>
                                          </p:spTgt>
                                        </p:tgtEl>
                                        <p:attrNameLst>
                                          <p:attrName>style.visibility</p:attrName>
                                        </p:attrNameLst>
                                      </p:cBhvr>
                                      <p:to>
                                        <p:strVal val="visible"/>
                                      </p:to>
                                    </p:set>
                                    <p:anim calcmode="lin" valueType="num">
                                      <p:cBhvr additive="base">
                                        <p:cTn id="25" dur="500" fill="hold"/>
                                        <p:tgtEl>
                                          <p:spTgt spid="104038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4038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40386">
                                            <p:txEl>
                                              <p:pRg st="4" end="4"/>
                                            </p:txEl>
                                          </p:spTgt>
                                        </p:tgtEl>
                                        <p:attrNameLst>
                                          <p:attrName>style.visibility</p:attrName>
                                        </p:attrNameLst>
                                      </p:cBhvr>
                                      <p:to>
                                        <p:strVal val="visible"/>
                                      </p:to>
                                    </p:set>
                                    <p:anim calcmode="lin" valueType="num">
                                      <p:cBhvr additive="base">
                                        <p:cTn id="31" dur="500" fill="hold"/>
                                        <p:tgtEl>
                                          <p:spTgt spid="104038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4038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26"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Describing nuclear power stations</a:t>
            </a:r>
            <a:r>
              <a:rPr lang="en-US">
                <a:solidFill>
                  <a:srgbClr val="000000"/>
                </a:solidFill>
                <a:ea typeface="Calibri" pitchFamily="34" charset="0"/>
                <a:cs typeface="Times New Roman" pitchFamily="18" charset="0"/>
                <a:sym typeface="Symbol" pitchFamily="18" charset="2"/>
              </a:rPr>
              <a:t> </a:t>
            </a:r>
            <a:r>
              <a:rPr lang="en-US">
                <a:solidFill>
                  <a:srgbClr val="000000"/>
                </a:solidFill>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In a nuclear reactor, a </a:t>
            </a:r>
            <a:r>
              <a:rPr lang="en-US" sz="2400" b="1">
                <a:solidFill>
                  <a:srgbClr val="000000"/>
                </a:solidFill>
                <a:latin typeface="Arial" charset="0"/>
                <a:ea typeface="Calibri" pitchFamily="34" charset="0"/>
                <a:cs typeface="Times New Roman" pitchFamily="18" charset="0"/>
              </a:rPr>
              <a:t>controlled</a:t>
            </a:r>
            <a:r>
              <a:rPr lang="en-US" sz="2400">
                <a:solidFill>
                  <a:srgbClr val="000000"/>
                </a:solidFill>
                <a:latin typeface="Arial" charset="0"/>
                <a:ea typeface="Calibri" pitchFamily="34" charset="0"/>
                <a:cs typeface="Times New Roman" pitchFamily="18" charset="0"/>
              </a:rPr>
              <a:t> nuclear reaction is desired so that we merely sustain the reaction without growing it.</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In a nuclear bomb, an </a:t>
            </a:r>
            <a:r>
              <a:rPr lang="en-US" sz="2400" b="1">
                <a:solidFill>
                  <a:srgbClr val="000000"/>
                </a:solidFill>
                <a:latin typeface="Arial" charset="0"/>
                <a:ea typeface="Calibri" pitchFamily="34" charset="0"/>
                <a:cs typeface="Times New Roman" pitchFamily="18" charset="0"/>
                <a:sym typeface="Symbol" pitchFamily="18" charset="2"/>
              </a:rPr>
              <a:t>uncontrolled</a:t>
            </a:r>
            <a:r>
              <a:rPr lang="en-US" sz="2400">
                <a:solidFill>
                  <a:srgbClr val="000000"/>
                </a:solidFill>
                <a:latin typeface="Arial" charset="0"/>
                <a:ea typeface="Calibri" pitchFamily="34" charset="0"/>
                <a:cs typeface="Times New Roman" pitchFamily="18" charset="0"/>
                <a:sym typeface="Symbol" pitchFamily="18" charset="2"/>
              </a:rPr>
              <a:t> nuclear reaction</a:t>
            </a:r>
            <a:r>
              <a:rPr lang="en-US" sz="2400">
                <a:solidFill>
                  <a:srgbClr val="000000"/>
                </a:solidFill>
                <a:latin typeface="Arial" charset="0"/>
                <a:ea typeface="Calibri" pitchFamily="34" charset="0"/>
                <a:cs typeface="Times New Roman" pitchFamily="18" charset="0"/>
              </a:rPr>
              <a:t> is desired so that we have an immense and very rapid energy release.</a:t>
            </a:r>
          </a:p>
        </p:txBody>
      </p:sp>
      <p:grpSp>
        <p:nvGrpSpPr>
          <p:cNvPr id="2" name="Group 3"/>
          <p:cNvGrpSpPr>
            <a:grpSpLocks/>
          </p:cNvGrpSpPr>
          <p:nvPr/>
        </p:nvGrpSpPr>
        <p:grpSpPr bwMode="auto">
          <a:xfrm>
            <a:off x="938213" y="4270375"/>
            <a:ext cx="7194550" cy="1196975"/>
            <a:chOff x="591" y="2744"/>
            <a:chExt cx="4532" cy="754"/>
          </a:xfrm>
        </p:grpSpPr>
        <p:sp>
          <p:nvSpPr>
            <p:cNvPr id="52266" name="Rectangle 4"/>
            <p:cNvSpPr>
              <a:spLocks noChangeArrowheads="1"/>
            </p:cNvSpPr>
            <p:nvPr/>
          </p:nvSpPr>
          <p:spPr bwMode="auto">
            <a:xfrm>
              <a:off x="591" y="2744"/>
              <a:ext cx="4532" cy="704"/>
            </a:xfrm>
            <a:prstGeom prst="rect">
              <a:avLst/>
            </a:prstGeom>
            <a:solidFill>
              <a:schemeClr val="bg1"/>
            </a:solidFill>
            <a:ln w="9525">
              <a:solidFill>
                <a:schemeClr val="tx1"/>
              </a:solidFill>
              <a:miter lim="800000"/>
              <a:headEnd/>
              <a:tailEnd/>
            </a:ln>
          </p:spPr>
          <p:txBody>
            <a:bodyPr wrap="none" anchor="ctr"/>
            <a:lstStyle/>
            <a:p>
              <a:pPr algn="ctr"/>
              <a:endParaRPr lang="en-US"/>
            </a:p>
          </p:txBody>
        </p:sp>
        <p:sp>
          <p:nvSpPr>
            <p:cNvPr id="52267" name="Text Box 5"/>
            <p:cNvSpPr txBox="1">
              <a:spLocks noChangeArrowheads="1"/>
            </p:cNvSpPr>
            <p:nvPr/>
          </p:nvSpPr>
          <p:spPr bwMode="auto">
            <a:xfrm>
              <a:off x="3852" y="3210"/>
              <a:ext cx="1250" cy="288"/>
            </a:xfrm>
            <a:prstGeom prst="rect">
              <a:avLst/>
            </a:prstGeom>
            <a:noFill/>
            <a:ln w="9525">
              <a:noFill/>
              <a:miter lim="800000"/>
              <a:headEnd/>
              <a:tailEnd/>
            </a:ln>
          </p:spPr>
          <p:txBody>
            <a:bodyPr>
              <a:spAutoFit/>
            </a:bodyPr>
            <a:lstStyle/>
            <a:p>
              <a:pPr algn="r">
                <a:spcBef>
                  <a:spcPct val="50000"/>
                </a:spcBef>
              </a:pPr>
              <a:r>
                <a:rPr lang="en-US" sz="2400">
                  <a:solidFill>
                    <a:schemeClr val="hlink"/>
                  </a:solidFill>
                  <a:latin typeface="Arial" charset="0"/>
                </a:rPr>
                <a:t>controlled</a:t>
              </a:r>
            </a:p>
          </p:txBody>
        </p:sp>
      </p:grpSp>
      <p:grpSp>
        <p:nvGrpSpPr>
          <p:cNvPr id="3" name="Group 6"/>
          <p:cNvGrpSpPr>
            <a:grpSpLocks/>
          </p:cNvGrpSpPr>
          <p:nvPr/>
        </p:nvGrpSpPr>
        <p:grpSpPr bwMode="auto">
          <a:xfrm>
            <a:off x="928688" y="5451475"/>
            <a:ext cx="7194550" cy="1173163"/>
            <a:chOff x="577" y="3488"/>
            <a:chExt cx="4532" cy="739"/>
          </a:xfrm>
        </p:grpSpPr>
        <p:sp>
          <p:nvSpPr>
            <p:cNvPr id="52264" name="Rectangle 7"/>
            <p:cNvSpPr>
              <a:spLocks noChangeArrowheads="1"/>
            </p:cNvSpPr>
            <p:nvPr/>
          </p:nvSpPr>
          <p:spPr bwMode="auto">
            <a:xfrm>
              <a:off x="577" y="3488"/>
              <a:ext cx="4532" cy="704"/>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52265" name="Text Box 8"/>
            <p:cNvSpPr txBox="1">
              <a:spLocks noChangeArrowheads="1"/>
            </p:cNvSpPr>
            <p:nvPr/>
          </p:nvSpPr>
          <p:spPr bwMode="auto">
            <a:xfrm>
              <a:off x="3722" y="3939"/>
              <a:ext cx="1379" cy="288"/>
            </a:xfrm>
            <a:prstGeom prst="rect">
              <a:avLst/>
            </a:prstGeom>
            <a:noFill/>
            <a:ln w="9525">
              <a:noFill/>
              <a:miter lim="800000"/>
              <a:headEnd/>
              <a:tailEnd/>
            </a:ln>
          </p:spPr>
          <p:txBody>
            <a:bodyPr>
              <a:spAutoFit/>
            </a:bodyPr>
            <a:lstStyle/>
            <a:p>
              <a:pPr algn="r">
                <a:spcBef>
                  <a:spcPct val="50000"/>
                </a:spcBef>
              </a:pPr>
              <a:r>
                <a:rPr lang="en-US" sz="2400">
                  <a:solidFill>
                    <a:schemeClr val="hlink"/>
                  </a:solidFill>
                  <a:latin typeface="Arial" charset="0"/>
                </a:rPr>
                <a:t>uncontrolled</a:t>
              </a:r>
            </a:p>
          </p:txBody>
        </p:sp>
      </p:grpSp>
      <p:sp>
        <p:nvSpPr>
          <p:cNvPr id="52229" name="Rectangle 9"/>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1101834" name="Line 10"/>
          <p:cNvSpPr>
            <a:spLocks noChangeShapeType="1"/>
          </p:cNvSpPr>
          <p:nvPr/>
        </p:nvSpPr>
        <p:spPr bwMode="auto">
          <a:xfrm rot="5400000">
            <a:off x="3154363" y="4446588"/>
            <a:ext cx="223837" cy="1587"/>
          </a:xfrm>
          <a:prstGeom prst="line">
            <a:avLst/>
          </a:prstGeom>
          <a:noFill/>
          <a:ln w="38100">
            <a:solidFill>
              <a:schemeClr val="tx1"/>
            </a:solidFill>
            <a:round/>
            <a:headEnd/>
            <a:tailEnd type="triangle" w="med" len="med"/>
          </a:ln>
        </p:spPr>
        <p:txBody>
          <a:bodyPr/>
          <a:lstStyle/>
          <a:p>
            <a:endParaRPr lang="en-US"/>
          </a:p>
        </p:txBody>
      </p:sp>
      <p:grpSp>
        <p:nvGrpSpPr>
          <p:cNvPr id="4" name="Group 11"/>
          <p:cNvGrpSpPr>
            <a:grpSpLocks/>
          </p:cNvGrpSpPr>
          <p:nvPr/>
        </p:nvGrpSpPr>
        <p:grpSpPr bwMode="auto">
          <a:xfrm rot="5400000">
            <a:off x="3071813" y="3606800"/>
            <a:ext cx="377825" cy="2282825"/>
            <a:chOff x="1290" y="2346"/>
            <a:chExt cx="340" cy="672"/>
          </a:xfrm>
        </p:grpSpPr>
        <p:sp>
          <p:nvSpPr>
            <p:cNvPr id="52262" name="Line 12"/>
            <p:cNvSpPr>
              <a:spLocks noChangeShapeType="1"/>
            </p:cNvSpPr>
            <p:nvPr/>
          </p:nvSpPr>
          <p:spPr bwMode="auto">
            <a:xfrm flipV="1">
              <a:off x="1293" y="2346"/>
              <a:ext cx="337" cy="337"/>
            </a:xfrm>
            <a:prstGeom prst="line">
              <a:avLst/>
            </a:prstGeom>
            <a:noFill/>
            <a:ln w="38100">
              <a:solidFill>
                <a:schemeClr val="bg1"/>
              </a:solidFill>
              <a:round/>
              <a:headEnd/>
              <a:tailEnd type="triangle" w="med" len="med"/>
            </a:ln>
          </p:spPr>
          <p:txBody>
            <a:bodyPr/>
            <a:lstStyle/>
            <a:p>
              <a:endParaRPr lang="en-US"/>
            </a:p>
          </p:txBody>
        </p:sp>
        <p:sp>
          <p:nvSpPr>
            <p:cNvPr id="52263" name="Line 13"/>
            <p:cNvSpPr>
              <a:spLocks noChangeShapeType="1"/>
            </p:cNvSpPr>
            <p:nvPr/>
          </p:nvSpPr>
          <p:spPr bwMode="auto">
            <a:xfrm>
              <a:off x="1290" y="2681"/>
              <a:ext cx="337" cy="337"/>
            </a:xfrm>
            <a:prstGeom prst="line">
              <a:avLst/>
            </a:prstGeom>
            <a:noFill/>
            <a:ln w="38100">
              <a:solidFill>
                <a:schemeClr val="hlink"/>
              </a:solidFill>
              <a:round/>
              <a:headEnd/>
              <a:tailEnd type="triangle" w="med" len="med"/>
            </a:ln>
          </p:spPr>
          <p:txBody>
            <a:bodyPr/>
            <a:lstStyle/>
            <a:p>
              <a:endParaRPr lang="en-US"/>
            </a:p>
          </p:txBody>
        </p:sp>
      </p:grpSp>
      <p:grpSp>
        <p:nvGrpSpPr>
          <p:cNvPr id="5" name="Group 14"/>
          <p:cNvGrpSpPr>
            <a:grpSpLocks/>
          </p:cNvGrpSpPr>
          <p:nvPr/>
        </p:nvGrpSpPr>
        <p:grpSpPr bwMode="auto">
          <a:xfrm rot="5400000">
            <a:off x="2034382" y="4382293"/>
            <a:ext cx="215900" cy="1312863"/>
            <a:chOff x="1290" y="2346"/>
            <a:chExt cx="340" cy="672"/>
          </a:xfrm>
        </p:grpSpPr>
        <p:sp>
          <p:nvSpPr>
            <p:cNvPr id="52260" name="Line 15"/>
            <p:cNvSpPr>
              <a:spLocks noChangeShapeType="1"/>
            </p:cNvSpPr>
            <p:nvPr/>
          </p:nvSpPr>
          <p:spPr bwMode="auto">
            <a:xfrm flipV="1">
              <a:off x="1293" y="2346"/>
              <a:ext cx="337" cy="337"/>
            </a:xfrm>
            <a:prstGeom prst="line">
              <a:avLst/>
            </a:prstGeom>
            <a:noFill/>
            <a:ln w="38100">
              <a:solidFill>
                <a:srgbClr val="D60093"/>
              </a:solidFill>
              <a:round/>
              <a:headEnd/>
              <a:tailEnd type="triangle" w="med" len="med"/>
            </a:ln>
          </p:spPr>
          <p:txBody>
            <a:bodyPr/>
            <a:lstStyle/>
            <a:p>
              <a:endParaRPr lang="en-US"/>
            </a:p>
          </p:txBody>
        </p:sp>
        <p:sp>
          <p:nvSpPr>
            <p:cNvPr id="52261" name="Line 16"/>
            <p:cNvSpPr>
              <a:spLocks noChangeShapeType="1"/>
            </p:cNvSpPr>
            <p:nvPr/>
          </p:nvSpPr>
          <p:spPr bwMode="auto">
            <a:xfrm>
              <a:off x="1290" y="2681"/>
              <a:ext cx="337" cy="337"/>
            </a:xfrm>
            <a:prstGeom prst="line">
              <a:avLst/>
            </a:prstGeom>
            <a:noFill/>
            <a:ln w="38100">
              <a:solidFill>
                <a:schemeClr val="bg1"/>
              </a:solidFill>
              <a:round/>
              <a:headEnd/>
              <a:tailEnd type="triangle" w="med" len="med"/>
            </a:ln>
          </p:spPr>
          <p:txBody>
            <a:bodyPr/>
            <a:lstStyle/>
            <a:p>
              <a:endParaRPr lang="en-US"/>
            </a:p>
          </p:txBody>
        </p:sp>
      </p:grpSp>
      <p:grpSp>
        <p:nvGrpSpPr>
          <p:cNvPr id="6" name="Group 17"/>
          <p:cNvGrpSpPr>
            <a:grpSpLocks/>
          </p:cNvGrpSpPr>
          <p:nvPr/>
        </p:nvGrpSpPr>
        <p:grpSpPr bwMode="auto">
          <a:xfrm rot="5400000">
            <a:off x="2704306" y="4856957"/>
            <a:ext cx="122237" cy="742950"/>
            <a:chOff x="1290" y="2346"/>
            <a:chExt cx="340" cy="672"/>
          </a:xfrm>
        </p:grpSpPr>
        <p:sp>
          <p:nvSpPr>
            <p:cNvPr id="52258" name="Line 18"/>
            <p:cNvSpPr>
              <a:spLocks noChangeShapeType="1"/>
            </p:cNvSpPr>
            <p:nvPr/>
          </p:nvSpPr>
          <p:spPr bwMode="auto">
            <a:xfrm flipV="1">
              <a:off x="1293" y="2346"/>
              <a:ext cx="337" cy="337"/>
            </a:xfrm>
            <a:prstGeom prst="line">
              <a:avLst/>
            </a:prstGeom>
            <a:noFill/>
            <a:ln w="38100">
              <a:solidFill>
                <a:schemeClr val="bg1"/>
              </a:solidFill>
              <a:round/>
              <a:headEnd/>
              <a:tailEnd type="triangle" w="med" len="med"/>
            </a:ln>
          </p:spPr>
          <p:txBody>
            <a:bodyPr/>
            <a:lstStyle/>
            <a:p>
              <a:endParaRPr lang="en-US"/>
            </a:p>
          </p:txBody>
        </p:sp>
        <p:sp>
          <p:nvSpPr>
            <p:cNvPr id="52259" name="Line 19"/>
            <p:cNvSpPr>
              <a:spLocks noChangeShapeType="1"/>
            </p:cNvSpPr>
            <p:nvPr/>
          </p:nvSpPr>
          <p:spPr bwMode="auto">
            <a:xfrm>
              <a:off x="1290" y="2681"/>
              <a:ext cx="337" cy="337"/>
            </a:xfrm>
            <a:prstGeom prst="line">
              <a:avLst/>
            </a:prstGeom>
            <a:noFill/>
            <a:ln w="38100">
              <a:solidFill>
                <a:srgbClr val="008000"/>
              </a:solidFill>
              <a:round/>
              <a:headEnd/>
              <a:tailEnd type="triangle" w="med" len="med"/>
            </a:ln>
          </p:spPr>
          <p:txBody>
            <a:bodyPr/>
            <a:lstStyle/>
            <a:p>
              <a:endParaRPr lang="en-US"/>
            </a:p>
          </p:txBody>
        </p:sp>
      </p:grpSp>
      <p:sp>
        <p:nvSpPr>
          <p:cNvPr id="1101844" name="Line 20"/>
          <p:cNvSpPr>
            <a:spLocks noChangeShapeType="1"/>
          </p:cNvSpPr>
          <p:nvPr/>
        </p:nvSpPr>
        <p:spPr bwMode="auto">
          <a:xfrm rot="5400000">
            <a:off x="3179763" y="5684838"/>
            <a:ext cx="223837" cy="1587"/>
          </a:xfrm>
          <a:prstGeom prst="line">
            <a:avLst/>
          </a:prstGeom>
          <a:noFill/>
          <a:ln w="38100">
            <a:solidFill>
              <a:schemeClr val="tx1"/>
            </a:solidFill>
            <a:round/>
            <a:headEnd/>
            <a:tailEnd type="triangle" w="med" len="med"/>
          </a:ln>
        </p:spPr>
        <p:txBody>
          <a:bodyPr/>
          <a:lstStyle/>
          <a:p>
            <a:endParaRPr lang="en-US"/>
          </a:p>
        </p:txBody>
      </p:sp>
      <p:grpSp>
        <p:nvGrpSpPr>
          <p:cNvPr id="7" name="Group 21"/>
          <p:cNvGrpSpPr>
            <a:grpSpLocks/>
          </p:cNvGrpSpPr>
          <p:nvPr/>
        </p:nvGrpSpPr>
        <p:grpSpPr bwMode="auto">
          <a:xfrm rot="5400000">
            <a:off x="3097213" y="4845050"/>
            <a:ext cx="377825" cy="2282825"/>
            <a:chOff x="1290" y="2346"/>
            <a:chExt cx="340" cy="672"/>
          </a:xfrm>
        </p:grpSpPr>
        <p:sp>
          <p:nvSpPr>
            <p:cNvPr id="52256" name="Line 22"/>
            <p:cNvSpPr>
              <a:spLocks noChangeShapeType="1"/>
            </p:cNvSpPr>
            <p:nvPr/>
          </p:nvSpPr>
          <p:spPr bwMode="auto">
            <a:xfrm flipV="1">
              <a:off x="1293" y="2346"/>
              <a:ext cx="337" cy="337"/>
            </a:xfrm>
            <a:prstGeom prst="line">
              <a:avLst/>
            </a:prstGeom>
            <a:noFill/>
            <a:ln w="38100">
              <a:solidFill>
                <a:schemeClr val="hlink"/>
              </a:solidFill>
              <a:round/>
              <a:headEnd/>
              <a:tailEnd type="triangle" w="med" len="med"/>
            </a:ln>
          </p:spPr>
          <p:txBody>
            <a:bodyPr/>
            <a:lstStyle/>
            <a:p>
              <a:endParaRPr lang="en-US"/>
            </a:p>
          </p:txBody>
        </p:sp>
        <p:sp>
          <p:nvSpPr>
            <p:cNvPr id="52257" name="Line 23"/>
            <p:cNvSpPr>
              <a:spLocks noChangeShapeType="1"/>
            </p:cNvSpPr>
            <p:nvPr/>
          </p:nvSpPr>
          <p:spPr bwMode="auto">
            <a:xfrm>
              <a:off x="1290" y="2681"/>
              <a:ext cx="337" cy="337"/>
            </a:xfrm>
            <a:prstGeom prst="line">
              <a:avLst/>
            </a:prstGeom>
            <a:noFill/>
            <a:ln w="38100">
              <a:solidFill>
                <a:schemeClr val="hlink"/>
              </a:solidFill>
              <a:round/>
              <a:headEnd/>
              <a:tailEnd type="triangle" w="med" len="med"/>
            </a:ln>
          </p:spPr>
          <p:txBody>
            <a:bodyPr/>
            <a:lstStyle/>
            <a:p>
              <a:endParaRPr lang="en-US"/>
            </a:p>
          </p:txBody>
        </p:sp>
      </p:grpSp>
      <p:grpSp>
        <p:nvGrpSpPr>
          <p:cNvPr id="8" name="Group 24"/>
          <p:cNvGrpSpPr>
            <a:grpSpLocks/>
          </p:cNvGrpSpPr>
          <p:nvPr/>
        </p:nvGrpSpPr>
        <p:grpSpPr bwMode="auto">
          <a:xfrm rot="5400000">
            <a:off x="4293394" y="5615782"/>
            <a:ext cx="215900" cy="1312862"/>
            <a:chOff x="1290" y="2346"/>
            <a:chExt cx="340" cy="672"/>
          </a:xfrm>
        </p:grpSpPr>
        <p:sp>
          <p:nvSpPr>
            <p:cNvPr id="52254" name="Line 25"/>
            <p:cNvSpPr>
              <a:spLocks noChangeShapeType="1"/>
            </p:cNvSpPr>
            <p:nvPr/>
          </p:nvSpPr>
          <p:spPr bwMode="auto">
            <a:xfrm flipV="1">
              <a:off x="1293" y="2346"/>
              <a:ext cx="337" cy="337"/>
            </a:xfrm>
            <a:prstGeom prst="line">
              <a:avLst/>
            </a:prstGeom>
            <a:noFill/>
            <a:ln w="38100">
              <a:solidFill>
                <a:srgbClr val="D60093"/>
              </a:solidFill>
              <a:round/>
              <a:headEnd/>
              <a:tailEnd type="triangle" w="med" len="med"/>
            </a:ln>
          </p:spPr>
          <p:txBody>
            <a:bodyPr/>
            <a:lstStyle/>
            <a:p>
              <a:endParaRPr lang="en-US"/>
            </a:p>
          </p:txBody>
        </p:sp>
        <p:sp>
          <p:nvSpPr>
            <p:cNvPr id="52255" name="Line 26"/>
            <p:cNvSpPr>
              <a:spLocks noChangeShapeType="1"/>
            </p:cNvSpPr>
            <p:nvPr/>
          </p:nvSpPr>
          <p:spPr bwMode="auto">
            <a:xfrm>
              <a:off x="1290" y="2681"/>
              <a:ext cx="337" cy="337"/>
            </a:xfrm>
            <a:prstGeom prst="line">
              <a:avLst/>
            </a:prstGeom>
            <a:noFill/>
            <a:ln w="38100">
              <a:solidFill>
                <a:srgbClr val="D60093"/>
              </a:solidFill>
              <a:round/>
              <a:headEnd/>
              <a:tailEnd type="triangle" w="med" len="med"/>
            </a:ln>
          </p:spPr>
          <p:txBody>
            <a:bodyPr/>
            <a:lstStyle/>
            <a:p>
              <a:endParaRPr lang="en-US"/>
            </a:p>
          </p:txBody>
        </p:sp>
      </p:grpSp>
      <p:grpSp>
        <p:nvGrpSpPr>
          <p:cNvPr id="9" name="Group 27"/>
          <p:cNvGrpSpPr>
            <a:grpSpLocks/>
          </p:cNvGrpSpPr>
          <p:nvPr/>
        </p:nvGrpSpPr>
        <p:grpSpPr bwMode="auto">
          <a:xfrm rot="5400000">
            <a:off x="2059782" y="5620543"/>
            <a:ext cx="215900" cy="1312863"/>
            <a:chOff x="1290" y="2346"/>
            <a:chExt cx="340" cy="672"/>
          </a:xfrm>
        </p:grpSpPr>
        <p:sp>
          <p:nvSpPr>
            <p:cNvPr id="52252" name="Line 28"/>
            <p:cNvSpPr>
              <a:spLocks noChangeShapeType="1"/>
            </p:cNvSpPr>
            <p:nvPr/>
          </p:nvSpPr>
          <p:spPr bwMode="auto">
            <a:xfrm flipV="1">
              <a:off x="1293" y="2346"/>
              <a:ext cx="337" cy="337"/>
            </a:xfrm>
            <a:prstGeom prst="line">
              <a:avLst/>
            </a:prstGeom>
            <a:noFill/>
            <a:ln w="38100">
              <a:solidFill>
                <a:srgbClr val="D60093"/>
              </a:solidFill>
              <a:round/>
              <a:headEnd/>
              <a:tailEnd type="triangle" w="med" len="med"/>
            </a:ln>
          </p:spPr>
          <p:txBody>
            <a:bodyPr/>
            <a:lstStyle/>
            <a:p>
              <a:endParaRPr lang="en-US"/>
            </a:p>
          </p:txBody>
        </p:sp>
        <p:sp>
          <p:nvSpPr>
            <p:cNvPr id="52253" name="Line 29"/>
            <p:cNvSpPr>
              <a:spLocks noChangeShapeType="1"/>
            </p:cNvSpPr>
            <p:nvPr/>
          </p:nvSpPr>
          <p:spPr bwMode="auto">
            <a:xfrm>
              <a:off x="1290" y="2681"/>
              <a:ext cx="337" cy="337"/>
            </a:xfrm>
            <a:prstGeom prst="line">
              <a:avLst/>
            </a:prstGeom>
            <a:noFill/>
            <a:ln w="38100">
              <a:solidFill>
                <a:srgbClr val="D60093"/>
              </a:solidFill>
              <a:round/>
              <a:headEnd/>
              <a:tailEnd type="triangle" w="med" len="med"/>
            </a:ln>
          </p:spPr>
          <p:txBody>
            <a:bodyPr/>
            <a:lstStyle/>
            <a:p>
              <a:endParaRPr lang="en-US"/>
            </a:p>
          </p:txBody>
        </p:sp>
      </p:grpSp>
      <p:grpSp>
        <p:nvGrpSpPr>
          <p:cNvPr id="10" name="Group 30"/>
          <p:cNvGrpSpPr>
            <a:grpSpLocks/>
          </p:cNvGrpSpPr>
          <p:nvPr/>
        </p:nvGrpSpPr>
        <p:grpSpPr bwMode="auto">
          <a:xfrm rot="5400000">
            <a:off x="4977606" y="6084094"/>
            <a:ext cx="122238" cy="742950"/>
            <a:chOff x="1290" y="2346"/>
            <a:chExt cx="340" cy="672"/>
          </a:xfrm>
        </p:grpSpPr>
        <p:sp>
          <p:nvSpPr>
            <p:cNvPr id="52250" name="Line 31"/>
            <p:cNvSpPr>
              <a:spLocks noChangeShapeType="1"/>
            </p:cNvSpPr>
            <p:nvPr/>
          </p:nvSpPr>
          <p:spPr bwMode="auto">
            <a:xfrm flipV="1">
              <a:off x="1293" y="2346"/>
              <a:ext cx="337" cy="337"/>
            </a:xfrm>
            <a:prstGeom prst="line">
              <a:avLst/>
            </a:prstGeom>
            <a:noFill/>
            <a:ln w="38100">
              <a:solidFill>
                <a:srgbClr val="008000"/>
              </a:solidFill>
              <a:round/>
              <a:headEnd/>
              <a:tailEnd type="triangle" w="med" len="med"/>
            </a:ln>
          </p:spPr>
          <p:txBody>
            <a:bodyPr/>
            <a:lstStyle/>
            <a:p>
              <a:endParaRPr lang="en-US"/>
            </a:p>
          </p:txBody>
        </p:sp>
        <p:sp>
          <p:nvSpPr>
            <p:cNvPr id="52251" name="Line 32"/>
            <p:cNvSpPr>
              <a:spLocks noChangeShapeType="1"/>
            </p:cNvSpPr>
            <p:nvPr/>
          </p:nvSpPr>
          <p:spPr bwMode="auto">
            <a:xfrm>
              <a:off x="1290" y="2681"/>
              <a:ext cx="337" cy="337"/>
            </a:xfrm>
            <a:prstGeom prst="line">
              <a:avLst/>
            </a:prstGeom>
            <a:noFill/>
            <a:ln w="38100">
              <a:solidFill>
                <a:srgbClr val="008000"/>
              </a:solidFill>
              <a:round/>
              <a:headEnd/>
              <a:tailEnd type="triangle" w="med" len="med"/>
            </a:ln>
          </p:spPr>
          <p:txBody>
            <a:bodyPr/>
            <a:lstStyle/>
            <a:p>
              <a:endParaRPr lang="en-US"/>
            </a:p>
          </p:txBody>
        </p:sp>
      </p:grpSp>
      <p:grpSp>
        <p:nvGrpSpPr>
          <p:cNvPr id="11" name="Group 33"/>
          <p:cNvGrpSpPr>
            <a:grpSpLocks/>
          </p:cNvGrpSpPr>
          <p:nvPr/>
        </p:nvGrpSpPr>
        <p:grpSpPr bwMode="auto">
          <a:xfrm rot="5400000">
            <a:off x="1483519" y="6087269"/>
            <a:ext cx="122238" cy="742950"/>
            <a:chOff x="1290" y="2346"/>
            <a:chExt cx="340" cy="672"/>
          </a:xfrm>
        </p:grpSpPr>
        <p:sp>
          <p:nvSpPr>
            <p:cNvPr id="52248" name="Line 34"/>
            <p:cNvSpPr>
              <a:spLocks noChangeShapeType="1"/>
            </p:cNvSpPr>
            <p:nvPr/>
          </p:nvSpPr>
          <p:spPr bwMode="auto">
            <a:xfrm flipV="1">
              <a:off x="1293" y="2346"/>
              <a:ext cx="337" cy="337"/>
            </a:xfrm>
            <a:prstGeom prst="line">
              <a:avLst/>
            </a:prstGeom>
            <a:noFill/>
            <a:ln w="38100">
              <a:solidFill>
                <a:srgbClr val="008000"/>
              </a:solidFill>
              <a:round/>
              <a:headEnd/>
              <a:tailEnd type="triangle" w="med" len="med"/>
            </a:ln>
          </p:spPr>
          <p:txBody>
            <a:bodyPr/>
            <a:lstStyle/>
            <a:p>
              <a:endParaRPr lang="en-US"/>
            </a:p>
          </p:txBody>
        </p:sp>
        <p:sp>
          <p:nvSpPr>
            <p:cNvPr id="52249" name="Line 35"/>
            <p:cNvSpPr>
              <a:spLocks noChangeShapeType="1"/>
            </p:cNvSpPr>
            <p:nvPr/>
          </p:nvSpPr>
          <p:spPr bwMode="auto">
            <a:xfrm>
              <a:off x="1290" y="2681"/>
              <a:ext cx="337" cy="337"/>
            </a:xfrm>
            <a:prstGeom prst="line">
              <a:avLst/>
            </a:prstGeom>
            <a:noFill/>
            <a:ln w="38100">
              <a:solidFill>
                <a:srgbClr val="008000"/>
              </a:solidFill>
              <a:round/>
              <a:headEnd/>
              <a:tailEnd type="triangle" w="med" len="med"/>
            </a:ln>
          </p:spPr>
          <p:txBody>
            <a:bodyPr/>
            <a:lstStyle/>
            <a:p>
              <a:endParaRPr lang="en-US"/>
            </a:p>
          </p:txBody>
        </p:sp>
      </p:grpSp>
      <p:grpSp>
        <p:nvGrpSpPr>
          <p:cNvPr id="12" name="Group 36"/>
          <p:cNvGrpSpPr>
            <a:grpSpLocks/>
          </p:cNvGrpSpPr>
          <p:nvPr/>
        </p:nvGrpSpPr>
        <p:grpSpPr bwMode="auto">
          <a:xfrm rot="5400000">
            <a:off x="3702844" y="6088857"/>
            <a:ext cx="122237" cy="742950"/>
            <a:chOff x="1290" y="2346"/>
            <a:chExt cx="340" cy="672"/>
          </a:xfrm>
        </p:grpSpPr>
        <p:sp>
          <p:nvSpPr>
            <p:cNvPr id="52246" name="Line 37"/>
            <p:cNvSpPr>
              <a:spLocks noChangeShapeType="1"/>
            </p:cNvSpPr>
            <p:nvPr/>
          </p:nvSpPr>
          <p:spPr bwMode="auto">
            <a:xfrm flipV="1">
              <a:off x="1293" y="2346"/>
              <a:ext cx="337" cy="337"/>
            </a:xfrm>
            <a:prstGeom prst="line">
              <a:avLst/>
            </a:prstGeom>
            <a:noFill/>
            <a:ln w="38100">
              <a:solidFill>
                <a:srgbClr val="008000"/>
              </a:solidFill>
              <a:round/>
              <a:headEnd/>
              <a:tailEnd type="triangle" w="med" len="med"/>
            </a:ln>
          </p:spPr>
          <p:txBody>
            <a:bodyPr/>
            <a:lstStyle/>
            <a:p>
              <a:endParaRPr lang="en-US"/>
            </a:p>
          </p:txBody>
        </p:sp>
        <p:sp>
          <p:nvSpPr>
            <p:cNvPr id="52247" name="Line 38"/>
            <p:cNvSpPr>
              <a:spLocks noChangeShapeType="1"/>
            </p:cNvSpPr>
            <p:nvPr/>
          </p:nvSpPr>
          <p:spPr bwMode="auto">
            <a:xfrm>
              <a:off x="1290" y="2681"/>
              <a:ext cx="337" cy="337"/>
            </a:xfrm>
            <a:prstGeom prst="line">
              <a:avLst/>
            </a:prstGeom>
            <a:noFill/>
            <a:ln w="38100">
              <a:solidFill>
                <a:srgbClr val="008000"/>
              </a:solidFill>
              <a:round/>
              <a:headEnd/>
              <a:tailEnd type="triangle" w="med" len="med"/>
            </a:ln>
          </p:spPr>
          <p:txBody>
            <a:bodyPr/>
            <a:lstStyle/>
            <a:p>
              <a:endParaRPr lang="en-US"/>
            </a:p>
          </p:txBody>
        </p:sp>
      </p:grpSp>
      <p:grpSp>
        <p:nvGrpSpPr>
          <p:cNvPr id="13" name="Group 39"/>
          <p:cNvGrpSpPr>
            <a:grpSpLocks/>
          </p:cNvGrpSpPr>
          <p:nvPr/>
        </p:nvGrpSpPr>
        <p:grpSpPr bwMode="auto">
          <a:xfrm rot="5400000">
            <a:off x="2729706" y="6095207"/>
            <a:ext cx="122237" cy="742950"/>
            <a:chOff x="1290" y="2346"/>
            <a:chExt cx="340" cy="672"/>
          </a:xfrm>
        </p:grpSpPr>
        <p:sp>
          <p:nvSpPr>
            <p:cNvPr id="52244" name="Line 40"/>
            <p:cNvSpPr>
              <a:spLocks noChangeShapeType="1"/>
            </p:cNvSpPr>
            <p:nvPr/>
          </p:nvSpPr>
          <p:spPr bwMode="auto">
            <a:xfrm flipV="1">
              <a:off x="1293" y="2346"/>
              <a:ext cx="337" cy="337"/>
            </a:xfrm>
            <a:prstGeom prst="line">
              <a:avLst/>
            </a:prstGeom>
            <a:noFill/>
            <a:ln w="38100">
              <a:solidFill>
                <a:srgbClr val="008000"/>
              </a:solidFill>
              <a:round/>
              <a:headEnd/>
              <a:tailEnd type="triangle" w="med" len="med"/>
            </a:ln>
          </p:spPr>
          <p:txBody>
            <a:bodyPr/>
            <a:lstStyle/>
            <a:p>
              <a:endParaRPr lang="en-US"/>
            </a:p>
          </p:txBody>
        </p:sp>
        <p:sp>
          <p:nvSpPr>
            <p:cNvPr id="52245" name="Line 41"/>
            <p:cNvSpPr>
              <a:spLocks noChangeShapeType="1"/>
            </p:cNvSpPr>
            <p:nvPr/>
          </p:nvSpPr>
          <p:spPr bwMode="auto">
            <a:xfrm>
              <a:off x="1290" y="2681"/>
              <a:ext cx="337" cy="337"/>
            </a:xfrm>
            <a:prstGeom prst="line">
              <a:avLst/>
            </a:prstGeom>
            <a:noFill/>
            <a:ln w="38100">
              <a:solidFill>
                <a:srgbClr val="008000"/>
              </a:solidFill>
              <a:round/>
              <a:headEnd/>
              <a:tailEnd type="triangle" w="med" len="med"/>
            </a:ln>
          </p:spPr>
          <p:txBody>
            <a:bodyPr/>
            <a:lstStyle/>
            <a:p>
              <a:endParaRPr lang="en-US"/>
            </a:p>
          </p:txBody>
        </p:sp>
      </p:grpSp>
      <p:sp>
        <p:nvSpPr>
          <p:cNvPr id="1101866" name="Text Box 42"/>
          <p:cNvSpPr txBox="1">
            <a:spLocks noChangeArrowheads="1"/>
          </p:cNvSpPr>
          <p:nvPr/>
        </p:nvSpPr>
        <p:spPr bwMode="auto">
          <a:xfrm>
            <a:off x="3582988" y="4252913"/>
            <a:ext cx="4579937" cy="822325"/>
          </a:xfrm>
          <a:prstGeom prst="rect">
            <a:avLst/>
          </a:prstGeom>
          <a:noFill/>
          <a:ln w="9525">
            <a:noFill/>
            <a:miter lim="800000"/>
            <a:headEnd/>
            <a:tailEnd/>
          </a:ln>
        </p:spPr>
        <p:txBody>
          <a:bodyPr>
            <a:spAutoFit/>
          </a:bodyPr>
          <a:lstStyle/>
          <a:p>
            <a:pPr algn="r"/>
            <a:r>
              <a:rPr lang="en-US" sz="2400" i="1">
                <a:solidFill>
                  <a:srgbClr val="FF0000"/>
                </a:solidFill>
                <a:latin typeface="Arial" charset="0"/>
              </a:rPr>
              <a:t>Half of the product neutrons are absorbed by the control rods</a:t>
            </a:r>
          </a:p>
        </p:txBody>
      </p:sp>
      <p:sp>
        <p:nvSpPr>
          <p:cNvPr id="1101867" name="Text Box 43"/>
          <p:cNvSpPr txBox="1">
            <a:spLocks noChangeArrowheads="1"/>
          </p:cNvSpPr>
          <p:nvPr/>
        </p:nvSpPr>
        <p:spPr bwMode="auto">
          <a:xfrm>
            <a:off x="4640263" y="5441950"/>
            <a:ext cx="3476625" cy="822325"/>
          </a:xfrm>
          <a:prstGeom prst="rect">
            <a:avLst/>
          </a:prstGeom>
          <a:noFill/>
          <a:ln w="9525">
            <a:noFill/>
            <a:miter lim="800000"/>
            <a:headEnd/>
            <a:tailEnd/>
          </a:ln>
        </p:spPr>
        <p:txBody>
          <a:bodyPr>
            <a:spAutoFit/>
          </a:bodyPr>
          <a:lstStyle/>
          <a:p>
            <a:pPr algn="r"/>
            <a:r>
              <a:rPr lang="en-US" sz="2400" i="1">
                <a:solidFill>
                  <a:srgbClr val="FF0000"/>
                </a:solidFill>
                <a:latin typeface="Arial" charset="0"/>
              </a:rPr>
              <a:t>Few of the product neutrons are absorbed</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01826">
                                            <p:txEl>
                                              <p:pRg st="1" end="1"/>
                                            </p:txEl>
                                          </p:spTgt>
                                        </p:tgtEl>
                                        <p:attrNameLst>
                                          <p:attrName>style.visibility</p:attrName>
                                        </p:attrNameLst>
                                      </p:cBhvr>
                                      <p:to>
                                        <p:strVal val="visible"/>
                                      </p:to>
                                    </p:set>
                                    <p:anim calcmode="lin" valueType="num">
                                      <p:cBhvr additive="base">
                                        <p:cTn id="7" dur="500" fill="hold"/>
                                        <p:tgtEl>
                                          <p:spTgt spid="110182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018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8" presetClass="entr" presetSubtype="3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amond(out)">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101834"/>
                                        </p:tgtEl>
                                        <p:attrNameLst>
                                          <p:attrName>style.visibility</p:attrName>
                                        </p:attrNameLst>
                                      </p:cBhvr>
                                      <p:to>
                                        <p:strVal val="visible"/>
                                      </p:to>
                                    </p:set>
                                    <p:animEffect transition="in" filter="wipe(up)">
                                      <p:cBhvr>
                                        <p:cTn id="18" dur="500"/>
                                        <p:tgtEl>
                                          <p:spTgt spid="1101834"/>
                                        </p:tgtEl>
                                      </p:cBhvr>
                                    </p:animEffect>
                                  </p:childTnLst>
                                  <p:subTnLst>
                                    <p:audio>
                                      <p:cMediaNode>
                                        <p:cTn display="0" masterRel="sameClick">
                                          <p:stCondLst>
                                            <p:cond evt="begin" delay="0">
                                              <p:tn val="16"/>
                                            </p:cond>
                                          </p:stCondLst>
                                          <p:endCondLst>
                                            <p:cond evt="onStopAudio" delay="0">
                                              <p:tgtEl>
                                                <p:sldTgt/>
                                              </p:tgtEl>
                                            </p:cond>
                                          </p:endCondLst>
                                        </p:cTn>
                                        <p:tgtEl>
                                          <p:sndTgt r:embed="rId5" name="hammer.wav"/>
                                        </p:tgtEl>
                                      </p:cMediaNode>
                                    </p:audio>
                                  </p:subTnLst>
                                </p:cTn>
                              </p:par>
                            </p:childTnLst>
                          </p:cTn>
                        </p:par>
                        <p:par>
                          <p:cTn id="19" fill="hold">
                            <p:stCondLst>
                              <p:cond delay="500"/>
                            </p:stCondLst>
                            <p:childTnLst>
                              <p:par>
                                <p:cTn id="20" presetID="2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subTnLst>
                                    <p:audio>
                                      <p:cMediaNode>
                                        <p:cTn display="0" masterRel="sameClick">
                                          <p:stCondLst>
                                            <p:cond evt="begin" delay="0">
                                              <p:tn val="20"/>
                                            </p:cond>
                                          </p:stCondLst>
                                          <p:endCondLst>
                                            <p:cond evt="onStopAudio" delay="0">
                                              <p:tgtEl>
                                                <p:sldTgt/>
                                              </p:tgtEl>
                                            </p:cond>
                                          </p:endCondLst>
                                        </p:cTn>
                                        <p:tgtEl>
                                          <p:sndTgt r:embed="rId5" name="hammer.wav"/>
                                        </p:tgtEl>
                                      </p:cMediaNode>
                                    </p:audio>
                                  </p:subTnLst>
                                </p:cTn>
                              </p:par>
                            </p:childTnLst>
                          </p:cTn>
                        </p:par>
                        <p:par>
                          <p:cTn id="23" fill="hold">
                            <p:stCondLst>
                              <p:cond delay="1000"/>
                            </p:stCondLst>
                            <p:childTnLst>
                              <p:par>
                                <p:cTn id="24" presetID="22" presetClass="entr" presetSubtype="1"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up)">
                                      <p:cBhvr>
                                        <p:cTn id="26" dur="500"/>
                                        <p:tgtEl>
                                          <p:spTgt spid="5"/>
                                        </p:tgtEl>
                                      </p:cBhvr>
                                    </p:animEffect>
                                  </p:childTnLst>
                                  <p:subTnLst>
                                    <p:audio>
                                      <p:cMediaNode>
                                        <p:cTn display="0" masterRel="sameClick">
                                          <p:stCondLst>
                                            <p:cond evt="begin" delay="0">
                                              <p:tn val="24"/>
                                            </p:cond>
                                          </p:stCondLst>
                                          <p:endCondLst>
                                            <p:cond evt="onStopAudio" delay="0">
                                              <p:tgtEl>
                                                <p:sldTgt/>
                                              </p:tgtEl>
                                            </p:cond>
                                          </p:endCondLst>
                                        </p:cTn>
                                        <p:tgtEl>
                                          <p:sndTgt r:embed="rId5" name="hammer.wav"/>
                                        </p:tgtEl>
                                      </p:cMediaNode>
                                    </p:audio>
                                  </p:subTnLst>
                                </p:cTn>
                              </p:par>
                            </p:childTnLst>
                          </p:cTn>
                        </p:par>
                        <p:par>
                          <p:cTn id="27" fill="hold">
                            <p:stCondLst>
                              <p:cond delay="1500"/>
                            </p:stCondLst>
                            <p:childTnLst>
                              <p:par>
                                <p:cTn id="28" presetID="22" presetClass="entr" presetSubtype="1"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up)">
                                      <p:cBhvr>
                                        <p:cTn id="30" dur="500"/>
                                        <p:tgtEl>
                                          <p:spTgt spid="6"/>
                                        </p:tgtEl>
                                      </p:cBhvr>
                                    </p:animEffect>
                                  </p:childTnLst>
                                  <p:subTnLst>
                                    <p:audio>
                                      <p:cMediaNode>
                                        <p:cTn display="0" masterRel="sameClick">
                                          <p:stCondLst>
                                            <p:cond evt="begin" delay="0">
                                              <p:tn val="28"/>
                                            </p:cond>
                                          </p:stCondLst>
                                          <p:endCondLst>
                                            <p:cond evt="onStopAudio" delay="0">
                                              <p:tgtEl>
                                                <p:sldTgt/>
                                              </p:tgtEl>
                                            </p:cond>
                                          </p:endCondLst>
                                        </p:cTn>
                                        <p:tgtEl>
                                          <p:sndTgt r:embed="rId5" name="hammer.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101826">
                                            <p:txEl>
                                              <p:pRg st="2" end="2"/>
                                            </p:txEl>
                                          </p:spTgt>
                                        </p:tgtEl>
                                        <p:attrNameLst>
                                          <p:attrName>style.visibility</p:attrName>
                                        </p:attrNameLst>
                                      </p:cBhvr>
                                      <p:to>
                                        <p:strVal val="visible"/>
                                      </p:to>
                                    </p:set>
                                    <p:anim calcmode="lin" valueType="num">
                                      <p:cBhvr additive="base">
                                        <p:cTn id="35" dur="500" fill="hold"/>
                                        <p:tgtEl>
                                          <p:spTgt spid="1101826">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0182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8" presetClass="entr" presetSubtype="32"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diamond(out)">
                                      <p:cBhvr>
                                        <p:cTn id="41" dur="20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1101844"/>
                                        </p:tgtEl>
                                        <p:attrNameLst>
                                          <p:attrName>style.visibility</p:attrName>
                                        </p:attrNameLst>
                                      </p:cBhvr>
                                      <p:to>
                                        <p:strVal val="visible"/>
                                      </p:to>
                                    </p:set>
                                    <p:animEffect transition="in" filter="wipe(up)">
                                      <p:cBhvr>
                                        <p:cTn id="46" dur="500"/>
                                        <p:tgtEl>
                                          <p:spTgt spid="1101844"/>
                                        </p:tgtEl>
                                      </p:cBhvr>
                                    </p:animEffect>
                                  </p:childTnLst>
                                  <p:subTnLst>
                                    <p:audio>
                                      <p:cMediaNode>
                                        <p:cTn display="0" masterRel="sameClick">
                                          <p:stCondLst>
                                            <p:cond evt="begin" delay="0">
                                              <p:tn val="44"/>
                                            </p:cond>
                                          </p:stCondLst>
                                          <p:endCondLst>
                                            <p:cond evt="onStopAudio" delay="0">
                                              <p:tgtEl>
                                                <p:sldTgt/>
                                              </p:tgtEl>
                                            </p:cond>
                                          </p:endCondLst>
                                        </p:cTn>
                                        <p:tgtEl>
                                          <p:sndTgt r:embed="rId5" name="hammer.wav"/>
                                        </p:tgtEl>
                                      </p:cMediaNode>
                                    </p:audio>
                                  </p:subTnLst>
                                </p:cTn>
                              </p:par>
                            </p:childTnLst>
                          </p:cTn>
                        </p:par>
                        <p:par>
                          <p:cTn id="47" fill="hold">
                            <p:stCondLst>
                              <p:cond delay="500"/>
                            </p:stCondLst>
                            <p:childTnLst>
                              <p:par>
                                <p:cTn id="48" presetID="22" presetClass="entr" presetSubtype="1" fill="hold" nodeType="after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up)">
                                      <p:cBhvr>
                                        <p:cTn id="50" dur="500"/>
                                        <p:tgtEl>
                                          <p:spTgt spid="7"/>
                                        </p:tgtEl>
                                      </p:cBhvr>
                                    </p:animEffect>
                                  </p:childTnLst>
                                  <p:subTnLst>
                                    <p:audio>
                                      <p:cMediaNode>
                                        <p:cTn display="0" masterRel="sameClick">
                                          <p:stCondLst>
                                            <p:cond evt="begin" delay="0">
                                              <p:tn val="48"/>
                                            </p:cond>
                                          </p:stCondLst>
                                          <p:endCondLst>
                                            <p:cond evt="onStopAudio" delay="0">
                                              <p:tgtEl>
                                                <p:sldTgt/>
                                              </p:tgtEl>
                                            </p:cond>
                                          </p:endCondLst>
                                        </p:cTn>
                                        <p:tgtEl>
                                          <p:sndTgt r:embed="rId5" name="hammer.wav"/>
                                        </p:tgtEl>
                                      </p:cMediaNode>
                                    </p:audio>
                                  </p:subTnLst>
                                </p:cTn>
                              </p:par>
                            </p:childTnLst>
                          </p:cTn>
                        </p:par>
                        <p:par>
                          <p:cTn id="51" fill="hold">
                            <p:stCondLst>
                              <p:cond delay="1000"/>
                            </p:stCondLst>
                            <p:childTnLst>
                              <p:par>
                                <p:cTn id="52" presetID="22" presetClass="entr" presetSubtype="1" fill="hold"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up)">
                                      <p:cBhvr>
                                        <p:cTn id="54" dur="500"/>
                                        <p:tgtEl>
                                          <p:spTgt spid="8"/>
                                        </p:tgtEl>
                                      </p:cBhvr>
                                    </p:animEffect>
                                  </p:childTnLst>
                                  <p:subTnLst>
                                    <p:audio>
                                      <p:cMediaNode>
                                        <p:cTn display="0" masterRel="sameClick">
                                          <p:stCondLst>
                                            <p:cond evt="begin" delay="0">
                                              <p:tn val="52"/>
                                            </p:cond>
                                          </p:stCondLst>
                                          <p:endCondLst>
                                            <p:cond evt="onStopAudio" delay="0">
                                              <p:tgtEl>
                                                <p:sldTgt/>
                                              </p:tgtEl>
                                            </p:cond>
                                          </p:endCondLst>
                                        </p:cTn>
                                        <p:tgtEl>
                                          <p:sndTgt r:embed="rId5" name="hammer.wav"/>
                                        </p:tgtEl>
                                      </p:cMediaNode>
                                    </p:audio>
                                  </p:subTnLst>
                                </p:cTn>
                              </p:par>
                              <p:par>
                                <p:cTn id="55" presetID="22" presetClass="entr" presetSubtype="1" fill="hold"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up)">
                                      <p:cBhvr>
                                        <p:cTn id="57" dur="500"/>
                                        <p:tgtEl>
                                          <p:spTgt spid="9"/>
                                        </p:tgtEl>
                                      </p:cBhvr>
                                    </p:animEffect>
                                  </p:childTnLst>
                                  <p:subTnLst>
                                    <p:audio>
                                      <p:cMediaNode>
                                        <p:cTn display="0" masterRel="sameClick">
                                          <p:stCondLst>
                                            <p:cond evt="begin" delay="0">
                                              <p:tn val="55"/>
                                            </p:cond>
                                          </p:stCondLst>
                                          <p:endCondLst>
                                            <p:cond evt="onStopAudio" delay="0">
                                              <p:tgtEl>
                                                <p:sldTgt/>
                                              </p:tgtEl>
                                            </p:cond>
                                          </p:endCondLst>
                                        </p:cTn>
                                        <p:tgtEl>
                                          <p:sndTgt r:embed="rId5" name="hammer.wav"/>
                                        </p:tgtEl>
                                      </p:cMediaNode>
                                    </p:audio>
                                  </p:subTnLst>
                                </p:cTn>
                              </p:par>
                            </p:childTnLst>
                          </p:cTn>
                        </p:par>
                        <p:par>
                          <p:cTn id="58" fill="hold">
                            <p:stCondLst>
                              <p:cond delay="15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subTnLst>
                                    <p:audio>
                                      <p:cMediaNode>
                                        <p:cTn display="0" masterRel="sameClick">
                                          <p:stCondLst>
                                            <p:cond evt="begin" delay="0">
                                              <p:tn val="59"/>
                                            </p:cond>
                                          </p:stCondLst>
                                          <p:endCondLst>
                                            <p:cond evt="onStopAudio" delay="0">
                                              <p:tgtEl>
                                                <p:sldTgt/>
                                              </p:tgtEl>
                                            </p:cond>
                                          </p:endCondLst>
                                        </p:cTn>
                                        <p:tgtEl>
                                          <p:sndTgt r:embed="rId5" name="hammer.wav"/>
                                        </p:tgtEl>
                                      </p:cMediaNode>
                                    </p:audio>
                                  </p:subTnLst>
                                </p:cTn>
                              </p:par>
                              <p:par>
                                <p:cTn id="62" presetID="22" presetClass="entr" presetSubtype="1"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up)">
                                      <p:cBhvr>
                                        <p:cTn id="64" dur="500"/>
                                        <p:tgtEl>
                                          <p:spTgt spid="11"/>
                                        </p:tgtEl>
                                      </p:cBhvr>
                                    </p:animEffect>
                                  </p:childTnLst>
                                  <p:subTnLst>
                                    <p:audio>
                                      <p:cMediaNode>
                                        <p:cTn display="0" masterRel="sameClick">
                                          <p:stCondLst>
                                            <p:cond evt="begin" delay="0">
                                              <p:tn val="62"/>
                                            </p:cond>
                                          </p:stCondLst>
                                          <p:endCondLst>
                                            <p:cond evt="onStopAudio" delay="0">
                                              <p:tgtEl>
                                                <p:sldTgt/>
                                              </p:tgtEl>
                                            </p:cond>
                                          </p:endCondLst>
                                        </p:cTn>
                                        <p:tgtEl>
                                          <p:sndTgt r:embed="rId5" name="hammer.wav"/>
                                        </p:tgtEl>
                                      </p:cMediaNode>
                                    </p:audio>
                                  </p:subTnLst>
                                </p:cTn>
                              </p:par>
                              <p:par>
                                <p:cTn id="65" presetID="22" presetClass="entr" presetSubtype="1" fill="hold" nodeType="with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wipe(up)">
                                      <p:cBhvr>
                                        <p:cTn id="67" dur="500"/>
                                        <p:tgtEl>
                                          <p:spTgt spid="12"/>
                                        </p:tgtEl>
                                      </p:cBhvr>
                                    </p:animEffect>
                                  </p:childTnLst>
                                  <p:subTnLst>
                                    <p:audio>
                                      <p:cMediaNode>
                                        <p:cTn display="0" masterRel="sameClick">
                                          <p:stCondLst>
                                            <p:cond evt="begin" delay="0">
                                              <p:tn val="65"/>
                                            </p:cond>
                                          </p:stCondLst>
                                          <p:endCondLst>
                                            <p:cond evt="onStopAudio" delay="0">
                                              <p:tgtEl>
                                                <p:sldTgt/>
                                              </p:tgtEl>
                                            </p:cond>
                                          </p:endCondLst>
                                        </p:cTn>
                                        <p:tgtEl>
                                          <p:sndTgt r:embed="rId5" name="hammer.wav"/>
                                        </p:tgtEl>
                                      </p:cMediaNode>
                                    </p:audio>
                                  </p:subTnLst>
                                </p:cTn>
                              </p:par>
                              <p:par>
                                <p:cTn id="68" presetID="22" presetClass="entr" presetSubtype="1"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up)">
                                      <p:cBhvr>
                                        <p:cTn id="70" dur="500"/>
                                        <p:tgtEl>
                                          <p:spTgt spid="13"/>
                                        </p:tgtEl>
                                      </p:cBhvr>
                                    </p:animEffect>
                                  </p:childTnLst>
                                  <p:subTnLst>
                                    <p:audio>
                                      <p:cMediaNode>
                                        <p:cTn display="0" masterRel="sameClick">
                                          <p:stCondLst>
                                            <p:cond evt="begin" delay="0">
                                              <p:tn val="68"/>
                                            </p:cond>
                                          </p:stCondLst>
                                          <p:endCondLst>
                                            <p:cond evt="onStopAudio" delay="0">
                                              <p:tgtEl>
                                                <p:sldTgt/>
                                              </p:tgtEl>
                                            </p:cond>
                                          </p:endCondLst>
                                        </p:cTn>
                                        <p:tgtEl>
                                          <p:sndTgt r:embed="rId5" name="hammer.wav"/>
                                        </p:tgtEl>
                                      </p:cMediaNode>
                                    </p:audio>
                                  </p:subTnLst>
                                </p:cTn>
                              </p:par>
                            </p:childTnLst>
                          </p:cTn>
                        </p:par>
                      </p:childTnLst>
                    </p:cTn>
                  </p:par>
                  <p:par>
                    <p:cTn id="71" fill="hold">
                      <p:stCondLst>
                        <p:cond delay="indefinite"/>
                      </p:stCondLst>
                      <p:childTnLst>
                        <p:par>
                          <p:cTn id="72" fill="hold">
                            <p:stCondLst>
                              <p:cond delay="0"/>
                            </p:stCondLst>
                            <p:childTnLst>
                              <p:par>
                                <p:cTn id="73" presetID="53" presetClass="entr" presetSubtype="0" fill="hold" grpId="0" nodeType="clickEffect">
                                  <p:stCondLst>
                                    <p:cond delay="0"/>
                                  </p:stCondLst>
                                  <p:childTnLst>
                                    <p:set>
                                      <p:cBhvr>
                                        <p:cTn id="74" dur="1" fill="hold">
                                          <p:stCondLst>
                                            <p:cond delay="0"/>
                                          </p:stCondLst>
                                        </p:cTn>
                                        <p:tgtEl>
                                          <p:spTgt spid="1101866"/>
                                        </p:tgtEl>
                                        <p:attrNameLst>
                                          <p:attrName>style.visibility</p:attrName>
                                        </p:attrNameLst>
                                      </p:cBhvr>
                                      <p:to>
                                        <p:strVal val="visible"/>
                                      </p:to>
                                    </p:set>
                                    <p:anim calcmode="lin" valueType="num">
                                      <p:cBhvr>
                                        <p:cTn id="75" dur="500" fill="hold"/>
                                        <p:tgtEl>
                                          <p:spTgt spid="1101866"/>
                                        </p:tgtEl>
                                        <p:attrNameLst>
                                          <p:attrName>ppt_w</p:attrName>
                                        </p:attrNameLst>
                                      </p:cBhvr>
                                      <p:tavLst>
                                        <p:tav tm="0">
                                          <p:val>
                                            <p:fltVal val="0"/>
                                          </p:val>
                                        </p:tav>
                                        <p:tav tm="100000">
                                          <p:val>
                                            <p:strVal val="#ppt_w"/>
                                          </p:val>
                                        </p:tav>
                                      </p:tavLst>
                                    </p:anim>
                                    <p:anim calcmode="lin" valueType="num">
                                      <p:cBhvr>
                                        <p:cTn id="76" dur="500" fill="hold"/>
                                        <p:tgtEl>
                                          <p:spTgt spid="1101866"/>
                                        </p:tgtEl>
                                        <p:attrNameLst>
                                          <p:attrName>ppt_h</p:attrName>
                                        </p:attrNameLst>
                                      </p:cBhvr>
                                      <p:tavLst>
                                        <p:tav tm="0">
                                          <p:val>
                                            <p:fltVal val="0"/>
                                          </p:val>
                                        </p:tav>
                                        <p:tav tm="100000">
                                          <p:val>
                                            <p:strVal val="#ppt_h"/>
                                          </p:val>
                                        </p:tav>
                                      </p:tavLst>
                                    </p:anim>
                                    <p:animEffect transition="in" filter="fade">
                                      <p:cBhvr>
                                        <p:cTn id="77" dur="500"/>
                                        <p:tgtEl>
                                          <p:spTgt spid="1101866"/>
                                        </p:tgtEl>
                                      </p:cBhvr>
                                    </p:animEffect>
                                  </p:childTnLst>
                                  <p:subTnLst>
                                    <p:audio>
                                      <p:cMediaNode>
                                        <p:cTn display="0" masterRel="sameClick">
                                          <p:stCondLst>
                                            <p:cond evt="begin" delay="0">
                                              <p:tn val="73"/>
                                            </p:cond>
                                          </p:stCondLst>
                                          <p:endCondLst>
                                            <p:cond evt="onStopAudio" delay="0">
                                              <p:tgtEl>
                                                <p:sldTgt/>
                                              </p:tgtEl>
                                            </p:cond>
                                          </p:endCondLst>
                                        </p:cTn>
                                        <p:tgtEl>
                                          <p:sndTgt r:embed="rId3" name="camera.wav"/>
                                        </p:tgtEl>
                                      </p:cMediaNode>
                                    </p:audio>
                                  </p:subTnLst>
                                </p:cTn>
                              </p:par>
                            </p:childTnLst>
                          </p:cTn>
                        </p:par>
                      </p:childTnLst>
                    </p:cTn>
                  </p:par>
                  <p:par>
                    <p:cTn id="78" fill="hold">
                      <p:stCondLst>
                        <p:cond delay="indefinite"/>
                      </p:stCondLst>
                      <p:childTnLst>
                        <p:par>
                          <p:cTn id="79" fill="hold">
                            <p:stCondLst>
                              <p:cond delay="0"/>
                            </p:stCondLst>
                            <p:childTnLst>
                              <p:par>
                                <p:cTn id="80" presetID="53" presetClass="entr" presetSubtype="0" fill="hold" grpId="0" nodeType="clickEffect">
                                  <p:stCondLst>
                                    <p:cond delay="0"/>
                                  </p:stCondLst>
                                  <p:childTnLst>
                                    <p:set>
                                      <p:cBhvr>
                                        <p:cTn id="81" dur="1" fill="hold">
                                          <p:stCondLst>
                                            <p:cond delay="0"/>
                                          </p:stCondLst>
                                        </p:cTn>
                                        <p:tgtEl>
                                          <p:spTgt spid="1101867"/>
                                        </p:tgtEl>
                                        <p:attrNameLst>
                                          <p:attrName>style.visibility</p:attrName>
                                        </p:attrNameLst>
                                      </p:cBhvr>
                                      <p:to>
                                        <p:strVal val="visible"/>
                                      </p:to>
                                    </p:set>
                                    <p:anim calcmode="lin" valueType="num">
                                      <p:cBhvr>
                                        <p:cTn id="82" dur="500" fill="hold"/>
                                        <p:tgtEl>
                                          <p:spTgt spid="1101867"/>
                                        </p:tgtEl>
                                        <p:attrNameLst>
                                          <p:attrName>ppt_w</p:attrName>
                                        </p:attrNameLst>
                                      </p:cBhvr>
                                      <p:tavLst>
                                        <p:tav tm="0">
                                          <p:val>
                                            <p:fltVal val="0"/>
                                          </p:val>
                                        </p:tav>
                                        <p:tav tm="100000">
                                          <p:val>
                                            <p:strVal val="#ppt_w"/>
                                          </p:val>
                                        </p:tav>
                                      </p:tavLst>
                                    </p:anim>
                                    <p:anim calcmode="lin" valueType="num">
                                      <p:cBhvr>
                                        <p:cTn id="83" dur="500" fill="hold"/>
                                        <p:tgtEl>
                                          <p:spTgt spid="1101867"/>
                                        </p:tgtEl>
                                        <p:attrNameLst>
                                          <p:attrName>ppt_h</p:attrName>
                                        </p:attrNameLst>
                                      </p:cBhvr>
                                      <p:tavLst>
                                        <p:tav tm="0">
                                          <p:val>
                                            <p:fltVal val="0"/>
                                          </p:val>
                                        </p:tav>
                                        <p:tav tm="100000">
                                          <p:val>
                                            <p:strVal val="#ppt_h"/>
                                          </p:val>
                                        </p:tav>
                                      </p:tavLst>
                                    </p:anim>
                                    <p:animEffect transition="in" filter="fade">
                                      <p:cBhvr>
                                        <p:cTn id="84" dur="500"/>
                                        <p:tgtEl>
                                          <p:spTgt spid="1101867"/>
                                        </p:tgtEl>
                                      </p:cBhvr>
                                    </p:animEffect>
                                  </p:childTnLst>
                                  <p:subTnLst>
                                    <p:audio>
                                      <p:cMediaNode>
                                        <p:cTn display="0" masterRel="sameClick">
                                          <p:stCondLst>
                                            <p:cond evt="begin" delay="0">
                                              <p:tn val="8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1834" grpId="0" animBg="1"/>
      <p:bldP spid="1101844" grpId="0" animBg="1"/>
      <p:bldP spid="1101866" grpId="0"/>
      <p:bldP spid="110186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59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Describing nuclear power stations</a:t>
            </a:r>
            <a:r>
              <a:rPr lang="en-US">
                <a:solidFill>
                  <a:srgbClr val="000000"/>
                </a:solidFill>
                <a:ea typeface="Calibri" pitchFamily="34" charset="0"/>
                <a:cs typeface="Times New Roman" pitchFamily="18" charset="0"/>
                <a:sym typeface="Symbol" pitchFamily="18" charset="2"/>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Recall that a typical fission of </a:t>
            </a:r>
            <a:r>
              <a:rPr lang="en-US" sz="2400" baseline="30000">
                <a:solidFill>
                  <a:srgbClr val="000000"/>
                </a:solidFill>
                <a:latin typeface="Arial" charset="0"/>
                <a:ea typeface="Calibri" pitchFamily="34" charset="0"/>
                <a:cs typeface="Times New Roman" pitchFamily="18" charset="0"/>
              </a:rPr>
              <a:t>235</a:t>
            </a:r>
            <a:r>
              <a:rPr lang="en-US" sz="2400">
                <a:solidFill>
                  <a:srgbClr val="000000"/>
                </a:solidFill>
                <a:latin typeface="Arial" charset="0"/>
                <a:ea typeface="Calibri" pitchFamily="34" charset="0"/>
                <a:cs typeface="Times New Roman" pitchFamily="18" charset="0"/>
              </a:rPr>
              <a:t>U will produce two (and sometimes 3) product neutrons.</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These neutrons have a wide range                                  of kinetic energies </a:t>
            </a:r>
            <a:r>
              <a:rPr lang="en-US" sz="2400" i="1">
                <a:solidFill>
                  <a:srgbClr val="000000"/>
                </a:solidFill>
                <a:latin typeface="Arial" charset="0"/>
                <a:ea typeface="Calibri" pitchFamily="34" charset="0"/>
                <a:cs typeface="Times New Roman" pitchFamily="18" charset="0"/>
              </a:rPr>
              <a:t>E</a:t>
            </a:r>
            <a:r>
              <a:rPr lang="en-US" sz="2400" i="1" baseline="-25000">
                <a:solidFill>
                  <a:srgbClr val="000000"/>
                </a:solidFill>
                <a:latin typeface="Arial" charset="0"/>
                <a:ea typeface="Calibri" pitchFamily="34" charset="0"/>
                <a:cs typeface="Times New Roman" pitchFamily="18" charset="0"/>
              </a:rPr>
              <a:t>K</a:t>
            </a:r>
            <a:r>
              <a:rPr lang="en-US" sz="2400">
                <a:solidFill>
                  <a:srgbClr val="000000"/>
                </a:solidFill>
                <a:latin typeface="Arial" charset="0"/>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If the </a:t>
            </a:r>
            <a:r>
              <a:rPr lang="en-US" sz="2400" i="1">
                <a:solidFill>
                  <a:srgbClr val="000000"/>
                </a:solidFill>
                <a:latin typeface="Arial" charset="0"/>
                <a:ea typeface="Calibri" pitchFamily="34" charset="0"/>
                <a:cs typeface="Times New Roman" pitchFamily="18" charset="0"/>
              </a:rPr>
              <a:t>E</a:t>
            </a:r>
            <a:r>
              <a:rPr lang="en-US" sz="2400" i="1" baseline="-25000">
                <a:solidFill>
                  <a:srgbClr val="000000"/>
                </a:solidFill>
                <a:latin typeface="Arial" charset="0"/>
                <a:ea typeface="Calibri" pitchFamily="34" charset="0"/>
                <a:cs typeface="Times New Roman" pitchFamily="18" charset="0"/>
              </a:rPr>
              <a:t>K</a:t>
            </a:r>
            <a:r>
              <a:rPr lang="en-US" sz="2400">
                <a:solidFill>
                  <a:srgbClr val="000000"/>
                </a:solidFill>
                <a:latin typeface="Arial" charset="0"/>
                <a:ea typeface="Calibri" pitchFamily="34" charset="0"/>
                <a:cs typeface="Times New Roman" pitchFamily="18" charset="0"/>
              </a:rPr>
              <a:t> value of a neutron is too                                   high, it can pass through a </a:t>
            </a:r>
            <a:r>
              <a:rPr lang="en-US" sz="2400" baseline="30000">
                <a:solidFill>
                  <a:srgbClr val="000000"/>
                </a:solidFill>
                <a:latin typeface="Arial" charset="0"/>
                <a:ea typeface="Calibri" pitchFamily="34" charset="0"/>
                <a:cs typeface="Times New Roman" pitchFamily="18" charset="0"/>
              </a:rPr>
              <a:t>235</a:t>
            </a:r>
            <a:r>
              <a:rPr lang="en-US" sz="2400">
                <a:solidFill>
                  <a:srgbClr val="000000"/>
                </a:solidFill>
                <a:latin typeface="Arial" charset="0"/>
                <a:ea typeface="Calibri" pitchFamily="34" charset="0"/>
                <a:cs typeface="Times New Roman" pitchFamily="18" charset="0"/>
              </a:rPr>
              <a:t>U                                   nucleus without causing it to split.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If the </a:t>
            </a:r>
            <a:r>
              <a:rPr lang="en-US" sz="2400" i="1">
                <a:solidFill>
                  <a:srgbClr val="000000"/>
                </a:solidFill>
                <a:latin typeface="Arial" charset="0"/>
                <a:ea typeface="Calibri" pitchFamily="34" charset="0"/>
                <a:cs typeface="Times New Roman" pitchFamily="18" charset="0"/>
              </a:rPr>
              <a:t>E</a:t>
            </a:r>
            <a:r>
              <a:rPr lang="en-US" sz="2400" i="1" baseline="-25000">
                <a:solidFill>
                  <a:srgbClr val="000000"/>
                </a:solidFill>
                <a:latin typeface="Arial" charset="0"/>
                <a:ea typeface="Calibri" pitchFamily="34" charset="0"/>
                <a:cs typeface="Times New Roman" pitchFamily="18" charset="0"/>
              </a:rPr>
              <a:t>K</a:t>
            </a:r>
            <a:r>
              <a:rPr lang="en-US" sz="2400" i="1">
                <a:solidFill>
                  <a:srgbClr val="000000"/>
                </a:solidFill>
                <a:latin typeface="Arial" charset="0"/>
                <a:ea typeface="Calibri" pitchFamily="34" charset="0"/>
                <a:cs typeface="Times New Roman" pitchFamily="18" charset="0"/>
              </a:rPr>
              <a:t> </a:t>
            </a:r>
            <a:r>
              <a:rPr lang="en-US" sz="2400">
                <a:solidFill>
                  <a:srgbClr val="000000"/>
                </a:solidFill>
                <a:latin typeface="Arial" charset="0"/>
                <a:ea typeface="Calibri" pitchFamily="34" charset="0"/>
                <a:cs typeface="Times New Roman" pitchFamily="18" charset="0"/>
              </a:rPr>
              <a:t>value is too small, it will                                     just bounce off of the </a:t>
            </a:r>
            <a:r>
              <a:rPr lang="en-US" sz="2400" baseline="30000">
                <a:solidFill>
                  <a:srgbClr val="000000"/>
                </a:solidFill>
                <a:latin typeface="Arial" charset="0"/>
                <a:ea typeface="Calibri" pitchFamily="34" charset="0"/>
                <a:cs typeface="Times New Roman" pitchFamily="18" charset="0"/>
              </a:rPr>
              <a:t>235</a:t>
            </a:r>
            <a:r>
              <a:rPr lang="en-US" sz="2400">
                <a:solidFill>
                  <a:srgbClr val="000000"/>
                </a:solidFill>
                <a:latin typeface="Arial" charset="0"/>
                <a:ea typeface="Calibri" pitchFamily="34" charset="0"/>
                <a:cs typeface="Times New Roman" pitchFamily="18" charset="0"/>
              </a:rPr>
              <a:t>U nucleus                                without exciting it at all.</a:t>
            </a:r>
          </a:p>
        </p:txBody>
      </p:sp>
      <p:sp>
        <p:nvSpPr>
          <p:cNvPr id="53251"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1134596" name="Freeform 4"/>
          <p:cNvSpPr>
            <a:spLocks/>
          </p:cNvSpPr>
          <p:nvPr/>
        </p:nvSpPr>
        <p:spPr bwMode="auto">
          <a:xfrm>
            <a:off x="5727700" y="4151313"/>
            <a:ext cx="1611313" cy="2538412"/>
          </a:xfrm>
          <a:custGeom>
            <a:avLst/>
            <a:gdLst>
              <a:gd name="T0" fmla="*/ 0 w 1015"/>
              <a:gd name="T1" fmla="*/ 0 h 1599"/>
              <a:gd name="T2" fmla="*/ 1015 w 1015"/>
              <a:gd name="T3" fmla="*/ 652 h 1599"/>
              <a:gd name="T4" fmla="*/ 310 w 1015"/>
              <a:gd name="T5" fmla="*/ 1599 h 1599"/>
              <a:gd name="T6" fmla="*/ 0 60000 65536"/>
              <a:gd name="T7" fmla="*/ 0 60000 65536"/>
              <a:gd name="T8" fmla="*/ 0 60000 65536"/>
              <a:gd name="T9" fmla="*/ 0 w 1015"/>
              <a:gd name="T10" fmla="*/ 0 h 1599"/>
              <a:gd name="T11" fmla="*/ 1015 w 1015"/>
              <a:gd name="T12" fmla="*/ 1599 h 1599"/>
            </a:gdLst>
            <a:ahLst/>
            <a:cxnLst>
              <a:cxn ang="T6">
                <a:pos x="T0" y="T1"/>
              </a:cxn>
              <a:cxn ang="T7">
                <a:pos x="T2" y="T3"/>
              </a:cxn>
              <a:cxn ang="T8">
                <a:pos x="T4" y="T5"/>
              </a:cxn>
            </a:cxnLst>
            <a:rect l="T9" t="T10" r="T11" b="T12"/>
            <a:pathLst>
              <a:path w="1015" h="1599">
                <a:moveTo>
                  <a:pt x="0" y="0"/>
                </a:moveTo>
                <a:lnTo>
                  <a:pt x="1015" y="652"/>
                </a:lnTo>
                <a:lnTo>
                  <a:pt x="310" y="1599"/>
                </a:lnTo>
              </a:path>
            </a:pathLst>
          </a:custGeom>
          <a:noFill/>
          <a:ln w="9525" cap="flat">
            <a:solidFill>
              <a:schemeClr val="tx1"/>
            </a:solidFill>
            <a:prstDash val="dash"/>
            <a:round/>
            <a:headEnd/>
            <a:tailEnd/>
          </a:ln>
        </p:spPr>
        <p:txBody>
          <a:bodyPr/>
          <a:lstStyle/>
          <a:p>
            <a:endParaRPr lang="en-US"/>
          </a:p>
        </p:txBody>
      </p:sp>
      <p:sp>
        <p:nvSpPr>
          <p:cNvPr id="1134597" name="Line 5"/>
          <p:cNvSpPr>
            <a:spLocks noChangeShapeType="1"/>
          </p:cNvSpPr>
          <p:nvPr/>
        </p:nvSpPr>
        <p:spPr bwMode="auto">
          <a:xfrm flipH="1">
            <a:off x="7339013" y="204788"/>
            <a:ext cx="1589087" cy="6461125"/>
          </a:xfrm>
          <a:prstGeom prst="line">
            <a:avLst/>
          </a:prstGeom>
          <a:noFill/>
          <a:ln w="9525">
            <a:solidFill>
              <a:schemeClr val="tx1"/>
            </a:solidFill>
            <a:prstDash val="dash"/>
            <a:round/>
            <a:headEnd/>
            <a:tailEnd/>
          </a:ln>
        </p:spPr>
        <p:txBody>
          <a:bodyPr/>
          <a:lstStyle/>
          <a:p>
            <a:endParaRPr lang="en-US"/>
          </a:p>
        </p:txBody>
      </p:sp>
      <p:pic>
        <p:nvPicPr>
          <p:cNvPr id="1134598" name="Picture 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8755063" y="0"/>
            <a:ext cx="388937" cy="388938"/>
          </a:xfrm>
          <a:prstGeom prst="rect">
            <a:avLst/>
          </a:prstGeom>
          <a:noFill/>
          <a:ln w="9525">
            <a:noFill/>
            <a:miter lim="800000"/>
            <a:headEnd/>
            <a:tailEnd/>
          </a:ln>
        </p:spPr>
      </p:pic>
      <p:pic>
        <p:nvPicPr>
          <p:cNvPr id="1134599" name="Picture 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318375" y="4605338"/>
            <a:ext cx="1020763" cy="974725"/>
          </a:xfrm>
          <a:prstGeom prst="rect">
            <a:avLst/>
          </a:prstGeom>
          <a:noFill/>
          <a:ln w="9525">
            <a:noFill/>
            <a:miter lim="800000"/>
            <a:headEnd/>
            <a:tailEnd/>
          </a:ln>
        </p:spPr>
      </p:pic>
      <p:pic>
        <p:nvPicPr>
          <p:cNvPr id="1134600" name="Picture 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545138" y="3949700"/>
            <a:ext cx="388937" cy="388938"/>
          </a:xfrm>
          <a:prstGeom prst="rect">
            <a:avLst/>
          </a:prstGeom>
          <a:noFill/>
          <a:ln w="9525">
            <a:noFill/>
            <a:miter lim="800000"/>
            <a:headEnd/>
            <a:tailEnd/>
          </a:ln>
        </p:spPr>
      </p:pic>
      <p:sp>
        <p:nvSpPr>
          <p:cNvPr id="1134601" name="Text Box 9"/>
          <p:cNvSpPr txBox="1">
            <a:spLocks noChangeArrowheads="1"/>
          </p:cNvSpPr>
          <p:nvPr/>
        </p:nvSpPr>
        <p:spPr bwMode="auto">
          <a:xfrm>
            <a:off x="7467600" y="5991225"/>
            <a:ext cx="922338" cy="822325"/>
          </a:xfrm>
          <a:prstGeom prst="rect">
            <a:avLst/>
          </a:prstGeom>
          <a:noFill/>
          <a:ln w="9525">
            <a:noFill/>
            <a:miter lim="800000"/>
            <a:headEnd/>
            <a:tailEnd/>
          </a:ln>
        </p:spPr>
        <p:txBody>
          <a:bodyPr>
            <a:spAutoFit/>
          </a:bodyPr>
          <a:lstStyle/>
          <a:p>
            <a:pPr algn="ctr"/>
            <a:r>
              <a:rPr lang="en-US" sz="2400">
                <a:solidFill>
                  <a:schemeClr val="hlink"/>
                </a:solidFill>
                <a:latin typeface="Arial" charset="0"/>
              </a:rPr>
              <a:t>too fast</a:t>
            </a:r>
          </a:p>
        </p:txBody>
      </p:sp>
      <p:sp>
        <p:nvSpPr>
          <p:cNvPr id="1134602" name="Text Box 10"/>
          <p:cNvSpPr txBox="1">
            <a:spLocks noChangeArrowheads="1"/>
          </p:cNvSpPr>
          <p:nvPr/>
        </p:nvSpPr>
        <p:spPr bwMode="auto">
          <a:xfrm>
            <a:off x="5226050" y="5991225"/>
            <a:ext cx="922338" cy="822325"/>
          </a:xfrm>
          <a:prstGeom prst="rect">
            <a:avLst/>
          </a:prstGeom>
          <a:noFill/>
          <a:ln w="9525">
            <a:noFill/>
            <a:miter lim="800000"/>
            <a:headEnd/>
            <a:tailEnd/>
          </a:ln>
        </p:spPr>
        <p:txBody>
          <a:bodyPr>
            <a:spAutoFit/>
          </a:bodyPr>
          <a:lstStyle/>
          <a:p>
            <a:pPr algn="ctr"/>
            <a:r>
              <a:rPr lang="en-US" sz="2400">
                <a:solidFill>
                  <a:schemeClr val="hlink"/>
                </a:solidFill>
                <a:latin typeface="Arial" charset="0"/>
              </a:rPr>
              <a:t>too slow</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34594">
                                            <p:txEl>
                                              <p:pRg st="1" end="1"/>
                                            </p:txEl>
                                          </p:spTgt>
                                        </p:tgtEl>
                                        <p:attrNameLst>
                                          <p:attrName>style.visibility</p:attrName>
                                        </p:attrNameLst>
                                      </p:cBhvr>
                                      <p:to>
                                        <p:strVal val="visible"/>
                                      </p:to>
                                    </p:set>
                                    <p:anim calcmode="lin" valueType="num">
                                      <p:cBhvr additive="base">
                                        <p:cTn id="7" dur="500" fill="hold"/>
                                        <p:tgtEl>
                                          <p:spTgt spid="113459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345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34594">
                                            <p:txEl>
                                              <p:pRg st="2" end="2"/>
                                            </p:txEl>
                                          </p:spTgt>
                                        </p:tgtEl>
                                        <p:attrNameLst>
                                          <p:attrName>style.visibility</p:attrName>
                                        </p:attrNameLst>
                                      </p:cBhvr>
                                      <p:to>
                                        <p:strVal val="visible"/>
                                      </p:to>
                                    </p:set>
                                    <p:anim calcmode="lin" valueType="num">
                                      <p:cBhvr additive="base">
                                        <p:cTn id="13" dur="500" fill="hold"/>
                                        <p:tgtEl>
                                          <p:spTgt spid="113459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345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34594">
                                            <p:txEl>
                                              <p:pRg st="3" end="3"/>
                                            </p:txEl>
                                          </p:spTgt>
                                        </p:tgtEl>
                                        <p:attrNameLst>
                                          <p:attrName>style.visibility</p:attrName>
                                        </p:attrNameLst>
                                      </p:cBhvr>
                                      <p:to>
                                        <p:strVal val="visible"/>
                                      </p:to>
                                    </p:set>
                                    <p:anim calcmode="lin" valueType="num">
                                      <p:cBhvr additive="base">
                                        <p:cTn id="19" dur="500" fill="hold"/>
                                        <p:tgtEl>
                                          <p:spTgt spid="113459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3459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1134599"/>
                                        </p:tgtEl>
                                        <p:attrNameLst>
                                          <p:attrName>style.visibility</p:attrName>
                                        </p:attrNameLst>
                                      </p:cBhvr>
                                      <p:to>
                                        <p:strVal val="visible"/>
                                      </p:to>
                                    </p:set>
                                    <p:anim calcmode="lin" valueType="num">
                                      <p:cBhvr>
                                        <p:cTn id="25" dur="500" fill="hold"/>
                                        <p:tgtEl>
                                          <p:spTgt spid="1134599"/>
                                        </p:tgtEl>
                                        <p:attrNameLst>
                                          <p:attrName>ppt_w</p:attrName>
                                        </p:attrNameLst>
                                      </p:cBhvr>
                                      <p:tavLst>
                                        <p:tav tm="0">
                                          <p:val>
                                            <p:fltVal val="0"/>
                                          </p:val>
                                        </p:tav>
                                        <p:tav tm="100000">
                                          <p:val>
                                            <p:strVal val="#ppt_w"/>
                                          </p:val>
                                        </p:tav>
                                      </p:tavLst>
                                    </p:anim>
                                    <p:anim calcmode="lin" valueType="num">
                                      <p:cBhvr>
                                        <p:cTn id="26" dur="500" fill="hold"/>
                                        <p:tgtEl>
                                          <p:spTgt spid="1134599"/>
                                        </p:tgtEl>
                                        <p:attrNameLst>
                                          <p:attrName>ppt_h</p:attrName>
                                        </p:attrNameLst>
                                      </p:cBhvr>
                                      <p:tavLst>
                                        <p:tav tm="0">
                                          <p:val>
                                            <p:fltVal val="0"/>
                                          </p:val>
                                        </p:tav>
                                        <p:tav tm="100000">
                                          <p:val>
                                            <p:strVal val="#ppt_h"/>
                                          </p:val>
                                        </p:tav>
                                      </p:tavLst>
                                    </p:anim>
                                    <p:animEffect transition="in" filter="fade">
                                      <p:cBhvr>
                                        <p:cTn id="27" dur="500"/>
                                        <p:tgtEl>
                                          <p:spTgt spid="1134599"/>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par>
                                <p:cTn id="28" presetID="53" presetClass="entr" presetSubtype="0" fill="hold" nodeType="withEffect">
                                  <p:stCondLst>
                                    <p:cond delay="0"/>
                                  </p:stCondLst>
                                  <p:childTnLst>
                                    <p:set>
                                      <p:cBhvr>
                                        <p:cTn id="29" dur="1" fill="hold">
                                          <p:stCondLst>
                                            <p:cond delay="0"/>
                                          </p:stCondLst>
                                        </p:cTn>
                                        <p:tgtEl>
                                          <p:spTgt spid="1134598"/>
                                        </p:tgtEl>
                                        <p:attrNameLst>
                                          <p:attrName>style.visibility</p:attrName>
                                        </p:attrNameLst>
                                      </p:cBhvr>
                                      <p:to>
                                        <p:strVal val="visible"/>
                                      </p:to>
                                    </p:set>
                                    <p:anim calcmode="lin" valueType="num">
                                      <p:cBhvr>
                                        <p:cTn id="30" dur="500" fill="hold"/>
                                        <p:tgtEl>
                                          <p:spTgt spid="1134598"/>
                                        </p:tgtEl>
                                        <p:attrNameLst>
                                          <p:attrName>ppt_w</p:attrName>
                                        </p:attrNameLst>
                                      </p:cBhvr>
                                      <p:tavLst>
                                        <p:tav tm="0">
                                          <p:val>
                                            <p:fltVal val="0"/>
                                          </p:val>
                                        </p:tav>
                                        <p:tav tm="100000">
                                          <p:val>
                                            <p:strVal val="#ppt_w"/>
                                          </p:val>
                                        </p:tav>
                                      </p:tavLst>
                                    </p:anim>
                                    <p:anim calcmode="lin" valueType="num">
                                      <p:cBhvr>
                                        <p:cTn id="31" dur="500" fill="hold"/>
                                        <p:tgtEl>
                                          <p:spTgt spid="1134598"/>
                                        </p:tgtEl>
                                        <p:attrNameLst>
                                          <p:attrName>ppt_h</p:attrName>
                                        </p:attrNameLst>
                                      </p:cBhvr>
                                      <p:tavLst>
                                        <p:tav tm="0">
                                          <p:val>
                                            <p:fltVal val="0"/>
                                          </p:val>
                                        </p:tav>
                                        <p:tav tm="100000">
                                          <p:val>
                                            <p:strVal val="#ppt_h"/>
                                          </p:val>
                                        </p:tav>
                                      </p:tavLst>
                                    </p:anim>
                                    <p:animEffect transition="in" filter="fade">
                                      <p:cBhvr>
                                        <p:cTn id="32" dur="500"/>
                                        <p:tgtEl>
                                          <p:spTgt spid="1134598"/>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path" presetSubtype="0" fill="hold" nodeType="clickEffect">
                                  <p:stCondLst>
                                    <p:cond delay="0"/>
                                  </p:stCondLst>
                                  <p:childTnLst>
                                    <p:animMotion origin="layout" path="M 4.16667E-6 -7.40741E-7 L -0.17622 0.9456 " pathEditMode="relative" rAng="0" ptsTypes="AA">
                                      <p:cBhvr>
                                        <p:cTn id="36" dur="500" fill="hold"/>
                                        <p:tgtEl>
                                          <p:spTgt spid="1134598"/>
                                        </p:tgtEl>
                                        <p:attrNameLst>
                                          <p:attrName>ppt_x</p:attrName>
                                          <p:attrName>ppt_y</p:attrName>
                                        </p:attrNameLst>
                                      </p:cBhvr>
                                      <p:rCtr x="-8800" y="47300"/>
                                    </p:animMotion>
                                  </p:childTnLst>
                                  <p:subTnLst>
                                    <p:audio>
                                      <p:cMediaNode>
                                        <p:cTn display="0" masterRel="sameClick">
                                          <p:stCondLst>
                                            <p:cond evt="begin" delay="0">
                                              <p:tn val="35"/>
                                            </p:cond>
                                          </p:stCondLst>
                                          <p:endCondLst>
                                            <p:cond evt="onStopAudio" delay="0">
                                              <p:tgtEl>
                                                <p:sldTgt/>
                                              </p:tgtEl>
                                            </p:cond>
                                          </p:endCondLst>
                                        </p:cTn>
                                        <p:tgtEl>
                                          <p:sndTgt r:embed="rId5" name="chimes.wav"/>
                                        </p:tgtEl>
                                      </p:cMediaNode>
                                    </p:audio>
                                  </p:subTnLst>
                                </p:cTn>
                              </p:par>
                              <p:par>
                                <p:cTn id="37" presetID="22" presetClass="entr" presetSubtype="1" fill="hold" grpId="0" nodeType="withEffect">
                                  <p:stCondLst>
                                    <p:cond delay="0"/>
                                  </p:stCondLst>
                                  <p:childTnLst>
                                    <p:set>
                                      <p:cBhvr>
                                        <p:cTn id="38" dur="1" fill="hold">
                                          <p:stCondLst>
                                            <p:cond delay="0"/>
                                          </p:stCondLst>
                                        </p:cTn>
                                        <p:tgtEl>
                                          <p:spTgt spid="1134597"/>
                                        </p:tgtEl>
                                        <p:attrNameLst>
                                          <p:attrName>style.visibility</p:attrName>
                                        </p:attrNameLst>
                                      </p:cBhvr>
                                      <p:to>
                                        <p:strVal val="visible"/>
                                      </p:to>
                                    </p:set>
                                    <p:animEffect transition="in" filter="wipe(up)">
                                      <p:cBhvr>
                                        <p:cTn id="39" dur="500"/>
                                        <p:tgtEl>
                                          <p:spTgt spid="1134597"/>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1134601"/>
                                        </p:tgtEl>
                                        <p:attrNameLst>
                                          <p:attrName>style.visibility</p:attrName>
                                        </p:attrNameLst>
                                      </p:cBhvr>
                                      <p:to>
                                        <p:strVal val="visible"/>
                                      </p:to>
                                    </p:set>
                                    <p:anim calcmode="lin" valueType="num">
                                      <p:cBhvr>
                                        <p:cTn id="44" dur="500" fill="hold"/>
                                        <p:tgtEl>
                                          <p:spTgt spid="1134601"/>
                                        </p:tgtEl>
                                        <p:attrNameLst>
                                          <p:attrName>ppt_w</p:attrName>
                                        </p:attrNameLst>
                                      </p:cBhvr>
                                      <p:tavLst>
                                        <p:tav tm="0">
                                          <p:val>
                                            <p:fltVal val="0"/>
                                          </p:val>
                                        </p:tav>
                                        <p:tav tm="100000">
                                          <p:val>
                                            <p:strVal val="#ppt_w"/>
                                          </p:val>
                                        </p:tav>
                                      </p:tavLst>
                                    </p:anim>
                                    <p:anim calcmode="lin" valueType="num">
                                      <p:cBhvr>
                                        <p:cTn id="45" dur="500" fill="hold"/>
                                        <p:tgtEl>
                                          <p:spTgt spid="1134601"/>
                                        </p:tgtEl>
                                        <p:attrNameLst>
                                          <p:attrName>ppt_h</p:attrName>
                                        </p:attrNameLst>
                                      </p:cBhvr>
                                      <p:tavLst>
                                        <p:tav tm="0">
                                          <p:val>
                                            <p:fltVal val="0"/>
                                          </p:val>
                                        </p:tav>
                                        <p:tav tm="100000">
                                          <p:val>
                                            <p:strVal val="#ppt_h"/>
                                          </p:val>
                                        </p:tav>
                                      </p:tavLst>
                                    </p:anim>
                                    <p:animEffect transition="in" filter="fade">
                                      <p:cBhvr>
                                        <p:cTn id="46" dur="500"/>
                                        <p:tgtEl>
                                          <p:spTgt spid="1134601"/>
                                        </p:tgtEl>
                                      </p:cBhvr>
                                    </p:animEffect>
                                  </p:childTnLst>
                                  <p:subTnLst>
                                    <p:audio>
                                      <p:cMediaNode>
                                        <p:cTn display="0" masterRel="sameClick">
                                          <p:stCondLst>
                                            <p:cond evt="begin" delay="0">
                                              <p:tn val="42"/>
                                            </p:cond>
                                          </p:stCondLst>
                                          <p:endCondLst>
                                            <p:cond evt="onStopAudio" delay="0">
                                              <p:tgtEl>
                                                <p:sldTgt/>
                                              </p:tgtEl>
                                            </p:cond>
                                          </p:endCondLst>
                                        </p:cTn>
                                        <p:tgtEl>
                                          <p:sndTgt r:embed="rId6" name="hammer.wav"/>
                                        </p:tgtEl>
                                      </p:cMediaNode>
                                    </p:audio>
                                  </p:sub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134594">
                                            <p:txEl>
                                              <p:pRg st="4" end="4"/>
                                            </p:txEl>
                                          </p:spTgt>
                                        </p:tgtEl>
                                        <p:attrNameLst>
                                          <p:attrName>style.visibility</p:attrName>
                                        </p:attrNameLst>
                                      </p:cBhvr>
                                      <p:to>
                                        <p:strVal val="visible"/>
                                      </p:to>
                                    </p:set>
                                    <p:anim calcmode="lin" valueType="num">
                                      <p:cBhvr additive="base">
                                        <p:cTn id="51" dur="500" fill="hold"/>
                                        <p:tgtEl>
                                          <p:spTgt spid="1134594">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13459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p:stCondLst>
                        <p:cond delay="indefinite"/>
                      </p:stCondLst>
                      <p:childTnLst>
                        <p:par>
                          <p:cTn id="54" fill="hold">
                            <p:stCondLst>
                              <p:cond delay="0"/>
                            </p:stCondLst>
                            <p:childTnLst>
                              <p:par>
                                <p:cTn id="55" presetID="53" presetClass="entr" presetSubtype="0" fill="hold" nodeType="clickEffect">
                                  <p:stCondLst>
                                    <p:cond delay="0"/>
                                  </p:stCondLst>
                                  <p:childTnLst>
                                    <p:set>
                                      <p:cBhvr>
                                        <p:cTn id="56" dur="1" fill="hold">
                                          <p:stCondLst>
                                            <p:cond delay="0"/>
                                          </p:stCondLst>
                                        </p:cTn>
                                        <p:tgtEl>
                                          <p:spTgt spid="1134600"/>
                                        </p:tgtEl>
                                        <p:attrNameLst>
                                          <p:attrName>style.visibility</p:attrName>
                                        </p:attrNameLst>
                                      </p:cBhvr>
                                      <p:to>
                                        <p:strVal val="visible"/>
                                      </p:to>
                                    </p:set>
                                    <p:anim calcmode="lin" valueType="num">
                                      <p:cBhvr>
                                        <p:cTn id="57" dur="500" fill="hold"/>
                                        <p:tgtEl>
                                          <p:spTgt spid="1134600"/>
                                        </p:tgtEl>
                                        <p:attrNameLst>
                                          <p:attrName>ppt_w</p:attrName>
                                        </p:attrNameLst>
                                      </p:cBhvr>
                                      <p:tavLst>
                                        <p:tav tm="0">
                                          <p:val>
                                            <p:fltVal val="0"/>
                                          </p:val>
                                        </p:tav>
                                        <p:tav tm="100000">
                                          <p:val>
                                            <p:strVal val="#ppt_w"/>
                                          </p:val>
                                        </p:tav>
                                      </p:tavLst>
                                    </p:anim>
                                    <p:anim calcmode="lin" valueType="num">
                                      <p:cBhvr>
                                        <p:cTn id="58" dur="500" fill="hold"/>
                                        <p:tgtEl>
                                          <p:spTgt spid="1134600"/>
                                        </p:tgtEl>
                                        <p:attrNameLst>
                                          <p:attrName>ppt_h</p:attrName>
                                        </p:attrNameLst>
                                      </p:cBhvr>
                                      <p:tavLst>
                                        <p:tav tm="0">
                                          <p:val>
                                            <p:fltVal val="0"/>
                                          </p:val>
                                        </p:tav>
                                        <p:tav tm="100000">
                                          <p:val>
                                            <p:strVal val="#ppt_h"/>
                                          </p:val>
                                        </p:tav>
                                      </p:tavLst>
                                    </p:anim>
                                    <p:animEffect transition="in" filter="fade">
                                      <p:cBhvr>
                                        <p:cTn id="59" dur="500"/>
                                        <p:tgtEl>
                                          <p:spTgt spid="1134600"/>
                                        </p:tgtEl>
                                      </p:cBhvr>
                                    </p:animEffect>
                                  </p:childTnLst>
                                  <p:subTnLst>
                                    <p:audio>
                                      <p:cMediaNode>
                                        <p:cTn display="0" masterRel="sameClick">
                                          <p:stCondLst>
                                            <p:cond evt="begin" delay="0">
                                              <p:tn val="55"/>
                                            </p:cond>
                                          </p:stCondLst>
                                          <p:endCondLst>
                                            <p:cond evt="onStopAudio" delay="0">
                                              <p:tgtEl>
                                                <p:sldTgt/>
                                              </p:tgtEl>
                                            </p:cond>
                                          </p:endCondLst>
                                        </p:cTn>
                                        <p:tgtEl>
                                          <p:sndTgt r:embed="rId3" name="camera.wav"/>
                                        </p:tgtEl>
                                      </p:cMediaNode>
                                    </p:audio>
                                  </p:subTnLst>
                                </p:cTn>
                              </p:par>
                            </p:childTnLst>
                          </p:cTn>
                        </p:par>
                      </p:childTnLst>
                    </p:cTn>
                  </p:par>
                  <p:par>
                    <p:cTn id="60" fill="hold">
                      <p:stCondLst>
                        <p:cond delay="indefinite"/>
                      </p:stCondLst>
                      <p:childTnLst>
                        <p:par>
                          <p:cTn id="61" fill="hold">
                            <p:stCondLst>
                              <p:cond delay="0"/>
                            </p:stCondLst>
                            <p:childTnLst>
                              <p:par>
                                <p:cTn id="62" presetID="0" presetClass="path" presetSubtype="0" accel="50000" decel="50000" fill="hold" nodeType="clickEffect">
                                  <p:stCondLst>
                                    <p:cond delay="0"/>
                                  </p:stCondLst>
                                  <p:childTnLst>
                                    <p:animMotion origin="layout" path="M 4.16667E-6 -5.18519E-6 L 0.17639 0.15254 L 0.05139 0.37708 " pathEditMode="relative" ptsTypes="AAA">
                                      <p:cBhvr>
                                        <p:cTn id="63" dur="3000" fill="hold"/>
                                        <p:tgtEl>
                                          <p:spTgt spid="1134600"/>
                                        </p:tgtEl>
                                        <p:attrNameLst>
                                          <p:attrName>ppt_x</p:attrName>
                                          <p:attrName>ppt_y</p:attrName>
                                        </p:attrNameLst>
                                      </p:cBhvr>
                                    </p:animMotion>
                                  </p:childTnLst>
                                  <p:subTnLst>
                                    <p:audio>
                                      <p:cMediaNode>
                                        <p:cTn display="0" masterRel="sameClick">
                                          <p:stCondLst>
                                            <p:cond evt="begin" delay="0">
                                              <p:tn val="62"/>
                                            </p:cond>
                                          </p:stCondLst>
                                          <p:endCondLst>
                                            <p:cond evt="onStopAudio" delay="0">
                                              <p:tgtEl>
                                                <p:sldTgt/>
                                              </p:tgtEl>
                                            </p:cond>
                                          </p:endCondLst>
                                        </p:cTn>
                                        <p:tgtEl>
                                          <p:sndTgt r:embed="rId5" name="chimes.wav"/>
                                        </p:tgtEl>
                                      </p:cMediaNode>
                                    </p:audio>
                                  </p:subTnLst>
                                </p:cTn>
                              </p:par>
                              <p:par>
                                <p:cTn id="64" presetID="22" presetClass="entr" presetSubtype="1" fill="hold" grpId="0" nodeType="withEffect">
                                  <p:stCondLst>
                                    <p:cond delay="0"/>
                                  </p:stCondLst>
                                  <p:childTnLst>
                                    <p:set>
                                      <p:cBhvr>
                                        <p:cTn id="65" dur="1" fill="hold">
                                          <p:stCondLst>
                                            <p:cond delay="0"/>
                                          </p:stCondLst>
                                        </p:cTn>
                                        <p:tgtEl>
                                          <p:spTgt spid="1134596"/>
                                        </p:tgtEl>
                                        <p:attrNameLst>
                                          <p:attrName>style.visibility</p:attrName>
                                        </p:attrNameLst>
                                      </p:cBhvr>
                                      <p:to>
                                        <p:strVal val="visible"/>
                                      </p:to>
                                    </p:set>
                                    <p:animEffect transition="in" filter="wipe(up)">
                                      <p:cBhvr>
                                        <p:cTn id="66" dur="3000"/>
                                        <p:tgtEl>
                                          <p:spTgt spid="1134596"/>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0" fill="hold" grpId="0" nodeType="clickEffect">
                                  <p:stCondLst>
                                    <p:cond delay="0"/>
                                  </p:stCondLst>
                                  <p:childTnLst>
                                    <p:set>
                                      <p:cBhvr>
                                        <p:cTn id="70" dur="1" fill="hold">
                                          <p:stCondLst>
                                            <p:cond delay="0"/>
                                          </p:stCondLst>
                                        </p:cTn>
                                        <p:tgtEl>
                                          <p:spTgt spid="1134602"/>
                                        </p:tgtEl>
                                        <p:attrNameLst>
                                          <p:attrName>style.visibility</p:attrName>
                                        </p:attrNameLst>
                                      </p:cBhvr>
                                      <p:to>
                                        <p:strVal val="visible"/>
                                      </p:to>
                                    </p:set>
                                    <p:anim calcmode="lin" valueType="num">
                                      <p:cBhvr>
                                        <p:cTn id="71" dur="500" fill="hold"/>
                                        <p:tgtEl>
                                          <p:spTgt spid="1134602"/>
                                        </p:tgtEl>
                                        <p:attrNameLst>
                                          <p:attrName>ppt_w</p:attrName>
                                        </p:attrNameLst>
                                      </p:cBhvr>
                                      <p:tavLst>
                                        <p:tav tm="0">
                                          <p:val>
                                            <p:fltVal val="0"/>
                                          </p:val>
                                        </p:tav>
                                        <p:tav tm="100000">
                                          <p:val>
                                            <p:strVal val="#ppt_w"/>
                                          </p:val>
                                        </p:tav>
                                      </p:tavLst>
                                    </p:anim>
                                    <p:anim calcmode="lin" valueType="num">
                                      <p:cBhvr>
                                        <p:cTn id="72" dur="500" fill="hold"/>
                                        <p:tgtEl>
                                          <p:spTgt spid="1134602"/>
                                        </p:tgtEl>
                                        <p:attrNameLst>
                                          <p:attrName>ppt_h</p:attrName>
                                        </p:attrNameLst>
                                      </p:cBhvr>
                                      <p:tavLst>
                                        <p:tav tm="0">
                                          <p:val>
                                            <p:fltVal val="0"/>
                                          </p:val>
                                        </p:tav>
                                        <p:tav tm="100000">
                                          <p:val>
                                            <p:strVal val="#ppt_h"/>
                                          </p:val>
                                        </p:tav>
                                      </p:tavLst>
                                    </p:anim>
                                    <p:animEffect transition="in" filter="fade">
                                      <p:cBhvr>
                                        <p:cTn id="73" dur="500"/>
                                        <p:tgtEl>
                                          <p:spTgt spid="1134602"/>
                                        </p:tgtEl>
                                      </p:cBhvr>
                                    </p:animEffect>
                                  </p:childTnLst>
                                  <p:subTnLst>
                                    <p:audio>
                                      <p:cMediaNode>
                                        <p:cTn display="0" masterRel="sameClick">
                                          <p:stCondLst>
                                            <p:cond evt="begin" delay="0">
                                              <p:tn val="69"/>
                                            </p:cond>
                                          </p:stCondLst>
                                          <p:endCondLst>
                                            <p:cond evt="onStopAudio" delay="0">
                                              <p:tgtEl>
                                                <p:sldTgt/>
                                              </p:tgtEl>
                                            </p:cond>
                                          </p:endCondLst>
                                        </p:cTn>
                                        <p:tgtEl>
                                          <p:sndTgt r:embed="rId6"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4596" grpId="0" animBg="1"/>
      <p:bldP spid="1134597" grpId="0" animBg="1"/>
      <p:bldP spid="1134601" grpId="0"/>
      <p:bldP spid="113460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42"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Describing nuclear power stations</a:t>
            </a:r>
            <a:r>
              <a:rPr lang="en-US">
                <a:solidFill>
                  <a:srgbClr val="000000"/>
                </a:solidFill>
                <a:ea typeface="Calibri" pitchFamily="34" charset="0"/>
                <a:cs typeface="Times New Roman" pitchFamily="18" charset="0"/>
                <a:sym typeface="Symbol" pitchFamily="18" charset="2"/>
              </a:rPr>
              <a:t> </a:t>
            </a:r>
          </a:p>
          <a:p>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Most of the neutrons produced in a                                reactor are </a:t>
            </a:r>
            <a:r>
              <a:rPr lang="en-US" sz="2400" b="1">
                <a:solidFill>
                  <a:srgbClr val="000000"/>
                </a:solidFill>
                <a:latin typeface="Arial" charset="0"/>
                <a:ea typeface="Calibri" pitchFamily="34" charset="0"/>
                <a:cs typeface="Times New Roman" pitchFamily="18" charset="0"/>
              </a:rPr>
              <a:t>fast neutrons</a:t>
            </a:r>
            <a:r>
              <a:rPr lang="en-US" sz="2400">
                <a:solidFill>
                  <a:srgbClr val="000000"/>
                </a:solidFill>
                <a:latin typeface="Arial" charset="0"/>
                <a:ea typeface="Calibri" pitchFamily="34" charset="0"/>
                <a:cs typeface="Times New Roman" pitchFamily="18" charset="0"/>
              </a:rPr>
              <a:t>, unable to                                 split the </a:t>
            </a:r>
            <a:r>
              <a:rPr lang="en-US" sz="2400" baseline="30000">
                <a:solidFill>
                  <a:srgbClr val="000000"/>
                </a:solidFill>
                <a:latin typeface="Arial" charset="0"/>
                <a:ea typeface="Calibri" pitchFamily="34" charset="0"/>
                <a:cs typeface="Times New Roman" pitchFamily="18" charset="0"/>
              </a:rPr>
              <a:t>235</a:t>
            </a:r>
            <a:r>
              <a:rPr lang="en-US" sz="2400">
                <a:solidFill>
                  <a:srgbClr val="000000"/>
                </a:solidFill>
                <a:latin typeface="Arial" charset="0"/>
                <a:ea typeface="Calibri" pitchFamily="34" charset="0"/>
                <a:cs typeface="Times New Roman" pitchFamily="18" charset="0"/>
              </a:rPr>
              <a:t>U nucleus.</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These fast neutrons will eventually                                    be </a:t>
            </a:r>
            <a:r>
              <a:rPr lang="en-US" sz="2400" b="1">
                <a:solidFill>
                  <a:srgbClr val="000000"/>
                </a:solidFill>
                <a:latin typeface="Arial" charset="0"/>
                <a:ea typeface="Calibri" pitchFamily="34" charset="0"/>
                <a:cs typeface="Times New Roman" pitchFamily="18" charset="0"/>
              </a:rPr>
              <a:t>captured</a:t>
            </a:r>
            <a:r>
              <a:rPr lang="en-US" sz="2400">
                <a:solidFill>
                  <a:srgbClr val="000000"/>
                </a:solidFill>
                <a:latin typeface="Arial" charset="0"/>
                <a:ea typeface="Calibri" pitchFamily="34" charset="0"/>
                <a:cs typeface="Times New Roman" pitchFamily="18" charset="0"/>
              </a:rPr>
              <a:t> by </a:t>
            </a:r>
            <a:r>
              <a:rPr lang="en-US" sz="2400" baseline="30000">
                <a:solidFill>
                  <a:srgbClr val="000000"/>
                </a:solidFill>
                <a:latin typeface="Arial" charset="0"/>
                <a:ea typeface="Calibri" pitchFamily="34" charset="0"/>
                <a:cs typeface="Times New Roman" pitchFamily="18" charset="0"/>
              </a:rPr>
              <a:t>238</a:t>
            </a:r>
            <a:r>
              <a:rPr lang="en-US" sz="2400">
                <a:solidFill>
                  <a:srgbClr val="000000"/>
                </a:solidFill>
                <a:latin typeface="Arial" charset="0"/>
                <a:ea typeface="Calibri" pitchFamily="34" charset="0"/>
                <a:cs typeface="Times New Roman" pitchFamily="18" charset="0"/>
              </a:rPr>
              <a:t>U, or they will                                    leave the surface of the </a:t>
            </a:r>
            <a:r>
              <a:rPr lang="en-US" sz="2400" b="1">
                <a:solidFill>
                  <a:srgbClr val="000000"/>
                </a:solidFill>
                <a:latin typeface="Arial" charset="0"/>
                <a:ea typeface="Calibri" pitchFamily="34" charset="0"/>
                <a:cs typeface="Times New Roman" pitchFamily="18" charset="0"/>
              </a:rPr>
              <a:t>fuel rod</a:t>
            </a:r>
            <a:r>
              <a:rPr lang="en-US" sz="2400">
                <a:solidFill>
                  <a:srgbClr val="000000"/>
                </a:solidFill>
                <a:latin typeface="Arial" charset="0"/>
                <a:ea typeface="Calibri" pitchFamily="34" charset="0"/>
                <a:cs typeface="Times New Roman" pitchFamily="18" charset="0"/>
              </a:rPr>
              <a:t>,                                   without sustaining the fission                                        reaction.</a:t>
            </a:r>
          </a:p>
          <a:p>
            <a:r>
              <a:rPr lang="en-US" sz="2400">
                <a:solidFill>
                  <a:srgbClr val="000000"/>
                </a:solidFill>
                <a:latin typeface="Arial" charset="0"/>
                <a:ea typeface="Calibri" pitchFamily="34" charset="0"/>
                <a:cs typeface="Times New Roman" pitchFamily="18" charset="0"/>
                <a:sym typeface="Symbol" pitchFamily="18" charset="2"/>
              </a:rPr>
              <a:t></a:t>
            </a:r>
            <a:r>
              <a:rPr lang="en-US" sz="2400" b="1">
                <a:solidFill>
                  <a:srgbClr val="000000"/>
                </a:solidFill>
                <a:latin typeface="Arial" charset="0"/>
                <a:ea typeface="Calibri" pitchFamily="34" charset="0"/>
                <a:cs typeface="Times New Roman" pitchFamily="18" charset="0"/>
              </a:rPr>
              <a:t>Moderators</a:t>
            </a:r>
            <a:r>
              <a:rPr lang="en-US" sz="2400">
                <a:solidFill>
                  <a:srgbClr val="000000"/>
                </a:solidFill>
                <a:latin typeface="Arial" charset="0"/>
                <a:ea typeface="Calibri" pitchFamily="34" charset="0"/>
                <a:cs typeface="Times New Roman" pitchFamily="18" charset="0"/>
              </a:rPr>
              <a:t> such as </a:t>
            </a:r>
            <a:r>
              <a:rPr lang="en-US" sz="2400" i="1">
                <a:solidFill>
                  <a:srgbClr val="000000"/>
                </a:solidFill>
                <a:latin typeface="Arial" charset="0"/>
                <a:ea typeface="Calibri" pitchFamily="34" charset="0"/>
                <a:cs typeface="Times New Roman" pitchFamily="18" charset="0"/>
              </a:rPr>
              <a:t>graphite</a:t>
            </a:r>
            <a:r>
              <a:rPr lang="en-US" sz="2400">
                <a:solidFill>
                  <a:srgbClr val="000000"/>
                </a:solidFill>
                <a:latin typeface="Arial" charset="0"/>
                <a:ea typeface="Calibri" pitchFamily="34" charset="0"/>
                <a:cs typeface="Times New Roman" pitchFamily="18" charset="0"/>
              </a:rPr>
              <a:t>, </a:t>
            </a:r>
            <a:r>
              <a:rPr lang="en-US" sz="2400" i="1">
                <a:solidFill>
                  <a:srgbClr val="000000"/>
                </a:solidFill>
                <a:latin typeface="Arial" charset="0"/>
                <a:ea typeface="Calibri" pitchFamily="34" charset="0"/>
                <a:cs typeface="Times New Roman" pitchFamily="18" charset="0"/>
              </a:rPr>
              <a:t>light                                water</a:t>
            </a:r>
            <a:r>
              <a:rPr lang="en-US" sz="2400">
                <a:solidFill>
                  <a:srgbClr val="000000"/>
                </a:solidFill>
                <a:latin typeface="Arial" charset="0"/>
                <a:ea typeface="Calibri" pitchFamily="34" charset="0"/>
                <a:cs typeface="Times New Roman" pitchFamily="18" charset="0"/>
              </a:rPr>
              <a:t> and </a:t>
            </a:r>
            <a:r>
              <a:rPr lang="en-US" sz="2400" i="1">
                <a:solidFill>
                  <a:srgbClr val="000000"/>
                </a:solidFill>
                <a:latin typeface="Arial" charset="0"/>
                <a:ea typeface="Calibri" pitchFamily="34" charset="0"/>
                <a:cs typeface="Times New Roman" pitchFamily="18" charset="0"/>
              </a:rPr>
              <a:t>heavy water</a:t>
            </a:r>
            <a:r>
              <a:rPr lang="en-US" sz="2400">
                <a:solidFill>
                  <a:srgbClr val="000000"/>
                </a:solidFill>
                <a:latin typeface="Arial" charset="0"/>
                <a:ea typeface="Calibri" pitchFamily="34" charset="0"/>
                <a:cs typeface="Times New Roman" pitchFamily="18" charset="0"/>
              </a:rPr>
              <a:t> slow down                                 these fast neutrons to about </a:t>
            </a:r>
            <a:r>
              <a:rPr lang="en-US" sz="2400" b="1">
                <a:solidFill>
                  <a:srgbClr val="000000"/>
                </a:solidFill>
                <a:latin typeface="Arial" charset="0"/>
                <a:ea typeface="Calibri" pitchFamily="34" charset="0"/>
                <a:cs typeface="Times New Roman" pitchFamily="18" charset="0"/>
              </a:rPr>
              <a:t>0.02 eV</a:t>
            </a:r>
            <a:r>
              <a:rPr lang="en-US" sz="2400">
                <a:solidFill>
                  <a:srgbClr val="000000"/>
                </a:solidFill>
                <a:latin typeface="Arial" charset="0"/>
                <a:ea typeface="Calibri" pitchFamily="34" charset="0"/>
                <a:cs typeface="Times New Roman" pitchFamily="18" charset="0"/>
              </a:rPr>
              <a:t>                                  so that they can contribute to the                                   fission process.</a:t>
            </a:r>
          </a:p>
        </p:txBody>
      </p:sp>
      <p:sp>
        <p:nvSpPr>
          <p:cNvPr id="54275"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grpSp>
        <p:nvGrpSpPr>
          <p:cNvPr id="2" name="Group 4"/>
          <p:cNvGrpSpPr>
            <a:grpSpLocks/>
          </p:cNvGrpSpPr>
          <p:nvPr/>
        </p:nvGrpSpPr>
        <p:grpSpPr bwMode="auto">
          <a:xfrm>
            <a:off x="8056563" y="4297363"/>
            <a:ext cx="233362" cy="2476500"/>
            <a:chOff x="3674" y="1417"/>
            <a:chExt cx="257" cy="2908"/>
          </a:xfrm>
        </p:grpSpPr>
        <p:sp>
          <p:nvSpPr>
            <p:cNvPr id="1136645" name="Rectangle 5"/>
            <p:cNvSpPr>
              <a:spLocks noChangeArrowheads="1"/>
            </p:cNvSpPr>
            <p:nvPr/>
          </p:nvSpPr>
          <p:spPr bwMode="auto">
            <a:xfrm>
              <a:off x="3677" y="1417"/>
              <a:ext cx="254" cy="290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4562" name="Oval 6"/>
            <p:cNvSpPr>
              <a:spLocks noChangeArrowheads="1"/>
            </p:cNvSpPr>
            <p:nvPr/>
          </p:nvSpPr>
          <p:spPr bwMode="auto">
            <a:xfrm>
              <a:off x="3692"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63" name="Oval 7"/>
            <p:cNvSpPr>
              <a:spLocks noChangeArrowheads="1"/>
            </p:cNvSpPr>
            <p:nvPr/>
          </p:nvSpPr>
          <p:spPr bwMode="auto">
            <a:xfrm>
              <a:off x="3788"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64" name="Oval 8"/>
            <p:cNvSpPr>
              <a:spLocks noChangeArrowheads="1"/>
            </p:cNvSpPr>
            <p:nvPr/>
          </p:nvSpPr>
          <p:spPr bwMode="auto">
            <a:xfrm>
              <a:off x="3723" y="413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65" name="Oval 9"/>
            <p:cNvSpPr>
              <a:spLocks noChangeArrowheads="1"/>
            </p:cNvSpPr>
            <p:nvPr/>
          </p:nvSpPr>
          <p:spPr bwMode="auto">
            <a:xfrm>
              <a:off x="3826" y="412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66" name="Oval 10"/>
            <p:cNvSpPr>
              <a:spLocks noChangeArrowheads="1"/>
            </p:cNvSpPr>
            <p:nvPr/>
          </p:nvSpPr>
          <p:spPr bwMode="auto">
            <a:xfrm>
              <a:off x="3683"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67" name="Oval 11"/>
            <p:cNvSpPr>
              <a:spLocks noChangeArrowheads="1"/>
            </p:cNvSpPr>
            <p:nvPr/>
          </p:nvSpPr>
          <p:spPr bwMode="auto">
            <a:xfrm>
              <a:off x="3779"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68" name="Oval 12"/>
            <p:cNvSpPr>
              <a:spLocks noChangeArrowheads="1"/>
            </p:cNvSpPr>
            <p:nvPr/>
          </p:nvSpPr>
          <p:spPr bwMode="auto">
            <a:xfrm>
              <a:off x="3714" y="395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69" name="Oval 13"/>
            <p:cNvSpPr>
              <a:spLocks noChangeArrowheads="1"/>
            </p:cNvSpPr>
            <p:nvPr/>
          </p:nvSpPr>
          <p:spPr bwMode="auto">
            <a:xfrm>
              <a:off x="3817" y="393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70" name="Oval 14"/>
            <p:cNvSpPr>
              <a:spLocks noChangeArrowheads="1"/>
            </p:cNvSpPr>
            <p:nvPr/>
          </p:nvSpPr>
          <p:spPr bwMode="auto">
            <a:xfrm>
              <a:off x="3683"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71" name="Oval 15"/>
            <p:cNvSpPr>
              <a:spLocks noChangeArrowheads="1"/>
            </p:cNvSpPr>
            <p:nvPr/>
          </p:nvSpPr>
          <p:spPr bwMode="auto">
            <a:xfrm>
              <a:off x="3779"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72" name="Oval 16"/>
            <p:cNvSpPr>
              <a:spLocks noChangeArrowheads="1"/>
            </p:cNvSpPr>
            <p:nvPr/>
          </p:nvSpPr>
          <p:spPr bwMode="auto">
            <a:xfrm>
              <a:off x="3714" y="375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73" name="Oval 17"/>
            <p:cNvSpPr>
              <a:spLocks noChangeArrowheads="1"/>
            </p:cNvSpPr>
            <p:nvPr/>
          </p:nvSpPr>
          <p:spPr bwMode="auto">
            <a:xfrm>
              <a:off x="3817" y="37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74" name="Oval 18"/>
            <p:cNvSpPr>
              <a:spLocks noChangeArrowheads="1"/>
            </p:cNvSpPr>
            <p:nvPr/>
          </p:nvSpPr>
          <p:spPr bwMode="auto">
            <a:xfrm>
              <a:off x="3674"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75" name="Oval 19"/>
            <p:cNvSpPr>
              <a:spLocks noChangeArrowheads="1"/>
            </p:cNvSpPr>
            <p:nvPr/>
          </p:nvSpPr>
          <p:spPr bwMode="auto">
            <a:xfrm>
              <a:off x="3770"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76" name="Oval 20"/>
            <p:cNvSpPr>
              <a:spLocks noChangeArrowheads="1"/>
            </p:cNvSpPr>
            <p:nvPr/>
          </p:nvSpPr>
          <p:spPr bwMode="auto">
            <a:xfrm>
              <a:off x="3705" y="356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77" name="Oval 21"/>
            <p:cNvSpPr>
              <a:spLocks noChangeArrowheads="1"/>
            </p:cNvSpPr>
            <p:nvPr/>
          </p:nvSpPr>
          <p:spPr bwMode="auto">
            <a:xfrm>
              <a:off x="3808" y="35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78" name="Oval 22"/>
            <p:cNvSpPr>
              <a:spLocks noChangeArrowheads="1"/>
            </p:cNvSpPr>
            <p:nvPr/>
          </p:nvSpPr>
          <p:spPr bwMode="auto">
            <a:xfrm>
              <a:off x="3697"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79" name="Oval 23"/>
            <p:cNvSpPr>
              <a:spLocks noChangeArrowheads="1"/>
            </p:cNvSpPr>
            <p:nvPr/>
          </p:nvSpPr>
          <p:spPr bwMode="auto">
            <a:xfrm>
              <a:off x="3793"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80" name="Oval 24"/>
            <p:cNvSpPr>
              <a:spLocks noChangeArrowheads="1"/>
            </p:cNvSpPr>
            <p:nvPr/>
          </p:nvSpPr>
          <p:spPr bwMode="auto">
            <a:xfrm>
              <a:off x="3728" y="336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81" name="Oval 25"/>
            <p:cNvSpPr>
              <a:spLocks noChangeArrowheads="1"/>
            </p:cNvSpPr>
            <p:nvPr/>
          </p:nvSpPr>
          <p:spPr bwMode="auto">
            <a:xfrm>
              <a:off x="3831" y="335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82" name="Oval 26"/>
            <p:cNvSpPr>
              <a:spLocks noChangeArrowheads="1"/>
            </p:cNvSpPr>
            <p:nvPr/>
          </p:nvSpPr>
          <p:spPr bwMode="auto">
            <a:xfrm>
              <a:off x="3688"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83" name="Oval 27"/>
            <p:cNvSpPr>
              <a:spLocks noChangeArrowheads="1"/>
            </p:cNvSpPr>
            <p:nvPr/>
          </p:nvSpPr>
          <p:spPr bwMode="auto">
            <a:xfrm>
              <a:off x="3784"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84" name="Oval 28"/>
            <p:cNvSpPr>
              <a:spLocks noChangeArrowheads="1"/>
            </p:cNvSpPr>
            <p:nvPr/>
          </p:nvSpPr>
          <p:spPr bwMode="auto">
            <a:xfrm>
              <a:off x="3719" y="318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85" name="Oval 29"/>
            <p:cNvSpPr>
              <a:spLocks noChangeArrowheads="1"/>
            </p:cNvSpPr>
            <p:nvPr/>
          </p:nvSpPr>
          <p:spPr bwMode="auto">
            <a:xfrm>
              <a:off x="3822" y="317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86" name="Oval 30"/>
            <p:cNvSpPr>
              <a:spLocks noChangeArrowheads="1"/>
            </p:cNvSpPr>
            <p:nvPr/>
          </p:nvSpPr>
          <p:spPr bwMode="auto">
            <a:xfrm>
              <a:off x="3688"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87" name="Oval 31"/>
            <p:cNvSpPr>
              <a:spLocks noChangeArrowheads="1"/>
            </p:cNvSpPr>
            <p:nvPr/>
          </p:nvSpPr>
          <p:spPr bwMode="auto">
            <a:xfrm>
              <a:off x="3784"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88" name="Oval 32"/>
            <p:cNvSpPr>
              <a:spLocks noChangeArrowheads="1"/>
            </p:cNvSpPr>
            <p:nvPr/>
          </p:nvSpPr>
          <p:spPr bwMode="auto">
            <a:xfrm>
              <a:off x="3719" y="298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89" name="Oval 33"/>
            <p:cNvSpPr>
              <a:spLocks noChangeArrowheads="1"/>
            </p:cNvSpPr>
            <p:nvPr/>
          </p:nvSpPr>
          <p:spPr bwMode="auto">
            <a:xfrm>
              <a:off x="3822" y="297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90" name="Oval 34"/>
            <p:cNvSpPr>
              <a:spLocks noChangeArrowheads="1"/>
            </p:cNvSpPr>
            <p:nvPr/>
          </p:nvSpPr>
          <p:spPr bwMode="auto">
            <a:xfrm>
              <a:off x="3679"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91" name="Oval 35"/>
            <p:cNvSpPr>
              <a:spLocks noChangeArrowheads="1"/>
            </p:cNvSpPr>
            <p:nvPr/>
          </p:nvSpPr>
          <p:spPr bwMode="auto">
            <a:xfrm>
              <a:off x="3775"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92" name="Oval 36"/>
            <p:cNvSpPr>
              <a:spLocks noChangeArrowheads="1"/>
            </p:cNvSpPr>
            <p:nvPr/>
          </p:nvSpPr>
          <p:spPr bwMode="auto">
            <a:xfrm>
              <a:off x="3710" y="280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93" name="Oval 37"/>
            <p:cNvSpPr>
              <a:spLocks noChangeArrowheads="1"/>
            </p:cNvSpPr>
            <p:nvPr/>
          </p:nvSpPr>
          <p:spPr bwMode="auto">
            <a:xfrm>
              <a:off x="3813" y="278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94" name="Oval 38"/>
            <p:cNvSpPr>
              <a:spLocks noChangeArrowheads="1"/>
            </p:cNvSpPr>
            <p:nvPr/>
          </p:nvSpPr>
          <p:spPr bwMode="auto">
            <a:xfrm>
              <a:off x="3697"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95" name="Oval 39"/>
            <p:cNvSpPr>
              <a:spLocks noChangeArrowheads="1"/>
            </p:cNvSpPr>
            <p:nvPr/>
          </p:nvSpPr>
          <p:spPr bwMode="auto">
            <a:xfrm>
              <a:off x="3793"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96" name="Oval 40"/>
            <p:cNvSpPr>
              <a:spLocks noChangeArrowheads="1"/>
            </p:cNvSpPr>
            <p:nvPr/>
          </p:nvSpPr>
          <p:spPr bwMode="auto">
            <a:xfrm>
              <a:off x="3728" y="260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97" name="Oval 41"/>
            <p:cNvSpPr>
              <a:spLocks noChangeArrowheads="1"/>
            </p:cNvSpPr>
            <p:nvPr/>
          </p:nvSpPr>
          <p:spPr bwMode="auto">
            <a:xfrm>
              <a:off x="3831" y="259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98" name="Oval 42"/>
            <p:cNvSpPr>
              <a:spLocks noChangeArrowheads="1"/>
            </p:cNvSpPr>
            <p:nvPr/>
          </p:nvSpPr>
          <p:spPr bwMode="auto">
            <a:xfrm>
              <a:off x="3688"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99" name="Oval 43"/>
            <p:cNvSpPr>
              <a:spLocks noChangeArrowheads="1"/>
            </p:cNvSpPr>
            <p:nvPr/>
          </p:nvSpPr>
          <p:spPr bwMode="auto">
            <a:xfrm>
              <a:off x="3784"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00" name="Oval 44"/>
            <p:cNvSpPr>
              <a:spLocks noChangeArrowheads="1"/>
            </p:cNvSpPr>
            <p:nvPr/>
          </p:nvSpPr>
          <p:spPr bwMode="auto">
            <a:xfrm>
              <a:off x="3719" y="242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01" name="Oval 45"/>
            <p:cNvSpPr>
              <a:spLocks noChangeArrowheads="1"/>
            </p:cNvSpPr>
            <p:nvPr/>
          </p:nvSpPr>
          <p:spPr bwMode="auto">
            <a:xfrm>
              <a:off x="3822" y="241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02" name="Oval 46"/>
            <p:cNvSpPr>
              <a:spLocks noChangeArrowheads="1"/>
            </p:cNvSpPr>
            <p:nvPr/>
          </p:nvSpPr>
          <p:spPr bwMode="auto">
            <a:xfrm>
              <a:off x="3688"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03" name="Oval 47"/>
            <p:cNvSpPr>
              <a:spLocks noChangeArrowheads="1"/>
            </p:cNvSpPr>
            <p:nvPr/>
          </p:nvSpPr>
          <p:spPr bwMode="auto">
            <a:xfrm>
              <a:off x="3784"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04" name="Oval 48"/>
            <p:cNvSpPr>
              <a:spLocks noChangeArrowheads="1"/>
            </p:cNvSpPr>
            <p:nvPr/>
          </p:nvSpPr>
          <p:spPr bwMode="auto">
            <a:xfrm>
              <a:off x="3719" y="2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05" name="Oval 49"/>
            <p:cNvSpPr>
              <a:spLocks noChangeArrowheads="1"/>
            </p:cNvSpPr>
            <p:nvPr/>
          </p:nvSpPr>
          <p:spPr bwMode="auto">
            <a:xfrm>
              <a:off x="3822" y="221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06" name="Oval 50"/>
            <p:cNvSpPr>
              <a:spLocks noChangeArrowheads="1"/>
            </p:cNvSpPr>
            <p:nvPr/>
          </p:nvSpPr>
          <p:spPr bwMode="auto">
            <a:xfrm>
              <a:off x="3679"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07" name="Oval 51"/>
            <p:cNvSpPr>
              <a:spLocks noChangeArrowheads="1"/>
            </p:cNvSpPr>
            <p:nvPr/>
          </p:nvSpPr>
          <p:spPr bwMode="auto">
            <a:xfrm>
              <a:off x="3775"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08" name="Oval 52"/>
            <p:cNvSpPr>
              <a:spLocks noChangeArrowheads="1"/>
            </p:cNvSpPr>
            <p:nvPr/>
          </p:nvSpPr>
          <p:spPr bwMode="auto">
            <a:xfrm>
              <a:off x="3710" y="2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09" name="Oval 53"/>
            <p:cNvSpPr>
              <a:spLocks noChangeArrowheads="1"/>
            </p:cNvSpPr>
            <p:nvPr/>
          </p:nvSpPr>
          <p:spPr bwMode="auto">
            <a:xfrm>
              <a:off x="3813" y="202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10" name="Oval 54"/>
            <p:cNvSpPr>
              <a:spLocks noChangeArrowheads="1"/>
            </p:cNvSpPr>
            <p:nvPr/>
          </p:nvSpPr>
          <p:spPr bwMode="auto">
            <a:xfrm>
              <a:off x="3702"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11" name="Oval 55"/>
            <p:cNvSpPr>
              <a:spLocks noChangeArrowheads="1"/>
            </p:cNvSpPr>
            <p:nvPr/>
          </p:nvSpPr>
          <p:spPr bwMode="auto">
            <a:xfrm>
              <a:off x="3798"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12" name="Oval 56"/>
            <p:cNvSpPr>
              <a:spLocks noChangeArrowheads="1"/>
            </p:cNvSpPr>
            <p:nvPr/>
          </p:nvSpPr>
          <p:spPr bwMode="auto">
            <a:xfrm>
              <a:off x="3733" y="18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13" name="Oval 57"/>
            <p:cNvSpPr>
              <a:spLocks noChangeArrowheads="1"/>
            </p:cNvSpPr>
            <p:nvPr/>
          </p:nvSpPr>
          <p:spPr bwMode="auto">
            <a:xfrm>
              <a:off x="3836" y="182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14" name="Oval 58"/>
            <p:cNvSpPr>
              <a:spLocks noChangeArrowheads="1"/>
            </p:cNvSpPr>
            <p:nvPr/>
          </p:nvSpPr>
          <p:spPr bwMode="auto">
            <a:xfrm>
              <a:off x="3693"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15" name="Oval 59"/>
            <p:cNvSpPr>
              <a:spLocks noChangeArrowheads="1"/>
            </p:cNvSpPr>
            <p:nvPr/>
          </p:nvSpPr>
          <p:spPr bwMode="auto">
            <a:xfrm>
              <a:off x="3789"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16" name="Oval 60"/>
            <p:cNvSpPr>
              <a:spLocks noChangeArrowheads="1"/>
            </p:cNvSpPr>
            <p:nvPr/>
          </p:nvSpPr>
          <p:spPr bwMode="auto">
            <a:xfrm>
              <a:off x="3724" y="16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17" name="Oval 61"/>
            <p:cNvSpPr>
              <a:spLocks noChangeArrowheads="1"/>
            </p:cNvSpPr>
            <p:nvPr/>
          </p:nvSpPr>
          <p:spPr bwMode="auto">
            <a:xfrm>
              <a:off x="3827" y="164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18" name="Oval 62"/>
            <p:cNvSpPr>
              <a:spLocks noChangeArrowheads="1"/>
            </p:cNvSpPr>
            <p:nvPr/>
          </p:nvSpPr>
          <p:spPr bwMode="auto">
            <a:xfrm>
              <a:off x="3693"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19" name="Oval 63"/>
            <p:cNvSpPr>
              <a:spLocks noChangeArrowheads="1"/>
            </p:cNvSpPr>
            <p:nvPr/>
          </p:nvSpPr>
          <p:spPr bwMode="auto">
            <a:xfrm>
              <a:off x="3789"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20" name="Oval 64"/>
            <p:cNvSpPr>
              <a:spLocks noChangeArrowheads="1"/>
            </p:cNvSpPr>
            <p:nvPr/>
          </p:nvSpPr>
          <p:spPr bwMode="auto">
            <a:xfrm>
              <a:off x="3724" y="1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21" name="Oval 65"/>
            <p:cNvSpPr>
              <a:spLocks noChangeArrowheads="1"/>
            </p:cNvSpPr>
            <p:nvPr/>
          </p:nvSpPr>
          <p:spPr bwMode="auto">
            <a:xfrm>
              <a:off x="3827" y="144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3" name="Group 66"/>
          <p:cNvGrpSpPr>
            <a:grpSpLocks/>
          </p:cNvGrpSpPr>
          <p:nvPr/>
        </p:nvGrpSpPr>
        <p:grpSpPr bwMode="auto">
          <a:xfrm>
            <a:off x="7337425" y="4294188"/>
            <a:ext cx="233363" cy="2476500"/>
            <a:chOff x="3674" y="1417"/>
            <a:chExt cx="257" cy="2908"/>
          </a:xfrm>
        </p:grpSpPr>
        <p:sp>
          <p:nvSpPr>
            <p:cNvPr id="1136707" name="Rectangle 67"/>
            <p:cNvSpPr>
              <a:spLocks noChangeArrowheads="1"/>
            </p:cNvSpPr>
            <p:nvPr/>
          </p:nvSpPr>
          <p:spPr bwMode="auto">
            <a:xfrm>
              <a:off x="3677" y="1417"/>
              <a:ext cx="254" cy="290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4501" name="Oval 68"/>
            <p:cNvSpPr>
              <a:spLocks noChangeArrowheads="1"/>
            </p:cNvSpPr>
            <p:nvPr/>
          </p:nvSpPr>
          <p:spPr bwMode="auto">
            <a:xfrm>
              <a:off x="3692"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02" name="Oval 69"/>
            <p:cNvSpPr>
              <a:spLocks noChangeArrowheads="1"/>
            </p:cNvSpPr>
            <p:nvPr/>
          </p:nvSpPr>
          <p:spPr bwMode="auto">
            <a:xfrm>
              <a:off x="3788"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03" name="Oval 70"/>
            <p:cNvSpPr>
              <a:spLocks noChangeArrowheads="1"/>
            </p:cNvSpPr>
            <p:nvPr/>
          </p:nvSpPr>
          <p:spPr bwMode="auto">
            <a:xfrm>
              <a:off x="3723" y="413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04" name="Oval 71"/>
            <p:cNvSpPr>
              <a:spLocks noChangeArrowheads="1"/>
            </p:cNvSpPr>
            <p:nvPr/>
          </p:nvSpPr>
          <p:spPr bwMode="auto">
            <a:xfrm>
              <a:off x="3826" y="412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05" name="Oval 72"/>
            <p:cNvSpPr>
              <a:spLocks noChangeArrowheads="1"/>
            </p:cNvSpPr>
            <p:nvPr/>
          </p:nvSpPr>
          <p:spPr bwMode="auto">
            <a:xfrm>
              <a:off x="3683"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06" name="Oval 73"/>
            <p:cNvSpPr>
              <a:spLocks noChangeArrowheads="1"/>
            </p:cNvSpPr>
            <p:nvPr/>
          </p:nvSpPr>
          <p:spPr bwMode="auto">
            <a:xfrm>
              <a:off x="3779"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07" name="Oval 74"/>
            <p:cNvSpPr>
              <a:spLocks noChangeArrowheads="1"/>
            </p:cNvSpPr>
            <p:nvPr/>
          </p:nvSpPr>
          <p:spPr bwMode="auto">
            <a:xfrm>
              <a:off x="3714" y="395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08" name="Oval 75"/>
            <p:cNvSpPr>
              <a:spLocks noChangeArrowheads="1"/>
            </p:cNvSpPr>
            <p:nvPr/>
          </p:nvSpPr>
          <p:spPr bwMode="auto">
            <a:xfrm>
              <a:off x="3817" y="393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09" name="Oval 76"/>
            <p:cNvSpPr>
              <a:spLocks noChangeArrowheads="1"/>
            </p:cNvSpPr>
            <p:nvPr/>
          </p:nvSpPr>
          <p:spPr bwMode="auto">
            <a:xfrm>
              <a:off x="3683"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10" name="Oval 77"/>
            <p:cNvSpPr>
              <a:spLocks noChangeArrowheads="1"/>
            </p:cNvSpPr>
            <p:nvPr/>
          </p:nvSpPr>
          <p:spPr bwMode="auto">
            <a:xfrm>
              <a:off x="3779"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11" name="Oval 78"/>
            <p:cNvSpPr>
              <a:spLocks noChangeArrowheads="1"/>
            </p:cNvSpPr>
            <p:nvPr/>
          </p:nvSpPr>
          <p:spPr bwMode="auto">
            <a:xfrm>
              <a:off x="3714" y="375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12" name="Oval 79"/>
            <p:cNvSpPr>
              <a:spLocks noChangeArrowheads="1"/>
            </p:cNvSpPr>
            <p:nvPr/>
          </p:nvSpPr>
          <p:spPr bwMode="auto">
            <a:xfrm>
              <a:off x="3817" y="37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13" name="Oval 80"/>
            <p:cNvSpPr>
              <a:spLocks noChangeArrowheads="1"/>
            </p:cNvSpPr>
            <p:nvPr/>
          </p:nvSpPr>
          <p:spPr bwMode="auto">
            <a:xfrm>
              <a:off x="3674"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14" name="Oval 81"/>
            <p:cNvSpPr>
              <a:spLocks noChangeArrowheads="1"/>
            </p:cNvSpPr>
            <p:nvPr/>
          </p:nvSpPr>
          <p:spPr bwMode="auto">
            <a:xfrm>
              <a:off x="3770"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15" name="Oval 82"/>
            <p:cNvSpPr>
              <a:spLocks noChangeArrowheads="1"/>
            </p:cNvSpPr>
            <p:nvPr/>
          </p:nvSpPr>
          <p:spPr bwMode="auto">
            <a:xfrm>
              <a:off x="3705" y="356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16" name="Oval 83"/>
            <p:cNvSpPr>
              <a:spLocks noChangeArrowheads="1"/>
            </p:cNvSpPr>
            <p:nvPr/>
          </p:nvSpPr>
          <p:spPr bwMode="auto">
            <a:xfrm>
              <a:off x="3808" y="35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17" name="Oval 84"/>
            <p:cNvSpPr>
              <a:spLocks noChangeArrowheads="1"/>
            </p:cNvSpPr>
            <p:nvPr/>
          </p:nvSpPr>
          <p:spPr bwMode="auto">
            <a:xfrm>
              <a:off x="3697"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18" name="Oval 85"/>
            <p:cNvSpPr>
              <a:spLocks noChangeArrowheads="1"/>
            </p:cNvSpPr>
            <p:nvPr/>
          </p:nvSpPr>
          <p:spPr bwMode="auto">
            <a:xfrm>
              <a:off x="3793"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19" name="Oval 86"/>
            <p:cNvSpPr>
              <a:spLocks noChangeArrowheads="1"/>
            </p:cNvSpPr>
            <p:nvPr/>
          </p:nvSpPr>
          <p:spPr bwMode="auto">
            <a:xfrm>
              <a:off x="3728" y="336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20" name="Oval 87"/>
            <p:cNvSpPr>
              <a:spLocks noChangeArrowheads="1"/>
            </p:cNvSpPr>
            <p:nvPr/>
          </p:nvSpPr>
          <p:spPr bwMode="auto">
            <a:xfrm>
              <a:off x="3831" y="335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21" name="Oval 88"/>
            <p:cNvSpPr>
              <a:spLocks noChangeArrowheads="1"/>
            </p:cNvSpPr>
            <p:nvPr/>
          </p:nvSpPr>
          <p:spPr bwMode="auto">
            <a:xfrm>
              <a:off x="3688"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22" name="Oval 89"/>
            <p:cNvSpPr>
              <a:spLocks noChangeArrowheads="1"/>
            </p:cNvSpPr>
            <p:nvPr/>
          </p:nvSpPr>
          <p:spPr bwMode="auto">
            <a:xfrm>
              <a:off x="3784"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23" name="Oval 90"/>
            <p:cNvSpPr>
              <a:spLocks noChangeArrowheads="1"/>
            </p:cNvSpPr>
            <p:nvPr/>
          </p:nvSpPr>
          <p:spPr bwMode="auto">
            <a:xfrm>
              <a:off x="3719" y="318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24" name="Oval 91"/>
            <p:cNvSpPr>
              <a:spLocks noChangeArrowheads="1"/>
            </p:cNvSpPr>
            <p:nvPr/>
          </p:nvSpPr>
          <p:spPr bwMode="auto">
            <a:xfrm>
              <a:off x="3822" y="317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25" name="Oval 92"/>
            <p:cNvSpPr>
              <a:spLocks noChangeArrowheads="1"/>
            </p:cNvSpPr>
            <p:nvPr/>
          </p:nvSpPr>
          <p:spPr bwMode="auto">
            <a:xfrm>
              <a:off x="3688"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26" name="Oval 93"/>
            <p:cNvSpPr>
              <a:spLocks noChangeArrowheads="1"/>
            </p:cNvSpPr>
            <p:nvPr/>
          </p:nvSpPr>
          <p:spPr bwMode="auto">
            <a:xfrm>
              <a:off x="3784"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27" name="Oval 94"/>
            <p:cNvSpPr>
              <a:spLocks noChangeArrowheads="1"/>
            </p:cNvSpPr>
            <p:nvPr/>
          </p:nvSpPr>
          <p:spPr bwMode="auto">
            <a:xfrm>
              <a:off x="3719" y="298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28" name="Oval 95"/>
            <p:cNvSpPr>
              <a:spLocks noChangeArrowheads="1"/>
            </p:cNvSpPr>
            <p:nvPr/>
          </p:nvSpPr>
          <p:spPr bwMode="auto">
            <a:xfrm>
              <a:off x="3822" y="297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29" name="Oval 96"/>
            <p:cNvSpPr>
              <a:spLocks noChangeArrowheads="1"/>
            </p:cNvSpPr>
            <p:nvPr/>
          </p:nvSpPr>
          <p:spPr bwMode="auto">
            <a:xfrm>
              <a:off x="3679"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30" name="Oval 97"/>
            <p:cNvSpPr>
              <a:spLocks noChangeArrowheads="1"/>
            </p:cNvSpPr>
            <p:nvPr/>
          </p:nvSpPr>
          <p:spPr bwMode="auto">
            <a:xfrm>
              <a:off x="3775"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31" name="Oval 98"/>
            <p:cNvSpPr>
              <a:spLocks noChangeArrowheads="1"/>
            </p:cNvSpPr>
            <p:nvPr/>
          </p:nvSpPr>
          <p:spPr bwMode="auto">
            <a:xfrm>
              <a:off x="3710" y="280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32" name="Oval 99"/>
            <p:cNvSpPr>
              <a:spLocks noChangeArrowheads="1"/>
            </p:cNvSpPr>
            <p:nvPr/>
          </p:nvSpPr>
          <p:spPr bwMode="auto">
            <a:xfrm>
              <a:off x="3813" y="278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33" name="Oval 100"/>
            <p:cNvSpPr>
              <a:spLocks noChangeArrowheads="1"/>
            </p:cNvSpPr>
            <p:nvPr/>
          </p:nvSpPr>
          <p:spPr bwMode="auto">
            <a:xfrm>
              <a:off x="3697"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34" name="Oval 101"/>
            <p:cNvSpPr>
              <a:spLocks noChangeArrowheads="1"/>
            </p:cNvSpPr>
            <p:nvPr/>
          </p:nvSpPr>
          <p:spPr bwMode="auto">
            <a:xfrm>
              <a:off x="3793"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35" name="Oval 102"/>
            <p:cNvSpPr>
              <a:spLocks noChangeArrowheads="1"/>
            </p:cNvSpPr>
            <p:nvPr/>
          </p:nvSpPr>
          <p:spPr bwMode="auto">
            <a:xfrm>
              <a:off x="3728" y="260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36" name="Oval 103"/>
            <p:cNvSpPr>
              <a:spLocks noChangeArrowheads="1"/>
            </p:cNvSpPr>
            <p:nvPr/>
          </p:nvSpPr>
          <p:spPr bwMode="auto">
            <a:xfrm>
              <a:off x="3831" y="259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37" name="Oval 104"/>
            <p:cNvSpPr>
              <a:spLocks noChangeArrowheads="1"/>
            </p:cNvSpPr>
            <p:nvPr/>
          </p:nvSpPr>
          <p:spPr bwMode="auto">
            <a:xfrm>
              <a:off x="3688"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38" name="Oval 105"/>
            <p:cNvSpPr>
              <a:spLocks noChangeArrowheads="1"/>
            </p:cNvSpPr>
            <p:nvPr/>
          </p:nvSpPr>
          <p:spPr bwMode="auto">
            <a:xfrm>
              <a:off x="3784"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39" name="Oval 106"/>
            <p:cNvSpPr>
              <a:spLocks noChangeArrowheads="1"/>
            </p:cNvSpPr>
            <p:nvPr/>
          </p:nvSpPr>
          <p:spPr bwMode="auto">
            <a:xfrm>
              <a:off x="3719" y="242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40" name="Oval 107"/>
            <p:cNvSpPr>
              <a:spLocks noChangeArrowheads="1"/>
            </p:cNvSpPr>
            <p:nvPr/>
          </p:nvSpPr>
          <p:spPr bwMode="auto">
            <a:xfrm>
              <a:off x="3822" y="241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41" name="Oval 108"/>
            <p:cNvSpPr>
              <a:spLocks noChangeArrowheads="1"/>
            </p:cNvSpPr>
            <p:nvPr/>
          </p:nvSpPr>
          <p:spPr bwMode="auto">
            <a:xfrm>
              <a:off x="3688"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42" name="Oval 109"/>
            <p:cNvSpPr>
              <a:spLocks noChangeArrowheads="1"/>
            </p:cNvSpPr>
            <p:nvPr/>
          </p:nvSpPr>
          <p:spPr bwMode="auto">
            <a:xfrm>
              <a:off x="3784"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43" name="Oval 110"/>
            <p:cNvSpPr>
              <a:spLocks noChangeArrowheads="1"/>
            </p:cNvSpPr>
            <p:nvPr/>
          </p:nvSpPr>
          <p:spPr bwMode="auto">
            <a:xfrm>
              <a:off x="3719" y="2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44" name="Oval 111"/>
            <p:cNvSpPr>
              <a:spLocks noChangeArrowheads="1"/>
            </p:cNvSpPr>
            <p:nvPr/>
          </p:nvSpPr>
          <p:spPr bwMode="auto">
            <a:xfrm>
              <a:off x="3822" y="221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45" name="Oval 112"/>
            <p:cNvSpPr>
              <a:spLocks noChangeArrowheads="1"/>
            </p:cNvSpPr>
            <p:nvPr/>
          </p:nvSpPr>
          <p:spPr bwMode="auto">
            <a:xfrm>
              <a:off x="3679"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46" name="Oval 113"/>
            <p:cNvSpPr>
              <a:spLocks noChangeArrowheads="1"/>
            </p:cNvSpPr>
            <p:nvPr/>
          </p:nvSpPr>
          <p:spPr bwMode="auto">
            <a:xfrm>
              <a:off x="3775"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47" name="Oval 114"/>
            <p:cNvSpPr>
              <a:spLocks noChangeArrowheads="1"/>
            </p:cNvSpPr>
            <p:nvPr/>
          </p:nvSpPr>
          <p:spPr bwMode="auto">
            <a:xfrm>
              <a:off x="3710" y="2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48" name="Oval 115"/>
            <p:cNvSpPr>
              <a:spLocks noChangeArrowheads="1"/>
            </p:cNvSpPr>
            <p:nvPr/>
          </p:nvSpPr>
          <p:spPr bwMode="auto">
            <a:xfrm>
              <a:off x="3813" y="202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49" name="Oval 116"/>
            <p:cNvSpPr>
              <a:spLocks noChangeArrowheads="1"/>
            </p:cNvSpPr>
            <p:nvPr/>
          </p:nvSpPr>
          <p:spPr bwMode="auto">
            <a:xfrm>
              <a:off x="3702"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50" name="Oval 117"/>
            <p:cNvSpPr>
              <a:spLocks noChangeArrowheads="1"/>
            </p:cNvSpPr>
            <p:nvPr/>
          </p:nvSpPr>
          <p:spPr bwMode="auto">
            <a:xfrm>
              <a:off x="3798"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51" name="Oval 118"/>
            <p:cNvSpPr>
              <a:spLocks noChangeArrowheads="1"/>
            </p:cNvSpPr>
            <p:nvPr/>
          </p:nvSpPr>
          <p:spPr bwMode="auto">
            <a:xfrm>
              <a:off x="3733" y="18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52" name="Oval 119"/>
            <p:cNvSpPr>
              <a:spLocks noChangeArrowheads="1"/>
            </p:cNvSpPr>
            <p:nvPr/>
          </p:nvSpPr>
          <p:spPr bwMode="auto">
            <a:xfrm>
              <a:off x="3836" y="182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53" name="Oval 120"/>
            <p:cNvSpPr>
              <a:spLocks noChangeArrowheads="1"/>
            </p:cNvSpPr>
            <p:nvPr/>
          </p:nvSpPr>
          <p:spPr bwMode="auto">
            <a:xfrm>
              <a:off x="3693"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54" name="Oval 121"/>
            <p:cNvSpPr>
              <a:spLocks noChangeArrowheads="1"/>
            </p:cNvSpPr>
            <p:nvPr/>
          </p:nvSpPr>
          <p:spPr bwMode="auto">
            <a:xfrm>
              <a:off x="3789"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55" name="Oval 122"/>
            <p:cNvSpPr>
              <a:spLocks noChangeArrowheads="1"/>
            </p:cNvSpPr>
            <p:nvPr/>
          </p:nvSpPr>
          <p:spPr bwMode="auto">
            <a:xfrm>
              <a:off x="3724" y="16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56" name="Oval 123"/>
            <p:cNvSpPr>
              <a:spLocks noChangeArrowheads="1"/>
            </p:cNvSpPr>
            <p:nvPr/>
          </p:nvSpPr>
          <p:spPr bwMode="auto">
            <a:xfrm>
              <a:off x="3827" y="164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57" name="Oval 124"/>
            <p:cNvSpPr>
              <a:spLocks noChangeArrowheads="1"/>
            </p:cNvSpPr>
            <p:nvPr/>
          </p:nvSpPr>
          <p:spPr bwMode="auto">
            <a:xfrm>
              <a:off x="3693"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58" name="Oval 125"/>
            <p:cNvSpPr>
              <a:spLocks noChangeArrowheads="1"/>
            </p:cNvSpPr>
            <p:nvPr/>
          </p:nvSpPr>
          <p:spPr bwMode="auto">
            <a:xfrm>
              <a:off x="3789"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59" name="Oval 126"/>
            <p:cNvSpPr>
              <a:spLocks noChangeArrowheads="1"/>
            </p:cNvSpPr>
            <p:nvPr/>
          </p:nvSpPr>
          <p:spPr bwMode="auto">
            <a:xfrm>
              <a:off x="3724" y="1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60" name="Oval 127"/>
            <p:cNvSpPr>
              <a:spLocks noChangeArrowheads="1"/>
            </p:cNvSpPr>
            <p:nvPr/>
          </p:nvSpPr>
          <p:spPr bwMode="auto">
            <a:xfrm>
              <a:off x="3827" y="144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4" name="Group 128"/>
          <p:cNvGrpSpPr>
            <a:grpSpLocks/>
          </p:cNvGrpSpPr>
          <p:nvPr/>
        </p:nvGrpSpPr>
        <p:grpSpPr bwMode="auto">
          <a:xfrm>
            <a:off x="6616700" y="4300538"/>
            <a:ext cx="233363" cy="2476500"/>
            <a:chOff x="3674" y="1417"/>
            <a:chExt cx="257" cy="2908"/>
          </a:xfrm>
        </p:grpSpPr>
        <p:sp>
          <p:nvSpPr>
            <p:cNvPr id="1136769" name="Rectangle 129"/>
            <p:cNvSpPr>
              <a:spLocks noChangeArrowheads="1"/>
            </p:cNvSpPr>
            <p:nvPr/>
          </p:nvSpPr>
          <p:spPr bwMode="auto">
            <a:xfrm>
              <a:off x="3677" y="1417"/>
              <a:ext cx="254" cy="290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4440" name="Oval 130"/>
            <p:cNvSpPr>
              <a:spLocks noChangeArrowheads="1"/>
            </p:cNvSpPr>
            <p:nvPr/>
          </p:nvSpPr>
          <p:spPr bwMode="auto">
            <a:xfrm>
              <a:off x="3692"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41" name="Oval 131"/>
            <p:cNvSpPr>
              <a:spLocks noChangeArrowheads="1"/>
            </p:cNvSpPr>
            <p:nvPr/>
          </p:nvSpPr>
          <p:spPr bwMode="auto">
            <a:xfrm>
              <a:off x="3788"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42" name="Oval 132"/>
            <p:cNvSpPr>
              <a:spLocks noChangeArrowheads="1"/>
            </p:cNvSpPr>
            <p:nvPr/>
          </p:nvSpPr>
          <p:spPr bwMode="auto">
            <a:xfrm>
              <a:off x="3723" y="413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43" name="Oval 133"/>
            <p:cNvSpPr>
              <a:spLocks noChangeArrowheads="1"/>
            </p:cNvSpPr>
            <p:nvPr/>
          </p:nvSpPr>
          <p:spPr bwMode="auto">
            <a:xfrm>
              <a:off x="3826" y="412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44" name="Oval 134"/>
            <p:cNvSpPr>
              <a:spLocks noChangeArrowheads="1"/>
            </p:cNvSpPr>
            <p:nvPr/>
          </p:nvSpPr>
          <p:spPr bwMode="auto">
            <a:xfrm>
              <a:off x="3683"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45" name="Oval 135"/>
            <p:cNvSpPr>
              <a:spLocks noChangeArrowheads="1"/>
            </p:cNvSpPr>
            <p:nvPr/>
          </p:nvSpPr>
          <p:spPr bwMode="auto">
            <a:xfrm>
              <a:off x="3779"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46" name="Oval 136"/>
            <p:cNvSpPr>
              <a:spLocks noChangeArrowheads="1"/>
            </p:cNvSpPr>
            <p:nvPr/>
          </p:nvSpPr>
          <p:spPr bwMode="auto">
            <a:xfrm>
              <a:off x="3714" y="395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47" name="Oval 137"/>
            <p:cNvSpPr>
              <a:spLocks noChangeArrowheads="1"/>
            </p:cNvSpPr>
            <p:nvPr/>
          </p:nvSpPr>
          <p:spPr bwMode="auto">
            <a:xfrm>
              <a:off x="3817" y="393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48" name="Oval 138"/>
            <p:cNvSpPr>
              <a:spLocks noChangeArrowheads="1"/>
            </p:cNvSpPr>
            <p:nvPr/>
          </p:nvSpPr>
          <p:spPr bwMode="auto">
            <a:xfrm>
              <a:off x="3683"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49" name="Oval 139"/>
            <p:cNvSpPr>
              <a:spLocks noChangeArrowheads="1"/>
            </p:cNvSpPr>
            <p:nvPr/>
          </p:nvSpPr>
          <p:spPr bwMode="auto">
            <a:xfrm>
              <a:off x="3779"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50" name="Oval 140"/>
            <p:cNvSpPr>
              <a:spLocks noChangeArrowheads="1"/>
            </p:cNvSpPr>
            <p:nvPr/>
          </p:nvSpPr>
          <p:spPr bwMode="auto">
            <a:xfrm>
              <a:off x="3714" y="375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51" name="Oval 141"/>
            <p:cNvSpPr>
              <a:spLocks noChangeArrowheads="1"/>
            </p:cNvSpPr>
            <p:nvPr/>
          </p:nvSpPr>
          <p:spPr bwMode="auto">
            <a:xfrm>
              <a:off x="3817" y="37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52" name="Oval 142"/>
            <p:cNvSpPr>
              <a:spLocks noChangeArrowheads="1"/>
            </p:cNvSpPr>
            <p:nvPr/>
          </p:nvSpPr>
          <p:spPr bwMode="auto">
            <a:xfrm>
              <a:off x="3674"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53" name="Oval 143"/>
            <p:cNvSpPr>
              <a:spLocks noChangeArrowheads="1"/>
            </p:cNvSpPr>
            <p:nvPr/>
          </p:nvSpPr>
          <p:spPr bwMode="auto">
            <a:xfrm>
              <a:off x="3770"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54" name="Oval 144"/>
            <p:cNvSpPr>
              <a:spLocks noChangeArrowheads="1"/>
            </p:cNvSpPr>
            <p:nvPr/>
          </p:nvSpPr>
          <p:spPr bwMode="auto">
            <a:xfrm>
              <a:off x="3705" y="356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55" name="Oval 145"/>
            <p:cNvSpPr>
              <a:spLocks noChangeArrowheads="1"/>
            </p:cNvSpPr>
            <p:nvPr/>
          </p:nvSpPr>
          <p:spPr bwMode="auto">
            <a:xfrm>
              <a:off x="3808" y="35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56" name="Oval 146"/>
            <p:cNvSpPr>
              <a:spLocks noChangeArrowheads="1"/>
            </p:cNvSpPr>
            <p:nvPr/>
          </p:nvSpPr>
          <p:spPr bwMode="auto">
            <a:xfrm>
              <a:off x="3697"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57" name="Oval 147"/>
            <p:cNvSpPr>
              <a:spLocks noChangeArrowheads="1"/>
            </p:cNvSpPr>
            <p:nvPr/>
          </p:nvSpPr>
          <p:spPr bwMode="auto">
            <a:xfrm>
              <a:off x="3793"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58" name="Oval 148"/>
            <p:cNvSpPr>
              <a:spLocks noChangeArrowheads="1"/>
            </p:cNvSpPr>
            <p:nvPr/>
          </p:nvSpPr>
          <p:spPr bwMode="auto">
            <a:xfrm>
              <a:off x="3728" y="336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59" name="Oval 149"/>
            <p:cNvSpPr>
              <a:spLocks noChangeArrowheads="1"/>
            </p:cNvSpPr>
            <p:nvPr/>
          </p:nvSpPr>
          <p:spPr bwMode="auto">
            <a:xfrm>
              <a:off x="3831" y="335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60" name="Oval 150"/>
            <p:cNvSpPr>
              <a:spLocks noChangeArrowheads="1"/>
            </p:cNvSpPr>
            <p:nvPr/>
          </p:nvSpPr>
          <p:spPr bwMode="auto">
            <a:xfrm>
              <a:off x="3688"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61" name="Oval 151"/>
            <p:cNvSpPr>
              <a:spLocks noChangeArrowheads="1"/>
            </p:cNvSpPr>
            <p:nvPr/>
          </p:nvSpPr>
          <p:spPr bwMode="auto">
            <a:xfrm>
              <a:off x="3784"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62" name="Oval 152"/>
            <p:cNvSpPr>
              <a:spLocks noChangeArrowheads="1"/>
            </p:cNvSpPr>
            <p:nvPr/>
          </p:nvSpPr>
          <p:spPr bwMode="auto">
            <a:xfrm>
              <a:off x="3719" y="318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63" name="Oval 153"/>
            <p:cNvSpPr>
              <a:spLocks noChangeArrowheads="1"/>
            </p:cNvSpPr>
            <p:nvPr/>
          </p:nvSpPr>
          <p:spPr bwMode="auto">
            <a:xfrm>
              <a:off x="3822" y="317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64" name="Oval 154"/>
            <p:cNvSpPr>
              <a:spLocks noChangeArrowheads="1"/>
            </p:cNvSpPr>
            <p:nvPr/>
          </p:nvSpPr>
          <p:spPr bwMode="auto">
            <a:xfrm>
              <a:off x="3688"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65" name="Oval 155"/>
            <p:cNvSpPr>
              <a:spLocks noChangeArrowheads="1"/>
            </p:cNvSpPr>
            <p:nvPr/>
          </p:nvSpPr>
          <p:spPr bwMode="auto">
            <a:xfrm>
              <a:off x="3784"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66" name="Oval 156"/>
            <p:cNvSpPr>
              <a:spLocks noChangeArrowheads="1"/>
            </p:cNvSpPr>
            <p:nvPr/>
          </p:nvSpPr>
          <p:spPr bwMode="auto">
            <a:xfrm>
              <a:off x="3719" y="298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67" name="Oval 157"/>
            <p:cNvSpPr>
              <a:spLocks noChangeArrowheads="1"/>
            </p:cNvSpPr>
            <p:nvPr/>
          </p:nvSpPr>
          <p:spPr bwMode="auto">
            <a:xfrm>
              <a:off x="3822" y="297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68" name="Oval 158"/>
            <p:cNvSpPr>
              <a:spLocks noChangeArrowheads="1"/>
            </p:cNvSpPr>
            <p:nvPr/>
          </p:nvSpPr>
          <p:spPr bwMode="auto">
            <a:xfrm>
              <a:off x="3679"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69" name="Oval 159"/>
            <p:cNvSpPr>
              <a:spLocks noChangeArrowheads="1"/>
            </p:cNvSpPr>
            <p:nvPr/>
          </p:nvSpPr>
          <p:spPr bwMode="auto">
            <a:xfrm>
              <a:off x="3775"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70" name="Oval 160"/>
            <p:cNvSpPr>
              <a:spLocks noChangeArrowheads="1"/>
            </p:cNvSpPr>
            <p:nvPr/>
          </p:nvSpPr>
          <p:spPr bwMode="auto">
            <a:xfrm>
              <a:off x="3710" y="280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71" name="Oval 161"/>
            <p:cNvSpPr>
              <a:spLocks noChangeArrowheads="1"/>
            </p:cNvSpPr>
            <p:nvPr/>
          </p:nvSpPr>
          <p:spPr bwMode="auto">
            <a:xfrm>
              <a:off x="3813" y="278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72" name="Oval 162"/>
            <p:cNvSpPr>
              <a:spLocks noChangeArrowheads="1"/>
            </p:cNvSpPr>
            <p:nvPr/>
          </p:nvSpPr>
          <p:spPr bwMode="auto">
            <a:xfrm>
              <a:off x="3697"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73" name="Oval 163"/>
            <p:cNvSpPr>
              <a:spLocks noChangeArrowheads="1"/>
            </p:cNvSpPr>
            <p:nvPr/>
          </p:nvSpPr>
          <p:spPr bwMode="auto">
            <a:xfrm>
              <a:off x="3793"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74" name="Oval 164"/>
            <p:cNvSpPr>
              <a:spLocks noChangeArrowheads="1"/>
            </p:cNvSpPr>
            <p:nvPr/>
          </p:nvSpPr>
          <p:spPr bwMode="auto">
            <a:xfrm>
              <a:off x="3728" y="260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75" name="Oval 165"/>
            <p:cNvSpPr>
              <a:spLocks noChangeArrowheads="1"/>
            </p:cNvSpPr>
            <p:nvPr/>
          </p:nvSpPr>
          <p:spPr bwMode="auto">
            <a:xfrm>
              <a:off x="3831" y="259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76" name="Oval 166"/>
            <p:cNvSpPr>
              <a:spLocks noChangeArrowheads="1"/>
            </p:cNvSpPr>
            <p:nvPr/>
          </p:nvSpPr>
          <p:spPr bwMode="auto">
            <a:xfrm>
              <a:off x="3688"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77" name="Oval 167"/>
            <p:cNvSpPr>
              <a:spLocks noChangeArrowheads="1"/>
            </p:cNvSpPr>
            <p:nvPr/>
          </p:nvSpPr>
          <p:spPr bwMode="auto">
            <a:xfrm>
              <a:off x="3784"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78" name="Oval 168"/>
            <p:cNvSpPr>
              <a:spLocks noChangeArrowheads="1"/>
            </p:cNvSpPr>
            <p:nvPr/>
          </p:nvSpPr>
          <p:spPr bwMode="auto">
            <a:xfrm>
              <a:off x="3719" y="242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79" name="Oval 169"/>
            <p:cNvSpPr>
              <a:spLocks noChangeArrowheads="1"/>
            </p:cNvSpPr>
            <p:nvPr/>
          </p:nvSpPr>
          <p:spPr bwMode="auto">
            <a:xfrm>
              <a:off x="3822" y="241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80" name="Oval 170"/>
            <p:cNvSpPr>
              <a:spLocks noChangeArrowheads="1"/>
            </p:cNvSpPr>
            <p:nvPr/>
          </p:nvSpPr>
          <p:spPr bwMode="auto">
            <a:xfrm>
              <a:off x="3688"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81" name="Oval 171"/>
            <p:cNvSpPr>
              <a:spLocks noChangeArrowheads="1"/>
            </p:cNvSpPr>
            <p:nvPr/>
          </p:nvSpPr>
          <p:spPr bwMode="auto">
            <a:xfrm>
              <a:off x="3784"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82" name="Oval 172"/>
            <p:cNvSpPr>
              <a:spLocks noChangeArrowheads="1"/>
            </p:cNvSpPr>
            <p:nvPr/>
          </p:nvSpPr>
          <p:spPr bwMode="auto">
            <a:xfrm>
              <a:off x="3719" y="2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83" name="Oval 173"/>
            <p:cNvSpPr>
              <a:spLocks noChangeArrowheads="1"/>
            </p:cNvSpPr>
            <p:nvPr/>
          </p:nvSpPr>
          <p:spPr bwMode="auto">
            <a:xfrm>
              <a:off x="3822" y="221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84" name="Oval 174"/>
            <p:cNvSpPr>
              <a:spLocks noChangeArrowheads="1"/>
            </p:cNvSpPr>
            <p:nvPr/>
          </p:nvSpPr>
          <p:spPr bwMode="auto">
            <a:xfrm>
              <a:off x="3679"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85" name="Oval 175"/>
            <p:cNvSpPr>
              <a:spLocks noChangeArrowheads="1"/>
            </p:cNvSpPr>
            <p:nvPr/>
          </p:nvSpPr>
          <p:spPr bwMode="auto">
            <a:xfrm>
              <a:off x="3775"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86" name="Oval 176"/>
            <p:cNvSpPr>
              <a:spLocks noChangeArrowheads="1"/>
            </p:cNvSpPr>
            <p:nvPr/>
          </p:nvSpPr>
          <p:spPr bwMode="auto">
            <a:xfrm>
              <a:off x="3710" y="2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87" name="Oval 177"/>
            <p:cNvSpPr>
              <a:spLocks noChangeArrowheads="1"/>
            </p:cNvSpPr>
            <p:nvPr/>
          </p:nvSpPr>
          <p:spPr bwMode="auto">
            <a:xfrm>
              <a:off x="3813" y="202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88" name="Oval 178"/>
            <p:cNvSpPr>
              <a:spLocks noChangeArrowheads="1"/>
            </p:cNvSpPr>
            <p:nvPr/>
          </p:nvSpPr>
          <p:spPr bwMode="auto">
            <a:xfrm>
              <a:off x="3702"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89" name="Oval 179"/>
            <p:cNvSpPr>
              <a:spLocks noChangeArrowheads="1"/>
            </p:cNvSpPr>
            <p:nvPr/>
          </p:nvSpPr>
          <p:spPr bwMode="auto">
            <a:xfrm>
              <a:off x="3798"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90" name="Oval 180"/>
            <p:cNvSpPr>
              <a:spLocks noChangeArrowheads="1"/>
            </p:cNvSpPr>
            <p:nvPr/>
          </p:nvSpPr>
          <p:spPr bwMode="auto">
            <a:xfrm>
              <a:off x="3733" y="18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91" name="Oval 181"/>
            <p:cNvSpPr>
              <a:spLocks noChangeArrowheads="1"/>
            </p:cNvSpPr>
            <p:nvPr/>
          </p:nvSpPr>
          <p:spPr bwMode="auto">
            <a:xfrm>
              <a:off x="3836" y="182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92" name="Oval 182"/>
            <p:cNvSpPr>
              <a:spLocks noChangeArrowheads="1"/>
            </p:cNvSpPr>
            <p:nvPr/>
          </p:nvSpPr>
          <p:spPr bwMode="auto">
            <a:xfrm>
              <a:off x="3693"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93" name="Oval 183"/>
            <p:cNvSpPr>
              <a:spLocks noChangeArrowheads="1"/>
            </p:cNvSpPr>
            <p:nvPr/>
          </p:nvSpPr>
          <p:spPr bwMode="auto">
            <a:xfrm>
              <a:off x="3789"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94" name="Oval 184"/>
            <p:cNvSpPr>
              <a:spLocks noChangeArrowheads="1"/>
            </p:cNvSpPr>
            <p:nvPr/>
          </p:nvSpPr>
          <p:spPr bwMode="auto">
            <a:xfrm>
              <a:off x="3724" y="16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95" name="Oval 185"/>
            <p:cNvSpPr>
              <a:spLocks noChangeArrowheads="1"/>
            </p:cNvSpPr>
            <p:nvPr/>
          </p:nvSpPr>
          <p:spPr bwMode="auto">
            <a:xfrm>
              <a:off x="3827" y="164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96" name="Oval 186"/>
            <p:cNvSpPr>
              <a:spLocks noChangeArrowheads="1"/>
            </p:cNvSpPr>
            <p:nvPr/>
          </p:nvSpPr>
          <p:spPr bwMode="auto">
            <a:xfrm>
              <a:off x="3693"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97" name="Oval 187"/>
            <p:cNvSpPr>
              <a:spLocks noChangeArrowheads="1"/>
            </p:cNvSpPr>
            <p:nvPr/>
          </p:nvSpPr>
          <p:spPr bwMode="auto">
            <a:xfrm>
              <a:off x="3789"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98" name="Oval 188"/>
            <p:cNvSpPr>
              <a:spLocks noChangeArrowheads="1"/>
            </p:cNvSpPr>
            <p:nvPr/>
          </p:nvSpPr>
          <p:spPr bwMode="auto">
            <a:xfrm>
              <a:off x="3724" y="1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99" name="Oval 189"/>
            <p:cNvSpPr>
              <a:spLocks noChangeArrowheads="1"/>
            </p:cNvSpPr>
            <p:nvPr/>
          </p:nvSpPr>
          <p:spPr bwMode="auto">
            <a:xfrm>
              <a:off x="3827" y="144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5" name="Group 190"/>
          <p:cNvGrpSpPr>
            <a:grpSpLocks/>
          </p:cNvGrpSpPr>
          <p:nvPr/>
        </p:nvGrpSpPr>
        <p:grpSpPr bwMode="auto">
          <a:xfrm>
            <a:off x="5907088" y="4295775"/>
            <a:ext cx="233362" cy="2476500"/>
            <a:chOff x="3674" y="1417"/>
            <a:chExt cx="257" cy="2908"/>
          </a:xfrm>
        </p:grpSpPr>
        <p:sp>
          <p:nvSpPr>
            <p:cNvPr id="1136831" name="Rectangle 191"/>
            <p:cNvSpPr>
              <a:spLocks noChangeArrowheads="1"/>
            </p:cNvSpPr>
            <p:nvPr/>
          </p:nvSpPr>
          <p:spPr bwMode="auto">
            <a:xfrm>
              <a:off x="3677" y="1417"/>
              <a:ext cx="254" cy="290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4379" name="Oval 192"/>
            <p:cNvSpPr>
              <a:spLocks noChangeArrowheads="1"/>
            </p:cNvSpPr>
            <p:nvPr/>
          </p:nvSpPr>
          <p:spPr bwMode="auto">
            <a:xfrm>
              <a:off x="3692"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80" name="Oval 193"/>
            <p:cNvSpPr>
              <a:spLocks noChangeArrowheads="1"/>
            </p:cNvSpPr>
            <p:nvPr/>
          </p:nvSpPr>
          <p:spPr bwMode="auto">
            <a:xfrm>
              <a:off x="3788"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81" name="Oval 194"/>
            <p:cNvSpPr>
              <a:spLocks noChangeArrowheads="1"/>
            </p:cNvSpPr>
            <p:nvPr/>
          </p:nvSpPr>
          <p:spPr bwMode="auto">
            <a:xfrm>
              <a:off x="3723" y="413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82" name="Oval 195"/>
            <p:cNvSpPr>
              <a:spLocks noChangeArrowheads="1"/>
            </p:cNvSpPr>
            <p:nvPr/>
          </p:nvSpPr>
          <p:spPr bwMode="auto">
            <a:xfrm>
              <a:off x="3826" y="412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83" name="Oval 196"/>
            <p:cNvSpPr>
              <a:spLocks noChangeArrowheads="1"/>
            </p:cNvSpPr>
            <p:nvPr/>
          </p:nvSpPr>
          <p:spPr bwMode="auto">
            <a:xfrm>
              <a:off x="3683"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84" name="Oval 197"/>
            <p:cNvSpPr>
              <a:spLocks noChangeArrowheads="1"/>
            </p:cNvSpPr>
            <p:nvPr/>
          </p:nvSpPr>
          <p:spPr bwMode="auto">
            <a:xfrm>
              <a:off x="3779"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85" name="Oval 198"/>
            <p:cNvSpPr>
              <a:spLocks noChangeArrowheads="1"/>
            </p:cNvSpPr>
            <p:nvPr/>
          </p:nvSpPr>
          <p:spPr bwMode="auto">
            <a:xfrm>
              <a:off x="3714" y="395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86" name="Oval 199"/>
            <p:cNvSpPr>
              <a:spLocks noChangeArrowheads="1"/>
            </p:cNvSpPr>
            <p:nvPr/>
          </p:nvSpPr>
          <p:spPr bwMode="auto">
            <a:xfrm>
              <a:off x="3817" y="393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87" name="Oval 200"/>
            <p:cNvSpPr>
              <a:spLocks noChangeArrowheads="1"/>
            </p:cNvSpPr>
            <p:nvPr/>
          </p:nvSpPr>
          <p:spPr bwMode="auto">
            <a:xfrm>
              <a:off x="3683"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88" name="Oval 201"/>
            <p:cNvSpPr>
              <a:spLocks noChangeArrowheads="1"/>
            </p:cNvSpPr>
            <p:nvPr/>
          </p:nvSpPr>
          <p:spPr bwMode="auto">
            <a:xfrm>
              <a:off x="3779"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89" name="Oval 202"/>
            <p:cNvSpPr>
              <a:spLocks noChangeArrowheads="1"/>
            </p:cNvSpPr>
            <p:nvPr/>
          </p:nvSpPr>
          <p:spPr bwMode="auto">
            <a:xfrm>
              <a:off x="3714" y="375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90" name="Oval 203"/>
            <p:cNvSpPr>
              <a:spLocks noChangeArrowheads="1"/>
            </p:cNvSpPr>
            <p:nvPr/>
          </p:nvSpPr>
          <p:spPr bwMode="auto">
            <a:xfrm>
              <a:off x="3817" y="37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91" name="Oval 204"/>
            <p:cNvSpPr>
              <a:spLocks noChangeArrowheads="1"/>
            </p:cNvSpPr>
            <p:nvPr/>
          </p:nvSpPr>
          <p:spPr bwMode="auto">
            <a:xfrm>
              <a:off x="3674"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92" name="Oval 205"/>
            <p:cNvSpPr>
              <a:spLocks noChangeArrowheads="1"/>
            </p:cNvSpPr>
            <p:nvPr/>
          </p:nvSpPr>
          <p:spPr bwMode="auto">
            <a:xfrm>
              <a:off x="3770"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93" name="Oval 206"/>
            <p:cNvSpPr>
              <a:spLocks noChangeArrowheads="1"/>
            </p:cNvSpPr>
            <p:nvPr/>
          </p:nvSpPr>
          <p:spPr bwMode="auto">
            <a:xfrm>
              <a:off x="3705" y="356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94" name="Oval 207"/>
            <p:cNvSpPr>
              <a:spLocks noChangeArrowheads="1"/>
            </p:cNvSpPr>
            <p:nvPr/>
          </p:nvSpPr>
          <p:spPr bwMode="auto">
            <a:xfrm>
              <a:off x="3808" y="35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95" name="Oval 208"/>
            <p:cNvSpPr>
              <a:spLocks noChangeArrowheads="1"/>
            </p:cNvSpPr>
            <p:nvPr/>
          </p:nvSpPr>
          <p:spPr bwMode="auto">
            <a:xfrm>
              <a:off x="3697"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96" name="Oval 209"/>
            <p:cNvSpPr>
              <a:spLocks noChangeArrowheads="1"/>
            </p:cNvSpPr>
            <p:nvPr/>
          </p:nvSpPr>
          <p:spPr bwMode="auto">
            <a:xfrm>
              <a:off x="3793"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97" name="Oval 210"/>
            <p:cNvSpPr>
              <a:spLocks noChangeArrowheads="1"/>
            </p:cNvSpPr>
            <p:nvPr/>
          </p:nvSpPr>
          <p:spPr bwMode="auto">
            <a:xfrm>
              <a:off x="3728" y="336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98" name="Oval 211"/>
            <p:cNvSpPr>
              <a:spLocks noChangeArrowheads="1"/>
            </p:cNvSpPr>
            <p:nvPr/>
          </p:nvSpPr>
          <p:spPr bwMode="auto">
            <a:xfrm>
              <a:off x="3831" y="335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99" name="Oval 212"/>
            <p:cNvSpPr>
              <a:spLocks noChangeArrowheads="1"/>
            </p:cNvSpPr>
            <p:nvPr/>
          </p:nvSpPr>
          <p:spPr bwMode="auto">
            <a:xfrm>
              <a:off x="3688"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00" name="Oval 213"/>
            <p:cNvSpPr>
              <a:spLocks noChangeArrowheads="1"/>
            </p:cNvSpPr>
            <p:nvPr/>
          </p:nvSpPr>
          <p:spPr bwMode="auto">
            <a:xfrm>
              <a:off x="3784"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01" name="Oval 214"/>
            <p:cNvSpPr>
              <a:spLocks noChangeArrowheads="1"/>
            </p:cNvSpPr>
            <p:nvPr/>
          </p:nvSpPr>
          <p:spPr bwMode="auto">
            <a:xfrm>
              <a:off x="3719" y="318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02" name="Oval 215"/>
            <p:cNvSpPr>
              <a:spLocks noChangeArrowheads="1"/>
            </p:cNvSpPr>
            <p:nvPr/>
          </p:nvSpPr>
          <p:spPr bwMode="auto">
            <a:xfrm>
              <a:off x="3822" y="317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03" name="Oval 216"/>
            <p:cNvSpPr>
              <a:spLocks noChangeArrowheads="1"/>
            </p:cNvSpPr>
            <p:nvPr/>
          </p:nvSpPr>
          <p:spPr bwMode="auto">
            <a:xfrm>
              <a:off x="3688"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04" name="Oval 217"/>
            <p:cNvSpPr>
              <a:spLocks noChangeArrowheads="1"/>
            </p:cNvSpPr>
            <p:nvPr/>
          </p:nvSpPr>
          <p:spPr bwMode="auto">
            <a:xfrm>
              <a:off x="3784"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05" name="Oval 218"/>
            <p:cNvSpPr>
              <a:spLocks noChangeArrowheads="1"/>
            </p:cNvSpPr>
            <p:nvPr/>
          </p:nvSpPr>
          <p:spPr bwMode="auto">
            <a:xfrm>
              <a:off x="3719" y="298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06" name="Oval 219"/>
            <p:cNvSpPr>
              <a:spLocks noChangeArrowheads="1"/>
            </p:cNvSpPr>
            <p:nvPr/>
          </p:nvSpPr>
          <p:spPr bwMode="auto">
            <a:xfrm>
              <a:off x="3822" y="297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07" name="Oval 220"/>
            <p:cNvSpPr>
              <a:spLocks noChangeArrowheads="1"/>
            </p:cNvSpPr>
            <p:nvPr/>
          </p:nvSpPr>
          <p:spPr bwMode="auto">
            <a:xfrm>
              <a:off x="3679"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08" name="Oval 221"/>
            <p:cNvSpPr>
              <a:spLocks noChangeArrowheads="1"/>
            </p:cNvSpPr>
            <p:nvPr/>
          </p:nvSpPr>
          <p:spPr bwMode="auto">
            <a:xfrm>
              <a:off x="3775"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09" name="Oval 222"/>
            <p:cNvSpPr>
              <a:spLocks noChangeArrowheads="1"/>
            </p:cNvSpPr>
            <p:nvPr/>
          </p:nvSpPr>
          <p:spPr bwMode="auto">
            <a:xfrm>
              <a:off x="3710" y="280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10" name="Oval 223"/>
            <p:cNvSpPr>
              <a:spLocks noChangeArrowheads="1"/>
            </p:cNvSpPr>
            <p:nvPr/>
          </p:nvSpPr>
          <p:spPr bwMode="auto">
            <a:xfrm>
              <a:off x="3813" y="278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11" name="Oval 224"/>
            <p:cNvSpPr>
              <a:spLocks noChangeArrowheads="1"/>
            </p:cNvSpPr>
            <p:nvPr/>
          </p:nvSpPr>
          <p:spPr bwMode="auto">
            <a:xfrm>
              <a:off x="3697"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12" name="Oval 225"/>
            <p:cNvSpPr>
              <a:spLocks noChangeArrowheads="1"/>
            </p:cNvSpPr>
            <p:nvPr/>
          </p:nvSpPr>
          <p:spPr bwMode="auto">
            <a:xfrm>
              <a:off x="3793"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13" name="Oval 226"/>
            <p:cNvSpPr>
              <a:spLocks noChangeArrowheads="1"/>
            </p:cNvSpPr>
            <p:nvPr/>
          </p:nvSpPr>
          <p:spPr bwMode="auto">
            <a:xfrm>
              <a:off x="3728" y="260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14" name="Oval 227"/>
            <p:cNvSpPr>
              <a:spLocks noChangeArrowheads="1"/>
            </p:cNvSpPr>
            <p:nvPr/>
          </p:nvSpPr>
          <p:spPr bwMode="auto">
            <a:xfrm>
              <a:off x="3831" y="259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15" name="Oval 228"/>
            <p:cNvSpPr>
              <a:spLocks noChangeArrowheads="1"/>
            </p:cNvSpPr>
            <p:nvPr/>
          </p:nvSpPr>
          <p:spPr bwMode="auto">
            <a:xfrm>
              <a:off x="3688"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16" name="Oval 229"/>
            <p:cNvSpPr>
              <a:spLocks noChangeArrowheads="1"/>
            </p:cNvSpPr>
            <p:nvPr/>
          </p:nvSpPr>
          <p:spPr bwMode="auto">
            <a:xfrm>
              <a:off x="3784"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17" name="Oval 230"/>
            <p:cNvSpPr>
              <a:spLocks noChangeArrowheads="1"/>
            </p:cNvSpPr>
            <p:nvPr/>
          </p:nvSpPr>
          <p:spPr bwMode="auto">
            <a:xfrm>
              <a:off x="3719" y="242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18" name="Oval 231"/>
            <p:cNvSpPr>
              <a:spLocks noChangeArrowheads="1"/>
            </p:cNvSpPr>
            <p:nvPr/>
          </p:nvSpPr>
          <p:spPr bwMode="auto">
            <a:xfrm>
              <a:off x="3822" y="241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19" name="Oval 232"/>
            <p:cNvSpPr>
              <a:spLocks noChangeArrowheads="1"/>
            </p:cNvSpPr>
            <p:nvPr/>
          </p:nvSpPr>
          <p:spPr bwMode="auto">
            <a:xfrm>
              <a:off x="3688"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20" name="Oval 233"/>
            <p:cNvSpPr>
              <a:spLocks noChangeArrowheads="1"/>
            </p:cNvSpPr>
            <p:nvPr/>
          </p:nvSpPr>
          <p:spPr bwMode="auto">
            <a:xfrm>
              <a:off x="3784"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21" name="Oval 234"/>
            <p:cNvSpPr>
              <a:spLocks noChangeArrowheads="1"/>
            </p:cNvSpPr>
            <p:nvPr/>
          </p:nvSpPr>
          <p:spPr bwMode="auto">
            <a:xfrm>
              <a:off x="3719" y="2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22" name="Oval 235"/>
            <p:cNvSpPr>
              <a:spLocks noChangeArrowheads="1"/>
            </p:cNvSpPr>
            <p:nvPr/>
          </p:nvSpPr>
          <p:spPr bwMode="auto">
            <a:xfrm>
              <a:off x="3822" y="221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23" name="Oval 236"/>
            <p:cNvSpPr>
              <a:spLocks noChangeArrowheads="1"/>
            </p:cNvSpPr>
            <p:nvPr/>
          </p:nvSpPr>
          <p:spPr bwMode="auto">
            <a:xfrm>
              <a:off x="3679"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24" name="Oval 237"/>
            <p:cNvSpPr>
              <a:spLocks noChangeArrowheads="1"/>
            </p:cNvSpPr>
            <p:nvPr/>
          </p:nvSpPr>
          <p:spPr bwMode="auto">
            <a:xfrm>
              <a:off x="3775"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25" name="Oval 238"/>
            <p:cNvSpPr>
              <a:spLocks noChangeArrowheads="1"/>
            </p:cNvSpPr>
            <p:nvPr/>
          </p:nvSpPr>
          <p:spPr bwMode="auto">
            <a:xfrm>
              <a:off x="3710" y="2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26" name="Oval 239"/>
            <p:cNvSpPr>
              <a:spLocks noChangeArrowheads="1"/>
            </p:cNvSpPr>
            <p:nvPr/>
          </p:nvSpPr>
          <p:spPr bwMode="auto">
            <a:xfrm>
              <a:off x="3813" y="202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27" name="Oval 240"/>
            <p:cNvSpPr>
              <a:spLocks noChangeArrowheads="1"/>
            </p:cNvSpPr>
            <p:nvPr/>
          </p:nvSpPr>
          <p:spPr bwMode="auto">
            <a:xfrm>
              <a:off x="3702"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28" name="Oval 241"/>
            <p:cNvSpPr>
              <a:spLocks noChangeArrowheads="1"/>
            </p:cNvSpPr>
            <p:nvPr/>
          </p:nvSpPr>
          <p:spPr bwMode="auto">
            <a:xfrm>
              <a:off x="3798"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29" name="Oval 242"/>
            <p:cNvSpPr>
              <a:spLocks noChangeArrowheads="1"/>
            </p:cNvSpPr>
            <p:nvPr/>
          </p:nvSpPr>
          <p:spPr bwMode="auto">
            <a:xfrm>
              <a:off x="3733" y="18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30" name="Oval 243"/>
            <p:cNvSpPr>
              <a:spLocks noChangeArrowheads="1"/>
            </p:cNvSpPr>
            <p:nvPr/>
          </p:nvSpPr>
          <p:spPr bwMode="auto">
            <a:xfrm>
              <a:off x="3836" y="182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31" name="Oval 244"/>
            <p:cNvSpPr>
              <a:spLocks noChangeArrowheads="1"/>
            </p:cNvSpPr>
            <p:nvPr/>
          </p:nvSpPr>
          <p:spPr bwMode="auto">
            <a:xfrm>
              <a:off x="3693"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32" name="Oval 245"/>
            <p:cNvSpPr>
              <a:spLocks noChangeArrowheads="1"/>
            </p:cNvSpPr>
            <p:nvPr/>
          </p:nvSpPr>
          <p:spPr bwMode="auto">
            <a:xfrm>
              <a:off x="3789"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33" name="Oval 246"/>
            <p:cNvSpPr>
              <a:spLocks noChangeArrowheads="1"/>
            </p:cNvSpPr>
            <p:nvPr/>
          </p:nvSpPr>
          <p:spPr bwMode="auto">
            <a:xfrm>
              <a:off x="3724" y="16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34" name="Oval 247"/>
            <p:cNvSpPr>
              <a:spLocks noChangeArrowheads="1"/>
            </p:cNvSpPr>
            <p:nvPr/>
          </p:nvSpPr>
          <p:spPr bwMode="auto">
            <a:xfrm>
              <a:off x="3827" y="164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35" name="Oval 248"/>
            <p:cNvSpPr>
              <a:spLocks noChangeArrowheads="1"/>
            </p:cNvSpPr>
            <p:nvPr/>
          </p:nvSpPr>
          <p:spPr bwMode="auto">
            <a:xfrm>
              <a:off x="3693"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36" name="Oval 249"/>
            <p:cNvSpPr>
              <a:spLocks noChangeArrowheads="1"/>
            </p:cNvSpPr>
            <p:nvPr/>
          </p:nvSpPr>
          <p:spPr bwMode="auto">
            <a:xfrm>
              <a:off x="3789"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37" name="Oval 250"/>
            <p:cNvSpPr>
              <a:spLocks noChangeArrowheads="1"/>
            </p:cNvSpPr>
            <p:nvPr/>
          </p:nvSpPr>
          <p:spPr bwMode="auto">
            <a:xfrm>
              <a:off x="3724" y="1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38" name="Oval 251"/>
            <p:cNvSpPr>
              <a:spLocks noChangeArrowheads="1"/>
            </p:cNvSpPr>
            <p:nvPr/>
          </p:nvSpPr>
          <p:spPr bwMode="auto">
            <a:xfrm>
              <a:off x="3827" y="144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6" name="Group 252"/>
          <p:cNvGrpSpPr>
            <a:grpSpLocks/>
          </p:cNvGrpSpPr>
          <p:nvPr/>
        </p:nvGrpSpPr>
        <p:grpSpPr bwMode="auto">
          <a:xfrm>
            <a:off x="8769350" y="4295775"/>
            <a:ext cx="233363" cy="2476500"/>
            <a:chOff x="3674" y="1417"/>
            <a:chExt cx="257" cy="2908"/>
          </a:xfrm>
        </p:grpSpPr>
        <p:sp>
          <p:nvSpPr>
            <p:cNvPr id="1136893" name="Rectangle 253"/>
            <p:cNvSpPr>
              <a:spLocks noChangeArrowheads="1"/>
            </p:cNvSpPr>
            <p:nvPr/>
          </p:nvSpPr>
          <p:spPr bwMode="auto">
            <a:xfrm>
              <a:off x="3677" y="1417"/>
              <a:ext cx="254" cy="290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4318" name="Oval 254"/>
            <p:cNvSpPr>
              <a:spLocks noChangeArrowheads="1"/>
            </p:cNvSpPr>
            <p:nvPr/>
          </p:nvSpPr>
          <p:spPr bwMode="auto">
            <a:xfrm>
              <a:off x="3692"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19" name="Oval 255"/>
            <p:cNvSpPr>
              <a:spLocks noChangeArrowheads="1"/>
            </p:cNvSpPr>
            <p:nvPr/>
          </p:nvSpPr>
          <p:spPr bwMode="auto">
            <a:xfrm>
              <a:off x="3788"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20" name="Oval 256"/>
            <p:cNvSpPr>
              <a:spLocks noChangeArrowheads="1"/>
            </p:cNvSpPr>
            <p:nvPr/>
          </p:nvSpPr>
          <p:spPr bwMode="auto">
            <a:xfrm>
              <a:off x="3723" y="413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21" name="Oval 257"/>
            <p:cNvSpPr>
              <a:spLocks noChangeArrowheads="1"/>
            </p:cNvSpPr>
            <p:nvPr/>
          </p:nvSpPr>
          <p:spPr bwMode="auto">
            <a:xfrm>
              <a:off x="3826" y="412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22" name="Oval 258"/>
            <p:cNvSpPr>
              <a:spLocks noChangeArrowheads="1"/>
            </p:cNvSpPr>
            <p:nvPr/>
          </p:nvSpPr>
          <p:spPr bwMode="auto">
            <a:xfrm>
              <a:off x="3683"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23" name="Oval 259"/>
            <p:cNvSpPr>
              <a:spLocks noChangeArrowheads="1"/>
            </p:cNvSpPr>
            <p:nvPr/>
          </p:nvSpPr>
          <p:spPr bwMode="auto">
            <a:xfrm>
              <a:off x="3779"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24" name="Oval 260"/>
            <p:cNvSpPr>
              <a:spLocks noChangeArrowheads="1"/>
            </p:cNvSpPr>
            <p:nvPr/>
          </p:nvSpPr>
          <p:spPr bwMode="auto">
            <a:xfrm>
              <a:off x="3714" y="395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25" name="Oval 261"/>
            <p:cNvSpPr>
              <a:spLocks noChangeArrowheads="1"/>
            </p:cNvSpPr>
            <p:nvPr/>
          </p:nvSpPr>
          <p:spPr bwMode="auto">
            <a:xfrm>
              <a:off x="3817" y="393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26" name="Oval 262"/>
            <p:cNvSpPr>
              <a:spLocks noChangeArrowheads="1"/>
            </p:cNvSpPr>
            <p:nvPr/>
          </p:nvSpPr>
          <p:spPr bwMode="auto">
            <a:xfrm>
              <a:off x="3683"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27" name="Oval 263"/>
            <p:cNvSpPr>
              <a:spLocks noChangeArrowheads="1"/>
            </p:cNvSpPr>
            <p:nvPr/>
          </p:nvSpPr>
          <p:spPr bwMode="auto">
            <a:xfrm>
              <a:off x="3779"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28" name="Oval 264"/>
            <p:cNvSpPr>
              <a:spLocks noChangeArrowheads="1"/>
            </p:cNvSpPr>
            <p:nvPr/>
          </p:nvSpPr>
          <p:spPr bwMode="auto">
            <a:xfrm>
              <a:off x="3714" y="375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29" name="Oval 265"/>
            <p:cNvSpPr>
              <a:spLocks noChangeArrowheads="1"/>
            </p:cNvSpPr>
            <p:nvPr/>
          </p:nvSpPr>
          <p:spPr bwMode="auto">
            <a:xfrm>
              <a:off x="3817" y="37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30" name="Oval 266"/>
            <p:cNvSpPr>
              <a:spLocks noChangeArrowheads="1"/>
            </p:cNvSpPr>
            <p:nvPr/>
          </p:nvSpPr>
          <p:spPr bwMode="auto">
            <a:xfrm>
              <a:off x="3674"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31" name="Oval 267"/>
            <p:cNvSpPr>
              <a:spLocks noChangeArrowheads="1"/>
            </p:cNvSpPr>
            <p:nvPr/>
          </p:nvSpPr>
          <p:spPr bwMode="auto">
            <a:xfrm>
              <a:off x="3770"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32" name="Oval 268"/>
            <p:cNvSpPr>
              <a:spLocks noChangeArrowheads="1"/>
            </p:cNvSpPr>
            <p:nvPr/>
          </p:nvSpPr>
          <p:spPr bwMode="auto">
            <a:xfrm>
              <a:off x="3705" y="356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33" name="Oval 269"/>
            <p:cNvSpPr>
              <a:spLocks noChangeArrowheads="1"/>
            </p:cNvSpPr>
            <p:nvPr/>
          </p:nvSpPr>
          <p:spPr bwMode="auto">
            <a:xfrm>
              <a:off x="3808" y="35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34" name="Oval 270"/>
            <p:cNvSpPr>
              <a:spLocks noChangeArrowheads="1"/>
            </p:cNvSpPr>
            <p:nvPr/>
          </p:nvSpPr>
          <p:spPr bwMode="auto">
            <a:xfrm>
              <a:off x="3697"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35" name="Oval 271"/>
            <p:cNvSpPr>
              <a:spLocks noChangeArrowheads="1"/>
            </p:cNvSpPr>
            <p:nvPr/>
          </p:nvSpPr>
          <p:spPr bwMode="auto">
            <a:xfrm>
              <a:off x="3793"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36" name="Oval 272"/>
            <p:cNvSpPr>
              <a:spLocks noChangeArrowheads="1"/>
            </p:cNvSpPr>
            <p:nvPr/>
          </p:nvSpPr>
          <p:spPr bwMode="auto">
            <a:xfrm>
              <a:off x="3728" y="336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37" name="Oval 273"/>
            <p:cNvSpPr>
              <a:spLocks noChangeArrowheads="1"/>
            </p:cNvSpPr>
            <p:nvPr/>
          </p:nvSpPr>
          <p:spPr bwMode="auto">
            <a:xfrm>
              <a:off x="3831" y="335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38" name="Oval 274"/>
            <p:cNvSpPr>
              <a:spLocks noChangeArrowheads="1"/>
            </p:cNvSpPr>
            <p:nvPr/>
          </p:nvSpPr>
          <p:spPr bwMode="auto">
            <a:xfrm>
              <a:off x="3688"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39" name="Oval 275"/>
            <p:cNvSpPr>
              <a:spLocks noChangeArrowheads="1"/>
            </p:cNvSpPr>
            <p:nvPr/>
          </p:nvSpPr>
          <p:spPr bwMode="auto">
            <a:xfrm>
              <a:off x="3784"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40" name="Oval 276"/>
            <p:cNvSpPr>
              <a:spLocks noChangeArrowheads="1"/>
            </p:cNvSpPr>
            <p:nvPr/>
          </p:nvSpPr>
          <p:spPr bwMode="auto">
            <a:xfrm>
              <a:off x="3719" y="318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41" name="Oval 277"/>
            <p:cNvSpPr>
              <a:spLocks noChangeArrowheads="1"/>
            </p:cNvSpPr>
            <p:nvPr/>
          </p:nvSpPr>
          <p:spPr bwMode="auto">
            <a:xfrm>
              <a:off x="3822" y="317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42" name="Oval 278"/>
            <p:cNvSpPr>
              <a:spLocks noChangeArrowheads="1"/>
            </p:cNvSpPr>
            <p:nvPr/>
          </p:nvSpPr>
          <p:spPr bwMode="auto">
            <a:xfrm>
              <a:off x="3688"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43" name="Oval 279"/>
            <p:cNvSpPr>
              <a:spLocks noChangeArrowheads="1"/>
            </p:cNvSpPr>
            <p:nvPr/>
          </p:nvSpPr>
          <p:spPr bwMode="auto">
            <a:xfrm>
              <a:off x="3784"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44" name="Oval 280"/>
            <p:cNvSpPr>
              <a:spLocks noChangeArrowheads="1"/>
            </p:cNvSpPr>
            <p:nvPr/>
          </p:nvSpPr>
          <p:spPr bwMode="auto">
            <a:xfrm>
              <a:off x="3719" y="298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45" name="Oval 281"/>
            <p:cNvSpPr>
              <a:spLocks noChangeArrowheads="1"/>
            </p:cNvSpPr>
            <p:nvPr/>
          </p:nvSpPr>
          <p:spPr bwMode="auto">
            <a:xfrm>
              <a:off x="3822" y="297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46" name="Oval 282"/>
            <p:cNvSpPr>
              <a:spLocks noChangeArrowheads="1"/>
            </p:cNvSpPr>
            <p:nvPr/>
          </p:nvSpPr>
          <p:spPr bwMode="auto">
            <a:xfrm>
              <a:off x="3679"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47" name="Oval 283"/>
            <p:cNvSpPr>
              <a:spLocks noChangeArrowheads="1"/>
            </p:cNvSpPr>
            <p:nvPr/>
          </p:nvSpPr>
          <p:spPr bwMode="auto">
            <a:xfrm>
              <a:off x="3775"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48" name="Oval 284"/>
            <p:cNvSpPr>
              <a:spLocks noChangeArrowheads="1"/>
            </p:cNvSpPr>
            <p:nvPr/>
          </p:nvSpPr>
          <p:spPr bwMode="auto">
            <a:xfrm>
              <a:off x="3710" y="280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49" name="Oval 285"/>
            <p:cNvSpPr>
              <a:spLocks noChangeArrowheads="1"/>
            </p:cNvSpPr>
            <p:nvPr/>
          </p:nvSpPr>
          <p:spPr bwMode="auto">
            <a:xfrm>
              <a:off x="3813" y="278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50" name="Oval 286"/>
            <p:cNvSpPr>
              <a:spLocks noChangeArrowheads="1"/>
            </p:cNvSpPr>
            <p:nvPr/>
          </p:nvSpPr>
          <p:spPr bwMode="auto">
            <a:xfrm>
              <a:off x="3697"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51" name="Oval 287"/>
            <p:cNvSpPr>
              <a:spLocks noChangeArrowheads="1"/>
            </p:cNvSpPr>
            <p:nvPr/>
          </p:nvSpPr>
          <p:spPr bwMode="auto">
            <a:xfrm>
              <a:off x="3793"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52" name="Oval 288"/>
            <p:cNvSpPr>
              <a:spLocks noChangeArrowheads="1"/>
            </p:cNvSpPr>
            <p:nvPr/>
          </p:nvSpPr>
          <p:spPr bwMode="auto">
            <a:xfrm>
              <a:off x="3728" y="260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53" name="Oval 289"/>
            <p:cNvSpPr>
              <a:spLocks noChangeArrowheads="1"/>
            </p:cNvSpPr>
            <p:nvPr/>
          </p:nvSpPr>
          <p:spPr bwMode="auto">
            <a:xfrm>
              <a:off x="3831" y="259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54" name="Oval 290"/>
            <p:cNvSpPr>
              <a:spLocks noChangeArrowheads="1"/>
            </p:cNvSpPr>
            <p:nvPr/>
          </p:nvSpPr>
          <p:spPr bwMode="auto">
            <a:xfrm>
              <a:off x="3688"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55" name="Oval 291"/>
            <p:cNvSpPr>
              <a:spLocks noChangeArrowheads="1"/>
            </p:cNvSpPr>
            <p:nvPr/>
          </p:nvSpPr>
          <p:spPr bwMode="auto">
            <a:xfrm>
              <a:off x="3784"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56" name="Oval 292"/>
            <p:cNvSpPr>
              <a:spLocks noChangeArrowheads="1"/>
            </p:cNvSpPr>
            <p:nvPr/>
          </p:nvSpPr>
          <p:spPr bwMode="auto">
            <a:xfrm>
              <a:off x="3719" y="242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57" name="Oval 293"/>
            <p:cNvSpPr>
              <a:spLocks noChangeArrowheads="1"/>
            </p:cNvSpPr>
            <p:nvPr/>
          </p:nvSpPr>
          <p:spPr bwMode="auto">
            <a:xfrm>
              <a:off x="3822" y="241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58" name="Oval 294"/>
            <p:cNvSpPr>
              <a:spLocks noChangeArrowheads="1"/>
            </p:cNvSpPr>
            <p:nvPr/>
          </p:nvSpPr>
          <p:spPr bwMode="auto">
            <a:xfrm>
              <a:off x="3688"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59" name="Oval 295"/>
            <p:cNvSpPr>
              <a:spLocks noChangeArrowheads="1"/>
            </p:cNvSpPr>
            <p:nvPr/>
          </p:nvSpPr>
          <p:spPr bwMode="auto">
            <a:xfrm>
              <a:off x="3784"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60" name="Oval 296"/>
            <p:cNvSpPr>
              <a:spLocks noChangeArrowheads="1"/>
            </p:cNvSpPr>
            <p:nvPr/>
          </p:nvSpPr>
          <p:spPr bwMode="auto">
            <a:xfrm>
              <a:off x="3719" y="2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61" name="Oval 297"/>
            <p:cNvSpPr>
              <a:spLocks noChangeArrowheads="1"/>
            </p:cNvSpPr>
            <p:nvPr/>
          </p:nvSpPr>
          <p:spPr bwMode="auto">
            <a:xfrm>
              <a:off x="3822" y="221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62" name="Oval 298"/>
            <p:cNvSpPr>
              <a:spLocks noChangeArrowheads="1"/>
            </p:cNvSpPr>
            <p:nvPr/>
          </p:nvSpPr>
          <p:spPr bwMode="auto">
            <a:xfrm>
              <a:off x="3679"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63" name="Oval 299"/>
            <p:cNvSpPr>
              <a:spLocks noChangeArrowheads="1"/>
            </p:cNvSpPr>
            <p:nvPr/>
          </p:nvSpPr>
          <p:spPr bwMode="auto">
            <a:xfrm>
              <a:off x="3775"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64" name="Oval 300"/>
            <p:cNvSpPr>
              <a:spLocks noChangeArrowheads="1"/>
            </p:cNvSpPr>
            <p:nvPr/>
          </p:nvSpPr>
          <p:spPr bwMode="auto">
            <a:xfrm>
              <a:off x="3710" y="2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65" name="Oval 301"/>
            <p:cNvSpPr>
              <a:spLocks noChangeArrowheads="1"/>
            </p:cNvSpPr>
            <p:nvPr/>
          </p:nvSpPr>
          <p:spPr bwMode="auto">
            <a:xfrm>
              <a:off x="3813" y="202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66" name="Oval 302"/>
            <p:cNvSpPr>
              <a:spLocks noChangeArrowheads="1"/>
            </p:cNvSpPr>
            <p:nvPr/>
          </p:nvSpPr>
          <p:spPr bwMode="auto">
            <a:xfrm>
              <a:off x="3702"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67" name="Oval 303"/>
            <p:cNvSpPr>
              <a:spLocks noChangeArrowheads="1"/>
            </p:cNvSpPr>
            <p:nvPr/>
          </p:nvSpPr>
          <p:spPr bwMode="auto">
            <a:xfrm>
              <a:off x="3798"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68" name="Oval 304"/>
            <p:cNvSpPr>
              <a:spLocks noChangeArrowheads="1"/>
            </p:cNvSpPr>
            <p:nvPr/>
          </p:nvSpPr>
          <p:spPr bwMode="auto">
            <a:xfrm>
              <a:off x="3733" y="18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69" name="Oval 305"/>
            <p:cNvSpPr>
              <a:spLocks noChangeArrowheads="1"/>
            </p:cNvSpPr>
            <p:nvPr/>
          </p:nvSpPr>
          <p:spPr bwMode="auto">
            <a:xfrm>
              <a:off x="3836" y="182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70" name="Oval 306"/>
            <p:cNvSpPr>
              <a:spLocks noChangeArrowheads="1"/>
            </p:cNvSpPr>
            <p:nvPr/>
          </p:nvSpPr>
          <p:spPr bwMode="auto">
            <a:xfrm>
              <a:off x="3693"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71" name="Oval 307"/>
            <p:cNvSpPr>
              <a:spLocks noChangeArrowheads="1"/>
            </p:cNvSpPr>
            <p:nvPr/>
          </p:nvSpPr>
          <p:spPr bwMode="auto">
            <a:xfrm>
              <a:off x="3789"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72" name="Oval 308"/>
            <p:cNvSpPr>
              <a:spLocks noChangeArrowheads="1"/>
            </p:cNvSpPr>
            <p:nvPr/>
          </p:nvSpPr>
          <p:spPr bwMode="auto">
            <a:xfrm>
              <a:off x="3724" y="16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73" name="Oval 309"/>
            <p:cNvSpPr>
              <a:spLocks noChangeArrowheads="1"/>
            </p:cNvSpPr>
            <p:nvPr/>
          </p:nvSpPr>
          <p:spPr bwMode="auto">
            <a:xfrm>
              <a:off x="3827" y="164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74" name="Oval 310"/>
            <p:cNvSpPr>
              <a:spLocks noChangeArrowheads="1"/>
            </p:cNvSpPr>
            <p:nvPr/>
          </p:nvSpPr>
          <p:spPr bwMode="auto">
            <a:xfrm>
              <a:off x="3693"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75" name="Oval 311"/>
            <p:cNvSpPr>
              <a:spLocks noChangeArrowheads="1"/>
            </p:cNvSpPr>
            <p:nvPr/>
          </p:nvSpPr>
          <p:spPr bwMode="auto">
            <a:xfrm>
              <a:off x="3789"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76" name="Oval 312"/>
            <p:cNvSpPr>
              <a:spLocks noChangeArrowheads="1"/>
            </p:cNvSpPr>
            <p:nvPr/>
          </p:nvSpPr>
          <p:spPr bwMode="auto">
            <a:xfrm>
              <a:off x="3724" y="1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77" name="Oval 313"/>
            <p:cNvSpPr>
              <a:spLocks noChangeArrowheads="1"/>
            </p:cNvSpPr>
            <p:nvPr/>
          </p:nvSpPr>
          <p:spPr bwMode="auto">
            <a:xfrm>
              <a:off x="3827" y="144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grpSp>
      <p:sp>
        <p:nvSpPr>
          <p:cNvPr id="1136954" name="Freeform 314"/>
          <p:cNvSpPr>
            <a:spLocks/>
          </p:cNvSpPr>
          <p:nvPr/>
        </p:nvSpPr>
        <p:spPr bwMode="auto">
          <a:xfrm>
            <a:off x="6270625" y="1635125"/>
            <a:ext cx="1982788" cy="1187450"/>
          </a:xfrm>
          <a:custGeom>
            <a:avLst/>
            <a:gdLst>
              <a:gd name="T0" fmla="*/ 0 w 1249"/>
              <a:gd name="T1" fmla="*/ 744 h 748"/>
              <a:gd name="T2" fmla="*/ 90 w 1249"/>
              <a:gd name="T3" fmla="*/ 402 h 748"/>
              <a:gd name="T4" fmla="*/ 150 w 1249"/>
              <a:gd name="T5" fmla="*/ 91 h 748"/>
              <a:gd name="T6" fmla="*/ 211 w 1249"/>
              <a:gd name="T7" fmla="*/ 0 h 748"/>
              <a:gd name="T8" fmla="*/ 256 w 1249"/>
              <a:gd name="T9" fmla="*/ 91 h 748"/>
              <a:gd name="T10" fmla="*/ 370 w 1249"/>
              <a:gd name="T11" fmla="*/ 455 h 748"/>
              <a:gd name="T12" fmla="*/ 711 w 1249"/>
              <a:gd name="T13" fmla="*/ 690 h 748"/>
              <a:gd name="T14" fmla="*/ 1249 w 1249"/>
              <a:gd name="T15" fmla="*/ 748 h 748"/>
              <a:gd name="T16" fmla="*/ 0 60000 65536"/>
              <a:gd name="T17" fmla="*/ 0 60000 65536"/>
              <a:gd name="T18" fmla="*/ 0 60000 65536"/>
              <a:gd name="T19" fmla="*/ 0 60000 65536"/>
              <a:gd name="T20" fmla="*/ 0 60000 65536"/>
              <a:gd name="T21" fmla="*/ 0 60000 65536"/>
              <a:gd name="T22" fmla="*/ 0 60000 65536"/>
              <a:gd name="T23" fmla="*/ 0 60000 65536"/>
              <a:gd name="T24" fmla="*/ 0 w 1249"/>
              <a:gd name="T25" fmla="*/ 0 h 748"/>
              <a:gd name="T26" fmla="*/ 1249 w 1249"/>
              <a:gd name="T27" fmla="*/ 748 h 7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9" h="748">
                <a:moveTo>
                  <a:pt x="0" y="744"/>
                </a:moveTo>
                <a:cubicBezTo>
                  <a:pt x="15" y="687"/>
                  <a:pt x="65" y="511"/>
                  <a:pt x="90" y="402"/>
                </a:cubicBezTo>
                <a:cubicBezTo>
                  <a:pt x="115" y="293"/>
                  <a:pt x="130" y="158"/>
                  <a:pt x="150" y="91"/>
                </a:cubicBezTo>
                <a:cubicBezTo>
                  <a:pt x="170" y="24"/>
                  <a:pt x="193" y="0"/>
                  <a:pt x="211" y="0"/>
                </a:cubicBezTo>
                <a:cubicBezTo>
                  <a:pt x="229" y="0"/>
                  <a:pt x="229" y="15"/>
                  <a:pt x="256" y="91"/>
                </a:cubicBezTo>
                <a:cubicBezTo>
                  <a:pt x="283" y="167"/>
                  <a:pt x="294" y="355"/>
                  <a:pt x="370" y="455"/>
                </a:cubicBezTo>
                <a:cubicBezTo>
                  <a:pt x="446" y="555"/>
                  <a:pt x="565" y="641"/>
                  <a:pt x="711" y="690"/>
                </a:cubicBezTo>
                <a:cubicBezTo>
                  <a:pt x="857" y="739"/>
                  <a:pt x="1137" y="736"/>
                  <a:pt x="1249" y="748"/>
                </a:cubicBezTo>
              </a:path>
            </a:pathLst>
          </a:custGeom>
          <a:noFill/>
          <a:ln w="19050" cmpd="sng">
            <a:solidFill>
              <a:srgbClr val="FF0000"/>
            </a:solidFill>
            <a:round/>
            <a:headEnd/>
            <a:tailEnd/>
          </a:ln>
        </p:spPr>
        <p:txBody>
          <a:bodyPr/>
          <a:lstStyle/>
          <a:p>
            <a:endParaRPr lang="en-US"/>
          </a:p>
        </p:txBody>
      </p:sp>
      <p:grpSp>
        <p:nvGrpSpPr>
          <p:cNvPr id="7" name="Group 315"/>
          <p:cNvGrpSpPr>
            <a:grpSpLocks/>
          </p:cNvGrpSpPr>
          <p:nvPr/>
        </p:nvGrpSpPr>
        <p:grpSpPr bwMode="auto">
          <a:xfrm>
            <a:off x="6130925" y="1474788"/>
            <a:ext cx="2852738" cy="1878012"/>
            <a:chOff x="3786" y="1483"/>
            <a:chExt cx="1797" cy="1183"/>
          </a:xfrm>
        </p:grpSpPr>
        <p:grpSp>
          <p:nvGrpSpPr>
            <p:cNvPr id="54298" name="Group 316"/>
            <p:cNvGrpSpPr>
              <a:grpSpLocks/>
            </p:cNvGrpSpPr>
            <p:nvPr/>
          </p:nvGrpSpPr>
          <p:grpSpPr bwMode="auto">
            <a:xfrm>
              <a:off x="3786" y="1483"/>
              <a:ext cx="1428" cy="1071"/>
              <a:chOff x="3962" y="1083"/>
              <a:chExt cx="1428" cy="1071"/>
            </a:xfrm>
          </p:grpSpPr>
          <p:grpSp>
            <p:nvGrpSpPr>
              <p:cNvPr id="54300" name="Group 317"/>
              <p:cNvGrpSpPr>
                <a:grpSpLocks/>
              </p:cNvGrpSpPr>
              <p:nvPr/>
            </p:nvGrpSpPr>
            <p:grpSpPr bwMode="auto">
              <a:xfrm>
                <a:off x="4056" y="1083"/>
                <a:ext cx="1334" cy="857"/>
                <a:chOff x="4056" y="1083"/>
                <a:chExt cx="1334" cy="857"/>
              </a:xfrm>
            </p:grpSpPr>
            <p:grpSp>
              <p:nvGrpSpPr>
                <p:cNvPr id="54304" name="Group 318"/>
                <p:cNvGrpSpPr>
                  <a:grpSpLocks/>
                </p:cNvGrpSpPr>
                <p:nvPr/>
              </p:nvGrpSpPr>
              <p:grpSpPr bwMode="auto">
                <a:xfrm>
                  <a:off x="4056" y="1083"/>
                  <a:ext cx="1334" cy="856"/>
                  <a:chOff x="1986" y="3312"/>
                  <a:chExt cx="1334" cy="856"/>
                </a:xfrm>
              </p:grpSpPr>
              <p:sp>
                <p:nvSpPr>
                  <p:cNvPr id="54315" name="Line 319"/>
                  <p:cNvSpPr>
                    <a:spLocks noChangeShapeType="1"/>
                  </p:cNvSpPr>
                  <p:nvPr/>
                </p:nvSpPr>
                <p:spPr bwMode="auto">
                  <a:xfrm flipV="1">
                    <a:off x="1986" y="3312"/>
                    <a:ext cx="0" cy="856"/>
                  </a:xfrm>
                  <a:prstGeom prst="line">
                    <a:avLst/>
                  </a:prstGeom>
                  <a:noFill/>
                  <a:ln w="9525">
                    <a:solidFill>
                      <a:schemeClr val="tx1"/>
                    </a:solidFill>
                    <a:round/>
                    <a:headEnd/>
                    <a:tailEnd type="triangle" w="med" len="med"/>
                  </a:ln>
                </p:spPr>
                <p:txBody>
                  <a:bodyPr/>
                  <a:lstStyle/>
                  <a:p>
                    <a:endParaRPr lang="en-US"/>
                  </a:p>
                </p:txBody>
              </p:sp>
              <p:sp>
                <p:nvSpPr>
                  <p:cNvPr id="54316" name="Line 320"/>
                  <p:cNvSpPr>
                    <a:spLocks noChangeShapeType="1"/>
                  </p:cNvSpPr>
                  <p:nvPr/>
                </p:nvSpPr>
                <p:spPr bwMode="auto">
                  <a:xfrm>
                    <a:off x="1986" y="4168"/>
                    <a:ext cx="1334" cy="0"/>
                  </a:xfrm>
                  <a:prstGeom prst="line">
                    <a:avLst/>
                  </a:prstGeom>
                  <a:noFill/>
                  <a:ln w="9525">
                    <a:solidFill>
                      <a:schemeClr val="tx1"/>
                    </a:solidFill>
                    <a:round/>
                    <a:headEnd/>
                    <a:tailEnd type="triangle" w="med" len="med"/>
                  </a:ln>
                </p:spPr>
                <p:txBody>
                  <a:bodyPr/>
                  <a:lstStyle/>
                  <a:p>
                    <a:endParaRPr lang="en-US"/>
                  </a:p>
                </p:txBody>
              </p:sp>
            </p:grpSp>
            <p:sp>
              <p:nvSpPr>
                <p:cNvPr id="54305" name="Line 321"/>
                <p:cNvSpPr>
                  <a:spLocks noChangeShapeType="1"/>
                </p:cNvSpPr>
                <p:nvPr/>
              </p:nvSpPr>
              <p:spPr bwMode="auto">
                <a:xfrm flipV="1">
                  <a:off x="4164" y="1901"/>
                  <a:ext cx="0" cy="34"/>
                </a:xfrm>
                <a:prstGeom prst="line">
                  <a:avLst/>
                </a:prstGeom>
                <a:noFill/>
                <a:ln w="9525">
                  <a:solidFill>
                    <a:schemeClr val="tx1"/>
                  </a:solidFill>
                  <a:round/>
                  <a:headEnd/>
                  <a:tailEnd/>
                </a:ln>
              </p:spPr>
              <p:txBody>
                <a:bodyPr/>
                <a:lstStyle/>
                <a:p>
                  <a:endParaRPr lang="en-US"/>
                </a:p>
              </p:txBody>
            </p:sp>
            <p:sp>
              <p:nvSpPr>
                <p:cNvPr id="54306" name="Line 322"/>
                <p:cNvSpPr>
                  <a:spLocks noChangeShapeType="1"/>
                </p:cNvSpPr>
                <p:nvPr/>
              </p:nvSpPr>
              <p:spPr bwMode="auto">
                <a:xfrm flipV="1">
                  <a:off x="4279" y="1902"/>
                  <a:ext cx="0" cy="34"/>
                </a:xfrm>
                <a:prstGeom prst="line">
                  <a:avLst/>
                </a:prstGeom>
                <a:noFill/>
                <a:ln w="9525">
                  <a:solidFill>
                    <a:schemeClr val="tx1"/>
                  </a:solidFill>
                  <a:round/>
                  <a:headEnd/>
                  <a:tailEnd/>
                </a:ln>
              </p:spPr>
              <p:txBody>
                <a:bodyPr/>
                <a:lstStyle/>
                <a:p>
                  <a:endParaRPr lang="en-US"/>
                </a:p>
              </p:txBody>
            </p:sp>
            <p:sp>
              <p:nvSpPr>
                <p:cNvPr id="54307" name="Line 323"/>
                <p:cNvSpPr>
                  <a:spLocks noChangeShapeType="1"/>
                </p:cNvSpPr>
                <p:nvPr/>
              </p:nvSpPr>
              <p:spPr bwMode="auto">
                <a:xfrm flipV="1">
                  <a:off x="4394" y="1903"/>
                  <a:ext cx="0" cy="34"/>
                </a:xfrm>
                <a:prstGeom prst="line">
                  <a:avLst/>
                </a:prstGeom>
                <a:noFill/>
                <a:ln w="9525">
                  <a:solidFill>
                    <a:schemeClr val="tx1"/>
                  </a:solidFill>
                  <a:round/>
                  <a:headEnd/>
                  <a:tailEnd/>
                </a:ln>
              </p:spPr>
              <p:txBody>
                <a:bodyPr/>
                <a:lstStyle/>
                <a:p>
                  <a:endParaRPr lang="en-US"/>
                </a:p>
              </p:txBody>
            </p:sp>
            <p:sp>
              <p:nvSpPr>
                <p:cNvPr id="54308" name="Line 324"/>
                <p:cNvSpPr>
                  <a:spLocks noChangeShapeType="1"/>
                </p:cNvSpPr>
                <p:nvPr/>
              </p:nvSpPr>
              <p:spPr bwMode="auto">
                <a:xfrm flipV="1">
                  <a:off x="4509" y="1904"/>
                  <a:ext cx="0" cy="34"/>
                </a:xfrm>
                <a:prstGeom prst="line">
                  <a:avLst/>
                </a:prstGeom>
                <a:noFill/>
                <a:ln w="9525">
                  <a:solidFill>
                    <a:schemeClr val="tx1"/>
                  </a:solidFill>
                  <a:round/>
                  <a:headEnd/>
                  <a:tailEnd/>
                </a:ln>
              </p:spPr>
              <p:txBody>
                <a:bodyPr/>
                <a:lstStyle/>
                <a:p>
                  <a:endParaRPr lang="en-US"/>
                </a:p>
              </p:txBody>
            </p:sp>
            <p:sp>
              <p:nvSpPr>
                <p:cNvPr id="54309" name="Line 325"/>
                <p:cNvSpPr>
                  <a:spLocks noChangeShapeType="1"/>
                </p:cNvSpPr>
                <p:nvPr/>
              </p:nvSpPr>
              <p:spPr bwMode="auto">
                <a:xfrm flipV="1">
                  <a:off x="4624" y="1905"/>
                  <a:ext cx="0" cy="34"/>
                </a:xfrm>
                <a:prstGeom prst="line">
                  <a:avLst/>
                </a:prstGeom>
                <a:noFill/>
                <a:ln w="9525">
                  <a:solidFill>
                    <a:schemeClr val="tx1"/>
                  </a:solidFill>
                  <a:round/>
                  <a:headEnd/>
                  <a:tailEnd/>
                </a:ln>
              </p:spPr>
              <p:txBody>
                <a:bodyPr/>
                <a:lstStyle/>
                <a:p>
                  <a:endParaRPr lang="en-US"/>
                </a:p>
              </p:txBody>
            </p:sp>
            <p:sp>
              <p:nvSpPr>
                <p:cNvPr id="54310" name="Line 326"/>
                <p:cNvSpPr>
                  <a:spLocks noChangeShapeType="1"/>
                </p:cNvSpPr>
                <p:nvPr/>
              </p:nvSpPr>
              <p:spPr bwMode="auto">
                <a:xfrm flipV="1">
                  <a:off x="4739" y="1906"/>
                  <a:ext cx="0" cy="34"/>
                </a:xfrm>
                <a:prstGeom prst="line">
                  <a:avLst/>
                </a:prstGeom>
                <a:noFill/>
                <a:ln w="9525">
                  <a:solidFill>
                    <a:schemeClr val="tx1"/>
                  </a:solidFill>
                  <a:round/>
                  <a:headEnd/>
                  <a:tailEnd/>
                </a:ln>
              </p:spPr>
              <p:txBody>
                <a:bodyPr/>
                <a:lstStyle/>
                <a:p>
                  <a:endParaRPr lang="en-US"/>
                </a:p>
              </p:txBody>
            </p:sp>
            <p:sp>
              <p:nvSpPr>
                <p:cNvPr id="54311" name="Line 327"/>
                <p:cNvSpPr>
                  <a:spLocks noChangeShapeType="1"/>
                </p:cNvSpPr>
                <p:nvPr/>
              </p:nvSpPr>
              <p:spPr bwMode="auto">
                <a:xfrm flipV="1">
                  <a:off x="4854" y="1901"/>
                  <a:ext cx="0" cy="34"/>
                </a:xfrm>
                <a:prstGeom prst="line">
                  <a:avLst/>
                </a:prstGeom>
                <a:noFill/>
                <a:ln w="9525">
                  <a:solidFill>
                    <a:schemeClr val="tx1"/>
                  </a:solidFill>
                  <a:round/>
                  <a:headEnd/>
                  <a:tailEnd/>
                </a:ln>
              </p:spPr>
              <p:txBody>
                <a:bodyPr/>
                <a:lstStyle/>
                <a:p>
                  <a:endParaRPr lang="en-US"/>
                </a:p>
              </p:txBody>
            </p:sp>
            <p:sp>
              <p:nvSpPr>
                <p:cNvPr id="54312" name="Line 328"/>
                <p:cNvSpPr>
                  <a:spLocks noChangeShapeType="1"/>
                </p:cNvSpPr>
                <p:nvPr/>
              </p:nvSpPr>
              <p:spPr bwMode="auto">
                <a:xfrm flipV="1">
                  <a:off x="4969" y="1902"/>
                  <a:ext cx="0" cy="34"/>
                </a:xfrm>
                <a:prstGeom prst="line">
                  <a:avLst/>
                </a:prstGeom>
                <a:noFill/>
                <a:ln w="9525">
                  <a:solidFill>
                    <a:schemeClr val="tx1"/>
                  </a:solidFill>
                  <a:round/>
                  <a:headEnd/>
                  <a:tailEnd/>
                </a:ln>
              </p:spPr>
              <p:txBody>
                <a:bodyPr/>
                <a:lstStyle/>
                <a:p>
                  <a:endParaRPr lang="en-US"/>
                </a:p>
              </p:txBody>
            </p:sp>
            <p:sp>
              <p:nvSpPr>
                <p:cNvPr id="54313" name="Line 329"/>
                <p:cNvSpPr>
                  <a:spLocks noChangeShapeType="1"/>
                </p:cNvSpPr>
                <p:nvPr/>
              </p:nvSpPr>
              <p:spPr bwMode="auto">
                <a:xfrm flipV="1">
                  <a:off x="5084" y="1903"/>
                  <a:ext cx="0" cy="34"/>
                </a:xfrm>
                <a:prstGeom prst="line">
                  <a:avLst/>
                </a:prstGeom>
                <a:noFill/>
                <a:ln w="9525">
                  <a:solidFill>
                    <a:schemeClr val="tx1"/>
                  </a:solidFill>
                  <a:round/>
                  <a:headEnd/>
                  <a:tailEnd/>
                </a:ln>
              </p:spPr>
              <p:txBody>
                <a:bodyPr/>
                <a:lstStyle/>
                <a:p>
                  <a:endParaRPr lang="en-US"/>
                </a:p>
              </p:txBody>
            </p:sp>
            <p:sp>
              <p:nvSpPr>
                <p:cNvPr id="54314" name="Line 330"/>
                <p:cNvSpPr>
                  <a:spLocks noChangeShapeType="1"/>
                </p:cNvSpPr>
                <p:nvPr/>
              </p:nvSpPr>
              <p:spPr bwMode="auto">
                <a:xfrm flipV="1">
                  <a:off x="5199" y="1904"/>
                  <a:ext cx="0" cy="34"/>
                </a:xfrm>
                <a:prstGeom prst="line">
                  <a:avLst/>
                </a:prstGeom>
                <a:noFill/>
                <a:ln w="9525">
                  <a:solidFill>
                    <a:schemeClr val="tx1"/>
                  </a:solidFill>
                  <a:round/>
                  <a:headEnd/>
                  <a:tailEnd/>
                </a:ln>
              </p:spPr>
              <p:txBody>
                <a:bodyPr/>
                <a:lstStyle/>
                <a:p>
                  <a:endParaRPr lang="en-US"/>
                </a:p>
              </p:txBody>
            </p:sp>
          </p:grpSp>
          <p:sp>
            <p:nvSpPr>
              <p:cNvPr id="54301" name="Text Box 331"/>
              <p:cNvSpPr txBox="1">
                <a:spLocks noChangeArrowheads="1"/>
              </p:cNvSpPr>
              <p:nvPr/>
            </p:nvSpPr>
            <p:spPr bwMode="auto">
              <a:xfrm>
                <a:off x="3962" y="1904"/>
                <a:ext cx="212" cy="250"/>
              </a:xfrm>
              <a:prstGeom prst="rect">
                <a:avLst/>
              </a:prstGeom>
              <a:noFill/>
              <a:ln w="9525">
                <a:noFill/>
                <a:miter lim="800000"/>
                <a:headEnd/>
                <a:tailEnd/>
              </a:ln>
            </p:spPr>
            <p:txBody>
              <a:bodyPr wrap="none">
                <a:spAutoFit/>
              </a:bodyPr>
              <a:lstStyle/>
              <a:p>
                <a:r>
                  <a:rPr lang="en-US"/>
                  <a:t>0</a:t>
                </a:r>
              </a:p>
            </p:txBody>
          </p:sp>
          <p:sp>
            <p:nvSpPr>
              <p:cNvPr id="54302" name="Text Box 332"/>
              <p:cNvSpPr txBox="1">
                <a:spLocks noChangeArrowheads="1"/>
              </p:cNvSpPr>
              <p:nvPr/>
            </p:nvSpPr>
            <p:spPr bwMode="auto">
              <a:xfrm>
                <a:off x="5038" y="1904"/>
                <a:ext cx="308" cy="250"/>
              </a:xfrm>
              <a:prstGeom prst="rect">
                <a:avLst/>
              </a:prstGeom>
              <a:noFill/>
              <a:ln w="9525">
                <a:noFill/>
                <a:miter lim="800000"/>
                <a:headEnd/>
                <a:tailEnd/>
              </a:ln>
            </p:spPr>
            <p:txBody>
              <a:bodyPr wrap="none">
                <a:spAutoFit/>
              </a:bodyPr>
              <a:lstStyle/>
              <a:p>
                <a:r>
                  <a:rPr lang="en-US"/>
                  <a:t>10</a:t>
                </a:r>
              </a:p>
            </p:txBody>
          </p:sp>
          <p:sp>
            <p:nvSpPr>
              <p:cNvPr id="54303" name="Text Box 333"/>
              <p:cNvSpPr txBox="1">
                <a:spLocks noChangeArrowheads="1"/>
              </p:cNvSpPr>
              <p:nvPr/>
            </p:nvSpPr>
            <p:spPr bwMode="auto">
              <a:xfrm>
                <a:off x="4520" y="1902"/>
                <a:ext cx="212" cy="250"/>
              </a:xfrm>
              <a:prstGeom prst="rect">
                <a:avLst/>
              </a:prstGeom>
              <a:noFill/>
              <a:ln w="9525">
                <a:noFill/>
                <a:miter lim="800000"/>
                <a:headEnd/>
                <a:tailEnd/>
              </a:ln>
            </p:spPr>
            <p:txBody>
              <a:bodyPr wrap="none">
                <a:spAutoFit/>
              </a:bodyPr>
              <a:lstStyle/>
              <a:p>
                <a:r>
                  <a:rPr lang="en-US"/>
                  <a:t>5</a:t>
                </a:r>
              </a:p>
            </p:txBody>
          </p:sp>
        </p:grpSp>
        <p:sp>
          <p:nvSpPr>
            <p:cNvPr id="54299" name="Text Box 334"/>
            <p:cNvSpPr txBox="1">
              <a:spLocks noChangeArrowheads="1"/>
            </p:cNvSpPr>
            <p:nvPr/>
          </p:nvSpPr>
          <p:spPr bwMode="auto">
            <a:xfrm>
              <a:off x="3828" y="2416"/>
              <a:ext cx="1755" cy="250"/>
            </a:xfrm>
            <a:prstGeom prst="rect">
              <a:avLst/>
            </a:prstGeom>
            <a:noFill/>
            <a:ln w="9525">
              <a:noFill/>
              <a:miter lim="800000"/>
              <a:headEnd/>
              <a:tailEnd/>
            </a:ln>
          </p:spPr>
          <p:txBody>
            <a:bodyPr>
              <a:spAutoFit/>
            </a:bodyPr>
            <a:lstStyle/>
            <a:p>
              <a:r>
                <a:rPr lang="en-US">
                  <a:solidFill>
                    <a:srgbClr val="4D4D4D"/>
                  </a:solidFill>
                  <a:latin typeface="Arial" charset="0"/>
                </a:rPr>
                <a:t>Neutron energy  / MeV</a:t>
              </a:r>
            </a:p>
          </p:txBody>
        </p:sp>
      </p:grpSp>
      <p:sp>
        <p:nvSpPr>
          <p:cNvPr id="1136975" name="Rectangle 335"/>
          <p:cNvSpPr>
            <a:spLocks noChangeArrowheads="1"/>
          </p:cNvSpPr>
          <p:nvPr/>
        </p:nvSpPr>
        <p:spPr bwMode="auto">
          <a:xfrm>
            <a:off x="6437313" y="1635125"/>
            <a:ext cx="373062" cy="1190625"/>
          </a:xfrm>
          <a:prstGeom prst="rect">
            <a:avLst/>
          </a:prstGeom>
          <a:solidFill>
            <a:srgbClr val="FF6600">
              <a:alpha val="38823"/>
            </a:srgbClr>
          </a:solidFill>
          <a:ln w="9525">
            <a:noFill/>
            <a:miter lim="800000"/>
            <a:headEnd/>
            <a:tailEnd/>
          </a:ln>
        </p:spPr>
        <p:txBody>
          <a:bodyPr wrap="none" anchor="ctr"/>
          <a:lstStyle/>
          <a:p>
            <a:endParaRPr lang="en-US"/>
          </a:p>
        </p:txBody>
      </p:sp>
      <p:sp>
        <p:nvSpPr>
          <p:cNvPr id="1136976" name="Text Box 336"/>
          <p:cNvSpPr txBox="1">
            <a:spLocks noChangeArrowheads="1"/>
          </p:cNvSpPr>
          <p:nvPr/>
        </p:nvSpPr>
        <p:spPr bwMode="auto">
          <a:xfrm>
            <a:off x="6899275" y="1689100"/>
            <a:ext cx="1624013" cy="822325"/>
          </a:xfrm>
          <a:prstGeom prst="rect">
            <a:avLst/>
          </a:prstGeom>
          <a:noFill/>
          <a:ln w="9525">
            <a:noFill/>
            <a:miter lim="800000"/>
            <a:headEnd/>
            <a:tailEnd/>
          </a:ln>
        </p:spPr>
        <p:txBody>
          <a:bodyPr>
            <a:spAutoFit/>
          </a:bodyPr>
          <a:lstStyle/>
          <a:p>
            <a:pPr algn="ctr"/>
            <a:r>
              <a:rPr lang="en-US" sz="2400">
                <a:solidFill>
                  <a:schemeClr val="hlink"/>
                </a:solidFill>
                <a:latin typeface="Arial" charset="0"/>
              </a:rPr>
              <a:t>1-2 MeV average</a:t>
            </a:r>
          </a:p>
        </p:txBody>
      </p:sp>
      <p:grpSp>
        <p:nvGrpSpPr>
          <p:cNvPr id="11" name="Group 337"/>
          <p:cNvGrpSpPr>
            <a:grpSpLocks/>
          </p:cNvGrpSpPr>
          <p:nvPr/>
        </p:nvGrpSpPr>
        <p:grpSpPr bwMode="auto">
          <a:xfrm>
            <a:off x="6202363" y="4287838"/>
            <a:ext cx="396875" cy="2479675"/>
            <a:chOff x="3907" y="2701"/>
            <a:chExt cx="250" cy="1562"/>
          </a:xfrm>
        </p:grpSpPr>
        <p:sp>
          <p:nvSpPr>
            <p:cNvPr id="1136978" name="Rectangle 338"/>
            <p:cNvSpPr>
              <a:spLocks noChangeArrowheads="1"/>
            </p:cNvSpPr>
            <p:nvPr/>
          </p:nvSpPr>
          <p:spPr bwMode="auto">
            <a:xfrm>
              <a:off x="3937" y="2701"/>
              <a:ext cx="172" cy="1562"/>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4297" name="Text Box 339"/>
            <p:cNvSpPr txBox="1">
              <a:spLocks noChangeArrowheads="1"/>
            </p:cNvSpPr>
            <p:nvPr/>
          </p:nvSpPr>
          <p:spPr bwMode="auto">
            <a:xfrm rot="5400000">
              <a:off x="3542" y="3372"/>
              <a:ext cx="980" cy="250"/>
            </a:xfrm>
            <a:prstGeom prst="rect">
              <a:avLst/>
            </a:prstGeom>
            <a:noFill/>
            <a:ln w="9525">
              <a:noFill/>
              <a:miter lim="800000"/>
              <a:headEnd/>
              <a:tailEnd/>
            </a:ln>
          </p:spPr>
          <p:txBody>
            <a:bodyPr wrap="none">
              <a:spAutoFit/>
            </a:bodyPr>
            <a:lstStyle/>
            <a:p>
              <a:r>
                <a:rPr lang="en-US" b="1">
                  <a:solidFill>
                    <a:schemeClr val="bg1"/>
                  </a:solidFill>
                </a:rPr>
                <a:t>moderator</a:t>
              </a:r>
            </a:p>
          </p:txBody>
        </p:sp>
      </p:grpSp>
      <p:grpSp>
        <p:nvGrpSpPr>
          <p:cNvPr id="12" name="Group 340"/>
          <p:cNvGrpSpPr>
            <a:grpSpLocks/>
          </p:cNvGrpSpPr>
          <p:nvPr/>
        </p:nvGrpSpPr>
        <p:grpSpPr bwMode="auto">
          <a:xfrm>
            <a:off x="6916738" y="4295775"/>
            <a:ext cx="396875" cy="2479675"/>
            <a:chOff x="4357" y="2706"/>
            <a:chExt cx="250" cy="1562"/>
          </a:xfrm>
        </p:grpSpPr>
        <p:sp>
          <p:nvSpPr>
            <p:cNvPr id="1136981" name="Rectangle 341"/>
            <p:cNvSpPr>
              <a:spLocks noChangeArrowheads="1"/>
            </p:cNvSpPr>
            <p:nvPr/>
          </p:nvSpPr>
          <p:spPr bwMode="auto">
            <a:xfrm>
              <a:off x="4386" y="2706"/>
              <a:ext cx="172" cy="1562"/>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4295" name="Text Box 342"/>
            <p:cNvSpPr txBox="1">
              <a:spLocks noChangeArrowheads="1"/>
            </p:cNvSpPr>
            <p:nvPr/>
          </p:nvSpPr>
          <p:spPr bwMode="auto">
            <a:xfrm rot="5400000">
              <a:off x="3992" y="3370"/>
              <a:ext cx="980" cy="250"/>
            </a:xfrm>
            <a:prstGeom prst="rect">
              <a:avLst/>
            </a:prstGeom>
            <a:noFill/>
            <a:ln w="9525">
              <a:noFill/>
              <a:miter lim="800000"/>
              <a:headEnd/>
              <a:tailEnd/>
            </a:ln>
          </p:spPr>
          <p:txBody>
            <a:bodyPr wrap="none">
              <a:spAutoFit/>
            </a:bodyPr>
            <a:lstStyle/>
            <a:p>
              <a:r>
                <a:rPr lang="en-US" b="1">
                  <a:solidFill>
                    <a:schemeClr val="bg1"/>
                  </a:solidFill>
                </a:rPr>
                <a:t>moderator</a:t>
              </a:r>
            </a:p>
          </p:txBody>
        </p:sp>
      </p:grpSp>
      <p:grpSp>
        <p:nvGrpSpPr>
          <p:cNvPr id="13" name="Group 343"/>
          <p:cNvGrpSpPr>
            <a:grpSpLocks/>
          </p:cNvGrpSpPr>
          <p:nvPr/>
        </p:nvGrpSpPr>
        <p:grpSpPr bwMode="auto">
          <a:xfrm>
            <a:off x="7631113" y="4291013"/>
            <a:ext cx="396875" cy="2479675"/>
            <a:chOff x="4807" y="2703"/>
            <a:chExt cx="250" cy="1562"/>
          </a:xfrm>
        </p:grpSpPr>
        <p:sp>
          <p:nvSpPr>
            <p:cNvPr id="1136984" name="Rectangle 344"/>
            <p:cNvSpPr>
              <a:spLocks noChangeArrowheads="1"/>
            </p:cNvSpPr>
            <p:nvPr/>
          </p:nvSpPr>
          <p:spPr bwMode="auto">
            <a:xfrm>
              <a:off x="4842" y="2703"/>
              <a:ext cx="172" cy="1562"/>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4293" name="Text Box 345"/>
            <p:cNvSpPr txBox="1">
              <a:spLocks noChangeArrowheads="1"/>
            </p:cNvSpPr>
            <p:nvPr/>
          </p:nvSpPr>
          <p:spPr bwMode="auto">
            <a:xfrm rot="5400000">
              <a:off x="4442" y="3370"/>
              <a:ext cx="980" cy="250"/>
            </a:xfrm>
            <a:prstGeom prst="rect">
              <a:avLst/>
            </a:prstGeom>
            <a:noFill/>
            <a:ln w="9525">
              <a:noFill/>
              <a:miter lim="800000"/>
              <a:headEnd/>
              <a:tailEnd/>
            </a:ln>
          </p:spPr>
          <p:txBody>
            <a:bodyPr wrap="none">
              <a:spAutoFit/>
            </a:bodyPr>
            <a:lstStyle/>
            <a:p>
              <a:r>
                <a:rPr lang="en-US" b="1">
                  <a:solidFill>
                    <a:schemeClr val="bg1"/>
                  </a:solidFill>
                </a:rPr>
                <a:t>moderator</a:t>
              </a:r>
            </a:p>
          </p:txBody>
        </p:sp>
      </p:grpSp>
      <p:grpSp>
        <p:nvGrpSpPr>
          <p:cNvPr id="14" name="Group 346"/>
          <p:cNvGrpSpPr>
            <a:grpSpLocks/>
          </p:cNvGrpSpPr>
          <p:nvPr/>
        </p:nvGrpSpPr>
        <p:grpSpPr bwMode="auto">
          <a:xfrm>
            <a:off x="8343900" y="4298950"/>
            <a:ext cx="396875" cy="2479675"/>
            <a:chOff x="5256" y="2708"/>
            <a:chExt cx="250" cy="1562"/>
          </a:xfrm>
        </p:grpSpPr>
        <p:sp>
          <p:nvSpPr>
            <p:cNvPr id="1136987" name="Rectangle 347"/>
            <p:cNvSpPr>
              <a:spLocks noChangeArrowheads="1"/>
            </p:cNvSpPr>
            <p:nvPr/>
          </p:nvSpPr>
          <p:spPr bwMode="auto">
            <a:xfrm>
              <a:off x="5291" y="2708"/>
              <a:ext cx="172" cy="1562"/>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4291" name="Text Box 348"/>
            <p:cNvSpPr txBox="1">
              <a:spLocks noChangeArrowheads="1"/>
            </p:cNvSpPr>
            <p:nvPr/>
          </p:nvSpPr>
          <p:spPr bwMode="auto">
            <a:xfrm rot="5400000">
              <a:off x="4891" y="3378"/>
              <a:ext cx="980" cy="250"/>
            </a:xfrm>
            <a:prstGeom prst="rect">
              <a:avLst/>
            </a:prstGeom>
            <a:noFill/>
            <a:ln w="9525">
              <a:noFill/>
              <a:miter lim="800000"/>
              <a:headEnd/>
              <a:tailEnd/>
            </a:ln>
          </p:spPr>
          <p:txBody>
            <a:bodyPr wrap="none">
              <a:spAutoFit/>
            </a:bodyPr>
            <a:lstStyle/>
            <a:p>
              <a:r>
                <a:rPr lang="en-US" b="1">
                  <a:solidFill>
                    <a:schemeClr val="bg1"/>
                  </a:solidFill>
                </a:rPr>
                <a:t>moderator</a:t>
              </a:r>
            </a:p>
          </p:txBody>
        </p:sp>
      </p:grpSp>
      <p:sp>
        <p:nvSpPr>
          <p:cNvPr id="1136989" name="Text Box 349"/>
          <p:cNvSpPr txBox="1">
            <a:spLocks noChangeArrowheads="1"/>
          </p:cNvSpPr>
          <p:nvPr/>
        </p:nvSpPr>
        <p:spPr bwMode="auto">
          <a:xfrm rot="5400000">
            <a:off x="5326063" y="3441700"/>
            <a:ext cx="1403350" cy="396875"/>
          </a:xfrm>
          <a:prstGeom prst="rect">
            <a:avLst/>
          </a:prstGeom>
          <a:noFill/>
          <a:ln w="9525">
            <a:noFill/>
            <a:miter lim="800000"/>
            <a:headEnd/>
            <a:tailEnd/>
          </a:ln>
        </p:spPr>
        <p:txBody>
          <a:bodyPr wrap="none">
            <a:spAutoFit/>
          </a:bodyPr>
          <a:lstStyle/>
          <a:p>
            <a:r>
              <a:rPr lang="en-US" b="1">
                <a:solidFill>
                  <a:srgbClr val="FF6600"/>
                </a:solidFill>
              </a:rPr>
              <a:t>fuel rod</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36642">
                                            <p:txEl>
                                              <p:pRg st="1" end="1"/>
                                            </p:txEl>
                                          </p:spTgt>
                                        </p:tgtEl>
                                        <p:attrNameLst>
                                          <p:attrName>style.visibility</p:attrName>
                                        </p:attrNameLst>
                                      </p:cBhvr>
                                      <p:to>
                                        <p:strVal val="visible"/>
                                      </p:to>
                                    </p:set>
                                    <p:anim calcmode="lin" valueType="num">
                                      <p:cBhvr additive="base">
                                        <p:cTn id="7" dur="500" fill="hold"/>
                                        <p:tgtEl>
                                          <p:spTgt spid="113664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366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36954"/>
                                        </p:tgtEl>
                                        <p:attrNameLst>
                                          <p:attrName>style.visibility</p:attrName>
                                        </p:attrNameLst>
                                      </p:cBhvr>
                                      <p:to>
                                        <p:strVal val="visible"/>
                                      </p:to>
                                    </p:set>
                                    <p:animEffect transition="in" filter="wipe(left)">
                                      <p:cBhvr>
                                        <p:cTn id="18" dur="2000"/>
                                        <p:tgtEl>
                                          <p:spTgt spid="1136954"/>
                                        </p:tgtEl>
                                      </p:cBhvr>
                                    </p:animEffect>
                                  </p:childTnLst>
                                  <p:subTnLst>
                                    <p:audio>
                                      <p:cMediaNode>
                                        <p:cTn display="0" masterRel="sameClick">
                                          <p:stCondLst>
                                            <p:cond evt="begin" delay="0">
                                              <p:tn val="16"/>
                                            </p:cond>
                                          </p:stCondLst>
                                          <p:endCondLst>
                                            <p:cond evt="onStopAudio" delay="0">
                                              <p:tgtEl>
                                                <p:sldTgt/>
                                              </p:tgtEl>
                                            </p:cond>
                                          </p:endCondLst>
                                        </p:cTn>
                                        <p:tgtEl>
                                          <p:sndTgt r:embed="rId5" name="drumroll.wav"/>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136975"/>
                                        </p:tgtEl>
                                        <p:attrNameLst>
                                          <p:attrName>style.visibility</p:attrName>
                                        </p:attrNameLst>
                                      </p:cBhvr>
                                      <p:to>
                                        <p:strVal val="visible"/>
                                      </p:to>
                                    </p:set>
                                    <p:animEffect transition="in" filter="wipe(left)">
                                      <p:cBhvr>
                                        <p:cTn id="23" dur="500"/>
                                        <p:tgtEl>
                                          <p:spTgt spid="1136975"/>
                                        </p:tgtEl>
                                      </p:cBhvr>
                                    </p:animEffect>
                                  </p:childTnLst>
                                  <p:subTnLst>
                                    <p:audio>
                                      <p:cMediaNode>
                                        <p:cTn display="0" masterRel="sameClick">
                                          <p:stCondLst>
                                            <p:cond evt="begin" delay="0">
                                              <p:tn val="21"/>
                                            </p:cond>
                                          </p:stCondLst>
                                          <p:endCondLst>
                                            <p:cond evt="onStopAudio" delay="0">
                                              <p:tgtEl>
                                                <p:sldTgt/>
                                              </p:tgtEl>
                                            </p:cond>
                                          </p:endCondLst>
                                        </p:cTn>
                                        <p:tgtEl>
                                          <p:sndTgt r:embed="rId3" name="camera.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iterate type="lt">
                                    <p:tmPct val="10000"/>
                                  </p:iterate>
                                  <p:childTnLst>
                                    <p:set>
                                      <p:cBhvr>
                                        <p:cTn id="27" dur="1" fill="hold">
                                          <p:stCondLst>
                                            <p:cond delay="0"/>
                                          </p:stCondLst>
                                        </p:cTn>
                                        <p:tgtEl>
                                          <p:spTgt spid="1136976"/>
                                        </p:tgtEl>
                                        <p:attrNameLst>
                                          <p:attrName>style.visibility</p:attrName>
                                        </p:attrNameLst>
                                      </p:cBhvr>
                                      <p:to>
                                        <p:strVal val="visible"/>
                                      </p:to>
                                    </p:set>
                                    <p:anim calcmode="lin" valueType="num">
                                      <p:cBhvr additive="base">
                                        <p:cTn id="28" dur="500" fill="hold"/>
                                        <p:tgtEl>
                                          <p:spTgt spid="1136976"/>
                                        </p:tgtEl>
                                        <p:attrNameLst>
                                          <p:attrName>ppt_x</p:attrName>
                                        </p:attrNameLst>
                                      </p:cBhvr>
                                      <p:tavLst>
                                        <p:tav tm="0">
                                          <p:val>
                                            <p:strVal val="1+#ppt_w/2"/>
                                          </p:val>
                                        </p:tav>
                                        <p:tav tm="100000">
                                          <p:val>
                                            <p:strVal val="#ppt_x"/>
                                          </p:val>
                                        </p:tav>
                                      </p:tavLst>
                                    </p:anim>
                                    <p:anim calcmode="lin" valueType="num">
                                      <p:cBhvr additive="base">
                                        <p:cTn id="29" dur="500" fill="hold"/>
                                        <p:tgtEl>
                                          <p:spTgt spid="113697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6" name="type.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136642">
                                            <p:txEl>
                                              <p:pRg st="2" end="2"/>
                                            </p:txEl>
                                          </p:spTgt>
                                        </p:tgtEl>
                                        <p:attrNameLst>
                                          <p:attrName>style.visibility</p:attrName>
                                        </p:attrNameLst>
                                      </p:cBhvr>
                                      <p:to>
                                        <p:strVal val="visible"/>
                                      </p:to>
                                    </p:set>
                                    <p:anim calcmode="lin" valueType="num">
                                      <p:cBhvr additive="base">
                                        <p:cTn id="34" dur="500" fill="hold"/>
                                        <p:tgtEl>
                                          <p:spTgt spid="1136642">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13664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par>
                          <p:cTn id="36" fill="hold">
                            <p:stCondLst>
                              <p:cond delay="500"/>
                            </p:stCondLst>
                            <p:childTnLst>
                              <p:par>
                                <p:cTn id="37" presetID="2" presetClass="entr" presetSubtype="1"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7" name="suction.wav"/>
                                        </p:tgtEl>
                                      </p:cMediaNode>
                                    </p:audio>
                                  </p:subTnLst>
                                </p:cTn>
                              </p:par>
                            </p:childTnLst>
                          </p:cTn>
                        </p:par>
                        <p:par>
                          <p:cTn id="41" fill="hold">
                            <p:stCondLst>
                              <p:cond delay="1000"/>
                            </p:stCondLst>
                            <p:childTnLst>
                              <p:par>
                                <p:cTn id="42" presetID="2" presetClass="entr" presetSubtype="1" fill="hold" nodeType="after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additive="base">
                                        <p:cTn id="44" dur="500" fill="hold"/>
                                        <p:tgtEl>
                                          <p:spTgt spid="2"/>
                                        </p:tgtEl>
                                        <p:attrNameLst>
                                          <p:attrName>ppt_x</p:attrName>
                                        </p:attrNameLst>
                                      </p:cBhvr>
                                      <p:tavLst>
                                        <p:tav tm="0">
                                          <p:val>
                                            <p:strVal val="#ppt_x"/>
                                          </p:val>
                                        </p:tav>
                                        <p:tav tm="100000">
                                          <p:val>
                                            <p:strVal val="#ppt_x"/>
                                          </p:val>
                                        </p:tav>
                                      </p:tavLst>
                                    </p:anim>
                                    <p:anim calcmode="lin" valueType="num">
                                      <p:cBhvr additive="base">
                                        <p:cTn id="45" dur="500" fill="hold"/>
                                        <p:tgtEl>
                                          <p:spTgt spid="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7" name="suction.wav"/>
                                        </p:tgtEl>
                                      </p:cMediaNode>
                                    </p:audio>
                                  </p:subTnLst>
                                </p:cTn>
                              </p:par>
                            </p:childTnLst>
                          </p:cTn>
                        </p:par>
                        <p:par>
                          <p:cTn id="46" fill="hold">
                            <p:stCondLst>
                              <p:cond delay="1500"/>
                            </p:stCondLst>
                            <p:childTnLst>
                              <p:par>
                                <p:cTn id="47" presetID="2" presetClass="entr" presetSubtype="1"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7" name="suction.wav"/>
                                        </p:tgtEl>
                                      </p:cMediaNode>
                                    </p:audio>
                                  </p:subTnLst>
                                </p:cTn>
                              </p:par>
                            </p:childTnLst>
                          </p:cTn>
                        </p:par>
                        <p:par>
                          <p:cTn id="51" fill="hold">
                            <p:stCondLst>
                              <p:cond delay="2000"/>
                            </p:stCondLst>
                            <p:childTnLst>
                              <p:par>
                                <p:cTn id="52" presetID="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 calcmode="lin" valueType="num">
                                      <p:cBhvr additive="base">
                                        <p:cTn id="54" dur="500" fill="hold"/>
                                        <p:tgtEl>
                                          <p:spTgt spid="4"/>
                                        </p:tgtEl>
                                        <p:attrNameLst>
                                          <p:attrName>ppt_x</p:attrName>
                                        </p:attrNameLst>
                                      </p:cBhvr>
                                      <p:tavLst>
                                        <p:tav tm="0">
                                          <p:val>
                                            <p:strVal val="#ppt_x"/>
                                          </p:val>
                                        </p:tav>
                                        <p:tav tm="100000">
                                          <p:val>
                                            <p:strVal val="#ppt_x"/>
                                          </p:val>
                                        </p:tav>
                                      </p:tavLst>
                                    </p:anim>
                                    <p:anim calcmode="lin" valueType="num">
                                      <p:cBhvr additive="base">
                                        <p:cTn id="55" dur="500" fill="hold"/>
                                        <p:tgtEl>
                                          <p:spTgt spid="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7" name="suction.wav"/>
                                        </p:tgtEl>
                                      </p:cMediaNode>
                                    </p:audio>
                                  </p:subTnLst>
                                </p:cTn>
                              </p:par>
                            </p:childTnLst>
                          </p:cTn>
                        </p:par>
                        <p:par>
                          <p:cTn id="56" fill="hold">
                            <p:stCondLst>
                              <p:cond delay="2500"/>
                            </p:stCondLst>
                            <p:childTnLst>
                              <p:par>
                                <p:cTn id="57" presetID="2" presetClass="entr" presetSubtype="1" fill="hold" nodeType="after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fill="hold"/>
                                        <p:tgtEl>
                                          <p:spTgt spid="5"/>
                                        </p:tgtEl>
                                        <p:attrNameLst>
                                          <p:attrName>ppt_x</p:attrName>
                                        </p:attrNameLst>
                                      </p:cBhvr>
                                      <p:tavLst>
                                        <p:tav tm="0">
                                          <p:val>
                                            <p:strVal val="#ppt_x"/>
                                          </p:val>
                                        </p:tav>
                                        <p:tav tm="100000">
                                          <p:val>
                                            <p:strVal val="#ppt_x"/>
                                          </p:val>
                                        </p:tav>
                                      </p:tavLst>
                                    </p:anim>
                                    <p:anim calcmode="lin" valueType="num">
                                      <p:cBhvr additive="base">
                                        <p:cTn id="60" dur="500" fill="hold"/>
                                        <p:tgtEl>
                                          <p:spTgt spid="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7" name="suction.wav"/>
                                        </p:tgtEl>
                                      </p:cMediaNode>
                                    </p:audio>
                                  </p:subTnLst>
                                </p:cTn>
                              </p:par>
                            </p:childTnLst>
                          </p:cTn>
                        </p:par>
                        <p:par>
                          <p:cTn id="61" fill="hold">
                            <p:stCondLst>
                              <p:cond delay="3000"/>
                            </p:stCondLst>
                            <p:childTnLst>
                              <p:par>
                                <p:cTn id="62" presetID="53" presetClass="entr" presetSubtype="0" fill="hold" grpId="0" nodeType="afterEffect">
                                  <p:stCondLst>
                                    <p:cond delay="0"/>
                                  </p:stCondLst>
                                  <p:childTnLst>
                                    <p:set>
                                      <p:cBhvr>
                                        <p:cTn id="63" dur="1" fill="hold">
                                          <p:stCondLst>
                                            <p:cond delay="0"/>
                                          </p:stCondLst>
                                        </p:cTn>
                                        <p:tgtEl>
                                          <p:spTgt spid="1136989"/>
                                        </p:tgtEl>
                                        <p:attrNameLst>
                                          <p:attrName>style.visibility</p:attrName>
                                        </p:attrNameLst>
                                      </p:cBhvr>
                                      <p:to>
                                        <p:strVal val="visible"/>
                                      </p:to>
                                    </p:set>
                                    <p:anim calcmode="lin" valueType="num">
                                      <p:cBhvr>
                                        <p:cTn id="64" dur="500" fill="hold"/>
                                        <p:tgtEl>
                                          <p:spTgt spid="1136989"/>
                                        </p:tgtEl>
                                        <p:attrNameLst>
                                          <p:attrName>ppt_w</p:attrName>
                                        </p:attrNameLst>
                                      </p:cBhvr>
                                      <p:tavLst>
                                        <p:tav tm="0">
                                          <p:val>
                                            <p:fltVal val="0"/>
                                          </p:val>
                                        </p:tav>
                                        <p:tav tm="100000">
                                          <p:val>
                                            <p:strVal val="#ppt_w"/>
                                          </p:val>
                                        </p:tav>
                                      </p:tavLst>
                                    </p:anim>
                                    <p:anim calcmode="lin" valueType="num">
                                      <p:cBhvr>
                                        <p:cTn id="65" dur="500" fill="hold"/>
                                        <p:tgtEl>
                                          <p:spTgt spid="1136989"/>
                                        </p:tgtEl>
                                        <p:attrNameLst>
                                          <p:attrName>ppt_h</p:attrName>
                                        </p:attrNameLst>
                                      </p:cBhvr>
                                      <p:tavLst>
                                        <p:tav tm="0">
                                          <p:val>
                                            <p:fltVal val="0"/>
                                          </p:val>
                                        </p:tav>
                                        <p:tav tm="100000">
                                          <p:val>
                                            <p:strVal val="#ppt_h"/>
                                          </p:val>
                                        </p:tav>
                                      </p:tavLst>
                                    </p:anim>
                                    <p:animEffect transition="in" filter="fade">
                                      <p:cBhvr>
                                        <p:cTn id="66" dur="500"/>
                                        <p:tgtEl>
                                          <p:spTgt spid="1136989"/>
                                        </p:tgtEl>
                                      </p:cBhvr>
                                    </p:animEffect>
                                  </p:childTnLst>
                                  <p:subTnLst>
                                    <p:audio>
                                      <p:cMediaNode>
                                        <p:cTn display="0" masterRel="sameClick">
                                          <p:stCondLst>
                                            <p:cond evt="begin" delay="0">
                                              <p:tn val="62"/>
                                            </p:cond>
                                          </p:stCondLst>
                                          <p:endCondLst>
                                            <p:cond evt="onStopAudio" delay="0">
                                              <p:tgtEl>
                                                <p:sldTgt/>
                                              </p:tgtEl>
                                            </p:cond>
                                          </p:endCondLst>
                                        </p:cTn>
                                        <p:tgtEl>
                                          <p:sndTgt r:embed="rId8" name="cashreg.wav"/>
                                        </p:tgtEl>
                                      </p:cMediaNode>
                                    </p:audio>
                                  </p:sub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136642">
                                            <p:txEl>
                                              <p:pRg st="3" end="3"/>
                                            </p:txEl>
                                          </p:spTgt>
                                        </p:tgtEl>
                                        <p:attrNameLst>
                                          <p:attrName>style.visibility</p:attrName>
                                        </p:attrNameLst>
                                      </p:cBhvr>
                                      <p:to>
                                        <p:strVal val="visible"/>
                                      </p:to>
                                    </p:set>
                                    <p:anim calcmode="lin" valueType="num">
                                      <p:cBhvr additive="base">
                                        <p:cTn id="71" dur="500" fill="hold"/>
                                        <p:tgtEl>
                                          <p:spTgt spid="1136642">
                                            <p:txEl>
                                              <p:pRg st="3" end="3"/>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13664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par>
                          <p:cTn id="73" fill="hold">
                            <p:stCondLst>
                              <p:cond delay="500"/>
                            </p:stCondLst>
                            <p:childTnLst>
                              <p:par>
                                <p:cTn id="74" presetID="22" presetClass="entr" presetSubtype="4" fill="hold" nodeType="after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wipe(down)">
                                      <p:cBhvr>
                                        <p:cTn id="76" dur="500"/>
                                        <p:tgtEl>
                                          <p:spTgt spid="11"/>
                                        </p:tgtEl>
                                      </p:cBhvr>
                                    </p:animEffect>
                                  </p:childTnLst>
                                  <p:subTnLst>
                                    <p:audio>
                                      <p:cMediaNode>
                                        <p:cTn display="0" masterRel="sameClick">
                                          <p:stCondLst>
                                            <p:cond evt="begin" delay="0">
                                              <p:tn val="74"/>
                                            </p:cond>
                                          </p:stCondLst>
                                          <p:endCondLst>
                                            <p:cond evt="onStopAudio" delay="0">
                                              <p:tgtEl>
                                                <p:sldTgt/>
                                              </p:tgtEl>
                                            </p:cond>
                                          </p:endCondLst>
                                        </p:cTn>
                                        <p:tgtEl>
                                          <p:sndTgt r:embed="rId9" name="whoosh.wav"/>
                                        </p:tgtEl>
                                      </p:cMediaNode>
                                    </p:audio>
                                  </p:subTnLst>
                                </p:cTn>
                              </p:par>
                            </p:childTnLst>
                          </p:cTn>
                        </p:par>
                        <p:par>
                          <p:cTn id="77" fill="hold">
                            <p:stCondLst>
                              <p:cond delay="1000"/>
                            </p:stCondLst>
                            <p:childTnLst>
                              <p:par>
                                <p:cTn id="78" presetID="22" presetClass="entr" presetSubtype="4" fill="hold"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wipe(down)">
                                      <p:cBhvr>
                                        <p:cTn id="80" dur="500"/>
                                        <p:tgtEl>
                                          <p:spTgt spid="12"/>
                                        </p:tgtEl>
                                      </p:cBhvr>
                                    </p:animEffect>
                                  </p:childTnLst>
                                  <p:subTnLst>
                                    <p:audio>
                                      <p:cMediaNode>
                                        <p:cTn display="0" masterRel="sameClick">
                                          <p:stCondLst>
                                            <p:cond evt="begin" delay="0">
                                              <p:tn val="78"/>
                                            </p:cond>
                                          </p:stCondLst>
                                          <p:endCondLst>
                                            <p:cond evt="onStopAudio" delay="0">
                                              <p:tgtEl>
                                                <p:sldTgt/>
                                              </p:tgtEl>
                                            </p:cond>
                                          </p:endCondLst>
                                        </p:cTn>
                                        <p:tgtEl>
                                          <p:sndTgt r:embed="rId9" name="whoosh.wav"/>
                                        </p:tgtEl>
                                      </p:cMediaNode>
                                    </p:audio>
                                  </p:subTnLst>
                                </p:cTn>
                              </p:par>
                            </p:childTnLst>
                          </p:cTn>
                        </p:par>
                        <p:par>
                          <p:cTn id="81" fill="hold">
                            <p:stCondLst>
                              <p:cond delay="1500"/>
                            </p:stCondLst>
                            <p:childTnLst>
                              <p:par>
                                <p:cTn id="82" presetID="22" presetClass="entr" presetSubtype="4" fill="hold" nodeType="after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wipe(down)">
                                      <p:cBhvr>
                                        <p:cTn id="84" dur="500"/>
                                        <p:tgtEl>
                                          <p:spTgt spid="13"/>
                                        </p:tgtEl>
                                      </p:cBhvr>
                                    </p:animEffect>
                                  </p:childTnLst>
                                  <p:subTnLst>
                                    <p:audio>
                                      <p:cMediaNode>
                                        <p:cTn display="0" masterRel="sameClick">
                                          <p:stCondLst>
                                            <p:cond evt="begin" delay="0">
                                              <p:tn val="82"/>
                                            </p:cond>
                                          </p:stCondLst>
                                          <p:endCondLst>
                                            <p:cond evt="onStopAudio" delay="0">
                                              <p:tgtEl>
                                                <p:sldTgt/>
                                              </p:tgtEl>
                                            </p:cond>
                                          </p:endCondLst>
                                        </p:cTn>
                                        <p:tgtEl>
                                          <p:sndTgt r:embed="rId9" name="whoosh.wav"/>
                                        </p:tgtEl>
                                      </p:cMediaNode>
                                    </p:audio>
                                  </p:subTnLst>
                                </p:cTn>
                              </p:par>
                            </p:childTnLst>
                          </p:cTn>
                        </p:par>
                        <p:par>
                          <p:cTn id="85" fill="hold">
                            <p:stCondLst>
                              <p:cond delay="2000"/>
                            </p:stCondLst>
                            <p:childTnLst>
                              <p:par>
                                <p:cTn id="86" presetID="22" presetClass="entr" presetSubtype="4" fill="hold" nodeType="after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wipe(down)">
                                      <p:cBhvr>
                                        <p:cTn id="88" dur="500"/>
                                        <p:tgtEl>
                                          <p:spTgt spid="14"/>
                                        </p:tgtEl>
                                      </p:cBhvr>
                                    </p:animEffect>
                                  </p:childTnLst>
                                  <p:subTnLst>
                                    <p:audio>
                                      <p:cMediaNode>
                                        <p:cTn display="0" masterRel="sameClick">
                                          <p:stCondLst>
                                            <p:cond evt="begin" delay="0">
                                              <p:tn val="86"/>
                                            </p:cond>
                                          </p:stCondLst>
                                          <p:endCondLst>
                                            <p:cond evt="onStopAudio" delay="0">
                                              <p:tgtEl>
                                                <p:sldTgt/>
                                              </p:tgtEl>
                                            </p:cond>
                                          </p:endCondLst>
                                        </p:cTn>
                                        <p:tgtEl>
                                          <p:sndTgt r:embed="rId9"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954" grpId="0" animBg="1"/>
      <p:bldP spid="1136975" grpId="0" animBg="1"/>
      <p:bldP spid="1136976" grpId="0"/>
      <p:bldP spid="113698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8690"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Describing nuclear power stations</a:t>
            </a:r>
            <a:endParaRPr lang="en-US">
              <a:solidFill>
                <a:srgbClr val="000000"/>
              </a:solidFill>
              <a:ea typeface="Calibri" pitchFamily="34" charset="0"/>
              <a:cs typeface="Times New Roman" pitchFamily="18" charset="0"/>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In order to shut down, start up,                                           and change the reaction rate in                                             a reactor, neutron-absorbing                                       </a:t>
            </a:r>
            <a:r>
              <a:rPr lang="en-US" sz="2400" b="1">
                <a:solidFill>
                  <a:srgbClr val="FF0000"/>
                </a:solidFill>
                <a:latin typeface="Arial" charset="0"/>
                <a:ea typeface="Calibri" pitchFamily="34" charset="0"/>
                <a:cs typeface="Times New Roman" pitchFamily="18" charset="0"/>
              </a:rPr>
              <a:t>control rods</a:t>
            </a:r>
            <a:r>
              <a:rPr lang="en-US" sz="2400">
                <a:solidFill>
                  <a:srgbClr val="000000"/>
                </a:solidFill>
                <a:latin typeface="Arial" charset="0"/>
                <a:ea typeface="Calibri" pitchFamily="34" charset="0"/>
                <a:cs typeface="Times New Roman" pitchFamily="18" charset="0"/>
              </a:rPr>
              <a:t> are used.</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Retracting the control                                                       rods will increase the                                                   reaction rate.</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Inserting the control                                                        rods will decrease the                                                   reaction rate.</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Control rods are made                                                        of cadmium or boron                                                        steel.</a:t>
            </a:r>
          </a:p>
        </p:txBody>
      </p:sp>
      <p:sp>
        <p:nvSpPr>
          <p:cNvPr id="55299"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grpSp>
        <p:nvGrpSpPr>
          <p:cNvPr id="55300" name="Group 4"/>
          <p:cNvGrpSpPr>
            <a:grpSpLocks/>
          </p:cNvGrpSpPr>
          <p:nvPr/>
        </p:nvGrpSpPr>
        <p:grpSpPr bwMode="auto">
          <a:xfrm>
            <a:off x="8056563" y="4297363"/>
            <a:ext cx="233362" cy="2476500"/>
            <a:chOff x="3674" y="1417"/>
            <a:chExt cx="257" cy="2908"/>
          </a:xfrm>
        </p:grpSpPr>
        <p:sp>
          <p:nvSpPr>
            <p:cNvPr id="1138693" name="Rectangle 5"/>
            <p:cNvSpPr>
              <a:spLocks noChangeArrowheads="1"/>
            </p:cNvSpPr>
            <p:nvPr/>
          </p:nvSpPr>
          <p:spPr bwMode="auto">
            <a:xfrm>
              <a:off x="3677" y="1417"/>
              <a:ext cx="254" cy="290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5575" name="Oval 6"/>
            <p:cNvSpPr>
              <a:spLocks noChangeArrowheads="1"/>
            </p:cNvSpPr>
            <p:nvPr/>
          </p:nvSpPr>
          <p:spPr bwMode="auto">
            <a:xfrm>
              <a:off x="3692"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76" name="Oval 7"/>
            <p:cNvSpPr>
              <a:spLocks noChangeArrowheads="1"/>
            </p:cNvSpPr>
            <p:nvPr/>
          </p:nvSpPr>
          <p:spPr bwMode="auto">
            <a:xfrm>
              <a:off x="3788"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77" name="Oval 8"/>
            <p:cNvSpPr>
              <a:spLocks noChangeArrowheads="1"/>
            </p:cNvSpPr>
            <p:nvPr/>
          </p:nvSpPr>
          <p:spPr bwMode="auto">
            <a:xfrm>
              <a:off x="3723" y="413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78" name="Oval 9"/>
            <p:cNvSpPr>
              <a:spLocks noChangeArrowheads="1"/>
            </p:cNvSpPr>
            <p:nvPr/>
          </p:nvSpPr>
          <p:spPr bwMode="auto">
            <a:xfrm>
              <a:off x="3826" y="412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79" name="Oval 10"/>
            <p:cNvSpPr>
              <a:spLocks noChangeArrowheads="1"/>
            </p:cNvSpPr>
            <p:nvPr/>
          </p:nvSpPr>
          <p:spPr bwMode="auto">
            <a:xfrm>
              <a:off x="3683"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80" name="Oval 11"/>
            <p:cNvSpPr>
              <a:spLocks noChangeArrowheads="1"/>
            </p:cNvSpPr>
            <p:nvPr/>
          </p:nvSpPr>
          <p:spPr bwMode="auto">
            <a:xfrm>
              <a:off x="3779"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81" name="Oval 12"/>
            <p:cNvSpPr>
              <a:spLocks noChangeArrowheads="1"/>
            </p:cNvSpPr>
            <p:nvPr/>
          </p:nvSpPr>
          <p:spPr bwMode="auto">
            <a:xfrm>
              <a:off x="3714" y="395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82" name="Oval 13"/>
            <p:cNvSpPr>
              <a:spLocks noChangeArrowheads="1"/>
            </p:cNvSpPr>
            <p:nvPr/>
          </p:nvSpPr>
          <p:spPr bwMode="auto">
            <a:xfrm>
              <a:off x="3817" y="393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83" name="Oval 14"/>
            <p:cNvSpPr>
              <a:spLocks noChangeArrowheads="1"/>
            </p:cNvSpPr>
            <p:nvPr/>
          </p:nvSpPr>
          <p:spPr bwMode="auto">
            <a:xfrm>
              <a:off x="3683"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84" name="Oval 15"/>
            <p:cNvSpPr>
              <a:spLocks noChangeArrowheads="1"/>
            </p:cNvSpPr>
            <p:nvPr/>
          </p:nvSpPr>
          <p:spPr bwMode="auto">
            <a:xfrm>
              <a:off x="3779"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85" name="Oval 16"/>
            <p:cNvSpPr>
              <a:spLocks noChangeArrowheads="1"/>
            </p:cNvSpPr>
            <p:nvPr/>
          </p:nvSpPr>
          <p:spPr bwMode="auto">
            <a:xfrm>
              <a:off x="3714" y="375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86" name="Oval 17"/>
            <p:cNvSpPr>
              <a:spLocks noChangeArrowheads="1"/>
            </p:cNvSpPr>
            <p:nvPr/>
          </p:nvSpPr>
          <p:spPr bwMode="auto">
            <a:xfrm>
              <a:off x="3817" y="37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87" name="Oval 18"/>
            <p:cNvSpPr>
              <a:spLocks noChangeArrowheads="1"/>
            </p:cNvSpPr>
            <p:nvPr/>
          </p:nvSpPr>
          <p:spPr bwMode="auto">
            <a:xfrm>
              <a:off x="3674"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88" name="Oval 19"/>
            <p:cNvSpPr>
              <a:spLocks noChangeArrowheads="1"/>
            </p:cNvSpPr>
            <p:nvPr/>
          </p:nvSpPr>
          <p:spPr bwMode="auto">
            <a:xfrm>
              <a:off x="3770"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89" name="Oval 20"/>
            <p:cNvSpPr>
              <a:spLocks noChangeArrowheads="1"/>
            </p:cNvSpPr>
            <p:nvPr/>
          </p:nvSpPr>
          <p:spPr bwMode="auto">
            <a:xfrm>
              <a:off x="3705" y="356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90" name="Oval 21"/>
            <p:cNvSpPr>
              <a:spLocks noChangeArrowheads="1"/>
            </p:cNvSpPr>
            <p:nvPr/>
          </p:nvSpPr>
          <p:spPr bwMode="auto">
            <a:xfrm>
              <a:off x="3808" y="35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91" name="Oval 22"/>
            <p:cNvSpPr>
              <a:spLocks noChangeArrowheads="1"/>
            </p:cNvSpPr>
            <p:nvPr/>
          </p:nvSpPr>
          <p:spPr bwMode="auto">
            <a:xfrm>
              <a:off x="3697"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92" name="Oval 23"/>
            <p:cNvSpPr>
              <a:spLocks noChangeArrowheads="1"/>
            </p:cNvSpPr>
            <p:nvPr/>
          </p:nvSpPr>
          <p:spPr bwMode="auto">
            <a:xfrm>
              <a:off x="3793"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93" name="Oval 24"/>
            <p:cNvSpPr>
              <a:spLocks noChangeArrowheads="1"/>
            </p:cNvSpPr>
            <p:nvPr/>
          </p:nvSpPr>
          <p:spPr bwMode="auto">
            <a:xfrm>
              <a:off x="3728" y="336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94" name="Oval 25"/>
            <p:cNvSpPr>
              <a:spLocks noChangeArrowheads="1"/>
            </p:cNvSpPr>
            <p:nvPr/>
          </p:nvSpPr>
          <p:spPr bwMode="auto">
            <a:xfrm>
              <a:off x="3831" y="335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95" name="Oval 26"/>
            <p:cNvSpPr>
              <a:spLocks noChangeArrowheads="1"/>
            </p:cNvSpPr>
            <p:nvPr/>
          </p:nvSpPr>
          <p:spPr bwMode="auto">
            <a:xfrm>
              <a:off x="3688"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96" name="Oval 27"/>
            <p:cNvSpPr>
              <a:spLocks noChangeArrowheads="1"/>
            </p:cNvSpPr>
            <p:nvPr/>
          </p:nvSpPr>
          <p:spPr bwMode="auto">
            <a:xfrm>
              <a:off x="3784"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97" name="Oval 28"/>
            <p:cNvSpPr>
              <a:spLocks noChangeArrowheads="1"/>
            </p:cNvSpPr>
            <p:nvPr/>
          </p:nvSpPr>
          <p:spPr bwMode="auto">
            <a:xfrm>
              <a:off x="3719" y="318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98" name="Oval 29"/>
            <p:cNvSpPr>
              <a:spLocks noChangeArrowheads="1"/>
            </p:cNvSpPr>
            <p:nvPr/>
          </p:nvSpPr>
          <p:spPr bwMode="auto">
            <a:xfrm>
              <a:off x="3822" y="317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99" name="Oval 30"/>
            <p:cNvSpPr>
              <a:spLocks noChangeArrowheads="1"/>
            </p:cNvSpPr>
            <p:nvPr/>
          </p:nvSpPr>
          <p:spPr bwMode="auto">
            <a:xfrm>
              <a:off x="3688"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00" name="Oval 31"/>
            <p:cNvSpPr>
              <a:spLocks noChangeArrowheads="1"/>
            </p:cNvSpPr>
            <p:nvPr/>
          </p:nvSpPr>
          <p:spPr bwMode="auto">
            <a:xfrm>
              <a:off x="3784"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01" name="Oval 32"/>
            <p:cNvSpPr>
              <a:spLocks noChangeArrowheads="1"/>
            </p:cNvSpPr>
            <p:nvPr/>
          </p:nvSpPr>
          <p:spPr bwMode="auto">
            <a:xfrm>
              <a:off x="3719" y="298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02" name="Oval 33"/>
            <p:cNvSpPr>
              <a:spLocks noChangeArrowheads="1"/>
            </p:cNvSpPr>
            <p:nvPr/>
          </p:nvSpPr>
          <p:spPr bwMode="auto">
            <a:xfrm>
              <a:off x="3822" y="297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03" name="Oval 34"/>
            <p:cNvSpPr>
              <a:spLocks noChangeArrowheads="1"/>
            </p:cNvSpPr>
            <p:nvPr/>
          </p:nvSpPr>
          <p:spPr bwMode="auto">
            <a:xfrm>
              <a:off x="3679"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04" name="Oval 35"/>
            <p:cNvSpPr>
              <a:spLocks noChangeArrowheads="1"/>
            </p:cNvSpPr>
            <p:nvPr/>
          </p:nvSpPr>
          <p:spPr bwMode="auto">
            <a:xfrm>
              <a:off x="3775"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05" name="Oval 36"/>
            <p:cNvSpPr>
              <a:spLocks noChangeArrowheads="1"/>
            </p:cNvSpPr>
            <p:nvPr/>
          </p:nvSpPr>
          <p:spPr bwMode="auto">
            <a:xfrm>
              <a:off x="3710" y="280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06" name="Oval 37"/>
            <p:cNvSpPr>
              <a:spLocks noChangeArrowheads="1"/>
            </p:cNvSpPr>
            <p:nvPr/>
          </p:nvSpPr>
          <p:spPr bwMode="auto">
            <a:xfrm>
              <a:off x="3813" y="278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07" name="Oval 38"/>
            <p:cNvSpPr>
              <a:spLocks noChangeArrowheads="1"/>
            </p:cNvSpPr>
            <p:nvPr/>
          </p:nvSpPr>
          <p:spPr bwMode="auto">
            <a:xfrm>
              <a:off x="3697"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08" name="Oval 39"/>
            <p:cNvSpPr>
              <a:spLocks noChangeArrowheads="1"/>
            </p:cNvSpPr>
            <p:nvPr/>
          </p:nvSpPr>
          <p:spPr bwMode="auto">
            <a:xfrm>
              <a:off x="3793"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09" name="Oval 40"/>
            <p:cNvSpPr>
              <a:spLocks noChangeArrowheads="1"/>
            </p:cNvSpPr>
            <p:nvPr/>
          </p:nvSpPr>
          <p:spPr bwMode="auto">
            <a:xfrm>
              <a:off x="3728" y="260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10" name="Oval 41"/>
            <p:cNvSpPr>
              <a:spLocks noChangeArrowheads="1"/>
            </p:cNvSpPr>
            <p:nvPr/>
          </p:nvSpPr>
          <p:spPr bwMode="auto">
            <a:xfrm>
              <a:off x="3831" y="259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11" name="Oval 42"/>
            <p:cNvSpPr>
              <a:spLocks noChangeArrowheads="1"/>
            </p:cNvSpPr>
            <p:nvPr/>
          </p:nvSpPr>
          <p:spPr bwMode="auto">
            <a:xfrm>
              <a:off x="3688"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12" name="Oval 43"/>
            <p:cNvSpPr>
              <a:spLocks noChangeArrowheads="1"/>
            </p:cNvSpPr>
            <p:nvPr/>
          </p:nvSpPr>
          <p:spPr bwMode="auto">
            <a:xfrm>
              <a:off x="3784"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13" name="Oval 44"/>
            <p:cNvSpPr>
              <a:spLocks noChangeArrowheads="1"/>
            </p:cNvSpPr>
            <p:nvPr/>
          </p:nvSpPr>
          <p:spPr bwMode="auto">
            <a:xfrm>
              <a:off x="3719" y="242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14" name="Oval 45"/>
            <p:cNvSpPr>
              <a:spLocks noChangeArrowheads="1"/>
            </p:cNvSpPr>
            <p:nvPr/>
          </p:nvSpPr>
          <p:spPr bwMode="auto">
            <a:xfrm>
              <a:off x="3822" y="241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15" name="Oval 46"/>
            <p:cNvSpPr>
              <a:spLocks noChangeArrowheads="1"/>
            </p:cNvSpPr>
            <p:nvPr/>
          </p:nvSpPr>
          <p:spPr bwMode="auto">
            <a:xfrm>
              <a:off x="3688"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16" name="Oval 47"/>
            <p:cNvSpPr>
              <a:spLocks noChangeArrowheads="1"/>
            </p:cNvSpPr>
            <p:nvPr/>
          </p:nvSpPr>
          <p:spPr bwMode="auto">
            <a:xfrm>
              <a:off x="3784"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17" name="Oval 48"/>
            <p:cNvSpPr>
              <a:spLocks noChangeArrowheads="1"/>
            </p:cNvSpPr>
            <p:nvPr/>
          </p:nvSpPr>
          <p:spPr bwMode="auto">
            <a:xfrm>
              <a:off x="3719" y="2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18" name="Oval 49"/>
            <p:cNvSpPr>
              <a:spLocks noChangeArrowheads="1"/>
            </p:cNvSpPr>
            <p:nvPr/>
          </p:nvSpPr>
          <p:spPr bwMode="auto">
            <a:xfrm>
              <a:off x="3822" y="221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19" name="Oval 50"/>
            <p:cNvSpPr>
              <a:spLocks noChangeArrowheads="1"/>
            </p:cNvSpPr>
            <p:nvPr/>
          </p:nvSpPr>
          <p:spPr bwMode="auto">
            <a:xfrm>
              <a:off x="3679"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20" name="Oval 51"/>
            <p:cNvSpPr>
              <a:spLocks noChangeArrowheads="1"/>
            </p:cNvSpPr>
            <p:nvPr/>
          </p:nvSpPr>
          <p:spPr bwMode="auto">
            <a:xfrm>
              <a:off x="3775"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21" name="Oval 52"/>
            <p:cNvSpPr>
              <a:spLocks noChangeArrowheads="1"/>
            </p:cNvSpPr>
            <p:nvPr/>
          </p:nvSpPr>
          <p:spPr bwMode="auto">
            <a:xfrm>
              <a:off x="3710" y="2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22" name="Oval 53"/>
            <p:cNvSpPr>
              <a:spLocks noChangeArrowheads="1"/>
            </p:cNvSpPr>
            <p:nvPr/>
          </p:nvSpPr>
          <p:spPr bwMode="auto">
            <a:xfrm>
              <a:off x="3813" y="202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23" name="Oval 54"/>
            <p:cNvSpPr>
              <a:spLocks noChangeArrowheads="1"/>
            </p:cNvSpPr>
            <p:nvPr/>
          </p:nvSpPr>
          <p:spPr bwMode="auto">
            <a:xfrm>
              <a:off x="3702"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24" name="Oval 55"/>
            <p:cNvSpPr>
              <a:spLocks noChangeArrowheads="1"/>
            </p:cNvSpPr>
            <p:nvPr/>
          </p:nvSpPr>
          <p:spPr bwMode="auto">
            <a:xfrm>
              <a:off x="3798"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25" name="Oval 56"/>
            <p:cNvSpPr>
              <a:spLocks noChangeArrowheads="1"/>
            </p:cNvSpPr>
            <p:nvPr/>
          </p:nvSpPr>
          <p:spPr bwMode="auto">
            <a:xfrm>
              <a:off x="3733" y="18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26" name="Oval 57"/>
            <p:cNvSpPr>
              <a:spLocks noChangeArrowheads="1"/>
            </p:cNvSpPr>
            <p:nvPr/>
          </p:nvSpPr>
          <p:spPr bwMode="auto">
            <a:xfrm>
              <a:off x="3836" y="182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27" name="Oval 58"/>
            <p:cNvSpPr>
              <a:spLocks noChangeArrowheads="1"/>
            </p:cNvSpPr>
            <p:nvPr/>
          </p:nvSpPr>
          <p:spPr bwMode="auto">
            <a:xfrm>
              <a:off x="3693"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28" name="Oval 59"/>
            <p:cNvSpPr>
              <a:spLocks noChangeArrowheads="1"/>
            </p:cNvSpPr>
            <p:nvPr/>
          </p:nvSpPr>
          <p:spPr bwMode="auto">
            <a:xfrm>
              <a:off x="3789"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29" name="Oval 60"/>
            <p:cNvSpPr>
              <a:spLocks noChangeArrowheads="1"/>
            </p:cNvSpPr>
            <p:nvPr/>
          </p:nvSpPr>
          <p:spPr bwMode="auto">
            <a:xfrm>
              <a:off x="3724" y="16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30" name="Oval 61"/>
            <p:cNvSpPr>
              <a:spLocks noChangeArrowheads="1"/>
            </p:cNvSpPr>
            <p:nvPr/>
          </p:nvSpPr>
          <p:spPr bwMode="auto">
            <a:xfrm>
              <a:off x="3827" y="164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31" name="Oval 62"/>
            <p:cNvSpPr>
              <a:spLocks noChangeArrowheads="1"/>
            </p:cNvSpPr>
            <p:nvPr/>
          </p:nvSpPr>
          <p:spPr bwMode="auto">
            <a:xfrm>
              <a:off x="3693"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32" name="Oval 63"/>
            <p:cNvSpPr>
              <a:spLocks noChangeArrowheads="1"/>
            </p:cNvSpPr>
            <p:nvPr/>
          </p:nvSpPr>
          <p:spPr bwMode="auto">
            <a:xfrm>
              <a:off x="3789"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33" name="Oval 64"/>
            <p:cNvSpPr>
              <a:spLocks noChangeArrowheads="1"/>
            </p:cNvSpPr>
            <p:nvPr/>
          </p:nvSpPr>
          <p:spPr bwMode="auto">
            <a:xfrm>
              <a:off x="3724" y="1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34" name="Oval 65"/>
            <p:cNvSpPr>
              <a:spLocks noChangeArrowheads="1"/>
            </p:cNvSpPr>
            <p:nvPr/>
          </p:nvSpPr>
          <p:spPr bwMode="auto">
            <a:xfrm>
              <a:off x="3827" y="144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55301" name="Group 66"/>
          <p:cNvGrpSpPr>
            <a:grpSpLocks/>
          </p:cNvGrpSpPr>
          <p:nvPr/>
        </p:nvGrpSpPr>
        <p:grpSpPr bwMode="auto">
          <a:xfrm>
            <a:off x="7337425" y="4294188"/>
            <a:ext cx="233363" cy="2476500"/>
            <a:chOff x="3674" y="1417"/>
            <a:chExt cx="257" cy="2908"/>
          </a:xfrm>
        </p:grpSpPr>
        <p:sp>
          <p:nvSpPr>
            <p:cNvPr id="1138755" name="Rectangle 67"/>
            <p:cNvSpPr>
              <a:spLocks noChangeArrowheads="1"/>
            </p:cNvSpPr>
            <p:nvPr/>
          </p:nvSpPr>
          <p:spPr bwMode="auto">
            <a:xfrm>
              <a:off x="3677" y="1417"/>
              <a:ext cx="254" cy="290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5514" name="Oval 68"/>
            <p:cNvSpPr>
              <a:spLocks noChangeArrowheads="1"/>
            </p:cNvSpPr>
            <p:nvPr/>
          </p:nvSpPr>
          <p:spPr bwMode="auto">
            <a:xfrm>
              <a:off x="3692"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15" name="Oval 69"/>
            <p:cNvSpPr>
              <a:spLocks noChangeArrowheads="1"/>
            </p:cNvSpPr>
            <p:nvPr/>
          </p:nvSpPr>
          <p:spPr bwMode="auto">
            <a:xfrm>
              <a:off x="3788"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16" name="Oval 70"/>
            <p:cNvSpPr>
              <a:spLocks noChangeArrowheads="1"/>
            </p:cNvSpPr>
            <p:nvPr/>
          </p:nvSpPr>
          <p:spPr bwMode="auto">
            <a:xfrm>
              <a:off x="3723" y="413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17" name="Oval 71"/>
            <p:cNvSpPr>
              <a:spLocks noChangeArrowheads="1"/>
            </p:cNvSpPr>
            <p:nvPr/>
          </p:nvSpPr>
          <p:spPr bwMode="auto">
            <a:xfrm>
              <a:off x="3826" y="412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18" name="Oval 72"/>
            <p:cNvSpPr>
              <a:spLocks noChangeArrowheads="1"/>
            </p:cNvSpPr>
            <p:nvPr/>
          </p:nvSpPr>
          <p:spPr bwMode="auto">
            <a:xfrm>
              <a:off x="3683"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19" name="Oval 73"/>
            <p:cNvSpPr>
              <a:spLocks noChangeArrowheads="1"/>
            </p:cNvSpPr>
            <p:nvPr/>
          </p:nvSpPr>
          <p:spPr bwMode="auto">
            <a:xfrm>
              <a:off x="3779"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20" name="Oval 74"/>
            <p:cNvSpPr>
              <a:spLocks noChangeArrowheads="1"/>
            </p:cNvSpPr>
            <p:nvPr/>
          </p:nvSpPr>
          <p:spPr bwMode="auto">
            <a:xfrm>
              <a:off x="3714" y="395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21" name="Oval 75"/>
            <p:cNvSpPr>
              <a:spLocks noChangeArrowheads="1"/>
            </p:cNvSpPr>
            <p:nvPr/>
          </p:nvSpPr>
          <p:spPr bwMode="auto">
            <a:xfrm>
              <a:off x="3817" y="393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22" name="Oval 76"/>
            <p:cNvSpPr>
              <a:spLocks noChangeArrowheads="1"/>
            </p:cNvSpPr>
            <p:nvPr/>
          </p:nvSpPr>
          <p:spPr bwMode="auto">
            <a:xfrm>
              <a:off x="3683"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23" name="Oval 77"/>
            <p:cNvSpPr>
              <a:spLocks noChangeArrowheads="1"/>
            </p:cNvSpPr>
            <p:nvPr/>
          </p:nvSpPr>
          <p:spPr bwMode="auto">
            <a:xfrm>
              <a:off x="3779"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24" name="Oval 78"/>
            <p:cNvSpPr>
              <a:spLocks noChangeArrowheads="1"/>
            </p:cNvSpPr>
            <p:nvPr/>
          </p:nvSpPr>
          <p:spPr bwMode="auto">
            <a:xfrm>
              <a:off x="3714" y="375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25" name="Oval 79"/>
            <p:cNvSpPr>
              <a:spLocks noChangeArrowheads="1"/>
            </p:cNvSpPr>
            <p:nvPr/>
          </p:nvSpPr>
          <p:spPr bwMode="auto">
            <a:xfrm>
              <a:off x="3817" y="37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26" name="Oval 80"/>
            <p:cNvSpPr>
              <a:spLocks noChangeArrowheads="1"/>
            </p:cNvSpPr>
            <p:nvPr/>
          </p:nvSpPr>
          <p:spPr bwMode="auto">
            <a:xfrm>
              <a:off x="3674"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27" name="Oval 81"/>
            <p:cNvSpPr>
              <a:spLocks noChangeArrowheads="1"/>
            </p:cNvSpPr>
            <p:nvPr/>
          </p:nvSpPr>
          <p:spPr bwMode="auto">
            <a:xfrm>
              <a:off x="3770"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28" name="Oval 82"/>
            <p:cNvSpPr>
              <a:spLocks noChangeArrowheads="1"/>
            </p:cNvSpPr>
            <p:nvPr/>
          </p:nvSpPr>
          <p:spPr bwMode="auto">
            <a:xfrm>
              <a:off x="3705" y="356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29" name="Oval 83"/>
            <p:cNvSpPr>
              <a:spLocks noChangeArrowheads="1"/>
            </p:cNvSpPr>
            <p:nvPr/>
          </p:nvSpPr>
          <p:spPr bwMode="auto">
            <a:xfrm>
              <a:off x="3808" y="35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30" name="Oval 84"/>
            <p:cNvSpPr>
              <a:spLocks noChangeArrowheads="1"/>
            </p:cNvSpPr>
            <p:nvPr/>
          </p:nvSpPr>
          <p:spPr bwMode="auto">
            <a:xfrm>
              <a:off x="3697"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31" name="Oval 85"/>
            <p:cNvSpPr>
              <a:spLocks noChangeArrowheads="1"/>
            </p:cNvSpPr>
            <p:nvPr/>
          </p:nvSpPr>
          <p:spPr bwMode="auto">
            <a:xfrm>
              <a:off x="3793"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32" name="Oval 86"/>
            <p:cNvSpPr>
              <a:spLocks noChangeArrowheads="1"/>
            </p:cNvSpPr>
            <p:nvPr/>
          </p:nvSpPr>
          <p:spPr bwMode="auto">
            <a:xfrm>
              <a:off x="3728" y="336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33" name="Oval 87"/>
            <p:cNvSpPr>
              <a:spLocks noChangeArrowheads="1"/>
            </p:cNvSpPr>
            <p:nvPr/>
          </p:nvSpPr>
          <p:spPr bwMode="auto">
            <a:xfrm>
              <a:off x="3831" y="335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34" name="Oval 88"/>
            <p:cNvSpPr>
              <a:spLocks noChangeArrowheads="1"/>
            </p:cNvSpPr>
            <p:nvPr/>
          </p:nvSpPr>
          <p:spPr bwMode="auto">
            <a:xfrm>
              <a:off x="3688"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35" name="Oval 89"/>
            <p:cNvSpPr>
              <a:spLocks noChangeArrowheads="1"/>
            </p:cNvSpPr>
            <p:nvPr/>
          </p:nvSpPr>
          <p:spPr bwMode="auto">
            <a:xfrm>
              <a:off x="3784"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36" name="Oval 90"/>
            <p:cNvSpPr>
              <a:spLocks noChangeArrowheads="1"/>
            </p:cNvSpPr>
            <p:nvPr/>
          </p:nvSpPr>
          <p:spPr bwMode="auto">
            <a:xfrm>
              <a:off x="3719" y="318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37" name="Oval 91"/>
            <p:cNvSpPr>
              <a:spLocks noChangeArrowheads="1"/>
            </p:cNvSpPr>
            <p:nvPr/>
          </p:nvSpPr>
          <p:spPr bwMode="auto">
            <a:xfrm>
              <a:off x="3822" y="317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38" name="Oval 92"/>
            <p:cNvSpPr>
              <a:spLocks noChangeArrowheads="1"/>
            </p:cNvSpPr>
            <p:nvPr/>
          </p:nvSpPr>
          <p:spPr bwMode="auto">
            <a:xfrm>
              <a:off x="3688"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39" name="Oval 93"/>
            <p:cNvSpPr>
              <a:spLocks noChangeArrowheads="1"/>
            </p:cNvSpPr>
            <p:nvPr/>
          </p:nvSpPr>
          <p:spPr bwMode="auto">
            <a:xfrm>
              <a:off x="3784"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40" name="Oval 94"/>
            <p:cNvSpPr>
              <a:spLocks noChangeArrowheads="1"/>
            </p:cNvSpPr>
            <p:nvPr/>
          </p:nvSpPr>
          <p:spPr bwMode="auto">
            <a:xfrm>
              <a:off x="3719" y="298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41" name="Oval 95"/>
            <p:cNvSpPr>
              <a:spLocks noChangeArrowheads="1"/>
            </p:cNvSpPr>
            <p:nvPr/>
          </p:nvSpPr>
          <p:spPr bwMode="auto">
            <a:xfrm>
              <a:off x="3822" y="297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42" name="Oval 96"/>
            <p:cNvSpPr>
              <a:spLocks noChangeArrowheads="1"/>
            </p:cNvSpPr>
            <p:nvPr/>
          </p:nvSpPr>
          <p:spPr bwMode="auto">
            <a:xfrm>
              <a:off x="3679"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43" name="Oval 97"/>
            <p:cNvSpPr>
              <a:spLocks noChangeArrowheads="1"/>
            </p:cNvSpPr>
            <p:nvPr/>
          </p:nvSpPr>
          <p:spPr bwMode="auto">
            <a:xfrm>
              <a:off x="3775"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44" name="Oval 98"/>
            <p:cNvSpPr>
              <a:spLocks noChangeArrowheads="1"/>
            </p:cNvSpPr>
            <p:nvPr/>
          </p:nvSpPr>
          <p:spPr bwMode="auto">
            <a:xfrm>
              <a:off x="3710" y="280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45" name="Oval 99"/>
            <p:cNvSpPr>
              <a:spLocks noChangeArrowheads="1"/>
            </p:cNvSpPr>
            <p:nvPr/>
          </p:nvSpPr>
          <p:spPr bwMode="auto">
            <a:xfrm>
              <a:off x="3813" y="278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46" name="Oval 100"/>
            <p:cNvSpPr>
              <a:spLocks noChangeArrowheads="1"/>
            </p:cNvSpPr>
            <p:nvPr/>
          </p:nvSpPr>
          <p:spPr bwMode="auto">
            <a:xfrm>
              <a:off x="3697"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47" name="Oval 101"/>
            <p:cNvSpPr>
              <a:spLocks noChangeArrowheads="1"/>
            </p:cNvSpPr>
            <p:nvPr/>
          </p:nvSpPr>
          <p:spPr bwMode="auto">
            <a:xfrm>
              <a:off x="3793"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48" name="Oval 102"/>
            <p:cNvSpPr>
              <a:spLocks noChangeArrowheads="1"/>
            </p:cNvSpPr>
            <p:nvPr/>
          </p:nvSpPr>
          <p:spPr bwMode="auto">
            <a:xfrm>
              <a:off x="3728" y="260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49" name="Oval 103"/>
            <p:cNvSpPr>
              <a:spLocks noChangeArrowheads="1"/>
            </p:cNvSpPr>
            <p:nvPr/>
          </p:nvSpPr>
          <p:spPr bwMode="auto">
            <a:xfrm>
              <a:off x="3831" y="259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50" name="Oval 104"/>
            <p:cNvSpPr>
              <a:spLocks noChangeArrowheads="1"/>
            </p:cNvSpPr>
            <p:nvPr/>
          </p:nvSpPr>
          <p:spPr bwMode="auto">
            <a:xfrm>
              <a:off x="3688"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51" name="Oval 105"/>
            <p:cNvSpPr>
              <a:spLocks noChangeArrowheads="1"/>
            </p:cNvSpPr>
            <p:nvPr/>
          </p:nvSpPr>
          <p:spPr bwMode="auto">
            <a:xfrm>
              <a:off x="3784"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52" name="Oval 106"/>
            <p:cNvSpPr>
              <a:spLocks noChangeArrowheads="1"/>
            </p:cNvSpPr>
            <p:nvPr/>
          </p:nvSpPr>
          <p:spPr bwMode="auto">
            <a:xfrm>
              <a:off x="3719" y="242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53" name="Oval 107"/>
            <p:cNvSpPr>
              <a:spLocks noChangeArrowheads="1"/>
            </p:cNvSpPr>
            <p:nvPr/>
          </p:nvSpPr>
          <p:spPr bwMode="auto">
            <a:xfrm>
              <a:off x="3822" y="241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54" name="Oval 108"/>
            <p:cNvSpPr>
              <a:spLocks noChangeArrowheads="1"/>
            </p:cNvSpPr>
            <p:nvPr/>
          </p:nvSpPr>
          <p:spPr bwMode="auto">
            <a:xfrm>
              <a:off x="3688"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55" name="Oval 109"/>
            <p:cNvSpPr>
              <a:spLocks noChangeArrowheads="1"/>
            </p:cNvSpPr>
            <p:nvPr/>
          </p:nvSpPr>
          <p:spPr bwMode="auto">
            <a:xfrm>
              <a:off x="3784"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56" name="Oval 110"/>
            <p:cNvSpPr>
              <a:spLocks noChangeArrowheads="1"/>
            </p:cNvSpPr>
            <p:nvPr/>
          </p:nvSpPr>
          <p:spPr bwMode="auto">
            <a:xfrm>
              <a:off x="3719" y="2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57" name="Oval 111"/>
            <p:cNvSpPr>
              <a:spLocks noChangeArrowheads="1"/>
            </p:cNvSpPr>
            <p:nvPr/>
          </p:nvSpPr>
          <p:spPr bwMode="auto">
            <a:xfrm>
              <a:off x="3822" y="221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58" name="Oval 112"/>
            <p:cNvSpPr>
              <a:spLocks noChangeArrowheads="1"/>
            </p:cNvSpPr>
            <p:nvPr/>
          </p:nvSpPr>
          <p:spPr bwMode="auto">
            <a:xfrm>
              <a:off x="3679"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59" name="Oval 113"/>
            <p:cNvSpPr>
              <a:spLocks noChangeArrowheads="1"/>
            </p:cNvSpPr>
            <p:nvPr/>
          </p:nvSpPr>
          <p:spPr bwMode="auto">
            <a:xfrm>
              <a:off x="3775"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60" name="Oval 114"/>
            <p:cNvSpPr>
              <a:spLocks noChangeArrowheads="1"/>
            </p:cNvSpPr>
            <p:nvPr/>
          </p:nvSpPr>
          <p:spPr bwMode="auto">
            <a:xfrm>
              <a:off x="3710" y="2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61" name="Oval 115"/>
            <p:cNvSpPr>
              <a:spLocks noChangeArrowheads="1"/>
            </p:cNvSpPr>
            <p:nvPr/>
          </p:nvSpPr>
          <p:spPr bwMode="auto">
            <a:xfrm>
              <a:off x="3813" y="202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62" name="Oval 116"/>
            <p:cNvSpPr>
              <a:spLocks noChangeArrowheads="1"/>
            </p:cNvSpPr>
            <p:nvPr/>
          </p:nvSpPr>
          <p:spPr bwMode="auto">
            <a:xfrm>
              <a:off x="3702"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63" name="Oval 117"/>
            <p:cNvSpPr>
              <a:spLocks noChangeArrowheads="1"/>
            </p:cNvSpPr>
            <p:nvPr/>
          </p:nvSpPr>
          <p:spPr bwMode="auto">
            <a:xfrm>
              <a:off x="3798"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64" name="Oval 118"/>
            <p:cNvSpPr>
              <a:spLocks noChangeArrowheads="1"/>
            </p:cNvSpPr>
            <p:nvPr/>
          </p:nvSpPr>
          <p:spPr bwMode="auto">
            <a:xfrm>
              <a:off x="3733" y="18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65" name="Oval 119"/>
            <p:cNvSpPr>
              <a:spLocks noChangeArrowheads="1"/>
            </p:cNvSpPr>
            <p:nvPr/>
          </p:nvSpPr>
          <p:spPr bwMode="auto">
            <a:xfrm>
              <a:off x="3836" y="182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66" name="Oval 120"/>
            <p:cNvSpPr>
              <a:spLocks noChangeArrowheads="1"/>
            </p:cNvSpPr>
            <p:nvPr/>
          </p:nvSpPr>
          <p:spPr bwMode="auto">
            <a:xfrm>
              <a:off x="3693"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67" name="Oval 121"/>
            <p:cNvSpPr>
              <a:spLocks noChangeArrowheads="1"/>
            </p:cNvSpPr>
            <p:nvPr/>
          </p:nvSpPr>
          <p:spPr bwMode="auto">
            <a:xfrm>
              <a:off x="3789"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68" name="Oval 122"/>
            <p:cNvSpPr>
              <a:spLocks noChangeArrowheads="1"/>
            </p:cNvSpPr>
            <p:nvPr/>
          </p:nvSpPr>
          <p:spPr bwMode="auto">
            <a:xfrm>
              <a:off x="3724" y="16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69" name="Oval 123"/>
            <p:cNvSpPr>
              <a:spLocks noChangeArrowheads="1"/>
            </p:cNvSpPr>
            <p:nvPr/>
          </p:nvSpPr>
          <p:spPr bwMode="auto">
            <a:xfrm>
              <a:off x="3827" y="164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70" name="Oval 124"/>
            <p:cNvSpPr>
              <a:spLocks noChangeArrowheads="1"/>
            </p:cNvSpPr>
            <p:nvPr/>
          </p:nvSpPr>
          <p:spPr bwMode="auto">
            <a:xfrm>
              <a:off x="3693"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71" name="Oval 125"/>
            <p:cNvSpPr>
              <a:spLocks noChangeArrowheads="1"/>
            </p:cNvSpPr>
            <p:nvPr/>
          </p:nvSpPr>
          <p:spPr bwMode="auto">
            <a:xfrm>
              <a:off x="3789"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72" name="Oval 126"/>
            <p:cNvSpPr>
              <a:spLocks noChangeArrowheads="1"/>
            </p:cNvSpPr>
            <p:nvPr/>
          </p:nvSpPr>
          <p:spPr bwMode="auto">
            <a:xfrm>
              <a:off x="3724" y="1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73" name="Oval 127"/>
            <p:cNvSpPr>
              <a:spLocks noChangeArrowheads="1"/>
            </p:cNvSpPr>
            <p:nvPr/>
          </p:nvSpPr>
          <p:spPr bwMode="auto">
            <a:xfrm>
              <a:off x="3827" y="144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55302" name="Group 128"/>
          <p:cNvGrpSpPr>
            <a:grpSpLocks/>
          </p:cNvGrpSpPr>
          <p:nvPr/>
        </p:nvGrpSpPr>
        <p:grpSpPr bwMode="auto">
          <a:xfrm>
            <a:off x="6616700" y="4300538"/>
            <a:ext cx="233363" cy="2476500"/>
            <a:chOff x="3674" y="1417"/>
            <a:chExt cx="257" cy="2908"/>
          </a:xfrm>
        </p:grpSpPr>
        <p:sp>
          <p:nvSpPr>
            <p:cNvPr id="1138817" name="Rectangle 129"/>
            <p:cNvSpPr>
              <a:spLocks noChangeArrowheads="1"/>
            </p:cNvSpPr>
            <p:nvPr/>
          </p:nvSpPr>
          <p:spPr bwMode="auto">
            <a:xfrm>
              <a:off x="3677" y="1417"/>
              <a:ext cx="254" cy="290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5453" name="Oval 130"/>
            <p:cNvSpPr>
              <a:spLocks noChangeArrowheads="1"/>
            </p:cNvSpPr>
            <p:nvPr/>
          </p:nvSpPr>
          <p:spPr bwMode="auto">
            <a:xfrm>
              <a:off x="3692"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54" name="Oval 131"/>
            <p:cNvSpPr>
              <a:spLocks noChangeArrowheads="1"/>
            </p:cNvSpPr>
            <p:nvPr/>
          </p:nvSpPr>
          <p:spPr bwMode="auto">
            <a:xfrm>
              <a:off x="3788"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55" name="Oval 132"/>
            <p:cNvSpPr>
              <a:spLocks noChangeArrowheads="1"/>
            </p:cNvSpPr>
            <p:nvPr/>
          </p:nvSpPr>
          <p:spPr bwMode="auto">
            <a:xfrm>
              <a:off x="3723" y="413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56" name="Oval 133"/>
            <p:cNvSpPr>
              <a:spLocks noChangeArrowheads="1"/>
            </p:cNvSpPr>
            <p:nvPr/>
          </p:nvSpPr>
          <p:spPr bwMode="auto">
            <a:xfrm>
              <a:off x="3826" y="412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57" name="Oval 134"/>
            <p:cNvSpPr>
              <a:spLocks noChangeArrowheads="1"/>
            </p:cNvSpPr>
            <p:nvPr/>
          </p:nvSpPr>
          <p:spPr bwMode="auto">
            <a:xfrm>
              <a:off x="3683"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58" name="Oval 135"/>
            <p:cNvSpPr>
              <a:spLocks noChangeArrowheads="1"/>
            </p:cNvSpPr>
            <p:nvPr/>
          </p:nvSpPr>
          <p:spPr bwMode="auto">
            <a:xfrm>
              <a:off x="3779"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59" name="Oval 136"/>
            <p:cNvSpPr>
              <a:spLocks noChangeArrowheads="1"/>
            </p:cNvSpPr>
            <p:nvPr/>
          </p:nvSpPr>
          <p:spPr bwMode="auto">
            <a:xfrm>
              <a:off x="3714" y="395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60" name="Oval 137"/>
            <p:cNvSpPr>
              <a:spLocks noChangeArrowheads="1"/>
            </p:cNvSpPr>
            <p:nvPr/>
          </p:nvSpPr>
          <p:spPr bwMode="auto">
            <a:xfrm>
              <a:off x="3817" y="393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61" name="Oval 138"/>
            <p:cNvSpPr>
              <a:spLocks noChangeArrowheads="1"/>
            </p:cNvSpPr>
            <p:nvPr/>
          </p:nvSpPr>
          <p:spPr bwMode="auto">
            <a:xfrm>
              <a:off x="3683"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62" name="Oval 139"/>
            <p:cNvSpPr>
              <a:spLocks noChangeArrowheads="1"/>
            </p:cNvSpPr>
            <p:nvPr/>
          </p:nvSpPr>
          <p:spPr bwMode="auto">
            <a:xfrm>
              <a:off x="3779"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63" name="Oval 140"/>
            <p:cNvSpPr>
              <a:spLocks noChangeArrowheads="1"/>
            </p:cNvSpPr>
            <p:nvPr/>
          </p:nvSpPr>
          <p:spPr bwMode="auto">
            <a:xfrm>
              <a:off x="3714" y="375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64" name="Oval 141"/>
            <p:cNvSpPr>
              <a:spLocks noChangeArrowheads="1"/>
            </p:cNvSpPr>
            <p:nvPr/>
          </p:nvSpPr>
          <p:spPr bwMode="auto">
            <a:xfrm>
              <a:off x="3817" y="37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65" name="Oval 142"/>
            <p:cNvSpPr>
              <a:spLocks noChangeArrowheads="1"/>
            </p:cNvSpPr>
            <p:nvPr/>
          </p:nvSpPr>
          <p:spPr bwMode="auto">
            <a:xfrm>
              <a:off x="3674"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66" name="Oval 143"/>
            <p:cNvSpPr>
              <a:spLocks noChangeArrowheads="1"/>
            </p:cNvSpPr>
            <p:nvPr/>
          </p:nvSpPr>
          <p:spPr bwMode="auto">
            <a:xfrm>
              <a:off x="3770"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67" name="Oval 144"/>
            <p:cNvSpPr>
              <a:spLocks noChangeArrowheads="1"/>
            </p:cNvSpPr>
            <p:nvPr/>
          </p:nvSpPr>
          <p:spPr bwMode="auto">
            <a:xfrm>
              <a:off x="3705" y="356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68" name="Oval 145"/>
            <p:cNvSpPr>
              <a:spLocks noChangeArrowheads="1"/>
            </p:cNvSpPr>
            <p:nvPr/>
          </p:nvSpPr>
          <p:spPr bwMode="auto">
            <a:xfrm>
              <a:off x="3808" y="35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69" name="Oval 146"/>
            <p:cNvSpPr>
              <a:spLocks noChangeArrowheads="1"/>
            </p:cNvSpPr>
            <p:nvPr/>
          </p:nvSpPr>
          <p:spPr bwMode="auto">
            <a:xfrm>
              <a:off x="3697"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70" name="Oval 147"/>
            <p:cNvSpPr>
              <a:spLocks noChangeArrowheads="1"/>
            </p:cNvSpPr>
            <p:nvPr/>
          </p:nvSpPr>
          <p:spPr bwMode="auto">
            <a:xfrm>
              <a:off x="3793"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71" name="Oval 148"/>
            <p:cNvSpPr>
              <a:spLocks noChangeArrowheads="1"/>
            </p:cNvSpPr>
            <p:nvPr/>
          </p:nvSpPr>
          <p:spPr bwMode="auto">
            <a:xfrm>
              <a:off x="3728" y="336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72" name="Oval 149"/>
            <p:cNvSpPr>
              <a:spLocks noChangeArrowheads="1"/>
            </p:cNvSpPr>
            <p:nvPr/>
          </p:nvSpPr>
          <p:spPr bwMode="auto">
            <a:xfrm>
              <a:off x="3831" y="335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73" name="Oval 150"/>
            <p:cNvSpPr>
              <a:spLocks noChangeArrowheads="1"/>
            </p:cNvSpPr>
            <p:nvPr/>
          </p:nvSpPr>
          <p:spPr bwMode="auto">
            <a:xfrm>
              <a:off x="3688"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74" name="Oval 151"/>
            <p:cNvSpPr>
              <a:spLocks noChangeArrowheads="1"/>
            </p:cNvSpPr>
            <p:nvPr/>
          </p:nvSpPr>
          <p:spPr bwMode="auto">
            <a:xfrm>
              <a:off x="3784"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75" name="Oval 152"/>
            <p:cNvSpPr>
              <a:spLocks noChangeArrowheads="1"/>
            </p:cNvSpPr>
            <p:nvPr/>
          </p:nvSpPr>
          <p:spPr bwMode="auto">
            <a:xfrm>
              <a:off x="3719" y="318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76" name="Oval 153"/>
            <p:cNvSpPr>
              <a:spLocks noChangeArrowheads="1"/>
            </p:cNvSpPr>
            <p:nvPr/>
          </p:nvSpPr>
          <p:spPr bwMode="auto">
            <a:xfrm>
              <a:off x="3822" y="317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77" name="Oval 154"/>
            <p:cNvSpPr>
              <a:spLocks noChangeArrowheads="1"/>
            </p:cNvSpPr>
            <p:nvPr/>
          </p:nvSpPr>
          <p:spPr bwMode="auto">
            <a:xfrm>
              <a:off x="3688"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78" name="Oval 155"/>
            <p:cNvSpPr>
              <a:spLocks noChangeArrowheads="1"/>
            </p:cNvSpPr>
            <p:nvPr/>
          </p:nvSpPr>
          <p:spPr bwMode="auto">
            <a:xfrm>
              <a:off x="3784"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79" name="Oval 156"/>
            <p:cNvSpPr>
              <a:spLocks noChangeArrowheads="1"/>
            </p:cNvSpPr>
            <p:nvPr/>
          </p:nvSpPr>
          <p:spPr bwMode="auto">
            <a:xfrm>
              <a:off x="3719" y="298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80" name="Oval 157"/>
            <p:cNvSpPr>
              <a:spLocks noChangeArrowheads="1"/>
            </p:cNvSpPr>
            <p:nvPr/>
          </p:nvSpPr>
          <p:spPr bwMode="auto">
            <a:xfrm>
              <a:off x="3822" y="297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81" name="Oval 158"/>
            <p:cNvSpPr>
              <a:spLocks noChangeArrowheads="1"/>
            </p:cNvSpPr>
            <p:nvPr/>
          </p:nvSpPr>
          <p:spPr bwMode="auto">
            <a:xfrm>
              <a:off x="3679"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82" name="Oval 159"/>
            <p:cNvSpPr>
              <a:spLocks noChangeArrowheads="1"/>
            </p:cNvSpPr>
            <p:nvPr/>
          </p:nvSpPr>
          <p:spPr bwMode="auto">
            <a:xfrm>
              <a:off x="3775"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83" name="Oval 160"/>
            <p:cNvSpPr>
              <a:spLocks noChangeArrowheads="1"/>
            </p:cNvSpPr>
            <p:nvPr/>
          </p:nvSpPr>
          <p:spPr bwMode="auto">
            <a:xfrm>
              <a:off x="3710" y="280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84" name="Oval 161"/>
            <p:cNvSpPr>
              <a:spLocks noChangeArrowheads="1"/>
            </p:cNvSpPr>
            <p:nvPr/>
          </p:nvSpPr>
          <p:spPr bwMode="auto">
            <a:xfrm>
              <a:off x="3813" y="278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85" name="Oval 162"/>
            <p:cNvSpPr>
              <a:spLocks noChangeArrowheads="1"/>
            </p:cNvSpPr>
            <p:nvPr/>
          </p:nvSpPr>
          <p:spPr bwMode="auto">
            <a:xfrm>
              <a:off x="3697"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86" name="Oval 163"/>
            <p:cNvSpPr>
              <a:spLocks noChangeArrowheads="1"/>
            </p:cNvSpPr>
            <p:nvPr/>
          </p:nvSpPr>
          <p:spPr bwMode="auto">
            <a:xfrm>
              <a:off x="3793"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87" name="Oval 164"/>
            <p:cNvSpPr>
              <a:spLocks noChangeArrowheads="1"/>
            </p:cNvSpPr>
            <p:nvPr/>
          </p:nvSpPr>
          <p:spPr bwMode="auto">
            <a:xfrm>
              <a:off x="3728" y="260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88" name="Oval 165"/>
            <p:cNvSpPr>
              <a:spLocks noChangeArrowheads="1"/>
            </p:cNvSpPr>
            <p:nvPr/>
          </p:nvSpPr>
          <p:spPr bwMode="auto">
            <a:xfrm>
              <a:off x="3831" y="259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89" name="Oval 166"/>
            <p:cNvSpPr>
              <a:spLocks noChangeArrowheads="1"/>
            </p:cNvSpPr>
            <p:nvPr/>
          </p:nvSpPr>
          <p:spPr bwMode="auto">
            <a:xfrm>
              <a:off x="3688"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90" name="Oval 167"/>
            <p:cNvSpPr>
              <a:spLocks noChangeArrowheads="1"/>
            </p:cNvSpPr>
            <p:nvPr/>
          </p:nvSpPr>
          <p:spPr bwMode="auto">
            <a:xfrm>
              <a:off x="3784"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91" name="Oval 168"/>
            <p:cNvSpPr>
              <a:spLocks noChangeArrowheads="1"/>
            </p:cNvSpPr>
            <p:nvPr/>
          </p:nvSpPr>
          <p:spPr bwMode="auto">
            <a:xfrm>
              <a:off x="3719" y="242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92" name="Oval 169"/>
            <p:cNvSpPr>
              <a:spLocks noChangeArrowheads="1"/>
            </p:cNvSpPr>
            <p:nvPr/>
          </p:nvSpPr>
          <p:spPr bwMode="auto">
            <a:xfrm>
              <a:off x="3822" y="241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93" name="Oval 170"/>
            <p:cNvSpPr>
              <a:spLocks noChangeArrowheads="1"/>
            </p:cNvSpPr>
            <p:nvPr/>
          </p:nvSpPr>
          <p:spPr bwMode="auto">
            <a:xfrm>
              <a:off x="3688"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94" name="Oval 171"/>
            <p:cNvSpPr>
              <a:spLocks noChangeArrowheads="1"/>
            </p:cNvSpPr>
            <p:nvPr/>
          </p:nvSpPr>
          <p:spPr bwMode="auto">
            <a:xfrm>
              <a:off x="3784"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95" name="Oval 172"/>
            <p:cNvSpPr>
              <a:spLocks noChangeArrowheads="1"/>
            </p:cNvSpPr>
            <p:nvPr/>
          </p:nvSpPr>
          <p:spPr bwMode="auto">
            <a:xfrm>
              <a:off x="3719" y="2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96" name="Oval 173"/>
            <p:cNvSpPr>
              <a:spLocks noChangeArrowheads="1"/>
            </p:cNvSpPr>
            <p:nvPr/>
          </p:nvSpPr>
          <p:spPr bwMode="auto">
            <a:xfrm>
              <a:off x="3822" y="221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97" name="Oval 174"/>
            <p:cNvSpPr>
              <a:spLocks noChangeArrowheads="1"/>
            </p:cNvSpPr>
            <p:nvPr/>
          </p:nvSpPr>
          <p:spPr bwMode="auto">
            <a:xfrm>
              <a:off x="3679"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98" name="Oval 175"/>
            <p:cNvSpPr>
              <a:spLocks noChangeArrowheads="1"/>
            </p:cNvSpPr>
            <p:nvPr/>
          </p:nvSpPr>
          <p:spPr bwMode="auto">
            <a:xfrm>
              <a:off x="3775"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99" name="Oval 176"/>
            <p:cNvSpPr>
              <a:spLocks noChangeArrowheads="1"/>
            </p:cNvSpPr>
            <p:nvPr/>
          </p:nvSpPr>
          <p:spPr bwMode="auto">
            <a:xfrm>
              <a:off x="3710" y="2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00" name="Oval 177"/>
            <p:cNvSpPr>
              <a:spLocks noChangeArrowheads="1"/>
            </p:cNvSpPr>
            <p:nvPr/>
          </p:nvSpPr>
          <p:spPr bwMode="auto">
            <a:xfrm>
              <a:off x="3813" y="202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01" name="Oval 178"/>
            <p:cNvSpPr>
              <a:spLocks noChangeArrowheads="1"/>
            </p:cNvSpPr>
            <p:nvPr/>
          </p:nvSpPr>
          <p:spPr bwMode="auto">
            <a:xfrm>
              <a:off x="3702"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02" name="Oval 179"/>
            <p:cNvSpPr>
              <a:spLocks noChangeArrowheads="1"/>
            </p:cNvSpPr>
            <p:nvPr/>
          </p:nvSpPr>
          <p:spPr bwMode="auto">
            <a:xfrm>
              <a:off x="3798"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03" name="Oval 180"/>
            <p:cNvSpPr>
              <a:spLocks noChangeArrowheads="1"/>
            </p:cNvSpPr>
            <p:nvPr/>
          </p:nvSpPr>
          <p:spPr bwMode="auto">
            <a:xfrm>
              <a:off x="3733" y="18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04" name="Oval 181"/>
            <p:cNvSpPr>
              <a:spLocks noChangeArrowheads="1"/>
            </p:cNvSpPr>
            <p:nvPr/>
          </p:nvSpPr>
          <p:spPr bwMode="auto">
            <a:xfrm>
              <a:off x="3836" y="182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05" name="Oval 182"/>
            <p:cNvSpPr>
              <a:spLocks noChangeArrowheads="1"/>
            </p:cNvSpPr>
            <p:nvPr/>
          </p:nvSpPr>
          <p:spPr bwMode="auto">
            <a:xfrm>
              <a:off x="3693"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06" name="Oval 183"/>
            <p:cNvSpPr>
              <a:spLocks noChangeArrowheads="1"/>
            </p:cNvSpPr>
            <p:nvPr/>
          </p:nvSpPr>
          <p:spPr bwMode="auto">
            <a:xfrm>
              <a:off x="3789"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07" name="Oval 184"/>
            <p:cNvSpPr>
              <a:spLocks noChangeArrowheads="1"/>
            </p:cNvSpPr>
            <p:nvPr/>
          </p:nvSpPr>
          <p:spPr bwMode="auto">
            <a:xfrm>
              <a:off x="3724" y="16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08" name="Oval 185"/>
            <p:cNvSpPr>
              <a:spLocks noChangeArrowheads="1"/>
            </p:cNvSpPr>
            <p:nvPr/>
          </p:nvSpPr>
          <p:spPr bwMode="auto">
            <a:xfrm>
              <a:off x="3827" y="164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09" name="Oval 186"/>
            <p:cNvSpPr>
              <a:spLocks noChangeArrowheads="1"/>
            </p:cNvSpPr>
            <p:nvPr/>
          </p:nvSpPr>
          <p:spPr bwMode="auto">
            <a:xfrm>
              <a:off x="3693"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10" name="Oval 187"/>
            <p:cNvSpPr>
              <a:spLocks noChangeArrowheads="1"/>
            </p:cNvSpPr>
            <p:nvPr/>
          </p:nvSpPr>
          <p:spPr bwMode="auto">
            <a:xfrm>
              <a:off x="3789"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11" name="Oval 188"/>
            <p:cNvSpPr>
              <a:spLocks noChangeArrowheads="1"/>
            </p:cNvSpPr>
            <p:nvPr/>
          </p:nvSpPr>
          <p:spPr bwMode="auto">
            <a:xfrm>
              <a:off x="3724" y="1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12" name="Oval 189"/>
            <p:cNvSpPr>
              <a:spLocks noChangeArrowheads="1"/>
            </p:cNvSpPr>
            <p:nvPr/>
          </p:nvSpPr>
          <p:spPr bwMode="auto">
            <a:xfrm>
              <a:off x="3827" y="144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55303" name="Group 190"/>
          <p:cNvGrpSpPr>
            <a:grpSpLocks/>
          </p:cNvGrpSpPr>
          <p:nvPr/>
        </p:nvGrpSpPr>
        <p:grpSpPr bwMode="auto">
          <a:xfrm>
            <a:off x="5907088" y="4295775"/>
            <a:ext cx="233362" cy="2476500"/>
            <a:chOff x="3674" y="1417"/>
            <a:chExt cx="257" cy="2908"/>
          </a:xfrm>
        </p:grpSpPr>
        <p:sp>
          <p:nvSpPr>
            <p:cNvPr id="1138879" name="Rectangle 191"/>
            <p:cNvSpPr>
              <a:spLocks noChangeArrowheads="1"/>
            </p:cNvSpPr>
            <p:nvPr/>
          </p:nvSpPr>
          <p:spPr bwMode="auto">
            <a:xfrm>
              <a:off x="3677" y="1417"/>
              <a:ext cx="254" cy="290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5392" name="Oval 192"/>
            <p:cNvSpPr>
              <a:spLocks noChangeArrowheads="1"/>
            </p:cNvSpPr>
            <p:nvPr/>
          </p:nvSpPr>
          <p:spPr bwMode="auto">
            <a:xfrm>
              <a:off x="3692"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93" name="Oval 193"/>
            <p:cNvSpPr>
              <a:spLocks noChangeArrowheads="1"/>
            </p:cNvSpPr>
            <p:nvPr/>
          </p:nvSpPr>
          <p:spPr bwMode="auto">
            <a:xfrm>
              <a:off x="3788"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94" name="Oval 194"/>
            <p:cNvSpPr>
              <a:spLocks noChangeArrowheads="1"/>
            </p:cNvSpPr>
            <p:nvPr/>
          </p:nvSpPr>
          <p:spPr bwMode="auto">
            <a:xfrm>
              <a:off x="3723" y="413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95" name="Oval 195"/>
            <p:cNvSpPr>
              <a:spLocks noChangeArrowheads="1"/>
            </p:cNvSpPr>
            <p:nvPr/>
          </p:nvSpPr>
          <p:spPr bwMode="auto">
            <a:xfrm>
              <a:off x="3826" y="412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96" name="Oval 196"/>
            <p:cNvSpPr>
              <a:spLocks noChangeArrowheads="1"/>
            </p:cNvSpPr>
            <p:nvPr/>
          </p:nvSpPr>
          <p:spPr bwMode="auto">
            <a:xfrm>
              <a:off x="3683"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97" name="Oval 197"/>
            <p:cNvSpPr>
              <a:spLocks noChangeArrowheads="1"/>
            </p:cNvSpPr>
            <p:nvPr/>
          </p:nvSpPr>
          <p:spPr bwMode="auto">
            <a:xfrm>
              <a:off x="3779"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98" name="Oval 198"/>
            <p:cNvSpPr>
              <a:spLocks noChangeArrowheads="1"/>
            </p:cNvSpPr>
            <p:nvPr/>
          </p:nvSpPr>
          <p:spPr bwMode="auto">
            <a:xfrm>
              <a:off x="3714" y="395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99" name="Oval 199"/>
            <p:cNvSpPr>
              <a:spLocks noChangeArrowheads="1"/>
            </p:cNvSpPr>
            <p:nvPr/>
          </p:nvSpPr>
          <p:spPr bwMode="auto">
            <a:xfrm>
              <a:off x="3817" y="393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00" name="Oval 200"/>
            <p:cNvSpPr>
              <a:spLocks noChangeArrowheads="1"/>
            </p:cNvSpPr>
            <p:nvPr/>
          </p:nvSpPr>
          <p:spPr bwMode="auto">
            <a:xfrm>
              <a:off x="3683"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01" name="Oval 201"/>
            <p:cNvSpPr>
              <a:spLocks noChangeArrowheads="1"/>
            </p:cNvSpPr>
            <p:nvPr/>
          </p:nvSpPr>
          <p:spPr bwMode="auto">
            <a:xfrm>
              <a:off x="3779"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02" name="Oval 202"/>
            <p:cNvSpPr>
              <a:spLocks noChangeArrowheads="1"/>
            </p:cNvSpPr>
            <p:nvPr/>
          </p:nvSpPr>
          <p:spPr bwMode="auto">
            <a:xfrm>
              <a:off x="3714" y="375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03" name="Oval 203"/>
            <p:cNvSpPr>
              <a:spLocks noChangeArrowheads="1"/>
            </p:cNvSpPr>
            <p:nvPr/>
          </p:nvSpPr>
          <p:spPr bwMode="auto">
            <a:xfrm>
              <a:off x="3817" y="37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04" name="Oval 204"/>
            <p:cNvSpPr>
              <a:spLocks noChangeArrowheads="1"/>
            </p:cNvSpPr>
            <p:nvPr/>
          </p:nvSpPr>
          <p:spPr bwMode="auto">
            <a:xfrm>
              <a:off x="3674"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05" name="Oval 205"/>
            <p:cNvSpPr>
              <a:spLocks noChangeArrowheads="1"/>
            </p:cNvSpPr>
            <p:nvPr/>
          </p:nvSpPr>
          <p:spPr bwMode="auto">
            <a:xfrm>
              <a:off x="3770"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06" name="Oval 206"/>
            <p:cNvSpPr>
              <a:spLocks noChangeArrowheads="1"/>
            </p:cNvSpPr>
            <p:nvPr/>
          </p:nvSpPr>
          <p:spPr bwMode="auto">
            <a:xfrm>
              <a:off x="3705" y="356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07" name="Oval 207"/>
            <p:cNvSpPr>
              <a:spLocks noChangeArrowheads="1"/>
            </p:cNvSpPr>
            <p:nvPr/>
          </p:nvSpPr>
          <p:spPr bwMode="auto">
            <a:xfrm>
              <a:off x="3808" y="35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08" name="Oval 208"/>
            <p:cNvSpPr>
              <a:spLocks noChangeArrowheads="1"/>
            </p:cNvSpPr>
            <p:nvPr/>
          </p:nvSpPr>
          <p:spPr bwMode="auto">
            <a:xfrm>
              <a:off x="3697"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09" name="Oval 209"/>
            <p:cNvSpPr>
              <a:spLocks noChangeArrowheads="1"/>
            </p:cNvSpPr>
            <p:nvPr/>
          </p:nvSpPr>
          <p:spPr bwMode="auto">
            <a:xfrm>
              <a:off x="3793"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10" name="Oval 210"/>
            <p:cNvSpPr>
              <a:spLocks noChangeArrowheads="1"/>
            </p:cNvSpPr>
            <p:nvPr/>
          </p:nvSpPr>
          <p:spPr bwMode="auto">
            <a:xfrm>
              <a:off x="3728" y="336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11" name="Oval 211"/>
            <p:cNvSpPr>
              <a:spLocks noChangeArrowheads="1"/>
            </p:cNvSpPr>
            <p:nvPr/>
          </p:nvSpPr>
          <p:spPr bwMode="auto">
            <a:xfrm>
              <a:off x="3831" y="335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12" name="Oval 212"/>
            <p:cNvSpPr>
              <a:spLocks noChangeArrowheads="1"/>
            </p:cNvSpPr>
            <p:nvPr/>
          </p:nvSpPr>
          <p:spPr bwMode="auto">
            <a:xfrm>
              <a:off x="3688"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13" name="Oval 213"/>
            <p:cNvSpPr>
              <a:spLocks noChangeArrowheads="1"/>
            </p:cNvSpPr>
            <p:nvPr/>
          </p:nvSpPr>
          <p:spPr bwMode="auto">
            <a:xfrm>
              <a:off x="3784"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14" name="Oval 214"/>
            <p:cNvSpPr>
              <a:spLocks noChangeArrowheads="1"/>
            </p:cNvSpPr>
            <p:nvPr/>
          </p:nvSpPr>
          <p:spPr bwMode="auto">
            <a:xfrm>
              <a:off x="3719" y="318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15" name="Oval 215"/>
            <p:cNvSpPr>
              <a:spLocks noChangeArrowheads="1"/>
            </p:cNvSpPr>
            <p:nvPr/>
          </p:nvSpPr>
          <p:spPr bwMode="auto">
            <a:xfrm>
              <a:off x="3822" y="317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16" name="Oval 216"/>
            <p:cNvSpPr>
              <a:spLocks noChangeArrowheads="1"/>
            </p:cNvSpPr>
            <p:nvPr/>
          </p:nvSpPr>
          <p:spPr bwMode="auto">
            <a:xfrm>
              <a:off x="3688"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17" name="Oval 217"/>
            <p:cNvSpPr>
              <a:spLocks noChangeArrowheads="1"/>
            </p:cNvSpPr>
            <p:nvPr/>
          </p:nvSpPr>
          <p:spPr bwMode="auto">
            <a:xfrm>
              <a:off x="3784"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18" name="Oval 218"/>
            <p:cNvSpPr>
              <a:spLocks noChangeArrowheads="1"/>
            </p:cNvSpPr>
            <p:nvPr/>
          </p:nvSpPr>
          <p:spPr bwMode="auto">
            <a:xfrm>
              <a:off x="3719" y="298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19" name="Oval 219"/>
            <p:cNvSpPr>
              <a:spLocks noChangeArrowheads="1"/>
            </p:cNvSpPr>
            <p:nvPr/>
          </p:nvSpPr>
          <p:spPr bwMode="auto">
            <a:xfrm>
              <a:off x="3822" y="297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20" name="Oval 220"/>
            <p:cNvSpPr>
              <a:spLocks noChangeArrowheads="1"/>
            </p:cNvSpPr>
            <p:nvPr/>
          </p:nvSpPr>
          <p:spPr bwMode="auto">
            <a:xfrm>
              <a:off x="3679"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21" name="Oval 221"/>
            <p:cNvSpPr>
              <a:spLocks noChangeArrowheads="1"/>
            </p:cNvSpPr>
            <p:nvPr/>
          </p:nvSpPr>
          <p:spPr bwMode="auto">
            <a:xfrm>
              <a:off x="3775"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22" name="Oval 222"/>
            <p:cNvSpPr>
              <a:spLocks noChangeArrowheads="1"/>
            </p:cNvSpPr>
            <p:nvPr/>
          </p:nvSpPr>
          <p:spPr bwMode="auto">
            <a:xfrm>
              <a:off x="3710" y="280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23" name="Oval 223"/>
            <p:cNvSpPr>
              <a:spLocks noChangeArrowheads="1"/>
            </p:cNvSpPr>
            <p:nvPr/>
          </p:nvSpPr>
          <p:spPr bwMode="auto">
            <a:xfrm>
              <a:off x="3813" y="278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24" name="Oval 224"/>
            <p:cNvSpPr>
              <a:spLocks noChangeArrowheads="1"/>
            </p:cNvSpPr>
            <p:nvPr/>
          </p:nvSpPr>
          <p:spPr bwMode="auto">
            <a:xfrm>
              <a:off x="3697"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25" name="Oval 225"/>
            <p:cNvSpPr>
              <a:spLocks noChangeArrowheads="1"/>
            </p:cNvSpPr>
            <p:nvPr/>
          </p:nvSpPr>
          <p:spPr bwMode="auto">
            <a:xfrm>
              <a:off x="3793"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26" name="Oval 226"/>
            <p:cNvSpPr>
              <a:spLocks noChangeArrowheads="1"/>
            </p:cNvSpPr>
            <p:nvPr/>
          </p:nvSpPr>
          <p:spPr bwMode="auto">
            <a:xfrm>
              <a:off x="3728" y="260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27" name="Oval 227"/>
            <p:cNvSpPr>
              <a:spLocks noChangeArrowheads="1"/>
            </p:cNvSpPr>
            <p:nvPr/>
          </p:nvSpPr>
          <p:spPr bwMode="auto">
            <a:xfrm>
              <a:off x="3831" y="259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28" name="Oval 228"/>
            <p:cNvSpPr>
              <a:spLocks noChangeArrowheads="1"/>
            </p:cNvSpPr>
            <p:nvPr/>
          </p:nvSpPr>
          <p:spPr bwMode="auto">
            <a:xfrm>
              <a:off x="3688"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29" name="Oval 229"/>
            <p:cNvSpPr>
              <a:spLocks noChangeArrowheads="1"/>
            </p:cNvSpPr>
            <p:nvPr/>
          </p:nvSpPr>
          <p:spPr bwMode="auto">
            <a:xfrm>
              <a:off x="3784"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30" name="Oval 230"/>
            <p:cNvSpPr>
              <a:spLocks noChangeArrowheads="1"/>
            </p:cNvSpPr>
            <p:nvPr/>
          </p:nvSpPr>
          <p:spPr bwMode="auto">
            <a:xfrm>
              <a:off x="3719" y="242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31" name="Oval 231"/>
            <p:cNvSpPr>
              <a:spLocks noChangeArrowheads="1"/>
            </p:cNvSpPr>
            <p:nvPr/>
          </p:nvSpPr>
          <p:spPr bwMode="auto">
            <a:xfrm>
              <a:off x="3822" y="241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32" name="Oval 232"/>
            <p:cNvSpPr>
              <a:spLocks noChangeArrowheads="1"/>
            </p:cNvSpPr>
            <p:nvPr/>
          </p:nvSpPr>
          <p:spPr bwMode="auto">
            <a:xfrm>
              <a:off x="3688"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33" name="Oval 233"/>
            <p:cNvSpPr>
              <a:spLocks noChangeArrowheads="1"/>
            </p:cNvSpPr>
            <p:nvPr/>
          </p:nvSpPr>
          <p:spPr bwMode="auto">
            <a:xfrm>
              <a:off x="3784"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34" name="Oval 234"/>
            <p:cNvSpPr>
              <a:spLocks noChangeArrowheads="1"/>
            </p:cNvSpPr>
            <p:nvPr/>
          </p:nvSpPr>
          <p:spPr bwMode="auto">
            <a:xfrm>
              <a:off x="3719" y="2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35" name="Oval 235"/>
            <p:cNvSpPr>
              <a:spLocks noChangeArrowheads="1"/>
            </p:cNvSpPr>
            <p:nvPr/>
          </p:nvSpPr>
          <p:spPr bwMode="auto">
            <a:xfrm>
              <a:off x="3822" y="221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36" name="Oval 236"/>
            <p:cNvSpPr>
              <a:spLocks noChangeArrowheads="1"/>
            </p:cNvSpPr>
            <p:nvPr/>
          </p:nvSpPr>
          <p:spPr bwMode="auto">
            <a:xfrm>
              <a:off x="3679"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37" name="Oval 237"/>
            <p:cNvSpPr>
              <a:spLocks noChangeArrowheads="1"/>
            </p:cNvSpPr>
            <p:nvPr/>
          </p:nvSpPr>
          <p:spPr bwMode="auto">
            <a:xfrm>
              <a:off x="3775"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38" name="Oval 238"/>
            <p:cNvSpPr>
              <a:spLocks noChangeArrowheads="1"/>
            </p:cNvSpPr>
            <p:nvPr/>
          </p:nvSpPr>
          <p:spPr bwMode="auto">
            <a:xfrm>
              <a:off x="3710" y="2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39" name="Oval 239"/>
            <p:cNvSpPr>
              <a:spLocks noChangeArrowheads="1"/>
            </p:cNvSpPr>
            <p:nvPr/>
          </p:nvSpPr>
          <p:spPr bwMode="auto">
            <a:xfrm>
              <a:off x="3813" y="202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40" name="Oval 240"/>
            <p:cNvSpPr>
              <a:spLocks noChangeArrowheads="1"/>
            </p:cNvSpPr>
            <p:nvPr/>
          </p:nvSpPr>
          <p:spPr bwMode="auto">
            <a:xfrm>
              <a:off x="3702"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41" name="Oval 241"/>
            <p:cNvSpPr>
              <a:spLocks noChangeArrowheads="1"/>
            </p:cNvSpPr>
            <p:nvPr/>
          </p:nvSpPr>
          <p:spPr bwMode="auto">
            <a:xfrm>
              <a:off x="3798"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42" name="Oval 242"/>
            <p:cNvSpPr>
              <a:spLocks noChangeArrowheads="1"/>
            </p:cNvSpPr>
            <p:nvPr/>
          </p:nvSpPr>
          <p:spPr bwMode="auto">
            <a:xfrm>
              <a:off x="3733" y="18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43" name="Oval 243"/>
            <p:cNvSpPr>
              <a:spLocks noChangeArrowheads="1"/>
            </p:cNvSpPr>
            <p:nvPr/>
          </p:nvSpPr>
          <p:spPr bwMode="auto">
            <a:xfrm>
              <a:off x="3836" y="182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44" name="Oval 244"/>
            <p:cNvSpPr>
              <a:spLocks noChangeArrowheads="1"/>
            </p:cNvSpPr>
            <p:nvPr/>
          </p:nvSpPr>
          <p:spPr bwMode="auto">
            <a:xfrm>
              <a:off x="3693"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45" name="Oval 245"/>
            <p:cNvSpPr>
              <a:spLocks noChangeArrowheads="1"/>
            </p:cNvSpPr>
            <p:nvPr/>
          </p:nvSpPr>
          <p:spPr bwMode="auto">
            <a:xfrm>
              <a:off x="3789"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46" name="Oval 246"/>
            <p:cNvSpPr>
              <a:spLocks noChangeArrowheads="1"/>
            </p:cNvSpPr>
            <p:nvPr/>
          </p:nvSpPr>
          <p:spPr bwMode="auto">
            <a:xfrm>
              <a:off x="3724" y="16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47" name="Oval 247"/>
            <p:cNvSpPr>
              <a:spLocks noChangeArrowheads="1"/>
            </p:cNvSpPr>
            <p:nvPr/>
          </p:nvSpPr>
          <p:spPr bwMode="auto">
            <a:xfrm>
              <a:off x="3827" y="164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48" name="Oval 248"/>
            <p:cNvSpPr>
              <a:spLocks noChangeArrowheads="1"/>
            </p:cNvSpPr>
            <p:nvPr/>
          </p:nvSpPr>
          <p:spPr bwMode="auto">
            <a:xfrm>
              <a:off x="3693"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49" name="Oval 249"/>
            <p:cNvSpPr>
              <a:spLocks noChangeArrowheads="1"/>
            </p:cNvSpPr>
            <p:nvPr/>
          </p:nvSpPr>
          <p:spPr bwMode="auto">
            <a:xfrm>
              <a:off x="3789"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50" name="Oval 250"/>
            <p:cNvSpPr>
              <a:spLocks noChangeArrowheads="1"/>
            </p:cNvSpPr>
            <p:nvPr/>
          </p:nvSpPr>
          <p:spPr bwMode="auto">
            <a:xfrm>
              <a:off x="3724" y="1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51" name="Oval 251"/>
            <p:cNvSpPr>
              <a:spLocks noChangeArrowheads="1"/>
            </p:cNvSpPr>
            <p:nvPr/>
          </p:nvSpPr>
          <p:spPr bwMode="auto">
            <a:xfrm>
              <a:off x="3827" y="144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55304" name="Group 252"/>
          <p:cNvGrpSpPr>
            <a:grpSpLocks/>
          </p:cNvGrpSpPr>
          <p:nvPr/>
        </p:nvGrpSpPr>
        <p:grpSpPr bwMode="auto">
          <a:xfrm>
            <a:off x="8769350" y="4295775"/>
            <a:ext cx="233363" cy="2476500"/>
            <a:chOff x="3674" y="1417"/>
            <a:chExt cx="257" cy="2908"/>
          </a:xfrm>
        </p:grpSpPr>
        <p:sp>
          <p:nvSpPr>
            <p:cNvPr id="1138941" name="Rectangle 253"/>
            <p:cNvSpPr>
              <a:spLocks noChangeArrowheads="1"/>
            </p:cNvSpPr>
            <p:nvPr/>
          </p:nvSpPr>
          <p:spPr bwMode="auto">
            <a:xfrm>
              <a:off x="3677" y="1417"/>
              <a:ext cx="254" cy="290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5331" name="Oval 254"/>
            <p:cNvSpPr>
              <a:spLocks noChangeArrowheads="1"/>
            </p:cNvSpPr>
            <p:nvPr/>
          </p:nvSpPr>
          <p:spPr bwMode="auto">
            <a:xfrm>
              <a:off x="3692"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32" name="Oval 255"/>
            <p:cNvSpPr>
              <a:spLocks noChangeArrowheads="1"/>
            </p:cNvSpPr>
            <p:nvPr/>
          </p:nvSpPr>
          <p:spPr bwMode="auto">
            <a:xfrm>
              <a:off x="3788"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33" name="Oval 256"/>
            <p:cNvSpPr>
              <a:spLocks noChangeArrowheads="1"/>
            </p:cNvSpPr>
            <p:nvPr/>
          </p:nvSpPr>
          <p:spPr bwMode="auto">
            <a:xfrm>
              <a:off x="3723" y="413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34" name="Oval 257"/>
            <p:cNvSpPr>
              <a:spLocks noChangeArrowheads="1"/>
            </p:cNvSpPr>
            <p:nvPr/>
          </p:nvSpPr>
          <p:spPr bwMode="auto">
            <a:xfrm>
              <a:off x="3826" y="412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35" name="Oval 258"/>
            <p:cNvSpPr>
              <a:spLocks noChangeArrowheads="1"/>
            </p:cNvSpPr>
            <p:nvPr/>
          </p:nvSpPr>
          <p:spPr bwMode="auto">
            <a:xfrm>
              <a:off x="3683"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36" name="Oval 259"/>
            <p:cNvSpPr>
              <a:spLocks noChangeArrowheads="1"/>
            </p:cNvSpPr>
            <p:nvPr/>
          </p:nvSpPr>
          <p:spPr bwMode="auto">
            <a:xfrm>
              <a:off x="3779"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37" name="Oval 260"/>
            <p:cNvSpPr>
              <a:spLocks noChangeArrowheads="1"/>
            </p:cNvSpPr>
            <p:nvPr/>
          </p:nvSpPr>
          <p:spPr bwMode="auto">
            <a:xfrm>
              <a:off x="3714" y="395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38" name="Oval 261"/>
            <p:cNvSpPr>
              <a:spLocks noChangeArrowheads="1"/>
            </p:cNvSpPr>
            <p:nvPr/>
          </p:nvSpPr>
          <p:spPr bwMode="auto">
            <a:xfrm>
              <a:off x="3817" y="393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39" name="Oval 262"/>
            <p:cNvSpPr>
              <a:spLocks noChangeArrowheads="1"/>
            </p:cNvSpPr>
            <p:nvPr/>
          </p:nvSpPr>
          <p:spPr bwMode="auto">
            <a:xfrm>
              <a:off x="3683"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40" name="Oval 263"/>
            <p:cNvSpPr>
              <a:spLocks noChangeArrowheads="1"/>
            </p:cNvSpPr>
            <p:nvPr/>
          </p:nvSpPr>
          <p:spPr bwMode="auto">
            <a:xfrm>
              <a:off x="3779"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41" name="Oval 264"/>
            <p:cNvSpPr>
              <a:spLocks noChangeArrowheads="1"/>
            </p:cNvSpPr>
            <p:nvPr/>
          </p:nvSpPr>
          <p:spPr bwMode="auto">
            <a:xfrm>
              <a:off x="3714" y="375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42" name="Oval 265"/>
            <p:cNvSpPr>
              <a:spLocks noChangeArrowheads="1"/>
            </p:cNvSpPr>
            <p:nvPr/>
          </p:nvSpPr>
          <p:spPr bwMode="auto">
            <a:xfrm>
              <a:off x="3817" y="37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43" name="Oval 266"/>
            <p:cNvSpPr>
              <a:spLocks noChangeArrowheads="1"/>
            </p:cNvSpPr>
            <p:nvPr/>
          </p:nvSpPr>
          <p:spPr bwMode="auto">
            <a:xfrm>
              <a:off x="3674"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44" name="Oval 267"/>
            <p:cNvSpPr>
              <a:spLocks noChangeArrowheads="1"/>
            </p:cNvSpPr>
            <p:nvPr/>
          </p:nvSpPr>
          <p:spPr bwMode="auto">
            <a:xfrm>
              <a:off x="3770"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45" name="Oval 268"/>
            <p:cNvSpPr>
              <a:spLocks noChangeArrowheads="1"/>
            </p:cNvSpPr>
            <p:nvPr/>
          </p:nvSpPr>
          <p:spPr bwMode="auto">
            <a:xfrm>
              <a:off x="3705" y="356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46" name="Oval 269"/>
            <p:cNvSpPr>
              <a:spLocks noChangeArrowheads="1"/>
            </p:cNvSpPr>
            <p:nvPr/>
          </p:nvSpPr>
          <p:spPr bwMode="auto">
            <a:xfrm>
              <a:off x="3808" y="35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47" name="Oval 270"/>
            <p:cNvSpPr>
              <a:spLocks noChangeArrowheads="1"/>
            </p:cNvSpPr>
            <p:nvPr/>
          </p:nvSpPr>
          <p:spPr bwMode="auto">
            <a:xfrm>
              <a:off x="3697"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48" name="Oval 271"/>
            <p:cNvSpPr>
              <a:spLocks noChangeArrowheads="1"/>
            </p:cNvSpPr>
            <p:nvPr/>
          </p:nvSpPr>
          <p:spPr bwMode="auto">
            <a:xfrm>
              <a:off x="3793"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49" name="Oval 272"/>
            <p:cNvSpPr>
              <a:spLocks noChangeArrowheads="1"/>
            </p:cNvSpPr>
            <p:nvPr/>
          </p:nvSpPr>
          <p:spPr bwMode="auto">
            <a:xfrm>
              <a:off x="3728" y="336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50" name="Oval 273"/>
            <p:cNvSpPr>
              <a:spLocks noChangeArrowheads="1"/>
            </p:cNvSpPr>
            <p:nvPr/>
          </p:nvSpPr>
          <p:spPr bwMode="auto">
            <a:xfrm>
              <a:off x="3831" y="335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51" name="Oval 274"/>
            <p:cNvSpPr>
              <a:spLocks noChangeArrowheads="1"/>
            </p:cNvSpPr>
            <p:nvPr/>
          </p:nvSpPr>
          <p:spPr bwMode="auto">
            <a:xfrm>
              <a:off x="3688"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52" name="Oval 275"/>
            <p:cNvSpPr>
              <a:spLocks noChangeArrowheads="1"/>
            </p:cNvSpPr>
            <p:nvPr/>
          </p:nvSpPr>
          <p:spPr bwMode="auto">
            <a:xfrm>
              <a:off x="3784"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53" name="Oval 276"/>
            <p:cNvSpPr>
              <a:spLocks noChangeArrowheads="1"/>
            </p:cNvSpPr>
            <p:nvPr/>
          </p:nvSpPr>
          <p:spPr bwMode="auto">
            <a:xfrm>
              <a:off x="3719" y="318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54" name="Oval 277"/>
            <p:cNvSpPr>
              <a:spLocks noChangeArrowheads="1"/>
            </p:cNvSpPr>
            <p:nvPr/>
          </p:nvSpPr>
          <p:spPr bwMode="auto">
            <a:xfrm>
              <a:off x="3822" y="317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55" name="Oval 278"/>
            <p:cNvSpPr>
              <a:spLocks noChangeArrowheads="1"/>
            </p:cNvSpPr>
            <p:nvPr/>
          </p:nvSpPr>
          <p:spPr bwMode="auto">
            <a:xfrm>
              <a:off x="3688"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56" name="Oval 279"/>
            <p:cNvSpPr>
              <a:spLocks noChangeArrowheads="1"/>
            </p:cNvSpPr>
            <p:nvPr/>
          </p:nvSpPr>
          <p:spPr bwMode="auto">
            <a:xfrm>
              <a:off x="3784"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57" name="Oval 280"/>
            <p:cNvSpPr>
              <a:spLocks noChangeArrowheads="1"/>
            </p:cNvSpPr>
            <p:nvPr/>
          </p:nvSpPr>
          <p:spPr bwMode="auto">
            <a:xfrm>
              <a:off x="3719" y="298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58" name="Oval 281"/>
            <p:cNvSpPr>
              <a:spLocks noChangeArrowheads="1"/>
            </p:cNvSpPr>
            <p:nvPr/>
          </p:nvSpPr>
          <p:spPr bwMode="auto">
            <a:xfrm>
              <a:off x="3822" y="297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59" name="Oval 282"/>
            <p:cNvSpPr>
              <a:spLocks noChangeArrowheads="1"/>
            </p:cNvSpPr>
            <p:nvPr/>
          </p:nvSpPr>
          <p:spPr bwMode="auto">
            <a:xfrm>
              <a:off x="3679"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60" name="Oval 283"/>
            <p:cNvSpPr>
              <a:spLocks noChangeArrowheads="1"/>
            </p:cNvSpPr>
            <p:nvPr/>
          </p:nvSpPr>
          <p:spPr bwMode="auto">
            <a:xfrm>
              <a:off x="3775"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61" name="Oval 284"/>
            <p:cNvSpPr>
              <a:spLocks noChangeArrowheads="1"/>
            </p:cNvSpPr>
            <p:nvPr/>
          </p:nvSpPr>
          <p:spPr bwMode="auto">
            <a:xfrm>
              <a:off x="3710" y="280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62" name="Oval 285"/>
            <p:cNvSpPr>
              <a:spLocks noChangeArrowheads="1"/>
            </p:cNvSpPr>
            <p:nvPr/>
          </p:nvSpPr>
          <p:spPr bwMode="auto">
            <a:xfrm>
              <a:off x="3813" y="278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63" name="Oval 286"/>
            <p:cNvSpPr>
              <a:spLocks noChangeArrowheads="1"/>
            </p:cNvSpPr>
            <p:nvPr/>
          </p:nvSpPr>
          <p:spPr bwMode="auto">
            <a:xfrm>
              <a:off x="3697"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64" name="Oval 287"/>
            <p:cNvSpPr>
              <a:spLocks noChangeArrowheads="1"/>
            </p:cNvSpPr>
            <p:nvPr/>
          </p:nvSpPr>
          <p:spPr bwMode="auto">
            <a:xfrm>
              <a:off x="3793"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65" name="Oval 288"/>
            <p:cNvSpPr>
              <a:spLocks noChangeArrowheads="1"/>
            </p:cNvSpPr>
            <p:nvPr/>
          </p:nvSpPr>
          <p:spPr bwMode="auto">
            <a:xfrm>
              <a:off x="3728" y="260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66" name="Oval 289"/>
            <p:cNvSpPr>
              <a:spLocks noChangeArrowheads="1"/>
            </p:cNvSpPr>
            <p:nvPr/>
          </p:nvSpPr>
          <p:spPr bwMode="auto">
            <a:xfrm>
              <a:off x="3831" y="259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67" name="Oval 290"/>
            <p:cNvSpPr>
              <a:spLocks noChangeArrowheads="1"/>
            </p:cNvSpPr>
            <p:nvPr/>
          </p:nvSpPr>
          <p:spPr bwMode="auto">
            <a:xfrm>
              <a:off x="3688"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68" name="Oval 291"/>
            <p:cNvSpPr>
              <a:spLocks noChangeArrowheads="1"/>
            </p:cNvSpPr>
            <p:nvPr/>
          </p:nvSpPr>
          <p:spPr bwMode="auto">
            <a:xfrm>
              <a:off x="3784"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69" name="Oval 292"/>
            <p:cNvSpPr>
              <a:spLocks noChangeArrowheads="1"/>
            </p:cNvSpPr>
            <p:nvPr/>
          </p:nvSpPr>
          <p:spPr bwMode="auto">
            <a:xfrm>
              <a:off x="3719" y="242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70" name="Oval 293"/>
            <p:cNvSpPr>
              <a:spLocks noChangeArrowheads="1"/>
            </p:cNvSpPr>
            <p:nvPr/>
          </p:nvSpPr>
          <p:spPr bwMode="auto">
            <a:xfrm>
              <a:off x="3822" y="241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71" name="Oval 294"/>
            <p:cNvSpPr>
              <a:spLocks noChangeArrowheads="1"/>
            </p:cNvSpPr>
            <p:nvPr/>
          </p:nvSpPr>
          <p:spPr bwMode="auto">
            <a:xfrm>
              <a:off x="3688"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72" name="Oval 295"/>
            <p:cNvSpPr>
              <a:spLocks noChangeArrowheads="1"/>
            </p:cNvSpPr>
            <p:nvPr/>
          </p:nvSpPr>
          <p:spPr bwMode="auto">
            <a:xfrm>
              <a:off x="3784"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73" name="Oval 296"/>
            <p:cNvSpPr>
              <a:spLocks noChangeArrowheads="1"/>
            </p:cNvSpPr>
            <p:nvPr/>
          </p:nvSpPr>
          <p:spPr bwMode="auto">
            <a:xfrm>
              <a:off x="3719" y="2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74" name="Oval 297"/>
            <p:cNvSpPr>
              <a:spLocks noChangeArrowheads="1"/>
            </p:cNvSpPr>
            <p:nvPr/>
          </p:nvSpPr>
          <p:spPr bwMode="auto">
            <a:xfrm>
              <a:off x="3822" y="221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75" name="Oval 298"/>
            <p:cNvSpPr>
              <a:spLocks noChangeArrowheads="1"/>
            </p:cNvSpPr>
            <p:nvPr/>
          </p:nvSpPr>
          <p:spPr bwMode="auto">
            <a:xfrm>
              <a:off x="3679"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76" name="Oval 299"/>
            <p:cNvSpPr>
              <a:spLocks noChangeArrowheads="1"/>
            </p:cNvSpPr>
            <p:nvPr/>
          </p:nvSpPr>
          <p:spPr bwMode="auto">
            <a:xfrm>
              <a:off x="3775"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77" name="Oval 300"/>
            <p:cNvSpPr>
              <a:spLocks noChangeArrowheads="1"/>
            </p:cNvSpPr>
            <p:nvPr/>
          </p:nvSpPr>
          <p:spPr bwMode="auto">
            <a:xfrm>
              <a:off x="3710" y="2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78" name="Oval 301"/>
            <p:cNvSpPr>
              <a:spLocks noChangeArrowheads="1"/>
            </p:cNvSpPr>
            <p:nvPr/>
          </p:nvSpPr>
          <p:spPr bwMode="auto">
            <a:xfrm>
              <a:off x="3813" y="202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79" name="Oval 302"/>
            <p:cNvSpPr>
              <a:spLocks noChangeArrowheads="1"/>
            </p:cNvSpPr>
            <p:nvPr/>
          </p:nvSpPr>
          <p:spPr bwMode="auto">
            <a:xfrm>
              <a:off x="3702"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80" name="Oval 303"/>
            <p:cNvSpPr>
              <a:spLocks noChangeArrowheads="1"/>
            </p:cNvSpPr>
            <p:nvPr/>
          </p:nvSpPr>
          <p:spPr bwMode="auto">
            <a:xfrm>
              <a:off x="3798"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81" name="Oval 304"/>
            <p:cNvSpPr>
              <a:spLocks noChangeArrowheads="1"/>
            </p:cNvSpPr>
            <p:nvPr/>
          </p:nvSpPr>
          <p:spPr bwMode="auto">
            <a:xfrm>
              <a:off x="3733" y="18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82" name="Oval 305"/>
            <p:cNvSpPr>
              <a:spLocks noChangeArrowheads="1"/>
            </p:cNvSpPr>
            <p:nvPr/>
          </p:nvSpPr>
          <p:spPr bwMode="auto">
            <a:xfrm>
              <a:off x="3836" y="182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83" name="Oval 306"/>
            <p:cNvSpPr>
              <a:spLocks noChangeArrowheads="1"/>
            </p:cNvSpPr>
            <p:nvPr/>
          </p:nvSpPr>
          <p:spPr bwMode="auto">
            <a:xfrm>
              <a:off x="3693"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84" name="Oval 307"/>
            <p:cNvSpPr>
              <a:spLocks noChangeArrowheads="1"/>
            </p:cNvSpPr>
            <p:nvPr/>
          </p:nvSpPr>
          <p:spPr bwMode="auto">
            <a:xfrm>
              <a:off x="3789"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85" name="Oval 308"/>
            <p:cNvSpPr>
              <a:spLocks noChangeArrowheads="1"/>
            </p:cNvSpPr>
            <p:nvPr/>
          </p:nvSpPr>
          <p:spPr bwMode="auto">
            <a:xfrm>
              <a:off x="3724" y="16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86" name="Oval 309"/>
            <p:cNvSpPr>
              <a:spLocks noChangeArrowheads="1"/>
            </p:cNvSpPr>
            <p:nvPr/>
          </p:nvSpPr>
          <p:spPr bwMode="auto">
            <a:xfrm>
              <a:off x="3827" y="164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87" name="Oval 310"/>
            <p:cNvSpPr>
              <a:spLocks noChangeArrowheads="1"/>
            </p:cNvSpPr>
            <p:nvPr/>
          </p:nvSpPr>
          <p:spPr bwMode="auto">
            <a:xfrm>
              <a:off x="3693"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88" name="Oval 311"/>
            <p:cNvSpPr>
              <a:spLocks noChangeArrowheads="1"/>
            </p:cNvSpPr>
            <p:nvPr/>
          </p:nvSpPr>
          <p:spPr bwMode="auto">
            <a:xfrm>
              <a:off x="3789"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89" name="Oval 312"/>
            <p:cNvSpPr>
              <a:spLocks noChangeArrowheads="1"/>
            </p:cNvSpPr>
            <p:nvPr/>
          </p:nvSpPr>
          <p:spPr bwMode="auto">
            <a:xfrm>
              <a:off x="3724" y="1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90" name="Oval 313"/>
            <p:cNvSpPr>
              <a:spLocks noChangeArrowheads="1"/>
            </p:cNvSpPr>
            <p:nvPr/>
          </p:nvSpPr>
          <p:spPr bwMode="auto">
            <a:xfrm>
              <a:off x="3827" y="144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55305" name="Group 314"/>
          <p:cNvGrpSpPr>
            <a:grpSpLocks/>
          </p:cNvGrpSpPr>
          <p:nvPr/>
        </p:nvGrpSpPr>
        <p:grpSpPr bwMode="auto">
          <a:xfrm>
            <a:off x="6202363" y="4287838"/>
            <a:ext cx="396875" cy="2479675"/>
            <a:chOff x="3907" y="2701"/>
            <a:chExt cx="250" cy="1562"/>
          </a:xfrm>
        </p:grpSpPr>
        <p:sp>
          <p:nvSpPr>
            <p:cNvPr id="1139003" name="Rectangle 315"/>
            <p:cNvSpPr>
              <a:spLocks noChangeArrowheads="1"/>
            </p:cNvSpPr>
            <p:nvPr/>
          </p:nvSpPr>
          <p:spPr bwMode="auto">
            <a:xfrm>
              <a:off x="3937" y="2701"/>
              <a:ext cx="172" cy="1562"/>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5329" name="Text Box 316"/>
            <p:cNvSpPr txBox="1">
              <a:spLocks noChangeArrowheads="1"/>
            </p:cNvSpPr>
            <p:nvPr/>
          </p:nvSpPr>
          <p:spPr bwMode="auto">
            <a:xfrm rot="5400000">
              <a:off x="3542" y="3372"/>
              <a:ext cx="980" cy="250"/>
            </a:xfrm>
            <a:prstGeom prst="rect">
              <a:avLst/>
            </a:prstGeom>
            <a:noFill/>
            <a:ln w="9525">
              <a:noFill/>
              <a:miter lim="800000"/>
              <a:headEnd/>
              <a:tailEnd/>
            </a:ln>
          </p:spPr>
          <p:txBody>
            <a:bodyPr wrap="none">
              <a:spAutoFit/>
            </a:bodyPr>
            <a:lstStyle/>
            <a:p>
              <a:r>
                <a:rPr lang="en-US" b="1">
                  <a:solidFill>
                    <a:schemeClr val="bg1"/>
                  </a:solidFill>
                </a:rPr>
                <a:t>moderator</a:t>
              </a:r>
            </a:p>
          </p:txBody>
        </p:sp>
      </p:grpSp>
      <p:grpSp>
        <p:nvGrpSpPr>
          <p:cNvPr id="55306" name="Group 317"/>
          <p:cNvGrpSpPr>
            <a:grpSpLocks/>
          </p:cNvGrpSpPr>
          <p:nvPr/>
        </p:nvGrpSpPr>
        <p:grpSpPr bwMode="auto">
          <a:xfrm>
            <a:off x="6916738" y="4295775"/>
            <a:ext cx="396875" cy="2479675"/>
            <a:chOff x="4357" y="2706"/>
            <a:chExt cx="250" cy="1562"/>
          </a:xfrm>
        </p:grpSpPr>
        <p:sp>
          <p:nvSpPr>
            <p:cNvPr id="1139006" name="Rectangle 318"/>
            <p:cNvSpPr>
              <a:spLocks noChangeArrowheads="1"/>
            </p:cNvSpPr>
            <p:nvPr/>
          </p:nvSpPr>
          <p:spPr bwMode="auto">
            <a:xfrm>
              <a:off x="4386" y="2706"/>
              <a:ext cx="172" cy="1562"/>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5327" name="Text Box 319"/>
            <p:cNvSpPr txBox="1">
              <a:spLocks noChangeArrowheads="1"/>
            </p:cNvSpPr>
            <p:nvPr/>
          </p:nvSpPr>
          <p:spPr bwMode="auto">
            <a:xfrm rot="5400000">
              <a:off x="3992" y="3370"/>
              <a:ext cx="980" cy="250"/>
            </a:xfrm>
            <a:prstGeom prst="rect">
              <a:avLst/>
            </a:prstGeom>
            <a:noFill/>
            <a:ln w="9525">
              <a:noFill/>
              <a:miter lim="800000"/>
              <a:headEnd/>
              <a:tailEnd/>
            </a:ln>
          </p:spPr>
          <p:txBody>
            <a:bodyPr wrap="none">
              <a:spAutoFit/>
            </a:bodyPr>
            <a:lstStyle/>
            <a:p>
              <a:r>
                <a:rPr lang="en-US" b="1">
                  <a:solidFill>
                    <a:schemeClr val="bg1"/>
                  </a:solidFill>
                </a:rPr>
                <a:t>moderator</a:t>
              </a:r>
            </a:p>
          </p:txBody>
        </p:sp>
      </p:grpSp>
      <p:grpSp>
        <p:nvGrpSpPr>
          <p:cNvPr id="55307" name="Group 320"/>
          <p:cNvGrpSpPr>
            <a:grpSpLocks/>
          </p:cNvGrpSpPr>
          <p:nvPr/>
        </p:nvGrpSpPr>
        <p:grpSpPr bwMode="auto">
          <a:xfrm>
            <a:off x="7631113" y="4291013"/>
            <a:ext cx="396875" cy="2479675"/>
            <a:chOff x="4807" y="2703"/>
            <a:chExt cx="250" cy="1562"/>
          </a:xfrm>
        </p:grpSpPr>
        <p:sp>
          <p:nvSpPr>
            <p:cNvPr id="1139009" name="Rectangle 321"/>
            <p:cNvSpPr>
              <a:spLocks noChangeArrowheads="1"/>
            </p:cNvSpPr>
            <p:nvPr/>
          </p:nvSpPr>
          <p:spPr bwMode="auto">
            <a:xfrm>
              <a:off x="4842" y="2703"/>
              <a:ext cx="172" cy="1562"/>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5325" name="Text Box 322"/>
            <p:cNvSpPr txBox="1">
              <a:spLocks noChangeArrowheads="1"/>
            </p:cNvSpPr>
            <p:nvPr/>
          </p:nvSpPr>
          <p:spPr bwMode="auto">
            <a:xfrm rot="5400000">
              <a:off x="4442" y="3370"/>
              <a:ext cx="980" cy="250"/>
            </a:xfrm>
            <a:prstGeom prst="rect">
              <a:avLst/>
            </a:prstGeom>
            <a:noFill/>
            <a:ln w="9525">
              <a:noFill/>
              <a:miter lim="800000"/>
              <a:headEnd/>
              <a:tailEnd/>
            </a:ln>
          </p:spPr>
          <p:txBody>
            <a:bodyPr wrap="none">
              <a:spAutoFit/>
            </a:bodyPr>
            <a:lstStyle/>
            <a:p>
              <a:r>
                <a:rPr lang="en-US" b="1">
                  <a:solidFill>
                    <a:schemeClr val="bg1"/>
                  </a:solidFill>
                </a:rPr>
                <a:t>moderator</a:t>
              </a:r>
            </a:p>
          </p:txBody>
        </p:sp>
      </p:grpSp>
      <p:grpSp>
        <p:nvGrpSpPr>
          <p:cNvPr id="55308" name="Group 323"/>
          <p:cNvGrpSpPr>
            <a:grpSpLocks/>
          </p:cNvGrpSpPr>
          <p:nvPr/>
        </p:nvGrpSpPr>
        <p:grpSpPr bwMode="auto">
          <a:xfrm>
            <a:off x="8343900" y="4298950"/>
            <a:ext cx="396875" cy="2479675"/>
            <a:chOff x="5256" y="2708"/>
            <a:chExt cx="250" cy="1562"/>
          </a:xfrm>
        </p:grpSpPr>
        <p:sp>
          <p:nvSpPr>
            <p:cNvPr id="1139012" name="Rectangle 324"/>
            <p:cNvSpPr>
              <a:spLocks noChangeArrowheads="1"/>
            </p:cNvSpPr>
            <p:nvPr/>
          </p:nvSpPr>
          <p:spPr bwMode="auto">
            <a:xfrm>
              <a:off x="5291" y="2708"/>
              <a:ext cx="172" cy="1562"/>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5323" name="Text Box 325"/>
            <p:cNvSpPr txBox="1">
              <a:spLocks noChangeArrowheads="1"/>
            </p:cNvSpPr>
            <p:nvPr/>
          </p:nvSpPr>
          <p:spPr bwMode="auto">
            <a:xfrm rot="5400000">
              <a:off x="4891" y="3378"/>
              <a:ext cx="980" cy="250"/>
            </a:xfrm>
            <a:prstGeom prst="rect">
              <a:avLst/>
            </a:prstGeom>
            <a:noFill/>
            <a:ln w="9525">
              <a:noFill/>
              <a:miter lim="800000"/>
              <a:headEnd/>
              <a:tailEnd/>
            </a:ln>
          </p:spPr>
          <p:txBody>
            <a:bodyPr wrap="none">
              <a:spAutoFit/>
            </a:bodyPr>
            <a:lstStyle/>
            <a:p>
              <a:r>
                <a:rPr lang="en-US" b="1">
                  <a:solidFill>
                    <a:schemeClr val="bg1"/>
                  </a:solidFill>
                </a:rPr>
                <a:t>moderator</a:t>
              </a:r>
            </a:p>
          </p:txBody>
        </p:sp>
      </p:grpSp>
      <p:grpSp>
        <p:nvGrpSpPr>
          <p:cNvPr id="11" name="Group 326"/>
          <p:cNvGrpSpPr>
            <a:grpSpLocks/>
          </p:cNvGrpSpPr>
          <p:nvPr/>
        </p:nvGrpSpPr>
        <p:grpSpPr bwMode="auto">
          <a:xfrm>
            <a:off x="6172200" y="3576638"/>
            <a:ext cx="428625" cy="3195637"/>
            <a:chOff x="3888" y="2253"/>
            <a:chExt cx="270" cy="2013"/>
          </a:xfrm>
        </p:grpSpPr>
        <p:sp>
          <p:nvSpPr>
            <p:cNvPr id="55320" name="Rectangle 327"/>
            <p:cNvSpPr>
              <a:spLocks noChangeArrowheads="1"/>
            </p:cNvSpPr>
            <p:nvPr/>
          </p:nvSpPr>
          <p:spPr bwMode="auto">
            <a:xfrm>
              <a:off x="3888" y="2253"/>
              <a:ext cx="39" cy="2010"/>
            </a:xfrm>
            <a:prstGeom prst="rect">
              <a:avLst/>
            </a:prstGeom>
            <a:gradFill rotWithShape="1">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p>
              <a:endParaRPr lang="en-US"/>
            </a:p>
          </p:txBody>
        </p:sp>
        <p:sp>
          <p:nvSpPr>
            <p:cNvPr id="55321" name="Rectangle 328"/>
            <p:cNvSpPr>
              <a:spLocks noChangeArrowheads="1"/>
            </p:cNvSpPr>
            <p:nvPr/>
          </p:nvSpPr>
          <p:spPr bwMode="auto">
            <a:xfrm>
              <a:off x="4119" y="2256"/>
              <a:ext cx="39" cy="2010"/>
            </a:xfrm>
            <a:prstGeom prst="rect">
              <a:avLst/>
            </a:prstGeom>
            <a:gradFill rotWithShape="1">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p>
              <a:endParaRPr lang="en-US"/>
            </a:p>
          </p:txBody>
        </p:sp>
      </p:grpSp>
      <p:grpSp>
        <p:nvGrpSpPr>
          <p:cNvPr id="12" name="Group 329"/>
          <p:cNvGrpSpPr>
            <a:grpSpLocks/>
          </p:cNvGrpSpPr>
          <p:nvPr/>
        </p:nvGrpSpPr>
        <p:grpSpPr bwMode="auto">
          <a:xfrm>
            <a:off x="6884988" y="3581400"/>
            <a:ext cx="436562" cy="3190875"/>
            <a:chOff x="4337" y="2256"/>
            <a:chExt cx="275" cy="2010"/>
          </a:xfrm>
        </p:grpSpPr>
        <p:sp>
          <p:nvSpPr>
            <p:cNvPr id="55318" name="Rectangle 330"/>
            <p:cNvSpPr>
              <a:spLocks noChangeArrowheads="1"/>
            </p:cNvSpPr>
            <p:nvPr/>
          </p:nvSpPr>
          <p:spPr bwMode="auto">
            <a:xfrm>
              <a:off x="4337" y="2256"/>
              <a:ext cx="39" cy="2010"/>
            </a:xfrm>
            <a:prstGeom prst="rect">
              <a:avLst/>
            </a:prstGeom>
            <a:gradFill rotWithShape="1">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p>
              <a:endParaRPr lang="en-US"/>
            </a:p>
          </p:txBody>
        </p:sp>
        <p:sp>
          <p:nvSpPr>
            <p:cNvPr id="55319" name="Rectangle 331"/>
            <p:cNvSpPr>
              <a:spLocks noChangeArrowheads="1"/>
            </p:cNvSpPr>
            <p:nvPr/>
          </p:nvSpPr>
          <p:spPr bwMode="auto">
            <a:xfrm>
              <a:off x="4573" y="2256"/>
              <a:ext cx="39" cy="2010"/>
            </a:xfrm>
            <a:prstGeom prst="rect">
              <a:avLst/>
            </a:prstGeom>
            <a:gradFill rotWithShape="1">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p>
              <a:endParaRPr lang="en-US"/>
            </a:p>
          </p:txBody>
        </p:sp>
      </p:grpSp>
      <p:grpSp>
        <p:nvGrpSpPr>
          <p:cNvPr id="13" name="Group 332"/>
          <p:cNvGrpSpPr>
            <a:grpSpLocks/>
          </p:cNvGrpSpPr>
          <p:nvPr/>
        </p:nvGrpSpPr>
        <p:grpSpPr bwMode="auto">
          <a:xfrm>
            <a:off x="7597775" y="3581400"/>
            <a:ext cx="444500" cy="3190875"/>
            <a:chOff x="4786" y="2256"/>
            <a:chExt cx="280" cy="2010"/>
          </a:xfrm>
        </p:grpSpPr>
        <p:sp>
          <p:nvSpPr>
            <p:cNvPr id="55316" name="Rectangle 333"/>
            <p:cNvSpPr>
              <a:spLocks noChangeArrowheads="1"/>
            </p:cNvSpPr>
            <p:nvPr/>
          </p:nvSpPr>
          <p:spPr bwMode="auto">
            <a:xfrm>
              <a:off x="4786" y="2256"/>
              <a:ext cx="39" cy="2010"/>
            </a:xfrm>
            <a:prstGeom prst="rect">
              <a:avLst/>
            </a:prstGeom>
            <a:gradFill rotWithShape="1">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p>
              <a:endParaRPr lang="en-US"/>
            </a:p>
          </p:txBody>
        </p:sp>
        <p:sp>
          <p:nvSpPr>
            <p:cNvPr id="55317" name="Rectangle 334"/>
            <p:cNvSpPr>
              <a:spLocks noChangeArrowheads="1"/>
            </p:cNvSpPr>
            <p:nvPr/>
          </p:nvSpPr>
          <p:spPr bwMode="auto">
            <a:xfrm>
              <a:off x="5027" y="2256"/>
              <a:ext cx="39" cy="2010"/>
            </a:xfrm>
            <a:prstGeom prst="rect">
              <a:avLst/>
            </a:prstGeom>
            <a:gradFill rotWithShape="1">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p>
              <a:endParaRPr lang="en-US"/>
            </a:p>
          </p:txBody>
        </p:sp>
      </p:grpSp>
      <p:grpSp>
        <p:nvGrpSpPr>
          <p:cNvPr id="14" name="Group 335"/>
          <p:cNvGrpSpPr>
            <a:grpSpLocks/>
          </p:cNvGrpSpPr>
          <p:nvPr/>
        </p:nvGrpSpPr>
        <p:grpSpPr bwMode="auto">
          <a:xfrm>
            <a:off x="8318500" y="3581400"/>
            <a:ext cx="438150" cy="3200400"/>
            <a:chOff x="5240" y="2256"/>
            <a:chExt cx="276" cy="2016"/>
          </a:xfrm>
        </p:grpSpPr>
        <p:sp>
          <p:nvSpPr>
            <p:cNvPr id="55314" name="Rectangle 336"/>
            <p:cNvSpPr>
              <a:spLocks noChangeArrowheads="1"/>
            </p:cNvSpPr>
            <p:nvPr/>
          </p:nvSpPr>
          <p:spPr bwMode="auto">
            <a:xfrm>
              <a:off x="5240" y="2256"/>
              <a:ext cx="39" cy="2010"/>
            </a:xfrm>
            <a:prstGeom prst="rect">
              <a:avLst/>
            </a:prstGeom>
            <a:gradFill rotWithShape="1">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p>
              <a:endParaRPr lang="en-US"/>
            </a:p>
          </p:txBody>
        </p:sp>
        <p:sp>
          <p:nvSpPr>
            <p:cNvPr id="55315" name="Rectangle 337"/>
            <p:cNvSpPr>
              <a:spLocks noChangeArrowheads="1"/>
            </p:cNvSpPr>
            <p:nvPr/>
          </p:nvSpPr>
          <p:spPr bwMode="auto">
            <a:xfrm>
              <a:off x="5477" y="2262"/>
              <a:ext cx="39" cy="2010"/>
            </a:xfrm>
            <a:prstGeom prst="rect">
              <a:avLst/>
            </a:prstGeom>
            <a:gradFill rotWithShape="1">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p>
              <a:endParaRPr lang="en-US"/>
            </a:p>
          </p:txBody>
        </p:sp>
      </p:grpSp>
      <p:pic>
        <p:nvPicPr>
          <p:cNvPr id="1139026" name="Picture 338"/>
          <p:cNvPicPr>
            <a:picLocks noChangeAspect="1" noChangeArrowheads="1"/>
          </p:cNvPicPr>
          <p:nvPr/>
        </p:nvPicPr>
        <p:blipFill>
          <a:blip r:embed="rId6" cstate="print"/>
          <a:srcRect/>
          <a:stretch>
            <a:fillRect/>
          </a:stretch>
        </p:blipFill>
        <p:spPr bwMode="auto">
          <a:xfrm>
            <a:off x="4135438" y="3006725"/>
            <a:ext cx="1565275" cy="37560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38690">
                                            <p:txEl>
                                              <p:pRg st="1" end="1"/>
                                            </p:txEl>
                                          </p:spTgt>
                                        </p:tgtEl>
                                        <p:attrNameLst>
                                          <p:attrName>style.visibility</p:attrName>
                                        </p:attrNameLst>
                                      </p:cBhvr>
                                      <p:to>
                                        <p:strVal val="visible"/>
                                      </p:to>
                                    </p:set>
                                    <p:anim calcmode="lin" valueType="num">
                                      <p:cBhvr additive="base">
                                        <p:cTn id="7" dur="500" fill="hold"/>
                                        <p:tgtEl>
                                          <p:spTgt spid="113869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3869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139026"/>
                                        </p:tgtEl>
                                        <p:attrNameLst>
                                          <p:attrName>style.visibility</p:attrName>
                                        </p:attrNameLst>
                                      </p:cBhvr>
                                      <p:to>
                                        <p:strVal val="visible"/>
                                      </p:to>
                                    </p:set>
                                    <p:anim calcmode="lin" valueType="num">
                                      <p:cBhvr>
                                        <p:cTn id="11" dur="500" fill="hold"/>
                                        <p:tgtEl>
                                          <p:spTgt spid="1139026"/>
                                        </p:tgtEl>
                                        <p:attrNameLst>
                                          <p:attrName>ppt_w</p:attrName>
                                        </p:attrNameLst>
                                      </p:cBhvr>
                                      <p:tavLst>
                                        <p:tav tm="0">
                                          <p:val>
                                            <p:fltVal val="0"/>
                                          </p:val>
                                        </p:tav>
                                        <p:tav tm="100000">
                                          <p:val>
                                            <p:strVal val="#ppt_w"/>
                                          </p:val>
                                        </p:tav>
                                      </p:tavLst>
                                    </p:anim>
                                    <p:anim calcmode="lin" valueType="num">
                                      <p:cBhvr>
                                        <p:cTn id="12" dur="500" fill="hold"/>
                                        <p:tgtEl>
                                          <p:spTgt spid="1139026"/>
                                        </p:tgtEl>
                                        <p:attrNameLst>
                                          <p:attrName>ppt_h</p:attrName>
                                        </p:attrNameLst>
                                      </p:cBhvr>
                                      <p:tavLst>
                                        <p:tav tm="0">
                                          <p:val>
                                            <p:fltVal val="0"/>
                                          </p:val>
                                        </p:tav>
                                        <p:tav tm="100000">
                                          <p:val>
                                            <p:strVal val="#ppt_h"/>
                                          </p:val>
                                        </p:tav>
                                      </p:tavLst>
                                    </p:anim>
                                    <p:animEffect transition="in" filter="fade">
                                      <p:cBhvr>
                                        <p:cTn id="13" dur="500"/>
                                        <p:tgtEl>
                                          <p:spTgt spid="1139026"/>
                                        </p:tgtEl>
                                      </p:cBhvr>
                                    </p:animEffect>
                                  </p:childTnLst>
                                </p:cTn>
                              </p:par>
                            </p:childTnLst>
                          </p:cTn>
                        </p:par>
                        <p:par>
                          <p:cTn id="14" fill="hold">
                            <p:stCondLst>
                              <p:cond delay="500"/>
                            </p:stCondLst>
                            <p:childTnLst>
                              <p:par>
                                <p:cTn id="15" presetID="2" presetClass="entr" presetSubtype="1"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suction.wav"/>
                                        </p:tgtEl>
                                      </p:cMediaNode>
                                    </p:audio>
                                  </p:subTnLst>
                                </p:cTn>
                              </p:par>
                            </p:childTnLst>
                          </p:cTn>
                        </p:par>
                        <p:par>
                          <p:cTn id="19" fill="hold">
                            <p:stCondLst>
                              <p:cond delay="1000"/>
                            </p:stCondLst>
                            <p:childTnLst>
                              <p:par>
                                <p:cTn id="20" presetID="2"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5" name="suction.wav"/>
                                        </p:tgtEl>
                                      </p:cMediaNode>
                                    </p:audio>
                                  </p:subTnLst>
                                </p:cTn>
                              </p:par>
                            </p:childTnLst>
                          </p:cTn>
                        </p:par>
                        <p:par>
                          <p:cTn id="24" fill="hold">
                            <p:stCondLst>
                              <p:cond delay="1500"/>
                            </p:stCondLst>
                            <p:childTnLst>
                              <p:par>
                                <p:cTn id="25" presetID="2" presetClass="entr" presetSubtype="1"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5" name="suction.wav"/>
                                        </p:tgtEl>
                                      </p:cMediaNode>
                                    </p:audio>
                                  </p:subTnLst>
                                </p:cTn>
                              </p:par>
                            </p:childTnLst>
                          </p:cTn>
                        </p:par>
                        <p:par>
                          <p:cTn id="29" fill="hold">
                            <p:stCondLst>
                              <p:cond delay="2000"/>
                            </p:stCondLst>
                            <p:childTnLst>
                              <p:par>
                                <p:cTn id="30" presetID="2" presetClass="entr" presetSubtype="1"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5" name="suction.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138690">
                                            <p:txEl>
                                              <p:pRg st="2" end="2"/>
                                            </p:txEl>
                                          </p:spTgt>
                                        </p:tgtEl>
                                        <p:attrNameLst>
                                          <p:attrName>style.visibility</p:attrName>
                                        </p:attrNameLst>
                                      </p:cBhvr>
                                      <p:to>
                                        <p:strVal val="visible"/>
                                      </p:to>
                                    </p:set>
                                    <p:anim calcmode="lin" valueType="num">
                                      <p:cBhvr additive="base">
                                        <p:cTn id="38" dur="500" fill="hold"/>
                                        <p:tgtEl>
                                          <p:spTgt spid="1138690">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3869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par>
                          <p:cTn id="40" fill="hold">
                            <p:stCondLst>
                              <p:cond delay="500"/>
                            </p:stCondLst>
                            <p:childTnLst>
                              <p:par>
                                <p:cTn id="41" presetID="64" presetClass="path" presetSubtype="0" repeatCount="indefinite" accel="50000" decel="50000" autoRev="1" fill="hold" nodeType="afterEffect">
                                  <p:stCondLst>
                                    <p:cond delay="0"/>
                                  </p:stCondLst>
                                  <p:childTnLst>
                                    <p:animMotion origin="layout" path="M 2.5E-6 1.85185E-6 L 0.00017 -0.23148 " pathEditMode="relative" rAng="0" ptsTypes="AA">
                                      <p:cBhvr>
                                        <p:cTn id="42" dur="5000" fill="hold"/>
                                        <p:tgtEl>
                                          <p:spTgt spid="11"/>
                                        </p:tgtEl>
                                        <p:attrNameLst>
                                          <p:attrName>ppt_x</p:attrName>
                                          <p:attrName>ppt_y</p:attrName>
                                        </p:attrNameLst>
                                      </p:cBhvr>
                                      <p:rCtr x="0" y="-116"/>
                                    </p:animMotion>
                                  </p:childTnLst>
                                </p:cTn>
                              </p:par>
                            </p:childTnLst>
                          </p:cTn>
                        </p:par>
                        <p:par>
                          <p:cTn id="43" fill="hold">
                            <p:stCondLst>
                              <p:cond delay="10500"/>
                            </p:stCondLst>
                            <p:childTnLst>
                              <p:par>
                                <p:cTn id="44" presetID="64" presetClass="path" presetSubtype="0" repeatCount="indefinite" accel="50000" decel="50000" autoRev="1" fill="hold" nodeType="afterEffect">
                                  <p:stCondLst>
                                    <p:cond delay="0"/>
                                  </p:stCondLst>
                                  <p:childTnLst>
                                    <p:animMotion origin="layout" path="M 1.66667E-6 -1.11111E-6 L 1.66667E-6 -0.29653 " pathEditMode="relative" rAng="0" ptsTypes="AA">
                                      <p:cBhvr>
                                        <p:cTn id="45" dur="5000" fill="hold"/>
                                        <p:tgtEl>
                                          <p:spTgt spid="13"/>
                                        </p:tgtEl>
                                        <p:attrNameLst>
                                          <p:attrName>ppt_x</p:attrName>
                                          <p:attrName>ppt_y</p:attrName>
                                        </p:attrNameLst>
                                      </p:cBhvr>
                                      <p:rCtr x="0" y="-148"/>
                                    </p:animMotion>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138690">
                                            <p:txEl>
                                              <p:pRg st="3" end="3"/>
                                            </p:txEl>
                                          </p:spTgt>
                                        </p:tgtEl>
                                        <p:attrNameLst>
                                          <p:attrName>style.visibility</p:attrName>
                                        </p:attrNameLst>
                                      </p:cBhvr>
                                      <p:to>
                                        <p:strVal val="visible"/>
                                      </p:to>
                                    </p:set>
                                    <p:anim calcmode="lin" valueType="num">
                                      <p:cBhvr additive="base">
                                        <p:cTn id="50" dur="500" fill="hold"/>
                                        <p:tgtEl>
                                          <p:spTgt spid="1138690">
                                            <p:txEl>
                                              <p:pRg st="3" end="3"/>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13869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par>
                          <p:cTn id="52" fill="hold">
                            <p:stCondLst>
                              <p:cond delay="500"/>
                            </p:stCondLst>
                            <p:childTnLst>
                              <p:par>
                                <p:cTn id="53" presetID="64" presetClass="path" presetSubtype="0" repeatCount="indefinite" accel="50000" decel="50000" autoRev="1" fill="hold" nodeType="afterEffect">
                                  <p:stCondLst>
                                    <p:cond delay="0"/>
                                  </p:stCondLst>
                                  <p:childTnLst>
                                    <p:animMotion origin="layout" path="M 3.88889E-6 -1.11111E-6 L 3.88889E-6 -0.26481 " pathEditMode="relative" rAng="0" ptsTypes="AA">
                                      <p:cBhvr>
                                        <p:cTn id="54" dur="5000" fill="hold"/>
                                        <p:tgtEl>
                                          <p:spTgt spid="12"/>
                                        </p:tgtEl>
                                        <p:attrNameLst>
                                          <p:attrName>ppt_x</p:attrName>
                                          <p:attrName>ppt_y</p:attrName>
                                        </p:attrNameLst>
                                      </p:cBhvr>
                                      <p:rCtr x="0" y="-132"/>
                                    </p:animMotion>
                                  </p:childTnLst>
                                </p:cTn>
                              </p:par>
                            </p:childTnLst>
                          </p:cTn>
                        </p:par>
                        <p:par>
                          <p:cTn id="55" fill="hold">
                            <p:stCondLst>
                              <p:cond delay="10500"/>
                            </p:stCondLst>
                            <p:childTnLst>
                              <p:par>
                                <p:cTn id="56" presetID="64" presetClass="path" presetSubtype="0" repeatCount="indefinite" accel="50000" decel="50000" autoRev="1" fill="hold" nodeType="afterEffect">
                                  <p:stCondLst>
                                    <p:cond delay="0"/>
                                  </p:stCondLst>
                                  <p:childTnLst>
                                    <p:animMotion origin="layout" path="M -5.55556E-7 4.44444E-6 L -0.00139 -0.24723 " pathEditMode="relative" rAng="0" ptsTypes="AA">
                                      <p:cBhvr>
                                        <p:cTn id="57" dur="5000" fill="hold"/>
                                        <p:tgtEl>
                                          <p:spTgt spid="14"/>
                                        </p:tgtEl>
                                        <p:attrNameLst>
                                          <p:attrName>ppt_x</p:attrName>
                                          <p:attrName>ppt_y</p:attrName>
                                        </p:attrNameLst>
                                      </p:cBhvr>
                                      <p:rCtr x="-1" y="-124"/>
                                    </p:animMotion>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138690">
                                            <p:txEl>
                                              <p:pRg st="4" end="4"/>
                                            </p:txEl>
                                          </p:spTgt>
                                        </p:tgtEl>
                                        <p:attrNameLst>
                                          <p:attrName>style.visibility</p:attrName>
                                        </p:attrNameLst>
                                      </p:cBhvr>
                                      <p:to>
                                        <p:strVal val="visible"/>
                                      </p:to>
                                    </p:set>
                                    <p:anim calcmode="lin" valueType="num">
                                      <p:cBhvr additive="base">
                                        <p:cTn id="62" dur="500" fill="hold"/>
                                        <p:tgtEl>
                                          <p:spTgt spid="1138690">
                                            <p:txEl>
                                              <p:pRg st="4" end="4"/>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113869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0738"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Describing nuclear power stations</a:t>
            </a:r>
            <a:endParaRPr lang="en-US" i="1">
              <a:solidFill>
                <a:srgbClr val="000000"/>
              </a:solidFill>
              <a:ea typeface="Calibri" pitchFamily="34" charset="0"/>
              <a:cs typeface="Times New Roman" pitchFamily="18" charset="0"/>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 whole purpose of the reactor                                    core is to produce heat through fission.</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 fuel rods, moderator and                                          control rods are all surrounded                                            by water, or some other thermal                                 absorber that can be circulated.</a:t>
            </a:r>
          </a:p>
          <a:p>
            <a:pPr>
              <a:spcBef>
                <a:spcPct val="20000"/>
              </a:spcBef>
            </a:pPr>
            <a:r>
              <a:rPr lang="en-US">
                <a:solidFill>
                  <a:srgbClr val="000000"/>
                </a:solidFill>
                <a:sym typeface="Symbol" pitchFamily="18" charset="2"/>
              </a:rPr>
              <a:t></a:t>
            </a:r>
            <a:r>
              <a:rPr lang="en-US" sz="2400">
                <a:solidFill>
                  <a:srgbClr val="000000"/>
                </a:solidFill>
                <a:latin typeface="Arial" charset="0"/>
                <a:ea typeface="Calibri" pitchFamily="34" charset="0"/>
                <a:cs typeface="Calibri" pitchFamily="34" charset="0"/>
              </a:rPr>
              <a:t>Some reactors use liquid sodium!</a:t>
            </a:r>
          </a:p>
          <a:p>
            <a:pPr>
              <a:spcBef>
                <a:spcPct val="20000"/>
              </a:spcBef>
            </a:pPr>
            <a:r>
              <a:rPr lang="en-US" sz="2400">
                <a:solidFill>
                  <a:srgbClr val="000000"/>
                </a:solidFill>
                <a:latin typeface="Arial" charset="0"/>
                <a:ea typeface="Calibri" pitchFamily="34" charset="0"/>
                <a:cs typeface="Calibri" pitchFamily="34" charset="0"/>
                <a:sym typeface="Symbol" pitchFamily="18" charset="2"/>
              </a:rPr>
              <a:t></a:t>
            </a:r>
            <a:r>
              <a:rPr lang="en-US" sz="2400">
                <a:solidFill>
                  <a:srgbClr val="000000"/>
                </a:solidFill>
                <a:latin typeface="Arial" charset="0"/>
                <a:ea typeface="Calibri" pitchFamily="34" charset="0"/>
                <a:cs typeface="Calibri" pitchFamily="34" charset="0"/>
              </a:rPr>
              <a:t>The extremely hot water from                                         the reactor core is sent to the                                         </a:t>
            </a:r>
            <a:r>
              <a:rPr lang="en-US" sz="2400" b="1">
                <a:solidFill>
                  <a:srgbClr val="000000"/>
                </a:solidFill>
                <a:latin typeface="Arial" charset="0"/>
                <a:ea typeface="Calibri" pitchFamily="34" charset="0"/>
                <a:cs typeface="Calibri" pitchFamily="34" charset="0"/>
              </a:rPr>
              <a:t>heat exchanger</a:t>
            </a:r>
            <a:r>
              <a:rPr lang="en-US" sz="2400">
                <a:solidFill>
                  <a:srgbClr val="000000"/>
                </a:solidFill>
                <a:latin typeface="Arial" charset="0"/>
                <a:ea typeface="Calibri" pitchFamily="34" charset="0"/>
                <a:cs typeface="Calibri" pitchFamily="34" charset="0"/>
              </a:rPr>
              <a:t> which acts like                                          the boiler in a fossil fuel power                                              plant.</a:t>
            </a:r>
          </a:p>
        </p:txBody>
      </p:sp>
      <p:sp>
        <p:nvSpPr>
          <p:cNvPr id="56323"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grpSp>
        <p:nvGrpSpPr>
          <p:cNvPr id="56324" name="Group 4"/>
          <p:cNvGrpSpPr>
            <a:grpSpLocks/>
          </p:cNvGrpSpPr>
          <p:nvPr/>
        </p:nvGrpSpPr>
        <p:grpSpPr bwMode="auto">
          <a:xfrm>
            <a:off x="8056563" y="4297363"/>
            <a:ext cx="233362" cy="2476500"/>
            <a:chOff x="3674" y="1417"/>
            <a:chExt cx="257" cy="2908"/>
          </a:xfrm>
        </p:grpSpPr>
        <p:sp>
          <p:nvSpPr>
            <p:cNvPr id="1140741" name="Rectangle 5"/>
            <p:cNvSpPr>
              <a:spLocks noChangeArrowheads="1"/>
            </p:cNvSpPr>
            <p:nvPr/>
          </p:nvSpPr>
          <p:spPr bwMode="auto">
            <a:xfrm>
              <a:off x="3677" y="1417"/>
              <a:ext cx="254" cy="290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6599" name="Oval 6"/>
            <p:cNvSpPr>
              <a:spLocks noChangeArrowheads="1"/>
            </p:cNvSpPr>
            <p:nvPr/>
          </p:nvSpPr>
          <p:spPr bwMode="auto">
            <a:xfrm>
              <a:off x="3692"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00" name="Oval 7"/>
            <p:cNvSpPr>
              <a:spLocks noChangeArrowheads="1"/>
            </p:cNvSpPr>
            <p:nvPr/>
          </p:nvSpPr>
          <p:spPr bwMode="auto">
            <a:xfrm>
              <a:off x="3788"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01" name="Oval 8"/>
            <p:cNvSpPr>
              <a:spLocks noChangeArrowheads="1"/>
            </p:cNvSpPr>
            <p:nvPr/>
          </p:nvSpPr>
          <p:spPr bwMode="auto">
            <a:xfrm>
              <a:off x="3723" y="413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02" name="Oval 9"/>
            <p:cNvSpPr>
              <a:spLocks noChangeArrowheads="1"/>
            </p:cNvSpPr>
            <p:nvPr/>
          </p:nvSpPr>
          <p:spPr bwMode="auto">
            <a:xfrm>
              <a:off x="3826" y="412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03" name="Oval 10"/>
            <p:cNvSpPr>
              <a:spLocks noChangeArrowheads="1"/>
            </p:cNvSpPr>
            <p:nvPr/>
          </p:nvSpPr>
          <p:spPr bwMode="auto">
            <a:xfrm>
              <a:off x="3683"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04" name="Oval 11"/>
            <p:cNvSpPr>
              <a:spLocks noChangeArrowheads="1"/>
            </p:cNvSpPr>
            <p:nvPr/>
          </p:nvSpPr>
          <p:spPr bwMode="auto">
            <a:xfrm>
              <a:off x="3779"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05" name="Oval 12"/>
            <p:cNvSpPr>
              <a:spLocks noChangeArrowheads="1"/>
            </p:cNvSpPr>
            <p:nvPr/>
          </p:nvSpPr>
          <p:spPr bwMode="auto">
            <a:xfrm>
              <a:off x="3714" y="395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06" name="Oval 13"/>
            <p:cNvSpPr>
              <a:spLocks noChangeArrowheads="1"/>
            </p:cNvSpPr>
            <p:nvPr/>
          </p:nvSpPr>
          <p:spPr bwMode="auto">
            <a:xfrm>
              <a:off x="3817" y="393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07" name="Oval 14"/>
            <p:cNvSpPr>
              <a:spLocks noChangeArrowheads="1"/>
            </p:cNvSpPr>
            <p:nvPr/>
          </p:nvSpPr>
          <p:spPr bwMode="auto">
            <a:xfrm>
              <a:off x="3683"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08" name="Oval 15"/>
            <p:cNvSpPr>
              <a:spLocks noChangeArrowheads="1"/>
            </p:cNvSpPr>
            <p:nvPr/>
          </p:nvSpPr>
          <p:spPr bwMode="auto">
            <a:xfrm>
              <a:off x="3779"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09" name="Oval 16"/>
            <p:cNvSpPr>
              <a:spLocks noChangeArrowheads="1"/>
            </p:cNvSpPr>
            <p:nvPr/>
          </p:nvSpPr>
          <p:spPr bwMode="auto">
            <a:xfrm>
              <a:off x="3714" y="375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10" name="Oval 17"/>
            <p:cNvSpPr>
              <a:spLocks noChangeArrowheads="1"/>
            </p:cNvSpPr>
            <p:nvPr/>
          </p:nvSpPr>
          <p:spPr bwMode="auto">
            <a:xfrm>
              <a:off x="3817" y="37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11" name="Oval 18"/>
            <p:cNvSpPr>
              <a:spLocks noChangeArrowheads="1"/>
            </p:cNvSpPr>
            <p:nvPr/>
          </p:nvSpPr>
          <p:spPr bwMode="auto">
            <a:xfrm>
              <a:off x="3674"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12" name="Oval 19"/>
            <p:cNvSpPr>
              <a:spLocks noChangeArrowheads="1"/>
            </p:cNvSpPr>
            <p:nvPr/>
          </p:nvSpPr>
          <p:spPr bwMode="auto">
            <a:xfrm>
              <a:off x="3770"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13" name="Oval 20"/>
            <p:cNvSpPr>
              <a:spLocks noChangeArrowheads="1"/>
            </p:cNvSpPr>
            <p:nvPr/>
          </p:nvSpPr>
          <p:spPr bwMode="auto">
            <a:xfrm>
              <a:off x="3705" y="356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14" name="Oval 21"/>
            <p:cNvSpPr>
              <a:spLocks noChangeArrowheads="1"/>
            </p:cNvSpPr>
            <p:nvPr/>
          </p:nvSpPr>
          <p:spPr bwMode="auto">
            <a:xfrm>
              <a:off x="3808" y="35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15" name="Oval 22"/>
            <p:cNvSpPr>
              <a:spLocks noChangeArrowheads="1"/>
            </p:cNvSpPr>
            <p:nvPr/>
          </p:nvSpPr>
          <p:spPr bwMode="auto">
            <a:xfrm>
              <a:off x="3697"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16" name="Oval 23"/>
            <p:cNvSpPr>
              <a:spLocks noChangeArrowheads="1"/>
            </p:cNvSpPr>
            <p:nvPr/>
          </p:nvSpPr>
          <p:spPr bwMode="auto">
            <a:xfrm>
              <a:off x="3793"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17" name="Oval 24"/>
            <p:cNvSpPr>
              <a:spLocks noChangeArrowheads="1"/>
            </p:cNvSpPr>
            <p:nvPr/>
          </p:nvSpPr>
          <p:spPr bwMode="auto">
            <a:xfrm>
              <a:off x="3728" y="336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18" name="Oval 25"/>
            <p:cNvSpPr>
              <a:spLocks noChangeArrowheads="1"/>
            </p:cNvSpPr>
            <p:nvPr/>
          </p:nvSpPr>
          <p:spPr bwMode="auto">
            <a:xfrm>
              <a:off x="3831" y="335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19" name="Oval 26"/>
            <p:cNvSpPr>
              <a:spLocks noChangeArrowheads="1"/>
            </p:cNvSpPr>
            <p:nvPr/>
          </p:nvSpPr>
          <p:spPr bwMode="auto">
            <a:xfrm>
              <a:off x="3688"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20" name="Oval 27"/>
            <p:cNvSpPr>
              <a:spLocks noChangeArrowheads="1"/>
            </p:cNvSpPr>
            <p:nvPr/>
          </p:nvSpPr>
          <p:spPr bwMode="auto">
            <a:xfrm>
              <a:off x="3784"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21" name="Oval 28"/>
            <p:cNvSpPr>
              <a:spLocks noChangeArrowheads="1"/>
            </p:cNvSpPr>
            <p:nvPr/>
          </p:nvSpPr>
          <p:spPr bwMode="auto">
            <a:xfrm>
              <a:off x="3719" y="318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22" name="Oval 29"/>
            <p:cNvSpPr>
              <a:spLocks noChangeArrowheads="1"/>
            </p:cNvSpPr>
            <p:nvPr/>
          </p:nvSpPr>
          <p:spPr bwMode="auto">
            <a:xfrm>
              <a:off x="3822" y="317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23" name="Oval 30"/>
            <p:cNvSpPr>
              <a:spLocks noChangeArrowheads="1"/>
            </p:cNvSpPr>
            <p:nvPr/>
          </p:nvSpPr>
          <p:spPr bwMode="auto">
            <a:xfrm>
              <a:off x="3688"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24" name="Oval 31"/>
            <p:cNvSpPr>
              <a:spLocks noChangeArrowheads="1"/>
            </p:cNvSpPr>
            <p:nvPr/>
          </p:nvSpPr>
          <p:spPr bwMode="auto">
            <a:xfrm>
              <a:off x="3784"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25" name="Oval 32"/>
            <p:cNvSpPr>
              <a:spLocks noChangeArrowheads="1"/>
            </p:cNvSpPr>
            <p:nvPr/>
          </p:nvSpPr>
          <p:spPr bwMode="auto">
            <a:xfrm>
              <a:off x="3719" y="298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26" name="Oval 33"/>
            <p:cNvSpPr>
              <a:spLocks noChangeArrowheads="1"/>
            </p:cNvSpPr>
            <p:nvPr/>
          </p:nvSpPr>
          <p:spPr bwMode="auto">
            <a:xfrm>
              <a:off x="3822" y="297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27" name="Oval 34"/>
            <p:cNvSpPr>
              <a:spLocks noChangeArrowheads="1"/>
            </p:cNvSpPr>
            <p:nvPr/>
          </p:nvSpPr>
          <p:spPr bwMode="auto">
            <a:xfrm>
              <a:off x="3679"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28" name="Oval 35"/>
            <p:cNvSpPr>
              <a:spLocks noChangeArrowheads="1"/>
            </p:cNvSpPr>
            <p:nvPr/>
          </p:nvSpPr>
          <p:spPr bwMode="auto">
            <a:xfrm>
              <a:off x="3775"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29" name="Oval 36"/>
            <p:cNvSpPr>
              <a:spLocks noChangeArrowheads="1"/>
            </p:cNvSpPr>
            <p:nvPr/>
          </p:nvSpPr>
          <p:spPr bwMode="auto">
            <a:xfrm>
              <a:off x="3710" y="280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30" name="Oval 37"/>
            <p:cNvSpPr>
              <a:spLocks noChangeArrowheads="1"/>
            </p:cNvSpPr>
            <p:nvPr/>
          </p:nvSpPr>
          <p:spPr bwMode="auto">
            <a:xfrm>
              <a:off x="3813" y="278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31" name="Oval 38"/>
            <p:cNvSpPr>
              <a:spLocks noChangeArrowheads="1"/>
            </p:cNvSpPr>
            <p:nvPr/>
          </p:nvSpPr>
          <p:spPr bwMode="auto">
            <a:xfrm>
              <a:off x="3697"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32" name="Oval 39"/>
            <p:cNvSpPr>
              <a:spLocks noChangeArrowheads="1"/>
            </p:cNvSpPr>
            <p:nvPr/>
          </p:nvSpPr>
          <p:spPr bwMode="auto">
            <a:xfrm>
              <a:off x="3793"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33" name="Oval 40"/>
            <p:cNvSpPr>
              <a:spLocks noChangeArrowheads="1"/>
            </p:cNvSpPr>
            <p:nvPr/>
          </p:nvSpPr>
          <p:spPr bwMode="auto">
            <a:xfrm>
              <a:off x="3728" y="260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34" name="Oval 41"/>
            <p:cNvSpPr>
              <a:spLocks noChangeArrowheads="1"/>
            </p:cNvSpPr>
            <p:nvPr/>
          </p:nvSpPr>
          <p:spPr bwMode="auto">
            <a:xfrm>
              <a:off x="3831" y="259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35" name="Oval 42"/>
            <p:cNvSpPr>
              <a:spLocks noChangeArrowheads="1"/>
            </p:cNvSpPr>
            <p:nvPr/>
          </p:nvSpPr>
          <p:spPr bwMode="auto">
            <a:xfrm>
              <a:off x="3688"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36" name="Oval 43"/>
            <p:cNvSpPr>
              <a:spLocks noChangeArrowheads="1"/>
            </p:cNvSpPr>
            <p:nvPr/>
          </p:nvSpPr>
          <p:spPr bwMode="auto">
            <a:xfrm>
              <a:off x="3784"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37" name="Oval 44"/>
            <p:cNvSpPr>
              <a:spLocks noChangeArrowheads="1"/>
            </p:cNvSpPr>
            <p:nvPr/>
          </p:nvSpPr>
          <p:spPr bwMode="auto">
            <a:xfrm>
              <a:off x="3719" y="242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38" name="Oval 45"/>
            <p:cNvSpPr>
              <a:spLocks noChangeArrowheads="1"/>
            </p:cNvSpPr>
            <p:nvPr/>
          </p:nvSpPr>
          <p:spPr bwMode="auto">
            <a:xfrm>
              <a:off x="3822" y="241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39" name="Oval 46"/>
            <p:cNvSpPr>
              <a:spLocks noChangeArrowheads="1"/>
            </p:cNvSpPr>
            <p:nvPr/>
          </p:nvSpPr>
          <p:spPr bwMode="auto">
            <a:xfrm>
              <a:off x="3688"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40" name="Oval 47"/>
            <p:cNvSpPr>
              <a:spLocks noChangeArrowheads="1"/>
            </p:cNvSpPr>
            <p:nvPr/>
          </p:nvSpPr>
          <p:spPr bwMode="auto">
            <a:xfrm>
              <a:off x="3784"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41" name="Oval 48"/>
            <p:cNvSpPr>
              <a:spLocks noChangeArrowheads="1"/>
            </p:cNvSpPr>
            <p:nvPr/>
          </p:nvSpPr>
          <p:spPr bwMode="auto">
            <a:xfrm>
              <a:off x="3719" y="2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42" name="Oval 49"/>
            <p:cNvSpPr>
              <a:spLocks noChangeArrowheads="1"/>
            </p:cNvSpPr>
            <p:nvPr/>
          </p:nvSpPr>
          <p:spPr bwMode="auto">
            <a:xfrm>
              <a:off x="3822" y="221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43" name="Oval 50"/>
            <p:cNvSpPr>
              <a:spLocks noChangeArrowheads="1"/>
            </p:cNvSpPr>
            <p:nvPr/>
          </p:nvSpPr>
          <p:spPr bwMode="auto">
            <a:xfrm>
              <a:off x="3679"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44" name="Oval 51"/>
            <p:cNvSpPr>
              <a:spLocks noChangeArrowheads="1"/>
            </p:cNvSpPr>
            <p:nvPr/>
          </p:nvSpPr>
          <p:spPr bwMode="auto">
            <a:xfrm>
              <a:off x="3775"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45" name="Oval 52"/>
            <p:cNvSpPr>
              <a:spLocks noChangeArrowheads="1"/>
            </p:cNvSpPr>
            <p:nvPr/>
          </p:nvSpPr>
          <p:spPr bwMode="auto">
            <a:xfrm>
              <a:off x="3710" y="2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46" name="Oval 53"/>
            <p:cNvSpPr>
              <a:spLocks noChangeArrowheads="1"/>
            </p:cNvSpPr>
            <p:nvPr/>
          </p:nvSpPr>
          <p:spPr bwMode="auto">
            <a:xfrm>
              <a:off x="3813" y="202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47" name="Oval 54"/>
            <p:cNvSpPr>
              <a:spLocks noChangeArrowheads="1"/>
            </p:cNvSpPr>
            <p:nvPr/>
          </p:nvSpPr>
          <p:spPr bwMode="auto">
            <a:xfrm>
              <a:off x="3702"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48" name="Oval 55"/>
            <p:cNvSpPr>
              <a:spLocks noChangeArrowheads="1"/>
            </p:cNvSpPr>
            <p:nvPr/>
          </p:nvSpPr>
          <p:spPr bwMode="auto">
            <a:xfrm>
              <a:off x="3798"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49" name="Oval 56"/>
            <p:cNvSpPr>
              <a:spLocks noChangeArrowheads="1"/>
            </p:cNvSpPr>
            <p:nvPr/>
          </p:nvSpPr>
          <p:spPr bwMode="auto">
            <a:xfrm>
              <a:off x="3733" y="18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50" name="Oval 57"/>
            <p:cNvSpPr>
              <a:spLocks noChangeArrowheads="1"/>
            </p:cNvSpPr>
            <p:nvPr/>
          </p:nvSpPr>
          <p:spPr bwMode="auto">
            <a:xfrm>
              <a:off x="3836" y="182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51" name="Oval 58"/>
            <p:cNvSpPr>
              <a:spLocks noChangeArrowheads="1"/>
            </p:cNvSpPr>
            <p:nvPr/>
          </p:nvSpPr>
          <p:spPr bwMode="auto">
            <a:xfrm>
              <a:off x="3693"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52" name="Oval 59"/>
            <p:cNvSpPr>
              <a:spLocks noChangeArrowheads="1"/>
            </p:cNvSpPr>
            <p:nvPr/>
          </p:nvSpPr>
          <p:spPr bwMode="auto">
            <a:xfrm>
              <a:off x="3789"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53" name="Oval 60"/>
            <p:cNvSpPr>
              <a:spLocks noChangeArrowheads="1"/>
            </p:cNvSpPr>
            <p:nvPr/>
          </p:nvSpPr>
          <p:spPr bwMode="auto">
            <a:xfrm>
              <a:off x="3724" y="16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54" name="Oval 61"/>
            <p:cNvSpPr>
              <a:spLocks noChangeArrowheads="1"/>
            </p:cNvSpPr>
            <p:nvPr/>
          </p:nvSpPr>
          <p:spPr bwMode="auto">
            <a:xfrm>
              <a:off x="3827" y="164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55" name="Oval 62"/>
            <p:cNvSpPr>
              <a:spLocks noChangeArrowheads="1"/>
            </p:cNvSpPr>
            <p:nvPr/>
          </p:nvSpPr>
          <p:spPr bwMode="auto">
            <a:xfrm>
              <a:off x="3693"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56" name="Oval 63"/>
            <p:cNvSpPr>
              <a:spLocks noChangeArrowheads="1"/>
            </p:cNvSpPr>
            <p:nvPr/>
          </p:nvSpPr>
          <p:spPr bwMode="auto">
            <a:xfrm>
              <a:off x="3789"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57" name="Oval 64"/>
            <p:cNvSpPr>
              <a:spLocks noChangeArrowheads="1"/>
            </p:cNvSpPr>
            <p:nvPr/>
          </p:nvSpPr>
          <p:spPr bwMode="auto">
            <a:xfrm>
              <a:off x="3724" y="1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58" name="Oval 65"/>
            <p:cNvSpPr>
              <a:spLocks noChangeArrowheads="1"/>
            </p:cNvSpPr>
            <p:nvPr/>
          </p:nvSpPr>
          <p:spPr bwMode="auto">
            <a:xfrm>
              <a:off x="3827" y="144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56325" name="Group 66"/>
          <p:cNvGrpSpPr>
            <a:grpSpLocks/>
          </p:cNvGrpSpPr>
          <p:nvPr/>
        </p:nvGrpSpPr>
        <p:grpSpPr bwMode="auto">
          <a:xfrm>
            <a:off x="7337425" y="4294188"/>
            <a:ext cx="233363" cy="2476500"/>
            <a:chOff x="3674" y="1417"/>
            <a:chExt cx="257" cy="2908"/>
          </a:xfrm>
        </p:grpSpPr>
        <p:sp>
          <p:nvSpPr>
            <p:cNvPr id="1140803" name="Rectangle 67"/>
            <p:cNvSpPr>
              <a:spLocks noChangeArrowheads="1"/>
            </p:cNvSpPr>
            <p:nvPr/>
          </p:nvSpPr>
          <p:spPr bwMode="auto">
            <a:xfrm>
              <a:off x="3677" y="1417"/>
              <a:ext cx="254" cy="290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6538" name="Oval 68"/>
            <p:cNvSpPr>
              <a:spLocks noChangeArrowheads="1"/>
            </p:cNvSpPr>
            <p:nvPr/>
          </p:nvSpPr>
          <p:spPr bwMode="auto">
            <a:xfrm>
              <a:off x="3692"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39" name="Oval 69"/>
            <p:cNvSpPr>
              <a:spLocks noChangeArrowheads="1"/>
            </p:cNvSpPr>
            <p:nvPr/>
          </p:nvSpPr>
          <p:spPr bwMode="auto">
            <a:xfrm>
              <a:off x="3788"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40" name="Oval 70"/>
            <p:cNvSpPr>
              <a:spLocks noChangeArrowheads="1"/>
            </p:cNvSpPr>
            <p:nvPr/>
          </p:nvSpPr>
          <p:spPr bwMode="auto">
            <a:xfrm>
              <a:off x="3723" y="413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41" name="Oval 71"/>
            <p:cNvSpPr>
              <a:spLocks noChangeArrowheads="1"/>
            </p:cNvSpPr>
            <p:nvPr/>
          </p:nvSpPr>
          <p:spPr bwMode="auto">
            <a:xfrm>
              <a:off x="3826" y="412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42" name="Oval 72"/>
            <p:cNvSpPr>
              <a:spLocks noChangeArrowheads="1"/>
            </p:cNvSpPr>
            <p:nvPr/>
          </p:nvSpPr>
          <p:spPr bwMode="auto">
            <a:xfrm>
              <a:off x="3683"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43" name="Oval 73"/>
            <p:cNvSpPr>
              <a:spLocks noChangeArrowheads="1"/>
            </p:cNvSpPr>
            <p:nvPr/>
          </p:nvSpPr>
          <p:spPr bwMode="auto">
            <a:xfrm>
              <a:off x="3779"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44" name="Oval 74"/>
            <p:cNvSpPr>
              <a:spLocks noChangeArrowheads="1"/>
            </p:cNvSpPr>
            <p:nvPr/>
          </p:nvSpPr>
          <p:spPr bwMode="auto">
            <a:xfrm>
              <a:off x="3714" y="395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45" name="Oval 75"/>
            <p:cNvSpPr>
              <a:spLocks noChangeArrowheads="1"/>
            </p:cNvSpPr>
            <p:nvPr/>
          </p:nvSpPr>
          <p:spPr bwMode="auto">
            <a:xfrm>
              <a:off x="3817" y="393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46" name="Oval 76"/>
            <p:cNvSpPr>
              <a:spLocks noChangeArrowheads="1"/>
            </p:cNvSpPr>
            <p:nvPr/>
          </p:nvSpPr>
          <p:spPr bwMode="auto">
            <a:xfrm>
              <a:off x="3683"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47" name="Oval 77"/>
            <p:cNvSpPr>
              <a:spLocks noChangeArrowheads="1"/>
            </p:cNvSpPr>
            <p:nvPr/>
          </p:nvSpPr>
          <p:spPr bwMode="auto">
            <a:xfrm>
              <a:off x="3779"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48" name="Oval 78"/>
            <p:cNvSpPr>
              <a:spLocks noChangeArrowheads="1"/>
            </p:cNvSpPr>
            <p:nvPr/>
          </p:nvSpPr>
          <p:spPr bwMode="auto">
            <a:xfrm>
              <a:off x="3714" y="375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49" name="Oval 79"/>
            <p:cNvSpPr>
              <a:spLocks noChangeArrowheads="1"/>
            </p:cNvSpPr>
            <p:nvPr/>
          </p:nvSpPr>
          <p:spPr bwMode="auto">
            <a:xfrm>
              <a:off x="3817" y="37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50" name="Oval 80"/>
            <p:cNvSpPr>
              <a:spLocks noChangeArrowheads="1"/>
            </p:cNvSpPr>
            <p:nvPr/>
          </p:nvSpPr>
          <p:spPr bwMode="auto">
            <a:xfrm>
              <a:off x="3674"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51" name="Oval 81"/>
            <p:cNvSpPr>
              <a:spLocks noChangeArrowheads="1"/>
            </p:cNvSpPr>
            <p:nvPr/>
          </p:nvSpPr>
          <p:spPr bwMode="auto">
            <a:xfrm>
              <a:off x="3770"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52" name="Oval 82"/>
            <p:cNvSpPr>
              <a:spLocks noChangeArrowheads="1"/>
            </p:cNvSpPr>
            <p:nvPr/>
          </p:nvSpPr>
          <p:spPr bwMode="auto">
            <a:xfrm>
              <a:off x="3705" y="356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53" name="Oval 83"/>
            <p:cNvSpPr>
              <a:spLocks noChangeArrowheads="1"/>
            </p:cNvSpPr>
            <p:nvPr/>
          </p:nvSpPr>
          <p:spPr bwMode="auto">
            <a:xfrm>
              <a:off x="3808" y="35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54" name="Oval 84"/>
            <p:cNvSpPr>
              <a:spLocks noChangeArrowheads="1"/>
            </p:cNvSpPr>
            <p:nvPr/>
          </p:nvSpPr>
          <p:spPr bwMode="auto">
            <a:xfrm>
              <a:off x="3697"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55" name="Oval 85"/>
            <p:cNvSpPr>
              <a:spLocks noChangeArrowheads="1"/>
            </p:cNvSpPr>
            <p:nvPr/>
          </p:nvSpPr>
          <p:spPr bwMode="auto">
            <a:xfrm>
              <a:off x="3793"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56" name="Oval 86"/>
            <p:cNvSpPr>
              <a:spLocks noChangeArrowheads="1"/>
            </p:cNvSpPr>
            <p:nvPr/>
          </p:nvSpPr>
          <p:spPr bwMode="auto">
            <a:xfrm>
              <a:off x="3728" y="336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57" name="Oval 87"/>
            <p:cNvSpPr>
              <a:spLocks noChangeArrowheads="1"/>
            </p:cNvSpPr>
            <p:nvPr/>
          </p:nvSpPr>
          <p:spPr bwMode="auto">
            <a:xfrm>
              <a:off x="3831" y="335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58" name="Oval 88"/>
            <p:cNvSpPr>
              <a:spLocks noChangeArrowheads="1"/>
            </p:cNvSpPr>
            <p:nvPr/>
          </p:nvSpPr>
          <p:spPr bwMode="auto">
            <a:xfrm>
              <a:off x="3688"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59" name="Oval 89"/>
            <p:cNvSpPr>
              <a:spLocks noChangeArrowheads="1"/>
            </p:cNvSpPr>
            <p:nvPr/>
          </p:nvSpPr>
          <p:spPr bwMode="auto">
            <a:xfrm>
              <a:off x="3784"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60" name="Oval 90"/>
            <p:cNvSpPr>
              <a:spLocks noChangeArrowheads="1"/>
            </p:cNvSpPr>
            <p:nvPr/>
          </p:nvSpPr>
          <p:spPr bwMode="auto">
            <a:xfrm>
              <a:off x="3719" y="318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61" name="Oval 91"/>
            <p:cNvSpPr>
              <a:spLocks noChangeArrowheads="1"/>
            </p:cNvSpPr>
            <p:nvPr/>
          </p:nvSpPr>
          <p:spPr bwMode="auto">
            <a:xfrm>
              <a:off x="3822" y="317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62" name="Oval 92"/>
            <p:cNvSpPr>
              <a:spLocks noChangeArrowheads="1"/>
            </p:cNvSpPr>
            <p:nvPr/>
          </p:nvSpPr>
          <p:spPr bwMode="auto">
            <a:xfrm>
              <a:off x="3688"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63" name="Oval 93"/>
            <p:cNvSpPr>
              <a:spLocks noChangeArrowheads="1"/>
            </p:cNvSpPr>
            <p:nvPr/>
          </p:nvSpPr>
          <p:spPr bwMode="auto">
            <a:xfrm>
              <a:off x="3784"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64" name="Oval 94"/>
            <p:cNvSpPr>
              <a:spLocks noChangeArrowheads="1"/>
            </p:cNvSpPr>
            <p:nvPr/>
          </p:nvSpPr>
          <p:spPr bwMode="auto">
            <a:xfrm>
              <a:off x="3719" y="298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65" name="Oval 95"/>
            <p:cNvSpPr>
              <a:spLocks noChangeArrowheads="1"/>
            </p:cNvSpPr>
            <p:nvPr/>
          </p:nvSpPr>
          <p:spPr bwMode="auto">
            <a:xfrm>
              <a:off x="3822" y="297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66" name="Oval 96"/>
            <p:cNvSpPr>
              <a:spLocks noChangeArrowheads="1"/>
            </p:cNvSpPr>
            <p:nvPr/>
          </p:nvSpPr>
          <p:spPr bwMode="auto">
            <a:xfrm>
              <a:off x="3679"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67" name="Oval 97"/>
            <p:cNvSpPr>
              <a:spLocks noChangeArrowheads="1"/>
            </p:cNvSpPr>
            <p:nvPr/>
          </p:nvSpPr>
          <p:spPr bwMode="auto">
            <a:xfrm>
              <a:off x="3775"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68" name="Oval 98"/>
            <p:cNvSpPr>
              <a:spLocks noChangeArrowheads="1"/>
            </p:cNvSpPr>
            <p:nvPr/>
          </p:nvSpPr>
          <p:spPr bwMode="auto">
            <a:xfrm>
              <a:off x="3710" y="280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69" name="Oval 99"/>
            <p:cNvSpPr>
              <a:spLocks noChangeArrowheads="1"/>
            </p:cNvSpPr>
            <p:nvPr/>
          </p:nvSpPr>
          <p:spPr bwMode="auto">
            <a:xfrm>
              <a:off x="3813" y="278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70" name="Oval 100"/>
            <p:cNvSpPr>
              <a:spLocks noChangeArrowheads="1"/>
            </p:cNvSpPr>
            <p:nvPr/>
          </p:nvSpPr>
          <p:spPr bwMode="auto">
            <a:xfrm>
              <a:off x="3697"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71" name="Oval 101"/>
            <p:cNvSpPr>
              <a:spLocks noChangeArrowheads="1"/>
            </p:cNvSpPr>
            <p:nvPr/>
          </p:nvSpPr>
          <p:spPr bwMode="auto">
            <a:xfrm>
              <a:off x="3793"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72" name="Oval 102"/>
            <p:cNvSpPr>
              <a:spLocks noChangeArrowheads="1"/>
            </p:cNvSpPr>
            <p:nvPr/>
          </p:nvSpPr>
          <p:spPr bwMode="auto">
            <a:xfrm>
              <a:off x="3728" y="260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73" name="Oval 103"/>
            <p:cNvSpPr>
              <a:spLocks noChangeArrowheads="1"/>
            </p:cNvSpPr>
            <p:nvPr/>
          </p:nvSpPr>
          <p:spPr bwMode="auto">
            <a:xfrm>
              <a:off x="3831" y="259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74" name="Oval 104"/>
            <p:cNvSpPr>
              <a:spLocks noChangeArrowheads="1"/>
            </p:cNvSpPr>
            <p:nvPr/>
          </p:nvSpPr>
          <p:spPr bwMode="auto">
            <a:xfrm>
              <a:off x="3688"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75" name="Oval 105"/>
            <p:cNvSpPr>
              <a:spLocks noChangeArrowheads="1"/>
            </p:cNvSpPr>
            <p:nvPr/>
          </p:nvSpPr>
          <p:spPr bwMode="auto">
            <a:xfrm>
              <a:off x="3784"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76" name="Oval 106"/>
            <p:cNvSpPr>
              <a:spLocks noChangeArrowheads="1"/>
            </p:cNvSpPr>
            <p:nvPr/>
          </p:nvSpPr>
          <p:spPr bwMode="auto">
            <a:xfrm>
              <a:off x="3719" y="242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77" name="Oval 107"/>
            <p:cNvSpPr>
              <a:spLocks noChangeArrowheads="1"/>
            </p:cNvSpPr>
            <p:nvPr/>
          </p:nvSpPr>
          <p:spPr bwMode="auto">
            <a:xfrm>
              <a:off x="3822" y="241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78" name="Oval 108"/>
            <p:cNvSpPr>
              <a:spLocks noChangeArrowheads="1"/>
            </p:cNvSpPr>
            <p:nvPr/>
          </p:nvSpPr>
          <p:spPr bwMode="auto">
            <a:xfrm>
              <a:off x="3688"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79" name="Oval 109"/>
            <p:cNvSpPr>
              <a:spLocks noChangeArrowheads="1"/>
            </p:cNvSpPr>
            <p:nvPr/>
          </p:nvSpPr>
          <p:spPr bwMode="auto">
            <a:xfrm>
              <a:off x="3784"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80" name="Oval 110"/>
            <p:cNvSpPr>
              <a:spLocks noChangeArrowheads="1"/>
            </p:cNvSpPr>
            <p:nvPr/>
          </p:nvSpPr>
          <p:spPr bwMode="auto">
            <a:xfrm>
              <a:off x="3719" y="2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81" name="Oval 111"/>
            <p:cNvSpPr>
              <a:spLocks noChangeArrowheads="1"/>
            </p:cNvSpPr>
            <p:nvPr/>
          </p:nvSpPr>
          <p:spPr bwMode="auto">
            <a:xfrm>
              <a:off x="3822" y="221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82" name="Oval 112"/>
            <p:cNvSpPr>
              <a:spLocks noChangeArrowheads="1"/>
            </p:cNvSpPr>
            <p:nvPr/>
          </p:nvSpPr>
          <p:spPr bwMode="auto">
            <a:xfrm>
              <a:off x="3679"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83" name="Oval 113"/>
            <p:cNvSpPr>
              <a:spLocks noChangeArrowheads="1"/>
            </p:cNvSpPr>
            <p:nvPr/>
          </p:nvSpPr>
          <p:spPr bwMode="auto">
            <a:xfrm>
              <a:off x="3775"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84" name="Oval 114"/>
            <p:cNvSpPr>
              <a:spLocks noChangeArrowheads="1"/>
            </p:cNvSpPr>
            <p:nvPr/>
          </p:nvSpPr>
          <p:spPr bwMode="auto">
            <a:xfrm>
              <a:off x="3710" y="2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85" name="Oval 115"/>
            <p:cNvSpPr>
              <a:spLocks noChangeArrowheads="1"/>
            </p:cNvSpPr>
            <p:nvPr/>
          </p:nvSpPr>
          <p:spPr bwMode="auto">
            <a:xfrm>
              <a:off x="3813" y="202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86" name="Oval 116"/>
            <p:cNvSpPr>
              <a:spLocks noChangeArrowheads="1"/>
            </p:cNvSpPr>
            <p:nvPr/>
          </p:nvSpPr>
          <p:spPr bwMode="auto">
            <a:xfrm>
              <a:off x="3702"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87" name="Oval 117"/>
            <p:cNvSpPr>
              <a:spLocks noChangeArrowheads="1"/>
            </p:cNvSpPr>
            <p:nvPr/>
          </p:nvSpPr>
          <p:spPr bwMode="auto">
            <a:xfrm>
              <a:off x="3798"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88" name="Oval 118"/>
            <p:cNvSpPr>
              <a:spLocks noChangeArrowheads="1"/>
            </p:cNvSpPr>
            <p:nvPr/>
          </p:nvSpPr>
          <p:spPr bwMode="auto">
            <a:xfrm>
              <a:off x="3733" y="18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89" name="Oval 119"/>
            <p:cNvSpPr>
              <a:spLocks noChangeArrowheads="1"/>
            </p:cNvSpPr>
            <p:nvPr/>
          </p:nvSpPr>
          <p:spPr bwMode="auto">
            <a:xfrm>
              <a:off x="3836" y="182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90" name="Oval 120"/>
            <p:cNvSpPr>
              <a:spLocks noChangeArrowheads="1"/>
            </p:cNvSpPr>
            <p:nvPr/>
          </p:nvSpPr>
          <p:spPr bwMode="auto">
            <a:xfrm>
              <a:off x="3693"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91" name="Oval 121"/>
            <p:cNvSpPr>
              <a:spLocks noChangeArrowheads="1"/>
            </p:cNvSpPr>
            <p:nvPr/>
          </p:nvSpPr>
          <p:spPr bwMode="auto">
            <a:xfrm>
              <a:off x="3789"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92" name="Oval 122"/>
            <p:cNvSpPr>
              <a:spLocks noChangeArrowheads="1"/>
            </p:cNvSpPr>
            <p:nvPr/>
          </p:nvSpPr>
          <p:spPr bwMode="auto">
            <a:xfrm>
              <a:off x="3724" y="16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93" name="Oval 123"/>
            <p:cNvSpPr>
              <a:spLocks noChangeArrowheads="1"/>
            </p:cNvSpPr>
            <p:nvPr/>
          </p:nvSpPr>
          <p:spPr bwMode="auto">
            <a:xfrm>
              <a:off x="3827" y="164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94" name="Oval 124"/>
            <p:cNvSpPr>
              <a:spLocks noChangeArrowheads="1"/>
            </p:cNvSpPr>
            <p:nvPr/>
          </p:nvSpPr>
          <p:spPr bwMode="auto">
            <a:xfrm>
              <a:off x="3693"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95" name="Oval 125"/>
            <p:cNvSpPr>
              <a:spLocks noChangeArrowheads="1"/>
            </p:cNvSpPr>
            <p:nvPr/>
          </p:nvSpPr>
          <p:spPr bwMode="auto">
            <a:xfrm>
              <a:off x="3789"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96" name="Oval 126"/>
            <p:cNvSpPr>
              <a:spLocks noChangeArrowheads="1"/>
            </p:cNvSpPr>
            <p:nvPr/>
          </p:nvSpPr>
          <p:spPr bwMode="auto">
            <a:xfrm>
              <a:off x="3724" y="1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97" name="Oval 127"/>
            <p:cNvSpPr>
              <a:spLocks noChangeArrowheads="1"/>
            </p:cNvSpPr>
            <p:nvPr/>
          </p:nvSpPr>
          <p:spPr bwMode="auto">
            <a:xfrm>
              <a:off x="3827" y="144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56326" name="Group 128"/>
          <p:cNvGrpSpPr>
            <a:grpSpLocks/>
          </p:cNvGrpSpPr>
          <p:nvPr/>
        </p:nvGrpSpPr>
        <p:grpSpPr bwMode="auto">
          <a:xfrm>
            <a:off x="6616700" y="4300538"/>
            <a:ext cx="233363" cy="2476500"/>
            <a:chOff x="3674" y="1417"/>
            <a:chExt cx="257" cy="2908"/>
          </a:xfrm>
        </p:grpSpPr>
        <p:sp>
          <p:nvSpPr>
            <p:cNvPr id="1140865" name="Rectangle 129"/>
            <p:cNvSpPr>
              <a:spLocks noChangeArrowheads="1"/>
            </p:cNvSpPr>
            <p:nvPr/>
          </p:nvSpPr>
          <p:spPr bwMode="auto">
            <a:xfrm>
              <a:off x="3677" y="1417"/>
              <a:ext cx="254" cy="290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6477" name="Oval 130"/>
            <p:cNvSpPr>
              <a:spLocks noChangeArrowheads="1"/>
            </p:cNvSpPr>
            <p:nvPr/>
          </p:nvSpPr>
          <p:spPr bwMode="auto">
            <a:xfrm>
              <a:off x="3692"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78" name="Oval 131"/>
            <p:cNvSpPr>
              <a:spLocks noChangeArrowheads="1"/>
            </p:cNvSpPr>
            <p:nvPr/>
          </p:nvSpPr>
          <p:spPr bwMode="auto">
            <a:xfrm>
              <a:off x="3788"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79" name="Oval 132"/>
            <p:cNvSpPr>
              <a:spLocks noChangeArrowheads="1"/>
            </p:cNvSpPr>
            <p:nvPr/>
          </p:nvSpPr>
          <p:spPr bwMode="auto">
            <a:xfrm>
              <a:off x="3723" y="413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80" name="Oval 133"/>
            <p:cNvSpPr>
              <a:spLocks noChangeArrowheads="1"/>
            </p:cNvSpPr>
            <p:nvPr/>
          </p:nvSpPr>
          <p:spPr bwMode="auto">
            <a:xfrm>
              <a:off x="3826" y="412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81" name="Oval 134"/>
            <p:cNvSpPr>
              <a:spLocks noChangeArrowheads="1"/>
            </p:cNvSpPr>
            <p:nvPr/>
          </p:nvSpPr>
          <p:spPr bwMode="auto">
            <a:xfrm>
              <a:off x="3683"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82" name="Oval 135"/>
            <p:cNvSpPr>
              <a:spLocks noChangeArrowheads="1"/>
            </p:cNvSpPr>
            <p:nvPr/>
          </p:nvSpPr>
          <p:spPr bwMode="auto">
            <a:xfrm>
              <a:off x="3779"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83" name="Oval 136"/>
            <p:cNvSpPr>
              <a:spLocks noChangeArrowheads="1"/>
            </p:cNvSpPr>
            <p:nvPr/>
          </p:nvSpPr>
          <p:spPr bwMode="auto">
            <a:xfrm>
              <a:off x="3714" y="395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84" name="Oval 137"/>
            <p:cNvSpPr>
              <a:spLocks noChangeArrowheads="1"/>
            </p:cNvSpPr>
            <p:nvPr/>
          </p:nvSpPr>
          <p:spPr bwMode="auto">
            <a:xfrm>
              <a:off x="3817" y="393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85" name="Oval 138"/>
            <p:cNvSpPr>
              <a:spLocks noChangeArrowheads="1"/>
            </p:cNvSpPr>
            <p:nvPr/>
          </p:nvSpPr>
          <p:spPr bwMode="auto">
            <a:xfrm>
              <a:off x="3683"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86" name="Oval 139"/>
            <p:cNvSpPr>
              <a:spLocks noChangeArrowheads="1"/>
            </p:cNvSpPr>
            <p:nvPr/>
          </p:nvSpPr>
          <p:spPr bwMode="auto">
            <a:xfrm>
              <a:off x="3779"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87" name="Oval 140"/>
            <p:cNvSpPr>
              <a:spLocks noChangeArrowheads="1"/>
            </p:cNvSpPr>
            <p:nvPr/>
          </p:nvSpPr>
          <p:spPr bwMode="auto">
            <a:xfrm>
              <a:off x="3714" y="375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88" name="Oval 141"/>
            <p:cNvSpPr>
              <a:spLocks noChangeArrowheads="1"/>
            </p:cNvSpPr>
            <p:nvPr/>
          </p:nvSpPr>
          <p:spPr bwMode="auto">
            <a:xfrm>
              <a:off x="3817" y="37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89" name="Oval 142"/>
            <p:cNvSpPr>
              <a:spLocks noChangeArrowheads="1"/>
            </p:cNvSpPr>
            <p:nvPr/>
          </p:nvSpPr>
          <p:spPr bwMode="auto">
            <a:xfrm>
              <a:off x="3674"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90" name="Oval 143"/>
            <p:cNvSpPr>
              <a:spLocks noChangeArrowheads="1"/>
            </p:cNvSpPr>
            <p:nvPr/>
          </p:nvSpPr>
          <p:spPr bwMode="auto">
            <a:xfrm>
              <a:off x="3770"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91" name="Oval 144"/>
            <p:cNvSpPr>
              <a:spLocks noChangeArrowheads="1"/>
            </p:cNvSpPr>
            <p:nvPr/>
          </p:nvSpPr>
          <p:spPr bwMode="auto">
            <a:xfrm>
              <a:off x="3705" y="356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92" name="Oval 145"/>
            <p:cNvSpPr>
              <a:spLocks noChangeArrowheads="1"/>
            </p:cNvSpPr>
            <p:nvPr/>
          </p:nvSpPr>
          <p:spPr bwMode="auto">
            <a:xfrm>
              <a:off x="3808" y="35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93" name="Oval 146"/>
            <p:cNvSpPr>
              <a:spLocks noChangeArrowheads="1"/>
            </p:cNvSpPr>
            <p:nvPr/>
          </p:nvSpPr>
          <p:spPr bwMode="auto">
            <a:xfrm>
              <a:off x="3697"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94" name="Oval 147"/>
            <p:cNvSpPr>
              <a:spLocks noChangeArrowheads="1"/>
            </p:cNvSpPr>
            <p:nvPr/>
          </p:nvSpPr>
          <p:spPr bwMode="auto">
            <a:xfrm>
              <a:off x="3793"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95" name="Oval 148"/>
            <p:cNvSpPr>
              <a:spLocks noChangeArrowheads="1"/>
            </p:cNvSpPr>
            <p:nvPr/>
          </p:nvSpPr>
          <p:spPr bwMode="auto">
            <a:xfrm>
              <a:off x="3728" y="336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96" name="Oval 149"/>
            <p:cNvSpPr>
              <a:spLocks noChangeArrowheads="1"/>
            </p:cNvSpPr>
            <p:nvPr/>
          </p:nvSpPr>
          <p:spPr bwMode="auto">
            <a:xfrm>
              <a:off x="3831" y="335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97" name="Oval 150"/>
            <p:cNvSpPr>
              <a:spLocks noChangeArrowheads="1"/>
            </p:cNvSpPr>
            <p:nvPr/>
          </p:nvSpPr>
          <p:spPr bwMode="auto">
            <a:xfrm>
              <a:off x="3688"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98" name="Oval 151"/>
            <p:cNvSpPr>
              <a:spLocks noChangeArrowheads="1"/>
            </p:cNvSpPr>
            <p:nvPr/>
          </p:nvSpPr>
          <p:spPr bwMode="auto">
            <a:xfrm>
              <a:off x="3784"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99" name="Oval 152"/>
            <p:cNvSpPr>
              <a:spLocks noChangeArrowheads="1"/>
            </p:cNvSpPr>
            <p:nvPr/>
          </p:nvSpPr>
          <p:spPr bwMode="auto">
            <a:xfrm>
              <a:off x="3719" y="318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00" name="Oval 153"/>
            <p:cNvSpPr>
              <a:spLocks noChangeArrowheads="1"/>
            </p:cNvSpPr>
            <p:nvPr/>
          </p:nvSpPr>
          <p:spPr bwMode="auto">
            <a:xfrm>
              <a:off x="3822" y="317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01" name="Oval 154"/>
            <p:cNvSpPr>
              <a:spLocks noChangeArrowheads="1"/>
            </p:cNvSpPr>
            <p:nvPr/>
          </p:nvSpPr>
          <p:spPr bwMode="auto">
            <a:xfrm>
              <a:off x="3688"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02" name="Oval 155"/>
            <p:cNvSpPr>
              <a:spLocks noChangeArrowheads="1"/>
            </p:cNvSpPr>
            <p:nvPr/>
          </p:nvSpPr>
          <p:spPr bwMode="auto">
            <a:xfrm>
              <a:off x="3784"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03" name="Oval 156"/>
            <p:cNvSpPr>
              <a:spLocks noChangeArrowheads="1"/>
            </p:cNvSpPr>
            <p:nvPr/>
          </p:nvSpPr>
          <p:spPr bwMode="auto">
            <a:xfrm>
              <a:off x="3719" y="298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04" name="Oval 157"/>
            <p:cNvSpPr>
              <a:spLocks noChangeArrowheads="1"/>
            </p:cNvSpPr>
            <p:nvPr/>
          </p:nvSpPr>
          <p:spPr bwMode="auto">
            <a:xfrm>
              <a:off x="3822" y="297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05" name="Oval 158"/>
            <p:cNvSpPr>
              <a:spLocks noChangeArrowheads="1"/>
            </p:cNvSpPr>
            <p:nvPr/>
          </p:nvSpPr>
          <p:spPr bwMode="auto">
            <a:xfrm>
              <a:off x="3679"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06" name="Oval 159"/>
            <p:cNvSpPr>
              <a:spLocks noChangeArrowheads="1"/>
            </p:cNvSpPr>
            <p:nvPr/>
          </p:nvSpPr>
          <p:spPr bwMode="auto">
            <a:xfrm>
              <a:off x="3775"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07" name="Oval 160"/>
            <p:cNvSpPr>
              <a:spLocks noChangeArrowheads="1"/>
            </p:cNvSpPr>
            <p:nvPr/>
          </p:nvSpPr>
          <p:spPr bwMode="auto">
            <a:xfrm>
              <a:off x="3710" y="280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08" name="Oval 161"/>
            <p:cNvSpPr>
              <a:spLocks noChangeArrowheads="1"/>
            </p:cNvSpPr>
            <p:nvPr/>
          </p:nvSpPr>
          <p:spPr bwMode="auto">
            <a:xfrm>
              <a:off x="3813" y="278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09" name="Oval 162"/>
            <p:cNvSpPr>
              <a:spLocks noChangeArrowheads="1"/>
            </p:cNvSpPr>
            <p:nvPr/>
          </p:nvSpPr>
          <p:spPr bwMode="auto">
            <a:xfrm>
              <a:off x="3697"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10" name="Oval 163"/>
            <p:cNvSpPr>
              <a:spLocks noChangeArrowheads="1"/>
            </p:cNvSpPr>
            <p:nvPr/>
          </p:nvSpPr>
          <p:spPr bwMode="auto">
            <a:xfrm>
              <a:off x="3793"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11" name="Oval 164"/>
            <p:cNvSpPr>
              <a:spLocks noChangeArrowheads="1"/>
            </p:cNvSpPr>
            <p:nvPr/>
          </p:nvSpPr>
          <p:spPr bwMode="auto">
            <a:xfrm>
              <a:off x="3728" y="260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12" name="Oval 165"/>
            <p:cNvSpPr>
              <a:spLocks noChangeArrowheads="1"/>
            </p:cNvSpPr>
            <p:nvPr/>
          </p:nvSpPr>
          <p:spPr bwMode="auto">
            <a:xfrm>
              <a:off x="3831" y="259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13" name="Oval 166"/>
            <p:cNvSpPr>
              <a:spLocks noChangeArrowheads="1"/>
            </p:cNvSpPr>
            <p:nvPr/>
          </p:nvSpPr>
          <p:spPr bwMode="auto">
            <a:xfrm>
              <a:off x="3688"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14" name="Oval 167"/>
            <p:cNvSpPr>
              <a:spLocks noChangeArrowheads="1"/>
            </p:cNvSpPr>
            <p:nvPr/>
          </p:nvSpPr>
          <p:spPr bwMode="auto">
            <a:xfrm>
              <a:off x="3784"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15" name="Oval 168"/>
            <p:cNvSpPr>
              <a:spLocks noChangeArrowheads="1"/>
            </p:cNvSpPr>
            <p:nvPr/>
          </p:nvSpPr>
          <p:spPr bwMode="auto">
            <a:xfrm>
              <a:off x="3719" y="242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16" name="Oval 169"/>
            <p:cNvSpPr>
              <a:spLocks noChangeArrowheads="1"/>
            </p:cNvSpPr>
            <p:nvPr/>
          </p:nvSpPr>
          <p:spPr bwMode="auto">
            <a:xfrm>
              <a:off x="3822" y="241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17" name="Oval 170"/>
            <p:cNvSpPr>
              <a:spLocks noChangeArrowheads="1"/>
            </p:cNvSpPr>
            <p:nvPr/>
          </p:nvSpPr>
          <p:spPr bwMode="auto">
            <a:xfrm>
              <a:off x="3688"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18" name="Oval 171"/>
            <p:cNvSpPr>
              <a:spLocks noChangeArrowheads="1"/>
            </p:cNvSpPr>
            <p:nvPr/>
          </p:nvSpPr>
          <p:spPr bwMode="auto">
            <a:xfrm>
              <a:off x="3784"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19" name="Oval 172"/>
            <p:cNvSpPr>
              <a:spLocks noChangeArrowheads="1"/>
            </p:cNvSpPr>
            <p:nvPr/>
          </p:nvSpPr>
          <p:spPr bwMode="auto">
            <a:xfrm>
              <a:off x="3719" y="2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20" name="Oval 173"/>
            <p:cNvSpPr>
              <a:spLocks noChangeArrowheads="1"/>
            </p:cNvSpPr>
            <p:nvPr/>
          </p:nvSpPr>
          <p:spPr bwMode="auto">
            <a:xfrm>
              <a:off x="3822" y="221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21" name="Oval 174"/>
            <p:cNvSpPr>
              <a:spLocks noChangeArrowheads="1"/>
            </p:cNvSpPr>
            <p:nvPr/>
          </p:nvSpPr>
          <p:spPr bwMode="auto">
            <a:xfrm>
              <a:off x="3679"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22" name="Oval 175"/>
            <p:cNvSpPr>
              <a:spLocks noChangeArrowheads="1"/>
            </p:cNvSpPr>
            <p:nvPr/>
          </p:nvSpPr>
          <p:spPr bwMode="auto">
            <a:xfrm>
              <a:off x="3775"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23" name="Oval 176"/>
            <p:cNvSpPr>
              <a:spLocks noChangeArrowheads="1"/>
            </p:cNvSpPr>
            <p:nvPr/>
          </p:nvSpPr>
          <p:spPr bwMode="auto">
            <a:xfrm>
              <a:off x="3710" y="2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24" name="Oval 177"/>
            <p:cNvSpPr>
              <a:spLocks noChangeArrowheads="1"/>
            </p:cNvSpPr>
            <p:nvPr/>
          </p:nvSpPr>
          <p:spPr bwMode="auto">
            <a:xfrm>
              <a:off x="3813" y="202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25" name="Oval 178"/>
            <p:cNvSpPr>
              <a:spLocks noChangeArrowheads="1"/>
            </p:cNvSpPr>
            <p:nvPr/>
          </p:nvSpPr>
          <p:spPr bwMode="auto">
            <a:xfrm>
              <a:off x="3702"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26" name="Oval 179"/>
            <p:cNvSpPr>
              <a:spLocks noChangeArrowheads="1"/>
            </p:cNvSpPr>
            <p:nvPr/>
          </p:nvSpPr>
          <p:spPr bwMode="auto">
            <a:xfrm>
              <a:off x="3798"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27" name="Oval 180"/>
            <p:cNvSpPr>
              <a:spLocks noChangeArrowheads="1"/>
            </p:cNvSpPr>
            <p:nvPr/>
          </p:nvSpPr>
          <p:spPr bwMode="auto">
            <a:xfrm>
              <a:off x="3733" y="18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28" name="Oval 181"/>
            <p:cNvSpPr>
              <a:spLocks noChangeArrowheads="1"/>
            </p:cNvSpPr>
            <p:nvPr/>
          </p:nvSpPr>
          <p:spPr bwMode="auto">
            <a:xfrm>
              <a:off x="3836" y="182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29" name="Oval 182"/>
            <p:cNvSpPr>
              <a:spLocks noChangeArrowheads="1"/>
            </p:cNvSpPr>
            <p:nvPr/>
          </p:nvSpPr>
          <p:spPr bwMode="auto">
            <a:xfrm>
              <a:off x="3693"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30" name="Oval 183"/>
            <p:cNvSpPr>
              <a:spLocks noChangeArrowheads="1"/>
            </p:cNvSpPr>
            <p:nvPr/>
          </p:nvSpPr>
          <p:spPr bwMode="auto">
            <a:xfrm>
              <a:off x="3789"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31" name="Oval 184"/>
            <p:cNvSpPr>
              <a:spLocks noChangeArrowheads="1"/>
            </p:cNvSpPr>
            <p:nvPr/>
          </p:nvSpPr>
          <p:spPr bwMode="auto">
            <a:xfrm>
              <a:off x="3724" y="16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32" name="Oval 185"/>
            <p:cNvSpPr>
              <a:spLocks noChangeArrowheads="1"/>
            </p:cNvSpPr>
            <p:nvPr/>
          </p:nvSpPr>
          <p:spPr bwMode="auto">
            <a:xfrm>
              <a:off x="3827" y="164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33" name="Oval 186"/>
            <p:cNvSpPr>
              <a:spLocks noChangeArrowheads="1"/>
            </p:cNvSpPr>
            <p:nvPr/>
          </p:nvSpPr>
          <p:spPr bwMode="auto">
            <a:xfrm>
              <a:off x="3693"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34" name="Oval 187"/>
            <p:cNvSpPr>
              <a:spLocks noChangeArrowheads="1"/>
            </p:cNvSpPr>
            <p:nvPr/>
          </p:nvSpPr>
          <p:spPr bwMode="auto">
            <a:xfrm>
              <a:off x="3789"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35" name="Oval 188"/>
            <p:cNvSpPr>
              <a:spLocks noChangeArrowheads="1"/>
            </p:cNvSpPr>
            <p:nvPr/>
          </p:nvSpPr>
          <p:spPr bwMode="auto">
            <a:xfrm>
              <a:off x="3724" y="1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36" name="Oval 189"/>
            <p:cNvSpPr>
              <a:spLocks noChangeArrowheads="1"/>
            </p:cNvSpPr>
            <p:nvPr/>
          </p:nvSpPr>
          <p:spPr bwMode="auto">
            <a:xfrm>
              <a:off x="3827" y="144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56327" name="Group 190"/>
          <p:cNvGrpSpPr>
            <a:grpSpLocks/>
          </p:cNvGrpSpPr>
          <p:nvPr/>
        </p:nvGrpSpPr>
        <p:grpSpPr bwMode="auto">
          <a:xfrm>
            <a:off x="5907088" y="4295775"/>
            <a:ext cx="233362" cy="2476500"/>
            <a:chOff x="3674" y="1417"/>
            <a:chExt cx="257" cy="2908"/>
          </a:xfrm>
        </p:grpSpPr>
        <p:sp>
          <p:nvSpPr>
            <p:cNvPr id="1140927" name="Rectangle 191"/>
            <p:cNvSpPr>
              <a:spLocks noChangeArrowheads="1"/>
            </p:cNvSpPr>
            <p:nvPr/>
          </p:nvSpPr>
          <p:spPr bwMode="auto">
            <a:xfrm>
              <a:off x="3677" y="1417"/>
              <a:ext cx="254" cy="290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6416" name="Oval 192"/>
            <p:cNvSpPr>
              <a:spLocks noChangeArrowheads="1"/>
            </p:cNvSpPr>
            <p:nvPr/>
          </p:nvSpPr>
          <p:spPr bwMode="auto">
            <a:xfrm>
              <a:off x="3692"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17" name="Oval 193"/>
            <p:cNvSpPr>
              <a:spLocks noChangeArrowheads="1"/>
            </p:cNvSpPr>
            <p:nvPr/>
          </p:nvSpPr>
          <p:spPr bwMode="auto">
            <a:xfrm>
              <a:off x="3788"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18" name="Oval 194"/>
            <p:cNvSpPr>
              <a:spLocks noChangeArrowheads="1"/>
            </p:cNvSpPr>
            <p:nvPr/>
          </p:nvSpPr>
          <p:spPr bwMode="auto">
            <a:xfrm>
              <a:off x="3723" y="413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19" name="Oval 195"/>
            <p:cNvSpPr>
              <a:spLocks noChangeArrowheads="1"/>
            </p:cNvSpPr>
            <p:nvPr/>
          </p:nvSpPr>
          <p:spPr bwMode="auto">
            <a:xfrm>
              <a:off x="3826" y="412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20" name="Oval 196"/>
            <p:cNvSpPr>
              <a:spLocks noChangeArrowheads="1"/>
            </p:cNvSpPr>
            <p:nvPr/>
          </p:nvSpPr>
          <p:spPr bwMode="auto">
            <a:xfrm>
              <a:off x="3683"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21" name="Oval 197"/>
            <p:cNvSpPr>
              <a:spLocks noChangeArrowheads="1"/>
            </p:cNvSpPr>
            <p:nvPr/>
          </p:nvSpPr>
          <p:spPr bwMode="auto">
            <a:xfrm>
              <a:off x="3779"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22" name="Oval 198"/>
            <p:cNvSpPr>
              <a:spLocks noChangeArrowheads="1"/>
            </p:cNvSpPr>
            <p:nvPr/>
          </p:nvSpPr>
          <p:spPr bwMode="auto">
            <a:xfrm>
              <a:off x="3714" y="395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23" name="Oval 199"/>
            <p:cNvSpPr>
              <a:spLocks noChangeArrowheads="1"/>
            </p:cNvSpPr>
            <p:nvPr/>
          </p:nvSpPr>
          <p:spPr bwMode="auto">
            <a:xfrm>
              <a:off x="3817" y="393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24" name="Oval 200"/>
            <p:cNvSpPr>
              <a:spLocks noChangeArrowheads="1"/>
            </p:cNvSpPr>
            <p:nvPr/>
          </p:nvSpPr>
          <p:spPr bwMode="auto">
            <a:xfrm>
              <a:off x="3683"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25" name="Oval 201"/>
            <p:cNvSpPr>
              <a:spLocks noChangeArrowheads="1"/>
            </p:cNvSpPr>
            <p:nvPr/>
          </p:nvSpPr>
          <p:spPr bwMode="auto">
            <a:xfrm>
              <a:off x="3779"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26" name="Oval 202"/>
            <p:cNvSpPr>
              <a:spLocks noChangeArrowheads="1"/>
            </p:cNvSpPr>
            <p:nvPr/>
          </p:nvSpPr>
          <p:spPr bwMode="auto">
            <a:xfrm>
              <a:off x="3714" y="375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27" name="Oval 203"/>
            <p:cNvSpPr>
              <a:spLocks noChangeArrowheads="1"/>
            </p:cNvSpPr>
            <p:nvPr/>
          </p:nvSpPr>
          <p:spPr bwMode="auto">
            <a:xfrm>
              <a:off x="3817" y="37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28" name="Oval 204"/>
            <p:cNvSpPr>
              <a:spLocks noChangeArrowheads="1"/>
            </p:cNvSpPr>
            <p:nvPr/>
          </p:nvSpPr>
          <p:spPr bwMode="auto">
            <a:xfrm>
              <a:off x="3674"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29" name="Oval 205"/>
            <p:cNvSpPr>
              <a:spLocks noChangeArrowheads="1"/>
            </p:cNvSpPr>
            <p:nvPr/>
          </p:nvSpPr>
          <p:spPr bwMode="auto">
            <a:xfrm>
              <a:off x="3770"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30" name="Oval 206"/>
            <p:cNvSpPr>
              <a:spLocks noChangeArrowheads="1"/>
            </p:cNvSpPr>
            <p:nvPr/>
          </p:nvSpPr>
          <p:spPr bwMode="auto">
            <a:xfrm>
              <a:off x="3705" y="356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31" name="Oval 207"/>
            <p:cNvSpPr>
              <a:spLocks noChangeArrowheads="1"/>
            </p:cNvSpPr>
            <p:nvPr/>
          </p:nvSpPr>
          <p:spPr bwMode="auto">
            <a:xfrm>
              <a:off x="3808" y="35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32" name="Oval 208"/>
            <p:cNvSpPr>
              <a:spLocks noChangeArrowheads="1"/>
            </p:cNvSpPr>
            <p:nvPr/>
          </p:nvSpPr>
          <p:spPr bwMode="auto">
            <a:xfrm>
              <a:off x="3697"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33" name="Oval 209"/>
            <p:cNvSpPr>
              <a:spLocks noChangeArrowheads="1"/>
            </p:cNvSpPr>
            <p:nvPr/>
          </p:nvSpPr>
          <p:spPr bwMode="auto">
            <a:xfrm>
              <a:off x="3793"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34" name="Oval 210"/>
            <p:cNvSpPr>
              <a:spLocks noChangeArrowheads="1"/>
            </p:cNvSpPr>
            <p:nvPr/>
          </p:nvSpPr>
          <p:spPr bwMode="auto">
            <a:xfrm>
              <a:off x="3728" y="336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35" name="Oval 211"/>
            <p:cNvSpPr>
              <a:spLocks noChangeArrowheads="1"/>
            </p:cNvSpPr>
            <p:nvPr/>
          </p:nvSpPr>
          <p:spPr bwMode="auto">
            <a:xfrm>
              <a:off x="3831" y="335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36" name="Oval 212"/>
            <p:cNvSpPr>
              <a:spLocks noChangeArrowheads="1"/>
            </p:cNvSpPr>
            <p:nvPr/>
          </p:nvSpPr>
          <p:spPr bwMode="auto">
            <a:xfrm>
              <a:off x="3688"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37" name="Oval 213"/>
            <p:cNvSpPr>
              <a:spLocks noChangeArrowheads="1"/>
            </p:cNvSpPr>
            <p:nvPr/>
          </p:nvSpPr>
          <p:spPr bwMode="auto">
            <a:xfrm>
              <a:off x="3784"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38" name="Oval 214"/>
            <p:cNvSpPr>
              <a:spLocks noChangeArrowheads="1"/>
            </p:cNvSpPr>
            <p:nvPr/>
          </p:nvSpPr>
          <p:spPr bwMode="auto">
            <a:xfrm>
              <a:off x="3719" y="318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39" name="Oval 215"/>
            <p:cNvSpPr>
              <a:spLocks noChangeArrowheads="1"/>
            </p:cNvSpPr>
            <p:nvPr/>
          </p:nvSpPr>
          <p:spPr bwMode="auto">
            <a:xfrm>
              <a:off x="3822" y="317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40" name="Oval 216"/>
            <p:cNvSpPr>
              <a:spLocks noChangeArrowheads="1"/>
            </p:cNvSpPr>
            <p:nvPr/>
          </p:nvSpPr>
          <p:spPr bwMode="auto">
            <a:xfrm>
              <a:off x="3688"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41" name="Oval 217"/>
            <p:cNvSpPr>
              <a:spLocks noChangeArrowheads="1"/>
            </p:cNvSpPr>
            <p:nvPr/>
          </p:nvSpPr>
          <p:spPr bwMode="auto">
            <a:xfrm>
              <a:off x="3784"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42" name="Oval 218"/>
            <p:cNvSpPr>
              <a:spLocks noChangeArrowheads="1"/>
            </p:cNvSpPr>
            <p:nvPr/>
          </p:nvSpPr>
          <p:spPr bwMode="auto">
            <a:xfrm>
              <a:off x="3719" y="298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43" name="Oval 219"/>
            <p:cNvSpPr>
              <a:spLocks noChangeArrowheads="1"/>
            </p:cNvSpPr>
            <p:nvPr/>
          </p:nvSpPr>
          <p:spPr bwMode="auto">
            <a:xfrm>
              <a:off x="3822" y="297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44" name="Oval 220"/>
            <p:cNvSpPr>
              <a:spLocks noChangeArrowheads="1"/>
            </p:cNvSpPr>
            <p:nvPr/>
          </p:nvSpPr>
          <p:spPr bwMode="auto">
            <a:xfrm>
              <a:off x="3679"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45" name="Oval 221"/>
            <p:cNvSpPr>
              <a:spLocks noChangeArrowheads="1"/>
            </p:cNvSpPr>
            <p:nvPr/>
          </p:nvSpPr>
          <p:spPr bwMode="auto">
            <a:xfrm>
              <a:off x="3775"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46" name="Oval 222"/>
            <p:cNvSpPr>
              <a:spLocks noChangeArrowheads="1"/>
            </p:cNvSpPr>
            <p:nvPr/>
          </p:nvSpPr>
          <p:spPr bwMode="auto">
            <a:xfrm>
              <a:off x="3710" y="280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47" name="Oval 223"/>
            <p:cNvSpPr>
              <a:spLocks noChangeArrowheads="1"/>
            </p:cNvSpPr>
            <p:nvPr/>
          </p:nvSpPr>
          <p:spPr bwMode="auto">
            <a:xfrm>
              <a:off x="3813" y="278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48" name="Oval 224"/>
            <p:cNvSpPr>
              <a:spLocks noChangeArrowheads="1"/>
            </p:cNvSpPr>
            <p:nvPr/>
          </p:nvSpPr>
          <p:spPr bwMode="auto">
            <a:xfrm>
              <a:off x="3697"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49" name="Oval 225"/>
            <p:cNvSpPr>
              <a:spLocks noChangeArrowheads="1"/>
            </p:cNvSpPr>
            <p:nvPr/>
          </p:nvSpPr>
          <p:spPr bwMode="auto">
            <a:xfrm>
              <a:off x="3793"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50" name="Oval 226"/>
            <p:cNvSpPr>
              <a:spLocks noChangeArrowheads="1"/>
            </p:cNvSpPr>
            <p:nvPr/>
          </p:nvSpPr>
          <p:spPr bwMode="auto">
            <a:xfrm>
              <a:off x="3728" y="260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51" name="Oval 227"/>
            <p:cNvSpPr>
              <a:spLocks noChangeArrowheads="1"/>
            </p:cNvSpPr>
            <p:nvPr/>
          </p:nvSpPr>
          <p:spPr bwMode="auto">
            <a:xfrm>
              <a:off x="3831" y="259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52" name="Oval 228"/>
            <p:cNvSpPr>
              <a:spLocks noChangeArrowheads="1"/>
            </p:cNvSpPr>
            <p:nvPr/>
          </p:nvSpPr>
          <p:spPr bwMode="auto">
            <a:xfrm>
              <a:off x="3688"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53" name="Oval 229"/>
            <p:cNvSpPr>
              <a:spLocks noChangeArrowheads="1"/>
            </p:cNvSpPr>
            <p:nvPr/>
          </p:nvSpPr>
          <p:spPr bwMode="auto">
            <a:xfrm>
              <a:off x="3784"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54" name="Oval 230"/>
            <p:cNvSpPr>
              <a:spLocks noChangeArrowheads="1"/>
            </p:cNvSpPr>
            <p:nvPr/>
          </p:nvSpPr>
          <p:spPr bwMode="auto">
            <a:xfrm>
              <a:off x="3719" y="242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55" name="Oval 231"/>
            <p:cNvSpPr>
              <a:spLocks noChangeArrowheads="1"/>
            </p:cNvSpPr>
            <p:nvPr/>
          </p:nvSpPr>
          <p:spPr bwMode="auto">
            <a:xfrm>
              <a:off x="3822" y="241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56" name="Oval 232"/>
            <p:cNvSpPr>
              <a:spLocks noChangeArrowheads="1"/>
            </p:cNvSpPr>
            <p:nvPr/>
          </p:nvSpPr>
          <p:spPr bwMode="auto">
            <a:xfrm>
              <a:off x="3688"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57" name="Oval 233"/>
            <p:cNvSpPr>
              <a:spLocks noChangeArrowheads="1"/>
            </p:cNvSpPr>
            <p:nvPr/>
          </p:nvSpPr>
          <p:spPr bwMode="auto">
            <a:xfrm>
              <a:off x="3784"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58" name="Oval 234"/>
            <p:cNvSpPr>
              <a:spLocks noChangeArrowheads="1"/>
            </p:cNvSpPr>
            <p:nvPr/>
          </p:nvSpPr>
          <p:spPr bwMode="auto">
            <a:xfrm>
              <a:off x="3719" y="2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59" name="Oval 235"/>
            <p:cNvSpPr>
              <a:spLocks noChangeArrowheads="1"/>
            </p:cNvSpPr>
            <p:nvPr/>
          </p:nvSpPr>
          <p:spPr bwMode="auto">
            <a:xfrm>
              <a:off x="3822" y="221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60" name="Oval 236"/>
            <p:cNvSpPr>
              <a:spLocks noChangeArrowheads="1"/>
            </p:cNvSpPr>
            <p:nvPr/>
          </p:nvSpPr>
          <p:spPr bwMode="auto">
            <a:xfrm>
              <a:off x="3679"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61" name="Oval 237"/>
            <p:cNvSpPr>
              <a:spLocks noChangeArrowheads="1"/>
            </p:cNvSpPr>
            <p:nvPr/>
          </p:nvSpPr>
          <p:spPr bwMode="auto">
            <a:xfrm>
              <a:off x="3775"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62" name="Oval 238"/>
            <p:cNvSpPr>
              <a:spLocks noChangeArrowheads="1"/>
            </p:cNvSpPr>
            <p:nvPr/>
          </p:nvSpPr>
          <p:spPr bwMode="auto">
            <a:xfrm>
              <a:off x="3710" y="2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63" name="Oval 239"/>
            <p:cNvSpPr>
              <a:spLocks noChangeArrowheads="1"/>
            </p:cNvSpPr>
            <p:nvPr/>
          </p:nvSpPr>
          <p:spPr bwMode="auto">
            <a:xfrm>
              <a:off x="3813" y="202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64" name="Oval 240"/>
            <p:cNvSpPr>
              <a:spLocks noChangeArrowheads="1"/>
            </p:cNvSpPr>
            <p:nvPr/>
          </p:nvSpPr>
          <p:spPr bwMode="auto">
            <a:xfrm>
              <a:off x="3702"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65" name="Oval 241"/>
            <p:cNvSpPr>
              <a:spLocks noChangeArrowheads="1"/>
            </p:cNvSpPr>
            <p:nvPr/>
          </p:nvSpPr>
          <p:spPr bwMode="auto">
            <a:xfrm>
              <a:off x="3798"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66" name="Oval 242"/>
            <p:cNvSpPr>
              <a:spLocks noChangeArrowheads="1"/>
            </p:cNvSpPr>
            <p:nvPr/>
          </p:nvSpPr>
          <p:spPr bwMode="auto">
            <a:xfrm>
              <a:off x="3733" y="18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67" name="Oval 243"/>
            <p:cNvSpPr>
              <a:spLocks noChangeArrowheads="1"/>
            </p:cNvSpPr>
            <p:nvPr/>
          </p:nvSpPr>
          <p:spPr bwMode="auto">
            <a:xfrm>
              <a:off x="3836" y="182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68" name="Oval 244"/>
            <p:cNvSpPr>
              <a:spLocks noChangeArrowheads="1"/>
            </p:cNvSpPr>
            <p:nvPr/>
          </p:nvSpPr>
          <p:spPr bwMode="auto">
            <a:xfrm>
              <a:off x="3693"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69" name="Oval 245"/>
            <p:cNvSpPr>
              <a:spLocks noChangeArrowheads="1"/>
            </p:cNvSpPr>
            <p:nvPr/>
          </p:nvSpPr>
          <p:spPr bwMode="auto">
            <a:xfrm>
              <a:off x="3789"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70" name="Oval 246"/>
            <p:cNvSpPr>
              <a:spLocks noChangeArrowheads="1"/>
            </p:cNvSpPr>
            <p:nvPr/>
          </p:nvSpPr>
          <p:spPr bwMode="auto">
            <a:xfrm>
              <a:off x="3724" y="16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71" name="Oval 247"/>
            <p:cNvSpPr>
              <a:spLocks noChangeArrowheads="1"/>
            </p:cNvSpPr>
            <p:nvPr/>
          </p:nvSpPr>
          <p:spPr bwMode="auto">
            <a:xfrm>
              <a:off x="3827" y="164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72" name="Oval 248"/>
            <p:cNvSpPr>
              <a:spLocks noChangeArrowheads="1"/>
            </p:cNvSpPr>
            <p:nvPr/>
          </p:nvSpPr>
          <p:spPr bwMode="auto">
            <a:xfrm>
              <a:off x="3693"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73" name="Oval 249"/>
            <p:cNvSpPr>
              <a:spLocks noChangeArrowheads="1"/>
            </p:cNvSpPr>
            <p:nvPr/>
          </p:nvSpPr>
          <p:spPr bwMode="auto">
            <a:xfrm>
              <a:off x="3789"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74" name="Oval 250"/>
            <p:cNvSpPr>
              <a:spLocks noChangeArrowheads="1"/>
            </p:cNvSpPr>
            <p:nvPr/>
          </p:nvSpPr>
          <p:spPr bwMode="auto">
            <a:xfrm>
              <a:off x="3724" y="1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75" name="Oval 251"/>
            <p:cNvSpPr>
              <a:spLocks noChangeArrowheads="1"/>
            </p:cNvSpPr>
            <p:nvPr/>
          </p:nvSpPr>
          <p:spPr bwMode="auto">
            <a:xfrm>
              <a:off x="3827" y="144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56328" name="Group 252"/>
          <p:cNvGrpSpPr>
            <a:grpSpLocks/>
          </p:cNvGrpSpPr>
          <p:nvPr/>
        </p:nvGrpSpPr>
        <p:grpSpPr bwMode="auto">
          <a:xfrm>
            <a:off x="8769350" y="4295775"/>
            <a:ext cx="233363" cy="2476500"/>
            <a:chOff x="3674" y="1417"/>
            <a:chExt cx="257" cy="2908"/>
          </a:xfrm>
        </p:grpSpPr>
        <p:sp>
          <p:nvSpPr>
            <p:cNvPr id="1140989" name="Rectangle 253"/>
            <p:cNvSpPr>
              <a:spLocks noChangeArrowheads="1"/>
            </p:cNvSpPr>
            <p:nvPr/>
          </p:nvSpPr>
          <p:spPr bwMode="auto">
            <a:xfrm>
              <a:off x="3677" y="1417"/>
              <a:ext cx="254" cy="290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6355" name="Oval 254"/>
            <p:cNvSpPr>
              <a:spLocks noChangeArrowheads="1"/>
            </p:cNvSpPr>
            <p:nvPr/>
          </p:nvSpPr>
          <p:spPr bwMode="auto">
            <a:xfrm>
              <a:off x="3692"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56" name="Oval 255"/>
            <p:cNvSpPr>
              <a:spLocks noChangeArrowheads="1"/>
            </p:cNvSpPr>
            <p:nvPr/>
          </p:nvSpPr>
          <p:spPr bwMode="auto">
            <a:xfrm>
              <a:off x="3788"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57" name="Oval 256"/>
            <p:cNvSpPr>
              <a:spLocks noChangeArrowheads="1"/>
            </p:cNvSpPr>
            <p:nvPr/>
          </p:nvSpPr>
          <p:spPr bwMode="auto">
            <a:xfrm>
              <a:off x="3723" y="413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58" name="Oval 257"/>
            <p:cNvSpPr>
              <a:spLocks noChangeArrowheads="1"/>
            </p:cNvSpPr>
            <p:nvPr/>
          </p:nvSpPr>
          <p:spPr bwMode="auto">
            <a:xfrm>
              <a:off x="3826" y="412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59" name="Oval 258"/>
            <p:cNvSpPr>
              <a:spLocks noChangeArrowheads="1"/>
            </p:cNvSpPr>
            <p:nvPr/>
          </p:nvSpPr>
          <p:spPr bwMode="auto">
            <a:xfrm>
              <a:off x="3683"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60" name="Oval 259"/>
            <p:cNvSpPr>
              <a:spLocks noChangeArrowheads="1"/>
            </p:cNvSpPr>
            <p:nvPr/>
          </p:nvSpPr>
          <p:spPr bwMode="auto">
            <a:xfrm>
              <a:off x="3779"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61" name="Oval 260"/>
            <p:cNvSpPr>
              <a:spLocks noChangeArrowheads="1"/>
            </p:cNvSpPr>
            <p:nvPr/>
          </p:nvSpPr>
          <p:spPr bwMode="auto">
            <a:xfrm>
              <a:off x="3714" y="395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62" name="Oval 261"/>
            <p:cNvSpPr>
              <a:spLocks noChangeArrowheads="1"/>
            </p:cNvSpPr>
            <p:nvPr/>
          </p:nvSpPr>
          <p:spPr bwMode="auto">
            <a:xfrm>
              <a:off x="3817" y="393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63" name="Oval 262"/>
            <p:cNvSpPr>
              <a:spLocks noChangeArrowheads="1"/>
            </p:cNvSpPr>
            <p:nvPr/>
          </p:nvSpPr>
          <p:spPr bwMode="auto">
            <a:xfrm>
              <a:off x="3683"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64" name="Oval 263"/>
            <p:cNvSpPr>
              <a:spLocks noChangeArrowheads="1"/>
            </p:cNvSpPr>
            <p:nvPr/>
          </p:nvSpPr>
          <p:spPr bwMode="auto">
            <a:xfrm>
              <a:off x="3779"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65" name="Oval 264"/>
            <p:cNvSpPr>
              <a:spLocks noChangeArrowheads="1"/>
            </p:cNvSpPr>
            <p:nvPr/>
          </p:nvSpPr>
          <p:spPr bwMode="auto">
            <a:xfrm>
              <a:off x="3714" y="375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66" name="Oval 265"/>
            <p:cNvSpPr>
              <a:spLocks noChangeArrowheads="1"/>
            </p:cNvSpPr>
            <p:nvPr/>
          </p:nvSpPr>
          <p:spPr bwMode="auto">
            <a:xfrm>
              <a:off x="3817" y="37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67" name="Oval 266"/>
            <p:cNvSpPr>
              <a:spLocks noChangeArrowheads="1"/>
            </p:cNvSpPr>
            <p:nvPr/>
          </p:nvSpPr>
          <p:spPr bwMode="auto">
            <a:xfrm>
              <a:off x="3674"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68" name="Oval 267"/>
            <p:cNvSpPr>
              <a:spLocks noChangeArrowheads="1"/>
            </p:cNvSpPr>
            <p:nvPr/>
          </p:nvSpPr>
          <p:spPr bwMode="auto">
            <a:xfrm>
              <a:off x="3770"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69" name="Oval 268"/>
            <p:cNvSpPr>
              <a:spLocks noChangeArrowheads="1"/>
            </p:cNvSpPr>
            <p:nvPr/>
          </p:nvSpPr>
          <p:spPr bwMode="auto">
            <a:xfrm>
              <a:off x="3705" y="356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70" name="Oval 269"/>
            <p:cNvSpPr>
              <a:spLocks noChangeArrowheads="1"/>
            </p:cNvSpPr>
            <p:nvPr/>
          </p:nvSpPr>
          <p:spPr bwMode="auto">
            <a:xfrm>
              <a:off x="3808" y="35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71" name="Oval 270"/>
            <p:cNvSpPr>
              <a:spLocks noChangeArrowheads="1"/>
            </p:cNvSpPr>
            <p:nvPr/>
          </p:nvSpPr>
          <p:spPr bwMode="auto">
            <a:xfrm>
              <a:off x="3697"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72" name="Oval 271"/>
            <p:cNvSpPr>
              <a:spLocks noChangeArrowheads="1"/>
            </p:cNvSpPr>
            <p:nvPr/>
          </p:nvSpPr>
          <p:spPr bwMode="auto">
            <a:xfrm>
              <a:off x="3793"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73" name="Oval 272"/>
            <p:cNvSpPr>
              <a:spLocks noChangeArrowheads="1"/>
            </p:cNvSpPr>
            <p:nvPr/>
          </p:nvSpPr>
          <p:spPr bwMode="auto">
            <a:xfrm>
              <a:off x="3728" y="336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74" name="Oval 273"/>
            <p:cNvSpPr>
              <a:spLocks noChangeArrowheads="1"/>
            </p:cNvSpPr>
            <p:nvPr/>
          </p:nvSpPr>
          <p:spPr bwMode="auto">
            <a:xfrm>
              <a:off x="3831" y="335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75" name="Oval 274"/>
            <p:cNvSpPr>
              <a:spLocks noChangeArrowheads="1"/>
            </p:cNvSpPr>
            <p:nvPr/>
          </p:nvSpPr>
          <p:spPr bwMode="auto">
            <a:xfrm>
              <a:off x="3688"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76" name="Oval 275"/>
            <p:cNvSpPr>
              <a:spLocks noChangeArrowheads="1"/>
            </p:cNvSpPr>
            <p:nvPr/>
          </p:nvSpPr>
          <p:spPr bwMode="auto">
            <a:xfrm>
              <a:off x="3784"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77" name="Oval 276"/>
            <p:cNvSpPr>
              <a:spLocks noChangeArrowheads="1"/>
            </p:cNvSpPr>
            <p:nvPr/>
          </p:nvSpPr>
          <p:spPr bwMode="auto">
            <a:xfrm>
              <a:off x="3719" y="318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78" name="Oval 277"/>
            <p:cNvSpPr>
              <a:spLocks noChangeArrowheads="1"/>
            </p:cNvSpPr>
            <p:nvPr/>
          </p:nvSpPr>
          <p:spPr bwMode="auto">
            <a:xfrm>
              <a:off x="3822" y="317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79" name="Oval 278"/>
            <p:cNvSpPr>
              <a:spLocks noChangeArrowheads="1"/>
            </p:cNvSpPr>
            <p:nvPr/>
          </p:nvSpPr>
          <p:spPr bwMode="auto">
            <a:xfrm>
              <a:off x="3688"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80" name="Oval 279"/>
            <p:cNvSpPr>
              <a:spLocks noChangeArrowheads="1"/>
            </p:cNvSpPr>
            <p:nvPr/>
          </p:nvSpPr>
          <p:spPr bwMode="auto">
            <a:xfrm>
              <a:off x="3784"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81" name="Oval 280"/>
            <p:cNvSpPr>
              <a:spLocks noChangeArrowheads="1"/>
            </p:cNvSpPr>
            <p:nvPr/>
          </p:nvSpPr>
          <p:spPr bwMode="auto">
            <a:xfrm>
              <a:off x="3719" y="298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82" name="Oval 281"/>
            <p:cNvSpPr>
              <a:spLocks noChangeArrowheads="1"/>
            </p:cNvSpPr>
            <p:nvPr/>
          </p:nvSpPr>
          <p:spPr bwMode="auto">
            <a:xfrm>
              <a:off x="3822" y="297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83" name="Oval 282"/>
            <p:cNvSpPr>
              <a:spLocks noChangeArrowheads="1"/>
            </p:cNvSpPr>
            <p:nvPr/>
          </p:nvSpPr>
          <p:spPr bwMode="auto">
            <a:xfrm>
              <a:off x="3679"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84" name="Oval 283"/>
            <p:cNvSpPr>
              <a:spLocks noChangeArrowheads="1"/>
            </p:cNvSpPr>
            <p:nvPr/>
          </p:nvSpPr>
          <p:spPr bwMode="auto">
            <a:xfrm>
              <a:off x="3775"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85" name="Oval 284"/>
            <p:cNvSpPr>
              <a:spLocks noChangeArrowheads="1"/>
            </p:cNvSpPr>
            <p:nvPr/>
          </p:nvSpPr>
          <p:spPr bwMode="auto">
            <a:xfrm>
              <a:off x="3710" y="280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86" name="Oval 285"/>
            <p:cNvSpPr>
              <a:spLocks noChangeArrowheads="1"/>
            </p:cNvSpPr>
            <p:nvPr/>
          </p:nvSpPr>
          <p:spPr bwMode="auto">
            <a:xfrm>
              <a:off x="3813" y="278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87" name="Oval 286"/>
            <p:cNvSpPr>
              <a:spLocks noChangeArrowheads="1"/>
            </p:cNvSpPr>
            <p:nvPr/>
          </p:nvSpPr>
          <p:spPr bwMode="auto">
            <a:xfrm>
              <a:off x="3697"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88" name="Oval 287"/>
            <p:cNvSpPr>
              <a:spLocks noChangeArrowheads="1"/>
            </p:cNvSpPr>
            <p:nvPr/>
          </p:nvSpPr>
          <p:spPr bwMode="auto">
            <a:xfrm>
              <a:off x="3793"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89" name="Oval 288"/>
            <p:cNvSpPr>
              <a:spLocks noChangeArrowheads="1"/>
            </p:cNvSpPr>
            <p:nvPr/>
          </p:nvSpPr>
          <p:spPr bwMode="auto">
            <a:xfrm>
              <a:off x="3728" y="260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90" name="Oval 289"/>
            <p:cNvSpPr>
              <a:spLocks noChangeArrowheads="1"/>
            </p:cNvSpPr>
            <p:nvPr/>
          </p:nvSpPr>
          <p:spPr bwMode="auto">
            <a:xfrm>
              <a:off x="3831" y="259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91" name="Oval 290"/>
            <p:cNvSpPr>
              <a:spLocks noChangeArrowheads="1"/>
            </p:cNvSpPr>
            <p:nvPr/>
          </p:nvSpPr>
          <p:spPr bwMode="auto">
            <a:xfrm>
              <a:off x="3688"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92" name="Oval 291"/>
            <p:cNvSpPr>
              <a:spLocks noChangeArrowheads="1"/>
            </p:cNvSpPr>
            <p:nvPr/>
          </p:nvSpPr>
          <p:spPr bwMode="auto">
            <a:xfrm>
              <a:off x="3784"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93" name="Oval 292"/>
            <p:cNvSpPr>
              <a:spLocks noChangeArrowheads="1"/>
            </p:cNvSpPr>
            <p:nvPr/>
          </p:nvSpPr>
          <p:spPr bwMode="auto">
            <a:xfrm>
              <a:off x="3719" y="242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94" name="Oval 293"/>
            <p:cNvSpPr>
              <a:spLocks noChangeArrowheads="1"/>
            </p:cNvSpPr>
            <p:nvPr/>
          </p:nvSpPr>
          <p:spPr bwMode="auto">
            <a:xfrm>
              <a:off x="3822" y="241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95" name="Oval 294"/>
            <p:cNvSpPr>
              <a:spLocks noChangeArrowheads="1"/>
            </p:cNvSpPr>
            <p:nvPr/>
          </p:nvSpPr>
          <p:spPr bwMode="auto">
            <a:xfrm>
              <a:off x="3688"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96" name="Oval 295"/>
            <p:cNvSpPr>
              <a:spLocks noChangeArrowheads="1"/>
            </p:cNvSpPr>
            <p:nvPr/>
          </p:nvSpPr>
          <p:spPr bwMode="auto">
            <a:xfrm>
              <a:off x="3784"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97" name="Oval 296"/>
            <p:cNvSpPr>
              <a:spLocks noChangeArrowheads="1"/>
            </p:cNvSpPr>
            <p:nvPr/>
          </p:nvSpPr>
          <p:spPr bwMode="auto">
            <a:xfrm>
              <a:off x="3719" y="2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98" name="Oval 297"/>
            <p:cNvSpPr>
              <a:spLocks noChangeArrowheads="1"/>
            </p:cNvSpPr>
            <p:nvPr/>
          </p:nvSpPr>
          <p:spPr bwMode="auto">
            <a:xfrm>
              <a:off x="3822" y="221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99" name="Oval 298"/>
            <p:cNvSpPr>
              <a:spLocks noChangeArrowheads="1"/>
            </p:cNvSpPr>
            <p:nvPr/>
          </p:nvSpPr>
          <p:spPr bwMode="auto">
            <a:xfrm>
              <a:off x="3679"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00" name="Oval 299"/>
            <p:cNvSpPr>
              <a:spLocks noChangeArrowheads="1"/>
            </p:cNvSpPr>
            <p:nvPr/>
          </p:nvSpPr>
          <p:spPr bwMode="auto">
            <a:xfrm>
              <a:off x="3775"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01" name="Oval 300"/>
            <p:cNvSpPr>
              <a:spLocks noChangeArrowheads="1"/>
            </p:cNvSpPr>
            <p:nvPr/>
          </p:nvSpPr>
          <p:spPr bwMode="auto">
            <a:xfrm>
              <a:off x="3710" y="2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02" name="Oval 301"/>
            <p:cNvSpPr>
              <a:spLocks noChangeArrowheads="1"/>
            </p:cNvSpPr>
            <p:nvPr/>
          </p:nvSpPr>
          <p:spPr bwMode="auto">
            <a:xfrm>
              <a:off x="3813" y="202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03" name="Oval 302"/>
            <p:cNvSpPr>
              <a:spLocks noChangeArrowheads="1"/>
            </p:cNvSpPr>
            <p:nvPr/>
          </p:nvSpPr>
          <p:spPr bwMode="auto">
            <a:xfrm>
              <a:off x="3702"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04" name="Oval 303"/>
            <p:cNvSpPr>
              <a:spLocks noChangeArrowheads="1"/>
            </p:cNvSpPr>
            <p:nvPr/>
          </p:nvSpPr>
          <p:spPr bwMode="auto">
            <a:xfrm>
              <a:off x="3798"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05" name="Oval 304"/>
            <p:cNvSpPr>
              <a:spLocks noChangeArrowheads="1"/>
            </p:cNvSpPr>
            <p:nvPr/>
          </p:nvSpPr>
          <p:spPr bwMode="auto">
            <a:xfrm>
              <a:off x="3733" y="18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06" name="Oval 305"/>
            <p:cNvSpPr>
              <a:spLocks noChangeArrowheads="1"/>
            </p:cNvSpPr>
            <p:nvPr/>
          </p:nvSpPr>
          <p:spPr bwMode="auto">
            <a:xfrm>
              <a:off x="3836" y="182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07" name="Oval 306"/>
            <p:cNvSpPr>
              <a:spLocks noChangeArrowheads="1"/>
            </p:cNvSpPr>
            <p:nvPr/>
          </p:nvSpPr>
          <p:spPr bwMode="auto">
            <a:xfrm>
              <a:off x="3693"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08" name="Oval 307"/>
            <p:cNvSpPr>
              <a:spLocks noChangeArrowheads="1"/>
            </p:cNvSpPr>
            <p:nvPr/>
          </p:nvSpPr>
          <p:spPr bwMode="auto">
            <a:xfrm>
              <a:off x="3789"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09" name="Oval 308"/>
            <p:cNvSpPr>
              <a:spLocks noChangeArrowheads="1"/>
            </p:cNvSpPr>
            <p:nvPr/>
          </p:nvSpPr>
          <p:spPr bwMode="auto">
            <a:xfrm>
              <a:off x="3724" y="16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10" name="Oval 309"/>
            <p:cNvSpPr>
              <a:spLocks noChangeArrowheads="1"/>
            </p:cNvSpPr>
            <p:nvPr/>
          </p:nvSpPr>
          <p:spPr bwMode="auto">
            <a:xfrm>
              <a:off x="3827" y="164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11" name="Oval 310"/>
            <p:cNvSpPr>
              <a:spLocks noChangeArrowheads="1"/>
            </p:cNvSpPr>
            <p:nvPr/>
          </p:nvSpPr>
          <p:spPr bwMode="auto">
            <a:xfrm>
              <a:off x="3693"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12" name="Oval 311"/>
            <p:cNvSpPr>
              <a:spLocks noChangeArrowheads="1"/>
            </p:cNvSpPr>
            <p:nvPr/>
          </p:nvSpPr>
          <p:spPr bwMode="auto">
            <a:xfrm>
              <a:off x="3789"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13" name="Oval 312"/>
            <p:cNvSpPr>
              <a:spLocks noChangeArrowheads="1"/>
            </p:cNvSpPr>
            <p:nvPr/>
          </p:nvSpPr>
          <p:spPr bwMode="auto">
            <a:xfrm>
              <a:off x="3724" y="1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14" name="Oval 313"/>
            <p:cNvSpPr>
              <a:spLocks noChangeArrowheads="1"/>
            </p:cNvSpPr>
            <p:nvPr/>
          </p:nvSpPr>
          <p:spPr bwMode="auto">
            <a:xfrm>
              <a:off x="3827" y="144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56329" name="Group 314"/>
          <p:cNvGrpSpPr>
            <a:grpSpLocks/>
          </p:cNvGrpSpPr>
          <p:nvPr/>
        </p:nvGrpSpPr>
        <p:grpSpPr bwMode="auto">
          <a:xfrm>
            <a:off x="6202363" y="4287838"/>
            <a:ext cx="396875" cy="2479675"/>
            <a:chOff x="3907" y="2701"/>
            <a:chExt cx="250" cy="1562"/>
          </a:xfrm>
        </p:grpSpPr>
        <p:sp>
          <p:nvSpPr>
            <p:cNvPr id="1141051" name="Rectangle 315"/>
            <p:cNvSpPr>
              <a:spLocks noChangeArrowheads="1"/>
            </p:cNvSpPr>
            <p:nvPr/>
          </p:nvSpPr>
          <p:spPr bwMode="auto">
            <a:xfrm>
              <a:off x="3937" y="2701"/>
              <a:ext cx="172" cy="1562"/>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6353" name="Text Box 316"/>
            <p:cNvSpPr txBox="1">
              <a:spLocks noChangeArrowheads="1"/>
            </p:cNvSpPr>
            <p:nvPr/>
          </p:nvSpPr>
          <p:spPr bwMode="auto">
            <a:xfrm rot="5400000">
              <a:off x="3542" y="3372"/>
              <a:ext cx="980" cy="250"/>
            </a:xfrm>
            <a:prstGeom prst="rect">
              <a:avLst/>
            </a:prstGeom>
            <a:noFill/>
            <a:ln w="9525">
              <a:noFill/>
              <a:miter lim="800000"/>
              <a:headEnd/>
              <a:tailEnd/>
            </a:ln>
          </p:spPr>
          <p:txBody>
            <a:bodyPr wrap="none">
              <a:spAutoFit/>
            </a:bodyPr>
            <a:lstStyle/>
            <a:p>
              <a:r>
                <a:rPr lang="en-US" b="1">
                  <a:solidFill>
                    <a:schemeClr val="bg1"/>
                  </a:solidFill>
                </a:rPr>
                <a:t>moderator</a:t>
              </a:r>
            </a:p>
          </p:txBody>
        </p:sp>
      </p:grpSp>
      <p:grpSp>
        <p:nvGrpSpPr>
          <p:cNvPr id="56330" name="Group 317"/>
          <p:cNvGrpSpPr>
            <a:grpSpLocks/>
          </p:cNvGrpSpPr>
          <p:nvPr/>
        </p:nvGrpSpPr>
        <p:grpSpPr bwMode="auto">
          <a:xfrm>
            <a:off x="6916738" y="4295775"/>
            <a:ext cx="396875" cy="2479675"/>
            <a:chOff x="4357" y="2706"/>
            <a:chExt cx="250" cy="1562"/>
          </a:xfrm>
        </p:grpSpPr>
        <p:sp>
          <p:nvSpPr>
            <p:cNvPr id="1141054" name="Rectangle 318"/>
            <p:cNvSpPr>
              <a:spLocks noChangeArrowheads="1"/>
            </p:cNvSpPr>
            <p:nvPr/>
          </p:nvSpPr>
          <p:spPr bwMode="auto">
            <a:xfrm>
              <a:off x="4386" y="2706"/>
              <a:ext cx="172" cy="1562"/>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6351" name="Text Box 319"/>
            <p:cNvSpPr txBox="1">
              <a:spLocks noChangeArrowheads="1"/>
            </p:cNvSpPr>
            <p:nvPr/>
          </p:nvSpPr>
          <p:spPr bwMode="auto">
            <a:xfrm rot="5400000">
              <a:off x="3992" y="3370"/>
              <a:ext cx="980" cy="250"/>
            </a:xfrm>
            <a:prstGeom prst="rect">
              <a:avLst/>
            </a:prstGeom>
            <a:noFill/>
            <a:ln w="9525">
              <a:noFill/>
              <a:miter lim="800000"/>
              <a:headEnd/>
              <a:tailEnd/>
            </a:ln>
          </p:spPr>
          <p:txBody>
            <a:bodyPr wrap="none">
              <a:spAutoFit/>
            </a:bodyPr>
            <a:lstStyle/>
            <a:p>
              <a:r>
                <a:rPr lang="en-US" b="1">
                  <a:solidFill>
                    <a:schemeClr val="bg1"/>
                  </a:solidFill>
                </a:rPr>
                <a:t>moderator</a:t>
              </a:r>
            </a:p>
          </p:txBody>
        </p:sp>
      </p:grpSp>
      <p:grpSp>
        <p:nvGrpSpPr>
          <p:cNvPr id="56331" name="Group 320"/>
          <p:cNvGrpSpPr>
            <a:grpSpLocks/>
          </p:cNvGrpSpPr>
          <p:nvPr/>
        </p:nvGrpSpPr>
        <p:grpSpPr bwMode="auto">
          <a:xfrm>
            <a:off x="7631113" y="4291013"/>
            <a:ext cx="396875" cy="2479675"/>
            <a:chOff x="4807" y="2703"/>
            <a:chExt cx="250" cy="1562"/>
          </a:xfrm>
        </p:grpSpPr>
        <p:sp>
          <p:nvSpPr>
            <p:cNvPr id="1141057" name="Rectangle 321"/>
            <p:cNvSpPr>
              <a:spLocks noChangeArrowheads="1"/>
            </p:cNvSpPr>
            <p:nvPr/>
          </p:nvSpPr>
          <p:spPr bwMode="auto">
            <a:xfrm>
              <a:off x="4842" y="2703"/>
              <a:ext cx="172" cy="1562"/>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6349" name="Text Box 322"/>
            <p:cNvSpPr txBox="1">
              <a:spLocks noChangeArrowheads="1"/>
            </p:cNvSpPr>
            <p:nvPr/>
          </p:nvSpPr>
          <p:spPr bwMode="auto">
            <a:xfrm rot="5400000">
              <a:off x="4442" y="3370"/>
              <a:ext cx="980" cy="250"/>
            </a:xfrm>
            <a:prstGeom prst="rect">
              <a:avLst/>
            </a:prstGeom>
            <a:noFill/>
            <a:ln w="9525">
              <a:noFill/>
              <a:miter lim="800000"/>
              <a:headEnd/>
              <a:tailEnd/>
            </a:ln>
          </p:spPr>
          <p:txBody>
            <a:bodyPr wrap="none">
              <a:spAutoFit/>
            </a:bodyPr>
            <a:lstStyle/>
            <a:p>
              <a:r>
                <a:rPr lang="en-US" b="1">
                  <a:solidFill>
                    <a:schemeClr val="bg1"/>
                  </a:solidFill>
                </a:rPr>
                <a:t>moderator</a:t>
              </a:r>
            </a:p>
          </p:txBody>
        </p:sp>
      </p:grpSp>
      <p:grpSp>
        <p:nvGrpSpPr>
          <p:cNvPr id="56332" name="Group 323"/>
          <p:cNvGrpSpPr>
            <a:grpSpLocks/>
          </p:cNvGrpSpPr>
          <p:nvPr/>
        </p:nvGrpSpPr>
        <p:grpSpPr bwMode="auto">
          <a:xfrm>
            <a:off x="8343900" y="4298950"/>
            <a:ext cx="396875" cy="2479675"/>
            <a:chOff x="5256" y="2708"/>
            <a:chExt cx="250" cy="1562"/>
          </a:xfrm>
        </p:grpSpPr>
        <p:sp>
          <p:nvSpPr>
            <p:cNvPr id="1141060" name="Rectangle 324"/>
            <p:cNvSpPr>
              <a:spLocks noChangeArrowheads="1"/>
            </p:cNvSpPr>
            <p:nvPr/>
          </p:nvSpPr>
          <p:spPr bwMode="auto">
            <a:xfrm>
              <a:off x="5291" y="2708"/>
              <a:ext cx="172" cy="1562"/>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6347" name="Text Box 325"/>
            <p:cNvSpPr txBox="1">
              <a:spLocks noChangeArrowheads="1"/>
            </p:cNvSpPr>
            <p:nvPr/>
          </p:nvSpPr>
          <p:spPr bwMode="auto">
            <a:xfrm rot="5400000">
              <a:off x="4891" y="3378"/>
              <a:ext cx="980" cy="250"/>
            </a:xfrm>
            <a:prstGeom prst="rect">
              <a:avLst/>
            </a:prstGeom>
            <a:noFill/>
            <a:ln w="9525">
              <a:noFill/>
              <a:miter lim="800000"/>
              <a:headEnd/>
              <a:tailEnd/>
            </a:ln>
          </p:spPr>
          <p:txBody>
            <a:bodyPr wrap="none">
              <a:spAutoFit/>
            </a:bodyPr>
            <a:lstStyle/>
            <a:p>
              <a:r>
                <a:rPr lang="en-US" b="1">
                  <a:solidFill>
                    <a:schemeClr val="bg1"/>
                  </a:solidFill>
                </a:rPr>
                <a:t>moderator</a:t>
              </a:r>
            </a:p>
          </p:txBody>
        </p:sp>
      </p:grpSp>
      <p:grpSp>
        <p:nvGrpSpPr>
          <p:cNvPr id="11" name="Group 326"/>
          <p:cNvGrpSpPr>
            <a:grpSpLocks/>
          </p:cNvGrpSpPr>
          <p:nvPr/>
        </p:nvGrpSpPr>
        <p:grpSpPr bwMode="auto">
          <a:xfrm>
            <a:off x="6172200" y="3576638"/>
            <a:ext cx="428625" cy="3195637"/>
            <a:chOff x="3888" y="2253"/>
            <a:chExt cx="270" cy="2013"/>
          </a:xfrm>
        </p:grpSpPr>
        <p:sp>
          <p:nvSpPr>
            <p:cNvPr id="56344" name="Rectangle 327"/>
            <p:cNvSpPr>
              <a:spLocks noChangeArrowheads="1"/>
            </p:cNvSpPr>
            <p:nvPr/>
          </p:nvSpPr>
          <p:spPr bwMode="auto">
            <a:xfrm>
              <a:off x="3888" y="2253"/>
              <a:ext cx="39" cy="2010"/>
            </a:xfrm>
            <a:prstGeom prst="rect">
              <a:avLst/>
            </a:prstGeom>
            <a:gradFill rotWithShape="1">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p>
              <a:endParaRPr lang="en-US"/>
            </a:p>
          </p:txBody>
        </p:sp>
        <p:sp>
          <p:nvSpPr>
            <p:cNvPr id="56345" name="Rectangle 328"/>
            <p:cNvSpPr>
              <a:spLocks noChangeArrowheads="1"/>
            </p:cNvSpPr>
            <p:nvPr/>
          </p:nvSpPr>
          <p:spPr bwMode="auto">
            <a:xfrm>
              <a:off x="4119" y="2256"/>
              <a:ext cx="39" cy="2010"/>
            </a:xfrm>
            <a:prstGeom prst="rect">
              <a:avLst/>
            </a:prstGeom>
            <a:gradFill rotWithShape="1">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p>
              <a:endParaRPr lang="en-US"/>
            </a:p>
          </p:txBody>
        </p:sp>
      </p:grpSp>
      <p:grpSp>
        <p:nvGrpSpPr>
          <p:cNvPr id="12" name="Group 329"/>
          <p:cNvGrpSpPr>
            <a:grpSpLocks/>
          </p:cNvGrpSpPr>
          <p:nvPr/>
        </p:nvGrpSpPr>
        <p:grpSpPr bwMode="auto">
          <a:xfrm>
            <a:off x="6884988" y="3581400"/>
            <a:ext cx="436562" cy="3190875"/>
            <a:chOff x="4337" y="2256"/>
            <a:chExt cx="275" cy="2010"/>
          </a:xfrm>
        </p:grpSpPr>
        <p:sp>
          <p:nvSpPr>
            <p:cNvPr id="56342" name="Rectangle 330"/>
            <p:cNvSpPr>
              <a:spLocks noChangeArrowheads="1"/>
            </p:cNvSpPr>
            <p:nvPr/>
          </p:nvSpPr>
          <p:spPr bwMode="auto">
            <a:xfrm>
              <a:off x="4337" y="2256"/>
              <a:ext cx="39" cy="2010"/>
            </a:xfrm>
            <a:prstGeom prst="rect">
              <a:avLst/>
            </a:prstGeom>
            <a:gradFill rotWithShape="1">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p>
              <a:endParaRPr lang="en-US"/>
            </a:p>
          </p:txBody>
        </p:sp>
        <p:sp>
          <p:nvSpPr>
            <p:cNvPr id="56343" name="Rectangle 331"/>
            <p:cNvSpPr>
              <a:spLocks noChangeArrowheads="1"/>
            </p:cNvSpPr>
            <p:nvPr/>
          </p:nvSpPr>
          <p:spPr bwMode="auto">
            <a:xfrm>
              <a:off x="4573" y="2256"/>
              <a:ext cx="39" cy="2010"/>
            </a:xfrm>
            <a:prstGeom prst="rect">
              <a:avLst/>
            </a:prstGeom>
            <a:gradFill rotWithShape="1">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p>
              <a:endParaRPr lang="en-US"/>
            </a:p>
          </p:txBody>
        </p:sp>
      </p:grpSp>
      <p:grpSp>
        <p:nvGrpSpPr>
          <p:cNvPr id="13" name="Group 332"/>
          <p:cNvGrpSpPr>
            <a:grpSpLocks/>
          </p:cNvGrpSpPr>
          <p:nvPr/>
        </p:nvGrpSpPr>
        <p:grpSpPr bwMode="auto">
          <a:xfrm>
            <a:off x="7597775" y="3581400"/>
            <a:ext cx="444500" cy="3190875"/>
            <a:chOff x="4786" y="2256"/>
            <a:chExt cx="280" cy="2010"/>
          </a:xfrm>
        </p:grpSpPr>
        <p:sp>
          <p:nvSpPr>
            <p:cNvPr id="56340" name="Rectangle 333"/>
            <p:cNvSpPr>
              <a:spLocks noChangeArrowheads="1"/>
            </p:cNvSpPr>
            <p:nvPr/>
          </p:nvSpPr>
          <p:spPr bwMode="auto">
            <a:xfrm>
              <a:off x="4786" y="2256"/>
              <a:ext cx="39" cy="2010"/>
            </a:xfrm>
            <a:prstGeom prst="rect">
              <a:avLst/>
            </a:prstGeom>
            <a:gradFill rotWithShape="1">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p>
              <a:endParaRPr lang="en-US"/>
            </a:p>
          </p:txBody>
        </p:sp>
        <p:sp>
          <p:nvSpPr>
            <p:cNvPr id="56341" name="Rectangle 334"/>
            <p:cNvSpPr>
              <a:spLocks noChangeArrowheads="1"/>
            </p:cNvSpPr>
            <p:nvPr/>
          </p:nvSpPr>
          <p:spPr bwMode="auto">
            <a:xfrm>
              <a:off x="5027" y="2256"/>
              <a:ext cx="39" cy="2010"/>
            </a:xfrm>
            <a:prstGeom prst="rect">
              <a:avLst/>
            </a:prstGeom>
            <a:gradFill rotWithShape="1">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p>
              <a:endParaRPr lang="en-US"/>
            </a:p>
          </p:txBody>
        </p:sp>
      </p:grpSp>
      <p:grpSp>
        <p:nvGrpSpPr>
          <p:cNvPr id="14" name="Group 335"/>
          <p:cNvGrpSpPr>
            <a:grpSpLocks/>
          </p:cNvGrpSpPr>
          <p:nvPr/>
        </p:nvGrpSpPr>
        <p:grpSpPr bwMode="auto">
          <a:xfrm>
            <a:off x="8318500" y="3581400"/>
            <a:ext cx="438150" cy="3200400"/>
            <a:chOff x="5240" y="2256"/>
            <a:chExt cx="276" cy="2016"/>
          </a:xfrm>
        </p:grpSpPr>
        <p:sp>
          <p:nvSpPr>
            <p:cNvPr id="56338" name="Rectangle 336"/>
            <p:cNvSpPr>
              <a:spLocks noChangeArrowheads="1"/>
            </p:cNvSpPr>
            <p:nvPr/>
          </p:nvSpPr>
          <p:spPr bwMode="auto">
            <a:xfrm>
              <a:off x="5240" y="2256"/>
              <a:ext cx="39" cy="2010"/>
            </a:xfrm>
            <a:prstGeom prst="rect">
              <a:avLst/>
            </a:prstGeom>
            <a:gradFill rotWithShape="1">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p>
              <a:endParaRPr lang="en-US"/>
            </a:p>
          </p:txBody>
        </p:sp>
        <p:sp>
          <p:nvSpPr>
            <p:cNvPr id="56339" name="Rectangle 337"/>
            <p:cNvSpPr>
              <a:spLocks noChangeArrowheads="1"/>
            </p:cNvSpPr>
            <p:nvPr/>
          </p:nvSpPr>
          <p:spPr bwMode="auto">
            <a:xfrm>
              <a:off x="5477" y="2262"/>
              <a:ext cx="39" cy="2010"/>
            </a:xfrm>
            <a:prstGeom prst="rect">
              <a:avLst/>
            </a:prstGeom>
            <a:gradFill rotWithShape="1">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p>
              <a:endParaRPr lang="en-US"/>
            </a:p>
          </p:txBody>
        </p:sp>
      </p:grpSp>
      <p:sp>
        <p:nvSpPr>
          <p:cNvPr id="1141074" name="Rectangle 338"/>
          <p:cNvSpPr>
            <a:spLocks noChangeArrowheads="1"/>
          </p:cNvSpPr>
          <p:nvPr/>
        </p:nvSpPr>
        <p:spPr bwMode="auto">
          <a:xfrm>
            <a:off x="5830888" y="4073525"/>
            <a:ext cx="3262312" cy="2746375"/>
          </a:xfrm>
          <a:prstGeom prst="rect">
            <a:avLst/>
          </a:prstGeom>
          <a:solidFill>
            <a:schemeClr val="accent1">
              <a:alpha val="45882"/>
            </a:schemeClr>
          </a:solidFill>
          <a:ln w="9525">
            <a:solidFill>
              <a:schemeClr val="tx1"/>
            </a:solid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hold" nodeType="withEffect">
                                  <p:stCondLst>
                                    <p:cond delay="0"/>
                                  </p:stCondLst>
                                  <p:childTnLst>
                                    <p:animMotion origin="layout" path="M 2.5E-6 1.85185E-6 L 0.00017 -0.23148 " pathEditMode="relative" rAng="0" ptsTypes="AA">
                                      <p:cBhvr>
                                        <p:cTn id="6" dur="2000" fill="hold"/>
                                        <p:tgtEl>
                                          <p:spTgt spid="11"/>
                                        </p:tgtEl>
                                        <p:attrNameLst>
                                          <p:attrName>ppt_x</p:attrName>
                                          <p:attrName>ppt_y</p:attrName>
                                        </p:attrNameLst>
                                      </p:cBhvr>
                                      <p:rCtr x="0" y="-116"/>
                                    </p:animMotion>
                                  </p:childTnLst>
                                </p:cTn>
                              </p:par>
                              <p:par>
                                <p:cTn id="7" presetID="64" presetClass="path" presetSubtype="0" repeatCount="indefinite" accel="50000" decel="50000" autoRev="1" fill="hold" nodeType="withEffect">
                                  <p:stCondLst>
                                    <p:cond delay="0"/>
                                  </p:stCondLst>
                                  <p:childTnLst>
                                    <p:animMotion origin="layout" path="M 3.88889E-6 -1.11111E-6 L 3.88889E-6 -0.26481 " pathEditMode="relative" rAng="0" ptsTypes="AA">
                                      <p:cBhvr>
                                        <p:cTn id="8" dur="2000" fill="hold"/>
                                        <p:tgtEl>
                                          <p:spTgt spid="12"/>
                                        </p:tgtEl>
                                        <p:attrNameLst>
                                          <p:attrName>ppt_x</p:attrName>
                                          <p:attrName>ppt_y</p:attrName>
                                        </p:attrNameLst>
                                      </p:cBhvr>
                                      <p:rCtr x="0" y="-132"/>
                                    </p:animMotion>
                                  </p:childTnLst>
                                </p:cTn>
                              </p:par>
                              <p:par>
                                <p:cTn id="9" presetID="64" presetClass="path" presetSubtype="0" repeatCount="indefinite" accel="50000" decel="50000" autoRev="1" fill="hold" nodeType="withEffect">
                                  <p:stCondLst>
                                    <p:cond delay="0"/>
                                  </p:stCondLst>
                                  <p:childTnLst>
                                    <p:animMotion origin="layout" path="M 1.66667E-6 -1.11111E-6 L 1.66667E-6 -0.29653 " pathEditMode="relative" rAng="0" ptsTypes="AA">
                                      <p:cBhvr>
                                        <p:cTn id="10" dur="2000" fill="hold"/>
                                        <p:tgtEl>
                                          <p:spTgt spid="13"/>
                                        </p:tgtEl>
                                        <p:attrNameLst>
                                          <p:attrName>ppt_x</p:attrName>
                                          <p:attrName>ppt_y</p:attrName>
                                        </p:attrNameLst>
                                      </p:cBhvr>
                                      <p:rCtr x="0" y="-148"/>
                                    </p:animMotion>
                                  </p:childTnLst>
                                </p:cTn>
                              </p:par>
                              <p:par>
                                <p:cTn id="11" presetID="64" presetClass="path" presetSubtype="0" repeatCount="indefinite" accel="50000" decel="50000" autoRev="1" fill="hold" nodeType="withEffect">
                                  <p:stCondLst>
                                    <p:cond delay="0"/>
                                  </p:stCondLst>
                                  <p:childTnLst>
                                    <p:animMotion origin="layout" path="M -5.55556E-7 4.44444E-6 L -0.00139 -0.24723 " pathEditMode="relative" rAng="0" ptsTypes="AA">
                                      <p:cBhvr>
                                        <p:cTn id="12" dur="2000" fill="hold"/>
                                        <p:tgtEl>
                                          <p:spTgt spid="14"/>
                                        </p:tgtEl>
                                        <p:attrNameLst>
                                          <p:attrName>ppt_x</p:attrName>
                                          <p:attrName>ppt_y</p:attrName>
                                        </p:attrNameLst>
                                      </p:cBhvr>
                                      <p:rCtr x="-1" y="-124"/>
                                    </p:animMotion>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40738">
                                            <p:txEl>
                                              <p:pRg st="1" end="1"/>
                                            </p:txEl>
                                          </p:spTgt>
                                        </p:tgtEl>
                                        <p:attrNameLst>
                                          <p:attrName>style.visibility</p:attrName>
                                        </p:attrNameLst>
                                      </p:cBhvr>
                                      <p:to>
                                        <p:strVal val="visible"/>
                                      </p:to>
                                    </p:set>
                                    <p:anim calcmode="lin" valueType="num">
                                      <p:cBhvr additive="base">
                                        <p:cTn id="17" dur="500" fill="hold"/>
                                        <p:tgtEl>
                                          <p:spTgt spid="114073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407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40738">
                                            <p:txEl>
                                              <p:pRg st="2" end="2"/>
                                            </p:txEl>
                                          </p:spTgt>
                                        </p:tgtEl>
                                        <p:attrNameLst>
                                          <p:attrName>style.visibility</p:attrName>
                                        </p:attrNameLst>
                                      </p:cBhvr>
                                      <p:to>
                                        <p:strVal val="visible"/>
                                      </p:to>
                                    </p:set>
                                    <p:anim calcmode="lin" valueType="num">
                                      <p:cBhvr additive="base">
                                        <p:cTn id="23" dur="500" fill="hold"/>
                                        <p:tgtEl>
                                          <p:spTgt spid="114073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4073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1141074"/>
                                        </p:tgtEl>
                                        <p:attrNameLst>
                                          <p:attrName>style.visibility</p:attrName>
                                        </p:attrNameLst>
                                      </p:cBhvr>
                                      <p:to>
                                        <p:strVal val="visible"/>
                                      </p:to>
                                    </p:set>
                                    <p:animEffect transition="in" filter="diamond(in)">
                                      <p:cBhvr>
                                        <p:cTn id="29" dur="2000"/>
                                        <p:tgtEl>
                                          <p:spTgt spid="1141074"/>
                                        </p:tgtEl>
                                      </p:cBhvr>
                                    </p:animEffect>
                                  </p:childTnLst>
                                  <p:subTnLst>
                                    <p:audio>
                                      <p:cMediaNode>
                                        <p:cTn display="0" masterRel="sameClick">
                                          <p:stCondLst>
                                            <p:cond evt="begin" delay="0">
                                              <p:tn val="27"/>
                                            </p:cond>
                                          </p:stCondLst>
                                          <p:endCondLst>
                                            <p:cond evt="onStopAudio" delay="0">
                                              <p:tgtEl>
                                                <p:sldTgt/>
                                              </p:tgtEl>
                                            </p:cond>
                                          </p:endCondLst>
                                        </p:cTn>
                                        <p:tgtEl>
                                          <p:sndTgt r:embed="rId5" name="fireRumble.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140738">
                                            <p:txEl>
                                              <p:pRg st="3" end="3"/>
                                            </p:txEl>
                                          </p:spTgt>
                                        </p:tgtEl>
                                        <p:attrNameLst>
                                          <p:attrName>style.visibility</p:attrName>
                                        </p:attrNameLst>
                                      </p:cBhvr>
                                      <p:to>
                                        <p:strVal val="visible"/>
                                      </p:to>
                                    </p:set>
                                    <p:anim calcmode="lin" valueType="num">
                                      <p:cBhvr additive="base">
                                        <p:cTn id="34" dur="500" fill="hold"/>
                                        <p:tgtEl>
                                          <p:spTgt spid="1140738">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14073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140738">
                                            <p:txEl>
                                              <p:pRg st="4" end="4"/>
                                            </p:txEl>
                                          </p:spTgt>
                                        </p:tgtEl>
                                        <p:attrNameLst>
                                          <p:attrName>style.visibility</p:attrName>
                                        </p:attrNameLst>
                                      </p:cBhvr>
                                      <p:to>
                                        <p:strVal val="visible"/>
                                      </p:to>
                                    </p:set>
                                    <p:anim calcmode="lin" valueType="num">
                                      <p:cBhvr additive="base">
                                        <p:cTn id="40" dur="500" fill="hold"/>
                                        <p:tgtEl>
                                          <p:spTgt spid="1140738">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14073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107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2786"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Describing nuclear power stations</a:t>
            </a:r>
            <a:endParaRPr lang="en-US">
              <a:solidFill>
                <a:srgbClr val="000000"/>
              </a:solidFill>
              <a:ea typeface="Calibri" pitchFamily="34" charset="0"/>
              <a:cs typeface="Times New Roman" pitchFamily="18" charset="0"/>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 heat exchanger extracts heat from the circulating reactor coolant and makes steam to run the turbine.	</a:t>
            </a:r>
          </a:p>
        </p:txBody>
      </p:sp>
      <p:pic>
        <p:nvPicPr>
          <p:cNvPr id="1142795" name="Picture 11" descr="nuclear energy generation diagram "/>
          <p:cNvPicPr>
            <a:picLocks noChangeAspect="1" noChangeArrowheads="1" noCrop="1"/>
          </p:cNvPicPr>
          <p:nvPr/>
        </p:nvPicPr>
        <p:blipFill>
          <a:blip r:embed="rId5" cstate="print"/>
          <a:srcRect/>
          <a:stretch>
            <a:fillRect/>
          </a:stretch>
        </p:blipFill>
        <p:spPr bwMode="auto">
          <a:xfrm>
            <a:off x="914400" y="2624138"/>
            <a:ext cx="7280275" cy="3763962"/>
          </a:xfrm>
          <a:prstGeom prst="rect">
            <a:avLst/>
          </a:prstGeom>
          <a:ln>
            <a:noFill/>
          </a:ln>
          <a:effectLst>
            <a:outerShdw blurRad="292100" dist="139700" dir="2700000" algn="tl" rotWithShape="0">
              <a:srgbClr val="333333">
                <a:alpha val="65000"/>
              </a:srgbClr>
            </a:outerShdw>
          </a:effectLst>
        </p:spPr>
      </p:pic>
      <p:sp>
        <p:nvSpPr>
          <p:cNvPr id="57348"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1142789" name="Text Box 5"/>
          <p:cNvSpPr txBox="1">
            <a:spLocks noChangeArrowheads="1"/>
          </p:cNvSpPr>
          <p:nvPr/>
        </p:nvSpPr>
        <p:spPr bwMode="auto">
          <a:xfrm>
            <a:off x="2916238" y="4695825"/>
            <a:ext cx="1849437" cy="749300"/>
          </a:xfrm>
          <a:prstGeom prst="rect">
            <a:avLst/>
          </a:prstGeom>
          <a:solidFill>
            <a:srgbClr val="FFFFFF">
              <a:alpha val="61176"/>
            </a:srgbClr>
          </a:solidFill>
          <a:ln w="9525">
            <a:noFill/>
            <a:miter lim="800000"/>
            <a:headEnd/>
            <a:tailEnd/>
          </a:ln>
        </p:spPr>
        <p:txBody>
          <a:bodyPr>
            <a:spAutoFit/>
          </a:bodyPr>
          <a:lstStyle/>
          <a:p>
            <a:pPr>
              <a:lnSpc>
                <a:spcPct val="90000"/>
              </a:lnSpc>
            </a:pPr>
            <a:r>
              <a:rPr lang="en-US" sz="2400" i="1">
                <a:solidFill>
                  <a:schemeClr val="hlink"/>
                </a:solidFill>
                <a:latin typeface="Arial" charset="0"/>
              </a:rPr>
              <a:t>heat exchanger</a:t>
            </a:r>
          </a:p>
        </p:txBody>
      </p:sp>
      <p:sp>
        <p:nvSpPr>
          <p:cNvPr id="1142790" name="Text Box 6"/>
          <p:cNvSpPr txBox="1">
            <a:spLocks noChangeArrowheads="1"/>
          </p:cNvSpPr>
          <p:nvPr/>
        </p:nvSpPr>
        <p:spPr bwMode="auto">
          <a:xfrm rot="-5400000">
            <a:off x="133350" y="4410076"/>
            <a:ext cx="1279525" cy="749300"/>
          </a:xfrm>
          <a:prstGeom prst="rect">
            <a:avLst/>
          </a:prstGeom>
          <a:noFill/>
          <a:ln w="9525">
            <a:noFill/>
            <a:miter lim="800000"/>
            <a:headEnd/>
            <a:tailEnd/>
          </a:ln>
        </p:spPr>
        <p:txBody>
          <a:bodyPr>
            <a:spAutoFit/>
          </a:bodyPr>
          <a:lstStyle/>
          <a:p>
            <a:pPr algn="ctr">
              <a:lnSpc>
                <a:spcPct val="90000"/>
              </a:lnSpc>
            </a:pPr>
            <a:r>
              <a:rPr lang="en-US" sz="2400" i="1">
                <a:solidFill>
                  <a:schemeClr val="hlink"/>
                </a:solidFill>
                <a:latin typeface="Arial" charset="0"/>
              </a:rPr>
              <a:t>control rods</a:t>
            </a:r>
          </a:p>
        </p:txBody>
      </p:sp>
      <p:sp>
        <p:nvSpPr>
          <p:cNvPr id="1142791" name="Text Box 7"/>
          <p:cNvSpPr txBox="1">
            <a:spLocks noChangeArrowheads="1"/>
          </p:cNvSpPr>
          <p:nvPr/>
        </p:nvSpPr>
        <p:spPr bwMode="auto">
          <a:xfrm>
            <a:off x="3352800" y="3605213"/>
            <a:ext cx="1279525" cy="457200"/>
          </a:xfrm>
          <a:prstGeom prst="rect">
            <a:avLst/>
          </a:prstGeom>
          <a:noFill/>
          <a:ln w="9525">
            <a:noFill/>
            <a:miter lim="800000"/>
            <a:headEnd/>
            <a:tailEnd/>
          </a:ln>
        </p:spPr>
        <p:txBody>
          <a:bodyPr>
            <a:spAutoFit/>
          </a:bodyPr>
          <a:lstStyle/>
          <a:p>
            <a:r>
              <a:rPr lang="en-US" sz="2400" i="1">
                <a:solidFill>
                  <a:schemeClr val="hlink"/>
                </a:solidFill>
                <a:latin typeface="Arial" charset="0"/>
              </a:rPr>
              <a:t>turbine</a:t>
            </a:r>
          </a:p>
        </p:txBody>
      </p:sp>
      <p:sp>
        <p:nvSpPr>
          <p:cNvPr id="1142792" name="Text Box 8"/>
          <p:cNvSpPr txBox="1">
            <a:spLocks noChangeArrowheads="1"/>
          </p:cNvSpPr>
          <p:nvPr/>
        </p:nvSpPr>
        <p:spPr bwMode="auto">
          <a:xfrm>
            <a:off x="4954588" y="3714750"/>
            <a:ext cx="1555750" cy="457200"/>
          </a:xfrm>
          <a:prstGeom prst="rect">
            <a:avLst/>
          </a:prstGeom>
          <a:noFill/>
          <a:ln w="9525">
            <a:noFill/>
            <a:miter lim="800000"/>
            <a:headEnd/>
            <a:tailEnd/>
          </a:ln>
        </p:spPr>
        <p:txBody>
          <a:bodyPr>
            <a:spAutoFit/>
          </a:bodyPr>
          <a:lstStyle/>
          <a:p>
            <a:r>
              <a:rPr lang="en-US" sz="2400" i="1">
                <a:solidFill>
                  <a:schemeClr val="hlink"/>
                </a:solidFill>
                <a:latin typeface="Arial" charset="0"/>
              </a:rPr>
              <a:t>generator</a:t>
            </a:r>
          </a:p>
        </p:txBody>
      </p:sp>
      <p:sp>
        <p:nvSpPr>
          <p:cNvPr id="1142793" name="Text Box 9"/>
          <p:cNvSpPr txBox="1">
            <a:spLocks noChangeArrowheads="1"/>
          </p:cNvSpPr>
          <p:nvPr/>
        </p:nvSpPr>
        <p:spPr bwMode="auto">
          <a:xfrm>
            <a:off x="5092700" y="5992813"/>
            <a:ext cx="1677988" cy="457200"/>
          </a:xfrm>
          <a:prstGeom prst="rect">
            <a:avLst/>
          </a:prstGeom>
          <a:noFill/>
          <a:ln w="9525">
            <a:noFill/>
            <a:miter lim="800000"/>
            <a:headEnd/>
            <a:tailEnd/>
          </a:ln>
        </p:spPr>
        <p:txBody>
          <a:bodyPr>
            <a:spAutoFit/>
          </a:bodyPr>
          <a:lstStyle/>
          <a:p>
            <a:r>
              <a:rPr lang="en-US" sz="2400" i="1">
                <a:solidFill>
                  <a:schemeClr val="hlink"/>
                </a:solidFill>
                <a:latin typeface="Arial" charset="0"/>
              </a:rPr>
              <a:t>condenser</a:t>
            </a:r>
          </a:p>
        </p:txBody>
      </p:sp>
      <p:sp>
        <p:nvSpPr>
          <p:cNvPr id="1142794" name="Text Box 10"/>
          <p:cNvSpPr txBox="1">
            <a:spLocks noChangeArrowheads="1"/>
          </p:cNvSpPr>
          <p:nvPr/>
        </p:nvSpPr>
        <p:spPr bwMode="auto">
          <a:xfrm>
            <a:off x="7086600" y="5191125"/>
            <a:ext cx="1279525" cy="749300"/>
          </a:xfrm>
          <a:prstGeom prst="rect">
            <a:avLst/>
          </a:prstGeom>
          <a:noFill/>
          <a:ln w="9525">
            <a:noFill/>
            <a:miter lim="800000"/>
            <a:headEnd/>
            <a:tailEnd/>
          </a:ln>
        </p:spPr>
        <p:txBody>
          <a:bodyPr>
            <a:spAutoFit/>
          </a:bodyPr>
          <a:lstStyle/>
          <a:p>
            <a:pPr>
              <a:lnSpc>
                <a:spcPct val="90000"/>
              </a:lnSpc>
            </a:pPr>
            <a:r>
              <a:rPr lang="en-US" sz="2400" i="1">
                <a:solidFill>
                  <a:schemeClr val="hlink"/>
                </a:solidFill>
                <a:latin typeface="Arial" charset="0"/>
              </a:rPr>
              <a:t>cooling tower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42786">
                                            <p:txEl>
                                              <p:pRg st="1" end="1"/>
                                            </p:txEl>
                                          </p:spTgt>
                                        </p:tgtEl>
                                        <p:attrNameLst>
                                          <p:attrName>style.visibility</p:attrName>
                                        </p:attrNameLst>
                                      </p:cBhvr>
                                      <p:to>
                                        <p:strVal val="visible"/>
                                      </p:to>
                                    </p:set>
                                    <p:anim calcmode="lin" valueType="num">
                                      <p:cBhvr additive="base">
                                        <p:cTn id="7" dur="500" fill="hold"/>
                                        <p:tgtEl>
                                          <p:spTgt spid="114278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427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142795"/>
                                        </p:tgtEl>
                                        <p:attrNameLst>
                                          <p:attrName>style.visibility</p:attrName>
                                        </p:attrNameLst>
                                      </p:cBhvr>
                                      <p:to>
                                        <p:strVal val="visible"/>
                                      </p:to>
                                    </p:set>
                                    <p:animEffect transition="in" filter="diamond(in)">
                                      <p:cBhvr>
                                        <p:cTn id="13" dur="2000"/>
                                        <p:tgtEl>
                                          <p:spTgt spid="114279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142790"/>
                                        </p:tgtEl>
                                        <p:attrNameLst>
                                          <p:attrName>style.visibility</p:attrName>
                                        </p:attrNameLst>
                                      </p:cBhvr>
                                      <p:to>
                                        <p:strVal val="visible"/>
                                      </p:to>
                                    </p:set>
                                    <p:anim calcmode="lin" valueType="num">
                                      <p:cBhvr>
                                        <p:cTn id="18" dur="500" fill="hold"/>
                                        <p:tgtEl>
                                          <p:spTgt spid="1142790"/>
                                        </p:tgtEl>
                                        <p:attrNameLst>
                                          <p:attrName>ppt_w</p:attrName>
                                        </p:attrNameLst>
                                      </p:cBhvr>
                                      <p:tavLst>
                                        <p:tav tm="0">
                                          <p:val>
                                            <p:fltVal val="0"/>
                                          </p:val>
                                        </p:tav>
                                        <p:tav tm="100000">
                                          <p:val>
                                            <p:strVal val="#ppt_w"/>
                                          </p:val>
                                        </p:tav>
                                      </p:tavLst>
                                    </p:anim>
                                    <p:anim calcmode="lin" valueType="num">
                                      <p:cBhvr>
                                        <p:cTn id="19" dur="500" fill="hold"/>
                                        <p:tgtEl>
                                          <p:spTgt spid="1142790"/>
                                        </p:tgtEl>
                                        <p:attrNameLst>
                                          <p:attrName>ppt_h</p:attrName>
                                        </p:attrNameLst>
                                      </p:cBhvr>
                                      <p:tavLst>
                                        <p:tav tm="0">
                                          <p:val>
                                            <p:fltVal val="0"/>
                                          </p:val>
                                        </p:tav>
                                        <p:tav tm="100000">
                                          <p:val>
                                            <p:strVal val="#ppt_h"/>
                                          </p:val>
                                        </p:tav>
                                      </p:tavLst>
                                    </p:anim>
                                    <p:animEffect transition="in" filter="fade">
                                      <p:cBhvr>
                                        <p:cTn id="20" dur="500"/>
                                        <p:tgtEl>
                                          <p:spTgt spid="1142790"/>
                                        </p:tgtEl>
                                      </p:cBhvr>
                                    </p:animEffec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142789"/>
                                        </p:tgtEl>
                                        <p:attrNameLst>
                                          <p:attrName>style.visibility</p:attrName>
                                        </p:attrNameLst>
                                      </p:cBhvr>
                                      <p:to>
                                        <p:strVal val="visible"/>
                                      </p:to>
                                    </p:set>
                                    <p:anim calcmode="lin" valueType="num">
                                      <p:cBhvr>
                                        <p:cTn id="25" dur="500" fill="hold"/>
                                        <p:tgtEl>
                                          <p:spTgt spid="1142789"/>
                                        </p:tgtEl>
                                        <p:attrNameLst>
                                          <p:attrName>ppt_w</p:attrName>
                                        </p:attrNameLst>
                                      </p:cBhvr>
                                      <p:tavLst>
                                        <p:tav tm="0">
                                          <p:val>
                                            <p:fltVal val="0"/>
                                          </p:val>
                                        </p:tav>
                                        <p:tav tm="100000">
                                          <p:val>
                                            <p:strVal val="#ppt_w"/>
                                          </p:val>
                                        </p:tav>
                                      </p:tavLst>
                                    </p:anim>
                                    <p:anim calcmode="lin" valueType="num">
                                      <p:cBhvr>
                                        <p:cTn id="26" dur="500" fill="hold"/>
                                        <p:tgtEl>
                                          <p:spTgt spid="1142789"/>
                                        </p:tgtEl>
                                        <p:attrNameLst>
                                          <p:attrName>ppt_h</p:attrName>
                                        </p:attrNameLst>
                                      </p:cBhvr>
                                      <p:tavLst>
                                        <p:tav tm="0">
                                          <p:val>
                                            <p:fltVal val="0"/>
                                          </p:val>
                                        </p:tav>
                                        <p:tav tm="100000">
                                          <p:val>
                                            <p:strVal val="#ppt_h"/>
                                          </p:val>
                                        </p:tav>
                                      </p:tavLst>
                                    </p:anim>
                                    <p:animEffect transition="in" filter="fade">
                                      <p:cBhvr>
                                        <p:cTn id="27" dur="500"/>
                                        <p:tgtEl>
                                          <p:spTgt spid="1142789"/>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142791"/>
                                        </p:tgtEl>
                                        <p:attrNameLst>
                                          <p:attrName>style.visibility</p:attrName>
                                        </p:attrNameLst>
                                      </p:cBhvr>
                                      <p:to>
                                        <p:strVal val="visible"/>
                                      </p:to>
                                    </p:set>
                                    <p:anim calcmode="lin" valueType="num">
                                      <p:cBhvr>
                                        <p:cTn id="32" dur="500" fill="hold"/>
                                        <p:tgtEl>
                                          <p:spTgt spid="1142791"/>
                                        </p:tgtEl>
                                        <p:attrNameLst>
                                          <p:attrName>ppt_w</p:attrName>
                                        </p:attrNameLst>
                                      </p:cBhvr>
                                      <p:tavLst>
                                        <p:tav tm="0">
                                          <p:val>
                                            <p:fltVal val="0"/>
                                          </p:val>
                                        </p:tav>
                                        <p:tav tm="100000">
                                          <p:val>
                                            <p:strVal val="#ppt_w"/>
                                          </p:val>
                                        </p:tav>
                                      </p:tavLst>
                                    </p:anim>
                                    <p:anim calcmode="lin" valueType="num">
                                      <p:cBhvr>
                                        <p:cTn id="33" dur="500" fill="hold"/>
                                        <p:tgtEl>
                                          <p:spTgt spid="1142791"/>
                                        </p:tgtEl>
                                        <p:attrNameLst>
                                          <p:attrName>ppt_h</p:attrName>
                                        </p:attrNameLst>
                                      </p:cBhvr>
                                      <p:tavLst>
                                        <p:tav tm="0">
                                          <p:val>
                                            <p:fltVal val="0"/>
                                          </p:val>
                                        </p:tav>
                                        <p:tav tm="100000">
                                          <p:val>
                                            <p:strVal val="#ppt_h"/>
                                          </p:val>
                                        </p:tav>
                                      </p:tavLst>
                                    </p:anim>
                                    <p:animEffect transition="in" filter="fade">
                                      <p:cBhvr>
                                        <p:cTn id="34" dur="500"/>
                                        <p:tgtEl>
                                          <p:spTgt spid="1142791"/>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1142793"/>
                                        </p:tgtEl>
                                        <p:attrNameLst>
                                          <p:attrName>style.visibility</p:attrName>
                                        </p:attrNameLst>
                                      </p:cBhvr>
                                      <p:to>
                                        <p:strVal val="visible"/>
                                      </p:to>
                                    </p:set>
                                    <p:anim calcmode="lin" valueType="num">
                                      <p:cBhvr>
                                        <p:cTn id="39" dur="500" fill="hold"/>
                                        <p:tgtEl>
                                          <p:spTgt spid="1142793"/>
                                        </p:tgtEl>
                                        <p:attrNameLst>
                                          <p:attrName>ppt_w</p:attrName>
                                        </p:attrNameLst>
                                      </p:cBhvr>
                                      <p:tavLst>
                                        <p:tav tm="0">
                                          <p:val>
                                            <p:fltVal val="0"/>
                                          </p:val>
                                        </p:tav>
                                        <p:tav tm="100000">
                                          <p:val>
                                            <p:strVal val="#ppt_w"/>
                                          </p:val>
                                        </p:tav>
                                      </p:tavLst>
                                    </p:anim>
                                    <p:anim calcmode="lin" valueType="num">
                                      <p:cBhvr>
                                        <p:cTn id="40" dur="500" fill="hold"/>
                                        <p:tgtEl>
                                          <p:spTgt spid="1142793"/>
                                        </p:tgtEl>
                                        <p:attrNameLst>
                                          <p:attrName>ppt_h</p:attrName>
                                        </p:attrNameLst>
                                      </p:cBhvr>
                                      <p:tavLst>
                                        <p:tav tm="0">
                                          <p:val>
                                            <p:fltVal val="0"/>
                                          </p:val>
                                        </p:tav>
                                        <p:tav tm="100000">
                                          <p:val>
                                            <p:strVal val="#ppt_h"/>
                                          </p:val>
                                        </p:tav>
                                      </p:tavLst>
                                    </p:anim>
                                    <p:animEffect transition="in" filter="fade">
                                      <p:cBhvr>
                                        <p:cTn id="41" dur="500"/>
                                        <p:tgtEl>
                                          <p:spTgt spid="1142793"/>
                                        </p:tgtEl>
                                      </p:cBhvr>
                                    </p:animEffect>
                                  </p:childTnLst>
                                  <p:subTnLst>
                                    <p:audio>
                                      <p:cMediaNode>
                                        <p:cTn display="0" masterRel="sameClick">
                                          <p:stCondLst>
                                            <p:cond evt="begin" delay="0">
                                              <p:tn val="37"/>
                                            </p:cond>
                                          </p:stCondLst>
                                          <p:endCondLst>
                                            <p:cond evt="onStopAudio" delay="0">
                                              <p:tgtEl>
                                                <p:sldTgt/>
                                              </p:tgtEl>
                                            </p:cond>
                                          </p:endCondLst>
                                        </p:cTn>
                                        <p:tgtEl>
                                          <p:sndTgt r:embed="rId3" name="camera.wav"/>
                                        </p:tgtEl>
                                      </p:cMediaNode>
                                    </p:audio>
                                  </p:subTnLst>
                                </p:cTn>
                              </p:par>
                            </p:childTnLst>
                          </p:cTn>
                        </p:par>
                      </p:childTnLst>
                    </p:cTn>
                  </p:par>
                  <p:par>
                    <p:cTn id="42" fill="hold">
                      <p:stCondLst>
                        <p:cond delay="indefinite"/>
                      </p:stCondLst>
                      <p:childTnLst>
                        <p:par>
                          <p:cTn id="43" fill="hold">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1142792"/>
                                        </p:tgtEl>
                                        <p:attrNameLst>
                                          <p:attrName>style.visibility</p:attrName>
                                        </p:attrNameLst>
                                      </p:cBhvr>
                                      <p:to>
                                        <p:strVal val="visible"/>
                                      </p:to>
                                    </p:set>
                                    <p:anim calcmode="lin" valueType="num">
                                      <p:cBhvr>
                                        <p:cTn id="46" dur="500" fill="hold"/>
                                        <p:tgtEl>
                                          <p:spTgt spid="1142792"/>
                                        </p:tgtEl>
                                        <p:attrNameLst>
                                          <p:attrName>ppt_w</p:attrName>
                                        </p:attrNameLst>
                                      </p:cBhvr>
                                      <p:tavLst>
                                        <p:tav tm="0">
                                          <p:val>
                                            <p:fltVal val="0"/>
                                          </p:val>
                                        </p:tav>
                                        <p:tav tm="100000">
                                          <p:val>
                                            <p:strVal val="#ppt_w"/>
                                          </p:val>
                                        </p:tav>
                                      </p:tavLst>
                                    </p:anim>
                                    <p:anim calcmode="lin" valueType="num">
                                      <p:cBhvr>
                                        <p:cTn id="47" dur="500" fill="hold"/>
                                        <p:tgtEl>
                                          <p:spTgt spid="1142792"/>
                                        </p:tgtEl>
                                        <p:attrNameLst>
                                          <p:attrName>ppt_h</p:attrName>
                                        </p:attrNameLst>
                                      </p:cBhvr>
                                      <p:tavLst>
                                        <p:tav tm="0">
                                          <p:val>
                                            <p:fltVal val="0"/>
                                          </p:val>
                                        </p:tav>
                                        <p:tav tm="100000">
                                          <p:val>
                                            <p:strVal val="#ppt_h"/>
                                          </p:val>
                                        </p:tav>
                                      </p:tavLst>
                                    </p:anim>
                                    <p:animEffect transition="in" filter="fade">
                                      <p:cBhvr>
                                        <p:cTn id="48" dur="500"/>
                                        <p:tgtEl>
                                          <p:spTgt spid="1142792"/>
                                        </p:tgtEl>
                                      </p:cBhvr>
                                    </p:animEffect>
                                  </p:childTnLst>
                                  <p:subTnLst>
                                    <p:audio>
                                      <p:cMediaNode>
                                        <p:cTn display="0" masterRel="sameClick">
                                          <p:stCondLst>
                                            <p:cond evt="begin" delay="0">
                                              <p:tn val="44"/>
                                            </p:cond>
                                          </p:stCondLst>
                                          <p:endCondLst>
                                            <p:cond evt="onStopAudio" delay="0">
                                              <p:tgtEl>
                                                <p:sldTgt/>
                                              </p:tgtEl>
                                            </p:cond>
                                          </p:endCondLst>
                                        </p:cTn>
                                        <p:tgtEl>
                                          <p:sndTgt r:embed="rId3" name="camera.wav"/>
                                        </p:tgtEl>
                                      </p:cMediaNode>
                                    </p:audio>
                                  </p:subTnLst>
                                </p:cTn>
                              </p:par>
                            </p:childTnLst>
                          </p:cTn>
                        </p:par>
                      </p:childTnLst>
                    </p:cTn>
                  </p:par>
                  <p:par>
                    <p:cTn id="49" fill="hold">
                      <p:stCondLst>
                        <p:cond delay="indefinite"/>
                      </p:stCondLst>
                      <p:childTnLst>
                        <p:par>
                          <p:cTn id="50" fill="hold">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1142794"/>
                                        </p:tgtEl>
                                        <p:attrNameLst>
                                          <p:attrName>style.visibility</p:attrName>
                                        </p:attrNameLst>
                                      </p:cBhvr>
                                      <p:to>
                                        <p:strVal val="visible"/>
                                      </p:to>
                                    </p:set>
                                    <p:anim calcmode="lin" valueType="num">
                                      <p:cBhvr>
                                        <p:cTn id="53" dur="500" fill="hold"/>
                                        <p:tgtEl>
                                          <p:spTgt spid="1142794"/>
                                        </p:tgtEl>
                                        <p:attrNameLst>
                                          <p:attrName>ppt_w</p:attrName>
                                        </p:attrNameLst>
                                      </p:cBhvr>
                                      <p:tavLst>
                                        <p:tav tm="0">
                                          <p:val>
                                            <p:fltVal val="0"/>
                                          </p:val>
                                        </p:tav>
                                        <p:tav tm="100000">
                                          <p:val>
                                            <p:strVal val="#ppt_w"/>
                                          </p:val>
                                        </p:tav>
                                      </p:tavLst>
                                    </p:anim>
                                    <p:anim calcmode="lin" valueType="num">
                                      <p:cBhvr>
                                        <p:cTn id="54" dur="500" fill="hold"/>
                                        <p:tgtEl>
                                          <p:spTgt spid="1142794"/>
                                        </p:tgtEl>
                                        <p:attrNameLst>
                                          <p:attrName>ppt_h</p:attrName>
                                        </p:attrNameLst>
                                      </p:cBhvr>
                                      <p:tavLst>
                                        <p:tav tm="0">
                                          <p:val>
                                            <p:fltVal val="0"/>
                                          </p:val>
                                        </p:tav>
                                        <p:tav tm="100000">
                                          <p:val>
                                            <p:strVal val="#ppt_h"/>
                                          </p:val>
                                        </p:tav>
                                      </p:tavLst>
                                    </p:anim>
                                    <p:animEffect transition="in" filter="fade">
                                      <p:cBhvr>
                                        <p:cTn id="55" dur="500"/>
                                        <p:tgtEl>
                                          <p:spTgt spid="1142794"/>
                                        </p:tgtEl>
                                      </p:cBhvr>
                                    </p:animEffect>
                                  </p:childTnLst>
                                  <p:subTnLst>
                                    <p:audio>
                                      <p:cMediaNode>
                                        <p:cTn display="0" masterRel="sameClick">
                                          <p:stCondLst>
                                            <p:cond evt="begin" delay="0">
                                              <p:tn val="51"/>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2789" grpId="0" animBg="1"/>
      <p:bldP spid="1142790" grpId="0"/>
      <p:bldP spid="1142791" grpId="0"/>
      <p:bldP spid="1142792" grpId="0"/>
      <p:bldP spid="1142793" grpId="0"/>
      <p:bldP spid="114279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483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Discussing nuclear safety issues and risks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There are three isolated water circulation zones whose purpose is to protect the environment from radioactivity. 	</a:t>
            </a:r>
          </a:p>
        </p:txBody>
      </p:sp>
      <p:pic>
        <p:nvPicPr>
          <p:cNvPr id="1144843" name="Picture 11" descr="nuclear energy generation diagram "/>
          <p:cNvPicPr>
            <a:picLocks noChangeAspect="1" noChangeArrowheads="1" noCrop="1"/>
          </p:cNvPicPr>
          <p:nvPr/>
        </p:nvPicPr>
        <p:blipFill>
          <a:blip r:embed="rId6" cstate="print"/>
          <a:srcRect/>
          <a:stretch>
            <a:fillRect/>
          </a:stretch>
        </p:blipFill>
        <p:spPr bwMode="auto">
          <a:xfrm>
            <a:off x="914400" y="2927350"/>
            <a:ext cx="7280275" cy="3763963"/>
          </a:xfrm>
          <a:prstGeom prst="rect">
            <a:avLst/>
          </a:prstGeom>
          <a:ln>
            <a:noFill/>
          </a:ln>
          <a:effectLst>
            <a:outerShdw blurRad="292100" dist="139700" dir="2700000" algn="tl" rotWithShape="0">
              <a:srgbClr val="333333">
                <a:alpha val="65000"/>
              </a:srgbClr>
            </a:outerShdw>
          </a:effectLst>
        </p:spPr>
      </p:pic>
      <p:sp>
        <p:nvSpPr>
          <p:cNvPr id="58372"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1144837" name="Rectangle 5" descr="Wide upward diagonal"/>
          <p:cNvSpPr>
            <a:spLocks noChangeArrowheads="1"/>
          </p:cNvSpPr>
          <p:nvPr/>
        </p:nvSpPr>
        <p:spPr bwMode="auto">
          <a:xfrm>
            <a:off x="1335088" y="4945063"/>
            <a:ext cx="1492250" cy="1166812"/>
          </a:xfrm>
          <a:prstGeom prst="rect">
            <a:avLst/>
          </a:prstGeom>
          <a:pattFill prst="wdUpDiag">
            <a:fgClr>
              <a:srgbClr val="FFCC00">
                <a:alpha val="61960"/>
              </a:srgbClr>
            </a:fgClr>
            <a:bgClr>
              <a:schemeClr val="bg1">
                <a:alpha val="61960"/>
              </a:schemeClr>
            </a:bgClr>
          </a:pattFill>
          <a:ln w="9525">
            <a:noFill/>
            <a:miter lim="800000"/>
            <a:headEnd/>
            <a:tailEnd/>
          </a:ln>
        </p:spPr>
        <p:txBody>
          <a:bodyPr wrap="none" anchor="ctr"/>
          <a:lstStyle/>
          <a:p>
            <a:endParaRPr lang="en-US"/>
          </a:p>
        </p:txBody>
      </p:sp>
      <p:sp>
        <p:nvSpPr>
          <p:cNvPr id="1144838" name="Freeform 6" descr="Wide downward diagonal"/>
          <p:cNvSpPr>
            <a:spLocks/>
          </p:cNvSpPr>
          <p:nvPr/>
        </p:nvSpPr>
        <p:spPr bwMode="auto">
          <a:xfrm>
            <a:off x="2436813" y="4518025"/>
            <a:ext cx="2714625" cy="2138363"/>
          </a:xfrm>
          <a:custGeom>
            <a:avLst/>
            <a:gdLst>
              <a:gd name="T0" fmla="*/ 0 w 1789"/>
              <a:gd name="T1" fmla="*/ 0 h 1409"/>
              <a:gd name="T2" fmla="*/ 1084 w 1789"/>
              <a:gd name="T3" fmla="*/ 0 h 1409"/>
              <a:gd name="T4" fmla="*/ 1084 w 1789"/>
              <a:gd name="T5" fmla="*/ 106 h 1409"/>
              <a:gd name="T6" fmla="*/ 1228 w 1789"/>
              <a:gd name="T7" fmla="*/ 106 h 1409"/>
              <a:gd name="T8" fmla="*/ 1228 w 1789"/>
              <a:gd name="T9" fmla="*/ 454 h 1409"/>
              <a:gd name="T10" fmla="*/ 1630 w 1789"/>
              <a:gd name="T11" fmla="*/ 454 h 1409"/>
              <a:gd name="T12" fmla="*/ 1630 w 1789"/>
              <a:gd name="T13" fmla="*/ 591 h 1409"/>
              <a:gd name="T14" fmla="*/ 1789 w 1789"/>
              <a:gd name="T15" fmla="*/ 644 h 1409"/>
              <a:gd name="T16" fmla="*/ 1789 w 1789"/>
              <a:gd name="T17" fmla="*/ 1409 h 1409"/>
              <a:gd name="T18" fmla="*/ 720 w 1789"/>
              <a:gd name="T19" fmla="*/ 1409 h 1409"/>
              <a:gd name="T20" fmla="*/ 720 w 1789"/>
              <a:gd name="T21" fmla="*/ 1250 h 1409"/>
              <a:gd name="T22" fmla="*/ 137 w 1789"/>
              <a:gd name="T23" fmla="*/ 1250 h 1409"/>
              <a:gd name="T24" fmla="*/ 137 w 1789"/>
              <a:gd name="T25" fmla="*/ 1114 h 1409"/>
              <a:gd name="T26" fmla="*/ 31 w 1789"/>
              <a:gd name="T27" fmla="*/ 1008 h 1409"/>
              <a:gd name="T28" fmla="*/ 31 w 1789"/>
              <a:gd name="T29" fmla="*/ 568 h 1409"/>
              <a:gd name="T30" fmla="*/ 0 w 1789"/>
              <a:gd name="T31" fmla="*/ 451 h 1409"/>
              <a:gd name="T32" fmla="*/ 0 w 1789"/>
              <a:gd name="T33" fmla="*/ 0 h 14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89"/>
              <a:gd name="T52" fmla="*/ 0 h 1409"/>
              <a:gd name="T53" fmla="*/ 1789 w 1789"/>
              <a:gd name="T54" fmla="*/ 1409 h 140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89" h="1409">
                <a:moveTo>
                  <a:pt x="0" y="0"/>
                </a:moveTo>
                <a:lnTo>
                  <a:pt x="1084" y="0"/>
                </a:lnTo>
                <a:lnTo>
                  <a:pt x="1084" y="106"/>
                </a:lnTo>
                <a:lnTo>
                  <a:pt x="1228" y="106"/>
                </a:lnTo>
                <a:lnTo>
                  <a:pt x="1228" y="454"/>
                </a:lnTo>
                <a:lnTo>
                  <a:pt x="1630" y="454"/>
                </a:lnTo>
                <a:lnTo>
                  <a:pt x="1630" y="591"/>
                </a:lnTo>
                <a:lnTo>
                  <a:pt x="1789" y="644"/>
                </a:lnTo>
                <a:lnTo>
                  <a:pt x="1789" y="1409"/>
                </a:lnTo>
                <a:lnTo>
                  <a:pt x="720" y="1409"/>
                </a:lnTo>
                <a:lnTo>
                  <a:pt x="720" y="1250"/>
                </a:lnTo>
                <a:lnTo>
                  <a:pt x="137" y="1250"/>
                </a:lnTo>
                <a:lnTo>
                  <a:pt x="137" y="1114"/>
                </a:lnTo>
                <a:lnTo>
                  <a:pt x="31" y="1008"/>
                </a:lnTo>
                <a:lnTo>
                  <a:pt x="31" y="568"/>
                </a:lnTo>
                <a:lnTo>
                  <a:pt x="0" y="451"/>
                </a:lnTo>
                <a:lnTo>
                  <a:pt x="0" y="0"/>
                </a:lnTo>
                <a:close/>
              </a:path>
            </a:pathLst>
          </a:custGeom>
          <a:pattFill prst="wdDnDiag">
            <a:fgClr>
              <a:schemeClr val="accent1">
                <a:alpha val="61960"/>
              </a:schemeClr>
            </a:fgClr>
            <a:bgClr>
              <a:schemeClr val="bg1">
                <a:alpha val="61960"/>
              </a:schemeClr>
            </a:bgClr>
          </a:pattFill>
          <a:ln w="9525">
            <a:noFill/>
            <a:round/>
            <a:headEnd/>
            <a:tailEnd/>
          </a:ln>
        </p:spPr>
        <p:txBody>
          <a:bodyPr/>
          <a:lstStyle/>
          <a:p>
            <a:endParaRPr lang="en-US"/>
          </a:p>
        </p:txBody>
      </p:sp>
      <p:sp>
        <p:nvSpPr>
          <p:cNvPr id="1144839" name="Freeform 7" descr="Dark vertical"/>
          <p:cNvSpPr>
            <a:spLocks/>
          </p:cNvSpPr>
          <p:nvPr/>
        </p:nvSpPr>
        <p:spPr bwMode="auto">
          <a:xfrm>
            <a:off x="4643438" y="4764088"/>
            <a:ext cx="4271962" cy="2093912"/>
          </a:xfrm>
          <a:custGeom>
            <a:avLst/>
            <a:gdLst>
              <a:gd name="T0" fmla="*/ 2206 w 3206"/>
              <a:gd name="T1" fmla="*/ 0 h 1296"/>
              <a:gd name="T2" fmla="*/ 2478 w 3206"/>
              <a:gd name="T3" fmla="*/ 0 h 1296"/>
              <a:gd name="T4" fmla="*/ 2478 w 3206"/>
              <a:gd name="T5" fmla="*/ 91 h 1296"/>
              <a:gd name="T6" fmla="*/ 2744 w 3206"/>
              <a:gd name="T7" fmla="*/ 91 h 1296"/>
              <a:gd name="T8" fmla="*/ 2804 w 3206"/>
              <a:gd name="T9" fmla="*/ 546 h 1296"/>
              <a:gd name="T10" fmla="*/ 3206 w 3206"/>
              <a:gd name="T11" fmla="*/ 546 h 1296"/>
              <a:gd name="T12" fmla="*/ 3206 w 3206"/>
              <a:gd name="T13" fmla="*/ 1296 h 1296"/>
              <a:gd name="T14" fmla="*/ 2319 w 3206"/>
              <a:gd name="T15" fmla="*/ 1296 h 1296"/>
              <a:gd name="T16" fmla="*/ 2319 w 3206"/>
              <a:gd name="T17" fmla="*/ 970 h 1296"/>
              <a:gd name="T18" fmla="*/ 0 w 3206"/>
              <a:gd name="T19" fmla="*/ 970 h 1296"/>
              <a:gd name="T20" fmla="*/ 0 w 3206"/>
              <a:gd name="T21" fmla="*/ 523 h 1296"/>
              <a:gd name="T22" fmla="*/ 1107 w 3206"/>
              <a:gd name="T23" fmla="*/ 523 h 1296"/>
              <a:gd name="T24" fmla="*/ 1182 w 3206"/>
              <a:gd name="T25" fmla="*/ 598 h 1296"/>
              <a:gd name="T26" fmla="*/ 2077 w 3206"/>
              <a:gd name="T27" fmla="*/ 598 h 1296"/>
              <a:gd name="T28" fmla="*/ 2206 w 3206"/>
              <a:gd name="T29" fmla="*/ 0 h 12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06"/>
              <a:gd name="T46" fmla="*/ 0 h 1296"/>
              <a:gd name="T47" fmla="*/ 3206 w 3206"/>
              <a:gd name="T48" fmla="*/ 1296 h 12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06" h="1296">
                <a:moveTo>
                  <a:pt x="2206" y="0"/>
                </a:moveTo>
                <a:lnTo>
                  <a:pt x="2478" y="0"/>
                </a:lnTo>
                <a:lnTo>
                  <a:pt x="2478" y="91"/>
                </a:lnTo>
                <a:lnTo>
                  <a:pt x="2744" y="91"/>
                </a:lnTo>
                <a:lnTo>
                  <a:pt x="2804" y="546"/>
                </a:lnTo>
                <a:lnTo>
                  <a:pt x="3206" y="546"/>
                </a:lnTo>
                <a:lnTo>
                  <a:pt x="3206" y="1296"/>
                </a:lnTo>
                <a:lnTo>
                  <a:pt x="2319" y="1296"/>
                </a:lnTo>
                <a:lnTo>
                  <a:pt x="2319" y="970"/>
                </a:lnTo>
                <a:lnTo>
                  <a:pt x="0" y="970"/>
                </a:lnTo>
                <a:lnTo>
                  <a:pt x="0" y="523"/>
                </a:lnTo>
                <a:lnTo>
                  <a:pt x="1107" y="523"/>
                </a:lnTo>
                <a:lnTo>
                  <a:pt x="1182" y="598"/>
                </a:lnTo>
                <a:lnTo>
                  <a:pt x="2077" y="598"/>
                </a:lnTo>
                <a:lnTo>
                  <a:pt x="2206" y="0"/>
                </a:lnTo>
                <a:close/>
              </a:path>
            </a:pathLst>
          </a:custGeom>
          <a:pattFill prst="dkVert">
            <a:fgClr>
              <a:srgbClr val="0000FF">
                <a:alpha val="27058"/>
              </a:srgbClr>
            </a:fgClr>
            <a:bgClr>
              <a:schemeClr val="bg1">
                <a:alpha val="27058"/>
              </a:schemeClr>
            </a:bgClr>
          </a:pattFill>
          <a:ln w="9525">
            <a:noFill/>
            <a:round/>
            <a:headEnd/>
            <a:tailEnd/>
          </a:ln>
        </p:spPr>
        <p:txBody>
          <a:bodyPr/>
          <a:lstStyle/>
          <a:p>
            <a:endParaRPr lang="en-US"/>
          </a:p>
        </p:txBody>
      </p:sp>
      <p:sp>
        <p:nvSpPr>
          <p:cNvPr id="1144840" name="Text Box 8"/>
          <p:cNvSpPr txBox="1">
            <a:spLocks noChangeArrowheads="1"/>
          </p:cNvSpPr>
          <p:nvPr/>
        </p:nvSpPr>
        <p:spPr bwMode="auto">
          <a:xfrm>
            <a:off x="763588" y="2619375"/>
            <a:ext cx="2589212" cy="822325"/>
          </a:xfrm>
          <a:prstGeom prst="rect">
            <a:avLst/>
          </a:prstGeom>
          <a:solidFill>
            <a:srgbClr val="FFCC00">
              <a:alpha val="47842"/>
            </a:srgbClr>
          </a:solidFill>
          <a:ln w="9525">
            <a:noFill/>
            <a:miter lim="800000"/>
            <a:headEnd/>
            <a:tailEnd/>
          </a:ln>
        </p:spPr>
        <p:txBody>
          <a:bodyPr>
            <a:spAutoFit/>
          </a:bodyPr>
          <a:lstStyle/>
          <a:p>
            <a:pPr algn="ctr"/>
            <a:r>
              <a:rPr lang="en-US" sz="2400">
                <a:latin typeface="Arial" charset="0"/>
              </a:rPr>
              <a:t>Zone 1: Reactor coolant</a:t>
            </a:r>
          </a:p>
        </p:txBody>
      </p:sp>
      <p:sp>
        <p:nvSpPr>
          <p:cNvPr id="1144841" name="Text Box 9"/>
          <p:cNvSpPr txBox="1">
            <a:spLocks noChangeArrowheads="1"/>
          </p:cNvSpPr>
          <p:nvPr/>
        </p:nvSpPr>
        <p:spPr bwMode="auto">
          <a:xfrm>
            <a:off x="2909888" y="3573463"/>
            <a:ext cx="2346325" cy="822325"/>
          </a:xfrm>
          <a:prstGeom prst="rect">
            <a:avLst/>
          </a:prstGeom>
          <a:solidFill>
            <a:schemeClr val="accent1">
              <a:alpha val="47842"/>
            </a:schemeClr>
          </a:solidFill>
          <a:ln w="9525">
            <a:noFill/>
            <a:miter lim="800000"/>
            <a:headEnd/>
            <a:tailEnd/>
          </a:ln>
        </p:spPr>
        <p:txBody>
          <a:bodyPr>
            <a:spAutoFit/>
          </a:bodyPr>
          <a:lstStyle/>
          <a:p>
            <a:pPr algn="ctr"/>
            <a:r>
              <a:rPr lang="en-US" sz="2400">
                <a:latin typeface="Arial" charset="0"/>
              </a:rPr>
              <a:t>Zone 2: Heat exchanger</a:t>
            </a:r>
          </a:p>
        </p:txBody>
      </p:sp>
      <p:sp>
        <p:nvSpPr>
          <p:cNvPr id="1144842" name="Text Box 10"/>
          <p:cNvSpPr txBox="1">
            <a:spLocks noChangeArrowheads="1"/>
          </p:cNvSpPr>
          <p:nvPr/>
        </p:nvSpPr>
        <p:spPr bwMode="auto">
          <a:xfrm>
            <a:off x="6569075" y="5788025"/>
            <a:ext cx="2205038" cy="822325"/>
          </a:xfrm>
          <a:prstGeom prst="rect">
            <a:avLst/>
          </a:prstGeom>
          <a:solidFill>
            <a:srgbClr val="0000FF">
              <a:alpha val="25882"/>
            </a:srgbClr>
          </a:solidFill>
          <a:ln w="9525">
            <a:noFill/>
            <a:miter lim="800000"/>
            <a:headEnd/>
            <a:tailEnd/>
          </a:ln>
        </p:spPr>
        <p:txBody>
          <a:bodyPr>
            <a:spAutoFit/>
          </a:bodyPr>
          <a:lstStyle/>
          <a:p>
            <a:pPr algn="ctr"/>
            <a:r>
              <a:rPr lang="en-US" sz="2400">
                <a:latin typeface="Arial" charset="0"/>
              </a:rPr>
              <a:t>Zone 3: Cooling tower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44834">
                                            <p:txEl>
                                              <p:pRg st="0" end="0"/>
                                            </p:txEl>
                                          </p:spTgt>
                                        </p:tgtEl>
                                        <p:attrNameLst>
                                          <p:attrName>style.visibility</p:attrName>
                                        </p:attrNameLst>
                                      </p:cBhvr>
                                      <p:to>
                                        <p:strVal val="visible"/>
                                      </p:to>
                                    </p:set>
                                    <p:anim calcmode="lin" valueType="num">
                                      <p:cBhvr additive="base">
                                        <p:cTn id="7" dur="500" fill="hold"/>
                                        <p:tgtEl>
                                          <p:spTgt spid="11448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4483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44834">
                                            <p:txEl>
                                              <p:pRg st="1" end="1"/>
                                            </p:txEl>
                                          </p:spTgt>
                                        </p:tgtEl>
                                        <p:attrNameLst>
                                          <p:attrName>style.visibility</p:attrName>
                                        </p:attrNameLst>
                                      </p:cBhvr>
                                      <p:to>
                                        <p:strVal val="visible"/>
                                      </p:to>
                                    </p:set>
                                    <p:anim calcmode="lin" valueType="num">
                                      <p:cBhvr additive="base">
                                        <p:cTn id="13" dur="500" fill="hold"/>
                                        <p:tgtEl>
                                          <p:spTgt spid="114483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448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1144843"/>
                                        </p:tgtEl>
                                        <p:attrNameLst>
                                          <p:attrName>style.visibility</p:attrName>
                                        </p:attrNameLst>
                                      </p:cBhvr>
                                      <p:to>
                                        <p:strVal val="visible"/>
                                      </p:to>
                                    </p:set>
                                    <p:animEffect transition="in" filter="diamond(in)">
                                      <p:cBhvr>
                                        <p:cTn id="19" dur="2000"/>
                                        <p:tgtEl>
                                          <p:spTgt spid="1144843"/>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1144840"/>
                                        </p:tgtEl>
                                        <p:attrNameLst>
                                          <p:attrName>style.visibility</p:attrName>
                                        </p:attrNameLst>
                                      </p:cBhvr>
                                      <p:to>
                                        <p:strVal val="visible"/>
                                      </p:to>
                                    </p:set>
                                    <p:animEffect transition="in" filter="diamond(in)">
                                      <p:cBhvr>
                                        <p:cTn id="24" dur="2000"/>
                                        <p:tgtEl>
                                          <p:spTgt spid="1144840"/>
                                        </p:tgtEl>
                                      </p:cBhvr>
                                    </p:animEffect>
                                  </p:childTnLst>
                                  <p:subTnLst>
                                    <p:audio>
                                      <p:cMediaNode>
                                        <p:cTn display="0" masterRel="sameClick">
                                          <p:stCondLst>
                                            <p:cond evt="begin" delay="0">
                                              <p:tn val="22"/>
                                            </p:cond>
                                          </p:stCondLst>
                                          <p:endCondLst>
                                            <p:cond evt="onStopAudio" delay="0">
                                              <p:tgtEl>
                                                <p:sldTgt/>
                                              </p:tgtEl>
                                            </p:cond>
                                          </p:endCondLst>
                                        </p:cTn>
                                        <p:tgtEl>
                                          <p:sndTgt r:embed="rId5" name="drumroll.wav"/>
                                        </p:tgtEl>
                                      </p:cMediaNode>
                                    </p:audio>
                                  </p:subTnLst>
                                </p:cTn>
                              </p:par>
                              <p:par>
                                <p:cTn id="25" presetID="8" presetClass="entr" presetSubtype="16" fill="hold" grpId="0" nodeType="withEffect">
                                  <p:stCondLst>
                                    <p:cond delay="0"/>
                                  </p:stCondLst>
                                  <p:childTnLst>
                                    <p:set>
                                      <p:cBhvr>
                                        <p:cTn id="26" dur="1" fill="hold">
                                          <p:stCondLst>
                                            <p:cond delay="0"/>
                                          </p:stCondLst>
                                        </p:cTn>
                                        <p:tgtEl>
                                          <p:spTgt spid="1144837"/>
                                        </p:tgtEl>
                                        <p:attrNameLst>
                                          <p:attrName>style.visibility</p:attrName>
                                        </p:attrNameLst>
                                      </p:cBhvr>
                                      <p:to>
                                        <p:strVal val="visible"/>
                                      </p:to>
                                    </p:set>
                                    <p:animEffect transition="in" filter="diamond(in)">
                                      <p:cBhvr>
                                        <p:cTn id="27" dur="2000"/>
                                        <p:tgtEl>
                                          <p:spTgt spid="1144837"/>
                                        </p:tgtEl>
                                      </p:cBhvr>
                                    </p:animEffect>
                                  </p:childTnLst>
                                  <p:subTnLst>
                                    <p:audio>
                                      <p:cMediaNode>
                                        <p:cTn display="0" masterRel="sameClick">
                                          <p:stCondLst>
                                            <p:cond evt="begin" delay="0">
                                              <p:tn val="25"/>
                                            </p:cond>
                                          </p:stCondLst>
                                          <p:endCondLst>
                                            <p:cond evt="onStopAudio" delay="0">
                                              <p:tgtEl>
                                                <p:sldTgt/>
                                              </p:tgtEl>
                                            </p:cond>
                                          </p:endCondLst>
                                        </p:cTn>
                                        <p:tgtEl>
                                          <p:sndTgt r:embed="rId5" name="drumroll.wav"/>
                                        </p:tgtEl>
                                      </p:cMediaNode>
                                    </p:audio>
                                  </p:sub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144841"/>
                                        </p:tgtEl>
                                        <p:attrNameLst>
                                          <p:attrName>style.visibility</p:attrName>
                                        </p:attrNameLst>
                                      </p:cBhvr>
                                      <p:to>
                                        <p:strVal val="visible"/>
                                      </p:to>
                                    </p:set>
                                    <p:animEffect transition="in" filter="diamond(in)">
                                      <p:cBhvr>
                                        <p:cTn id="32" dur="2000"/>
                                        <p:tgtEl>
                                          <p:spTgt spid="1144841"/>
                                        </p:tgtEl>
                                      </p:cBhvr>
                                    </p:animEffect>
                                  </p:childTnLst>
                                  <p:subTnLst>
                                    <p:audio>
                                      <p:cMediaNode>
                                        <p:cTn display="0" masterRel="sameClick">
                                          <p:stCondLst>
                                            <p:cond evt="begin" delay="0">
                                              <p:tn val="30"/>
                                            </p:cond>
                                          </p:stCondLst>
                                          <p:endCondLst>
                                            <p:cond evt="onStopAudio" delay="0">
                                              <p:tgtEl>
                                                <p:sldTgt/>
                                              </p:tgtEl>
                                            </p:cond>
                                          </p:endCondLst>
                                        </p:cTn>
                                        <p:tgtEl>
                                          <p:sndTgt r:embed="rId5" name="drumroll.wav"/>
                                        </p:tgtEl>
                                      </p:cMediaNode>
                                    </p:audio>
                                  </p:subTnLst>
                                </p:cTn>
                              </p:par>
                              <p:par>
                                <p:cTn id="33" presetID="8" presetClass="entr" presetSubtype="16" fill="hold" grpId="0" nodeType="withEffect">
                                  <p:stCondLst>
                                    <p:cond delay="0"/>
                                  </p:stCondLst>
                                  <p:childTnLst>
                                    <p:set>
                                      <p:cBhvr>
                                        <p:cTn id="34" dur="1" fill="hold">
                                          <p:stCondLst>
                                            <p:cond delay="0"/>
                                          </p:stCondLst>
                                        </p:cTn>
                                        <p:tgtEl>
                                          <p:spTgt spid="1144838"/>
                                        </p:tgtEl>
                                        <p:attrNameLst>
                                          <p:attrName>style.visibility</p:attrName>
                                        </p:attrNameLst>
                                      </p:cBhvr>
                                      <p:to>
                                        <p:strVal val="visible"/>
                                      </p:to>
                                    </p:set>
                                    <p:animEffect transition="in" filter="diamond(in)">
                                      <p:cBhvr>
                                        <p:cTn id="35" dur="2000"/>
                                        <p:tgtEl>
                                          <p:spTgt spid="1144838"/>
                                        </p:tgtEl>
                                      </p:cBhvr>
                                    </p:animEffect>
                                  </p:childTnLst>
                                  <p:subTnLst>
                                    <p:audio>
                                      <p:cMediaNode>
                                        <p:cTn display="0" masterRel="sameClick">
                                          <p:stCondLst>
                                            <p:cond evt="begin" delay="0">
                                              <p:tn val="33"/>
                                            </p:cond>
                                          </p:stCondLst>
                                          <p:endCondLst>
                                            <p:cond evt="onStopAudio" delay="0">
                                              <p:tgtEl>
                                                <p:sldTgt/>
                                              </p:tgtEl>
                                            </p:cond>
                                          </p:endCondLst>
                                        </p:cTn>
                                        <p:tgtEl>
                                          <p:sndTgt r:embed="rId5" name="drumroll.wav"/>
                                        </p:tgtEl>
                                      </p:cMediaNode>
                                    </p:audio>
                                  </p:subTnLst>
                                </p:cTn>
                              </p:par>
                            </p:childTnLst>
                          </p:cTn>
                        </p:par>
                      </p:childTnLst>
                    </p:cTn>
                  </p:par>
                  <p:par>
                    <p:cTn id="36" fill="hold">
                      <p:stCondLst>
                        <p:cond delay="indefinite"/>
                      </p:stCondLst>
                      <p:childTnLst>
                        <p:par>
                          <p:cTn id="37" fill="hold">
                            <p:stCondLst>
                              <p:cond delay="0"/>
                            </p:stCondLst>
                            <p:childTnLst>
                              <p:par>
                                <p:cTn id="38" presetID="8" presetClass="entr" presetSubtype="16" fill="hold" grpId="0" nodeType="clickEffect">
                                  <p:stCondLst>
                                    <p:cond delay="0"/>
                                  </p:stCondLst>
                                  <p:childTnLst>
                                    <p:set>
                                      <p:cBhvr>
                                        <p:cTn id="39" dur="1" fill="hold">
                                          <p:stCondLst>
                                            <p:cond delay="0"/>
                                          </p:stCondLst>
                                        </p:cTn>
                                        <p:tgtEl>
                                          <p:spTgt spid="1144842"/>
                                        </p:tgtEl>
                                        <p:attrNameLst>
                                          <p:attrName>style.visibility</p:attrName>
                                        </p:attrNameLst>
                                      </p:cBhvr>
                                      <p:to>
                                        <p:strVal val="visible"/>
                                      </p:to>
                                    </p:set>
                                    <p:animEffect transition="in" filter="diamond(in)">
                                      <p:cBhvr>
                                        <p:cTn id="40" dur="2000"/>
                                        <p:tgtEl>
                                          <p:spTgt spid="1144842"/>
                                        </p:tgtEl>
                                      </p:cBhvr>
                                    </p:animEffect>
                                  </p:childTnLst>
                                  <p:subTnLst>
                                    <p:audio>
                                      <p:cMediaNode>
                                        <p:cTn display="0" masterRel="sameClick">
                                          <p:stCondLst>
                                            <p:cond evt="begin" delay="0">
                                              <p:tn val="38"/>
                                            </p:cond>
                                          </p:stCondLst>
                                          <p:endCondLst>
                                            <p:cond evt="onStopAudio" delay="0">
                                              <p:tgtEl>
                                                <p:sldTgt/>
                                              </p:tgtEl>
                                            </p:cond>
                                          </p:endCondLst>
                                        </p:cTn>
                                        <p:tgtEl>
                                          <p:sndTgt r:embed="rId5" name="drumroll.wav"/>
                                        </p:tgtEl>
                                      </p:cMediaNode>
                                    </p:audio>
                                  </p:subTnLst>
                                </p:cTn>
                              </p:par>
                              <p:par>
                                <p:cTn id="41" presetID="8" presetClass="entr" presetSubtype="16" fill="hold" grpId="0" nodeType="withEffect">
                                  <p:stCondLst>
                                    <p:cond delay="0"/>
                                  </p:stCondLst>
                                  <p:childTnLst>
                                    <p:set>
                                      <p:cBhvr>
                                        <p:cTn id="42" dur="1" fill="hold">
                                          <p:stCondLst>
                                            <p:cond delay="0"/>
                                          </p:stCondLst>
                                        </p:cTn>
                                        <p:tgtEl>
                                          <p:spTgt spid="1144839"/>
                                        </p:tgtEl>
                                        <p:attrNameLst>
                                          <p:attrName>style.visibility</p:attrName>
                                        </p:attrNameLst>
                                      </p:cBhvr>
                                      <p:to>
                                        <p:strVal val="visible"/>
                                      </p:to>
                                    </p:set>
                                    <p:animEffect transition="in" filter="diamond(in)">
                                      <p:cBhvr>
                                        <p:cTn id="43" dur="2000"/>
                                        <p:tgtEl>
                                          <p:spTgt spid="1144839"/>
                                        </p:tgtEl>
                                      </p:cBhvr>
                                    </p:animEffect>
                                  </p:childTnLst>
                                  <p:subTnLst>
                                    <p:audio>
                                      <p:cMediaNode>
                                        <p:cTn display="0" masterRel="sameClick">
                                          <p:stCondLst>
                                            <p:cond evt="begin" delay="0">
                                              <p:tn val="41"/>
                                            </p:cond>
                                          </p:stCondLst>
                                          <p:endCondLst>
                                            <p:cond evt="onStopAudio" delay="0">
                                              <p:tgtEl>
                                                <p:sldTgt/>
                                              </p:tgtEl>
                                            </p:cond>
                                          </p:endCondLst>
                                        </p:cTn>
                                        <p:tgtEl>
                                          <p:sndTgt r:embed="rId5"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4837" grpId="0" animBg="1"/>
      <p:bldP spid="1144838" grpId="0" animBg="1"/>
      <p:bldP spid="1144839" grpId="0" animBg="1"/>
      <p:bldP spid="1144840" grpId="0" animBg="1"/>
      <p:bldP spid="1144841" grpId="0" animBg="1"/>
      <p:bldP spid="114484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685800" y="1870075"/>
            <a:ext cx="7772400" cy="4987925"/>
          </a:xfrm>
          <a:prstGeom prst="rect">
            <a:avLst/>
          </a:prstGeom>
          <a:solidFill>
            <a:srgbClr val="CCFFCC"/>
          </a:solidFill>
          <a:ln w="9525">
            <a:noFill/>
            <a:miter lim="800000"/>
            <a:headEnd/>
            <a:tailEnd/>
          </a:ln>
        </p:spPr>
        <p:txBody>
          <a:bodyPr/>
          <a:lstStyle/>
          <a:p>
            <a:endParaRPr lang="en-US"/>
          </a:p>
        </p:txBody>
      </p:sp>
      <p:sp>
        <p:nvSpPr>
          <p:cNvPr id="1191939" name="Rectangle 3"/>
          <p:cNvSpPr>
            <a:spLocks noChangeArrowheads="1"/>
          </p:cNvSpPr>
          <p:nvPr/>
        </p:nvSpPr>
        <p:spPr bwMode="auto">
          <a:xfrm>
            <a:off x="685800" y="1401763"/>
            <a:ext cx="7772400" cy="482600"/>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sp>
        <p:nvSpPr>
          <p:cNvPr id="59396"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191941"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38188" y="1912938"/>
            <a:ext cx="7845425" cy="3790950"/>
          </a:xfrm>
          <a:prstGeom prst="rect">
            <a:avLst/>
          </a:prstGeom>
          <a:noFill/>
          <a:ln w="9525">
            <a:noFill/>
            <a:miter lim="800000"/>
            <a:headEnd/>
            <a:tailEnd/>
          </a:ln>
        </p:spPr>
      </p:pic>
      <p:sp>
        <p:nvSpPr>
          <p:cNvPr id="1191942" name="Text Box 6"/>
          <p:cNvSpPr txBox="1">
            <a:spLocks noChangeArrowheads="1"/>
          </p:cNvSpPr>
          <p:nvPr/>
        </p:nvSpPr>
        <p:spPr bwMode="auto">
          <a:xfrm>
            <a:off x="1784350" y="4067175"/>
            <a:ext cx="6108700" cy="457200"/>
          </a:xfrm>
          <a:prstGeom prst="rect">
            <a:avLst/>
          </a:prstGeom>
          <a:noFill/>
          <a:ln w="9525">
            <a:noFill/>
            <a:miter lim="800000"/>
            <a:headEnd/>
            <a:tailEnd/>
          </a:ln>
        </p:spPr>
        <p:txBody>
          <a:bodyPr>
            <a:spAutoFit/>
          </a:bodyPr>
          <a:lstStyle/>
          <a:p>
            <a:r>
              <a:rPr lang="en-US" sz="2400">
                <a:solidFill>
                  <a:schemeClr val="hlink"/>
                </a:solidFill>
                <a:latin typeface="Arial" charset="0"/>
                <a:sym typeface="Symbol" pitchFamily="18" charset="2"/>
              </a:rPr>
              <a:t></a:t>
            </a:r>
            <a:r>
              <a:rPr lang="en-US" sz="2400">
                <a:solidFill>
                  <a:schemeClr val="hlink"/>
                </a:solidFill>
                <a:latin typeface="Arial" charset="0"/>
              </a:rPr>
              <a:t>This is a fission reaction.</a:t>
            </a:r>
          </a:p>
        </p:txBody>
      </p:sp>
      <p:sp>
        <p:nvSpPr>
          <p:cNvPr id="1191943" name="Text Box 7"/>
          <p:cNvSpPr txBox="1">
            <a:spLocks noChangeArrowheads="1"/>
          </p:cNvSpPr>
          <p:nvPr/>
        </p:nvSpPr>
        <p:spPr bwMode="auto">
          <a:xfrm>
            <a:off x="1811338" y="5213350"/>
            <a:ext cx="6108700" cy="822325"/>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Heat and some kinetic energy of the product neutrons.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91939">
                                            <p:txEl>
                                              <p:pRg st="0" end="0"/>
                                            </p:txEl>
                                          </p:spTgt>
                                        </p:tgtEl>
                                        <p:attrNameLst>
                                          <p:attrName>style.visibility</p:attrName>
                                        </p:attrNameLst>
                                      </p:cBhvr>
                                      <p:to>
                                        <p:strVal val="visible"/>
                                      </p:to>
                                    </p:set>
                                    <p:anim calcmode="lin" valueType="num">
                                      <p:cBhvr additive="base">
                                        <p:cTn id="7" dur="500" fill="hold"/>
                                        <p:tgtEl>
                                          <p:spTgt spid="11919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9193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91941"/>
                                        </p:tgtEl>
                                        <p:attrNameLst>
                                          <p:attrName>style.visibility</p:attrName>
                                        </p:attrNameLst>
                                      </p:cBhvr>
                                      <p:to>
                                        <p:strVal val="visible"/>
                                      </p:to>
                                    </p:set>
                                    <p:anim calcmode="lin" valueType="num">
                                      <p:cBhvr additive="base">
                                        <p:cTn id="13" dur="500" fill="hold"/>
                                        <p:tgtEl>
                                          <p:spTgt spid="1191941"/>
                                        </p:tgtEl>
                                        <p:attrNameLst>
                                          <p:attrName>ppt_x</p:attrName>
                                        </p:attrNameLst>
                                      </p:cBhvr>
                                      <p:tavLst>
                                        <p:tav tm="0">
                                          <p:val>
                                            <p:strVal val="#ppt_x"/>
                                          </p:val>
                                        </p:tav>
                                        <p:tav tm="100000">
                                          <p:val>
                                            <p:strVal val="#ppt_x"/>
                                          </p:val>
                                        </p:tav>
                                      </p:tavLst>
                                    </p:anim>
                                    <p:anim calcmode="lin" valueType="num">
                                      <p:cBhvr additive="base">
                                        <p:cTn id="14" dur="500" fill="hold"/>
                                        <p:tgtEl>
                                          <p:spTgt spid="11919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10000"/>
                                  </p:iterate>
                                  <p:childTnLst>
                                    <p:set>
                                      <p:cBhvr>
                                        <p:cTn id="18" dur="1" fill="hold">
                                          <p:stCondLst>
                                            <p:cond delay="0"/>
                                          </p:stCondLst>
                                        </p:cTn>
                                        <p:tgtEl>
                                          <p:spTgt spid="1191942"/>
                                        </p:tgtEl>
                                        <p:attrNameLst>
                                          <p:attrName>style.visibility</p:attrName>
                                        </p:attrNameLst>
                                      </p:cBhvr>
                                      <p:to>
                                        <p:strVal val="visible"/>
                                      </p:to>
                                    </p:set>
                                    <p:anim calcmode="lin" valueType="num">
                                      <p:cBhvr additive="base">
                                        <p:cTn id="19" dur="500" fill="hold"/>
                                        <p:tgtEl>
                                          <p:spTgt spid="1191942"/>
                                        </p:tgtEl>
                                        <p:attrNameLst>
                                          <p:attrName>ppt_x</p:attrName>
                                        </p:attrNameLst>
                                      </p:cBhvr>
                                      <p:tavLst>
                                        <p:tav tm="0">
                                          <p:val>
                                            <p:strVal val="1+#ppt_w/2"/>
                                          </p:val>
                                        </p:tav>
                                        <p:tav tm="100000">
                                          <p:val>
                                            <p:strVal val="#ppt_x"/>
                                          </p:val>
                                        </p:tav>
                                      </p:tavLst>
                                    </p:anim>
                                    <p:anim calcmode="lin" valueType="num">
                                      <p:cBhvr additive="base">
                                        <p:cTn id="20" dur="500" fill="hold"/>
                                        <p:tgtEl>
                                          <p:spTgt spid="119194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iterate type="lt">
                                    <p:tmPct val="10000"/>
                                  </p:iterate>
                                  <p:childTnLst>
                                    <p:set>
                                      <p:cBhvr>
                                        <p:cTn id="24" dur="1" fill="hold">
                                          <p:stCondLst>
                                            <p:cond delay="0"/>
                                          </p:stCondLst>
                                        </p:cTn>
                                        <p:tgtEl>
                                          <p:spTgt spid="1191943"/>
                                        </p:tgtEl>
                                        <p:attrNameLst>
                                          <p:attrName>style.visibility</p:attrName>
                                        </p:attrNameLst>
                                      </p:cBhvr>
                                      <p:to>
                                        <p:strVal val="visible"/>
                                      </p:to>
                                    </p:set>
                                    <p:anim calcmode="lin" valueType="num">
                                      <p:cBhvr additive="base">
                                        <p:cTn id="25" dur="500" fill="hold"/>
                                        <p:tgtEl>
                                          <p:spTgt spid="1191943"/>
                                        </p:tgtEl>
                                        <p:attrNameLst>
                                          <p:attrName>ppt_x</p:attrName>
                                        </p:attrNameLst>
                                      </p:cBhvr>
                                      <p:tavLst>
                                        <p:tav tm="0">
                                          <p:val>
                                            <p:strVal val="1+#ppt_w/2"/>
                                          </p:val>
                                        </p:tav>
                                        <p:tav tm="100000">
                                          <p:val>
                                            <p:strVal val="#ppt_x"/>
                                          </p:val>
                                        </p:tav>
                                      </p:tavLst>
                                    </p:anim>
                                    <p:anim calcmode="lin" valueType="num">
                                      <p:cBhvr additive="base">
                                        <p:cTn id="26" dur="500" fill="hold"/>
                                        <p:tgtEl>
                                          <p:spTgt spid="119194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1942" grpId="0"/>
      <p:bldP spid="119194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3986" name="Rectangle 2"/>
          <p:cNvSpPr>
            <a:spLocks noChangeArrowheads="1"/>
          </p:cNvSpPr>
          <p:nvPr/>
        </p:nvSpPr>
        <p:spPr bwMode="auto">
          <a:xfrm>
            <a:off x="685800" y="1857375"/>
            <a:ext cx="7772400" cy="3797300"/>
          </a:xfrm>
          <a:prstGeom prst="rect">
            <a:avLst/>
          </a:prstGeom>
          <a:solidFill>
            <a:srgbClr val="CCFFCC"/>
          </a:solidFill>
          <a:ln w="9525">
            <a:noFill/>
            <a:miter lim="800000"/>
            <a:headEnd/>
            <a:tailEnd/>
          </a:ln>
        </p:spPr>
        <p:txBody>
          <a:bodyPr/>
          <a:lstStyle/>
          <a:p>
            <a:endParaRPr lang="en-US"/>
          </a:p>
        </p:txBody>
      </p:sp>
      <p:sp>
        <p:nvSpPr>
          <p:cNvPr id="60419"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193989"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27075" y="2536825"/>
            <a:ext cx="7591425" cy="1328738"/>
          </a:xfrm>
          <a:prstGeom prst="rect">
            <a:avLst/>
          </a:prstGeom>
          <a:noFill/>
          <a:ln w="9525">
            <a:noFill/>
            <a:miter lim="800000"/>
            <a:headEnd/>
            <a:tailEnd/>
          </a:ln>
        </p:spPr>
      </p:pic>
      <p:pic>
        <p:nvPicPr>
          <p:cNvPr id="1193990" name="Picture 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354138" y="2011363"/>
            <a:ext cx="6275387" cy="604837"/>
          </a:xfrm>
          <a:prstGeom prst="rect">
            <a:avLst/>
          </a:prstGeom>
          <a:noFill/>
          <a:ln w="9525">
            <a:noFill/>
            <a:miter lim="800000"/>
            <a:headEnd/>
            <a:tailEnd/>
          </a:ln>
        </p:spPr>
      </p:pic>
      <p:sp>
        <p:nvSpPr>
          <p:cNvPr id="1193991" name="Text Box 7"/>
          <p:cNvSpPr txBox="1">
            <a:spLocks noChangeArrowheads="1"/>
          </p:cNvSpPr>
          <p:nvPr/>
        </p:nvSpPr>
        <p:spPr bwMode="auto">
          <a:xfrm>
            <a:off x="1484313" y="2868613"/>
            <a:ext cx="6108700" cy="822325"/>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Looking at the reaction we see that one neutron initiates one fission…</a:t>
            </a:r>
          </a:p>
        </p:txBody>
      </p:sp>
      <p:sp>
        <p:nvSpPr>
          <p:cNvPr id="1193992" name="Rectangle 8"/>
          <p:cNvSpPr>
            <a:spLocks noChangeArrowheads="1"/>
          </p:cNvSpPr>
          <p:nvPr/>
        </p:nvSpPr>
        <p:spPr bwMode="auto">
          <a:xfrm>
            <a:off x="2790825" y="2032000"/>
            <a:ext cx="566738" cy="554038"/>
          </a:xfrm>
          <a:prstGeom prst="rect">
            <a:avLst/>
          </a:prstGeom>
          <a:solidFill>
            <a:schemeClr val="hlink">
              <a:alpha val="30196"/>
            </a:schemeClr>
          </a:solidFill>
          <a:ln w="9525">
            <a:noFill/>
            <a:miter lim="800000"/>
            <a:headEnd/>
            <a:tailEnd/>
          </a:ln>
        </p:spPr>
        <p:txBody>
          <a:bodyPr wrap="none" anchor="ctr"/>
          <a:lstStyle/>
          <a:p>
            <a:endParaRPr lang="en-US"/>
          </a:p>
        </p:txBody>
      </p:sp>
      <p:sp>
        <p:nvSpPr>
          <p:cNvPr id="1193993" name="Text Box 9"/>
          <p:cNvSpPr txBox="1">
            <a:spLocks noChangeArrowheads="1"/>
          </p:cNvSpPr>
          <p:nvPr/>
        </p:nvSpPr>
        <p:spPr bwMode="auto">
          <a:xfrm>
            <a:off x="1463675" y="3713163"/>
            <a:ext cx="6108700" cy="457200"/>
          </a:xfrm>
          <a:prstGeom prst="rect">
            <a:avLst/>
          </a:prstGeom>
          <a:noFill/>
          <a:ln w="9525">
            <a:noFill/>
            <a:miter lim="800000"/>
            <a:headEnd/>
            <a:tailEnd/>
          </a:ln>
        </p:spPr>
        <p:txBody>
          <a:bodyPr>
            <a:spAutoFit/>
          </a:bodyPr>
          <a:lstStyle/>
          <a:p>
            <a:r>
              <a:rPr lang="en-US" sz="2400">
                <a:solidFill>
                  <a:srgbClr val="006600"/>
                </a:solidFill>
                <a:latin typeface="Arial" charset="0"/>
              </a:rPr>
              <a:t>but each reaction produces two neutrons.</a:t>
            </a:r>
          </a:p>
        </p:txBody>
      </p:sp>
      <p:sp>
        <p:nvSpPr>
          <p:cNvPr id="1193994" name="Rectangle 10"/>
          <p:cNvSpPr>
            <a:spLocks noChangeArrowheads="1"/>
          </p:cNvSpPr>
          <p:nvPr/>
        </p:nvSpPr>
        <p:spPr bwMode="auto">
          <a:xfrm>
            <a:off x="6943725" y="2033588"/>
            <a:ext cx="566738" cy="554037"/>
          </a:xfrm>
          <a:prstGeom prst="rect">
            <a:avLst/>
          </a:prstGeom>
          <a:solidFill>
            <a:srgbClr val="006600">
              <a:alpha val="30196"/>
            </a:srgbClr>
          </a:solidFill>
          <a:ln w="9525">
            <a:noFill/>
            <a:miter lim="800000"/>
            <a:headEnd/>
            <a:tailEnd/>
          </a:ln>
        </p:spPr>
        <p:txBody>
          <a:bodyPr wrap="none" anchor="ctr"/>
          <a:lstStyle/>
          <a:p>
            <a:endParaRPr lang="en-US"/>
          </a:p>
        </p:txBody>
      </p:sp>
      <p:sp>
        <p:nvSpPr>
          <p:cNvPr id="1193995" name="Text Box 11"/>
          <p:cNvSpPr txBox="1">
            <a:spLocks noChangeArrowheads="1"/>
          </p:cNvSpPr>
          <p:nvPr/>
        </p:nvSpPr>
        <p:spPr bwMode="auto">
          <a:xfrm>
            <a:off x="1474788" y="4459288"/>
            <a:ext cx="6108700" cy="822325"/>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Thus the fission process can produce a self-sustaining chain reaction.</a:t>
            </a:r>
          </a:p>
        </p:txBody>
      </p:sp>
      <p:sp>
        <p:nvSpPr>
          <p:cNvPr id="60427" name="Rectangle 12"/>
          <p:cNvSpPr>
            <a:spLocks noChangeArrowheads="1"/>
          </p:cNvSpPr>
          <p:nvPr/>
        </p:nvSpPr>
        <p:spPr bwMode="auto">
          <a:xfrm>
            <a:off x="685800" y="1401763"/>
            <a:ext cx="7772400" cy="482600"/>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1193986">
                                            <p:txEl>
                                              <p:pRg st="0" end="0"/>
                                            </p:txEl>
                                          </p:spTgt>
                                        </p:tgtEl>
                                        <p:attrNameLst>
                                          <p:attrName>style.visibility</p:attrName>
                                        </p:attrNameLst>
                                      </p:cBhvr>
                                      <p:to>
                                        <p:strVal val="visible"/>
                                      </p:to>
                                    </p:set>
                                    <p:anim calcmode="lin" valueType="num">
                                      <p:cBhvr additive="base">
                                        <p:cTn id="7" dur="500" fill="hold"/>
                                        <p:tgtEl>
                                          <p:spTgt spid="11939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9398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193990"/>
                                        </p:tgtEl>
                                        <p:attrNameLst>
                                          <p:attrName>style.visibility</p:attrName>
                                        </p:attrNameLst>
                                      </p:cBhvr>
                                      <p:to>
                                        <p:strVal val="visible"/>
                                      </p:to>
                                    </p:set>
                                    <p:anim calcmode="lin" valueType="num">
                                      <p:cBhvr>
                                        <p:cTn id="11" dur="500" fill="hold"/>
                                        <p:tgtEl>
                                          <p:spTgt spid="1193990"/>
                                        </p:tgtEl>
                                        <p:attrNameLst>
                                          <p:attrName>ppt_w</p:attrName>
                                        </p:attrNameLst>
                                      </p:cBhvr>
                                      <p:tavLst>
                                        <p:tav tm="0">
                                          <p:val>
                                            <p:fltVal val="0"/>
                                          </p:val>
                                        </p:tav>
                                        <p:tav tm="100000">
                                          <p:val>
                                            <p:strVal val="#ppt_w"/>
                                          </p:val>
                                        </p:tav>
                                      </p:tavLst>
                                    </p:anim>
                                    <p:anim calcmode="lin" valueType="num">
                                      <p:cBhvr>
                                        <p:cTn id="12" dur="500" fill="hold"/>
                                        <p:tgtEl>
                                          <p:spTgt spid="1193990"/>
                                        </p:tgtEl>
                                        <p:attrNameLst>
                                          <p:attrName>ppt_h</p:attrName>
                                        </p:attrNameLst>
                                      </p:cBhvr>
                                      <p:tavLst>
                                        <p:tav tm="0">
                                          <p:val>
                                            <p:fltVal val="0"/>
                                          </p:val>
                                        </p:tav>
                                        <p:tav tm="100000">
                                          <p:val>
                                            <p:strVal val="#ppt_h"/>
                                          </p:val>
                                        </p:tav>
                                      </p:tavLst>
                                    </p:anim>
                                    <p:animEffect transition="in" filter="fade">
                                      <p:cBhvr>
                                        <p:cTn id="13" dur="500"/>
                                        <p:tgtEl>
                                          <p:spTgt spid="1193990"/>
                                        </p:tgtEl>
                                      </p:cBhvr>
                                    </p:animEffect>
                                  </p:childTnLst>
                                </p:cTn>
                              </p:par>
                              <p:par>
                                <p:cTn id="14" presetID="53" presetClass="entr" presetSubtype="0" fill="hold" nodeType="withEffect">
                                  <p:stCondLst>
                                    <p:cond delay="0"/>
                                  </p:stCondLst>
                                  <p:childTnLst>
                                    <p:set>
                                      <p:cBhvr>
                                        <p:cTn id="15" dur="1" fill="hold">
                                          <p:stCondLst>
                                            <p:cond delay="0"/>
                                          </p:stCondLst>
                                        </p:cTn>
                                        <p:tgtEl>
                                          <p:spTgt spid="1193989"/>
                                        </p:tgtEl>
                                        <p:attrNameLst>
                                          <p:attrName>style.visibility</p:attrName>
                                        </p:attrNameLst>
                                      </p:cBhvr>
                                      <p:to>
                                        <p:strVal val="visible"/>
                                      </p:to>
                                    </p:set>
                                    <p:anim calcmode="lin" valueType="num">
                                      <p:cBhvr>
                                        <p:cTn id="16" dur="500" fill="hold"/>
                                        <p:tgtEl>
                                          <p:spTgt spid="1193989"/>
                                        </p:tgtEl>
                                        <p:attrNameLst>
                                          <p:attrName>ppt_w</p:attrName>
                                        </p:attrNameLst>
                                      </p:cBhvr>
                                      <p:tavLst>
                                        <p:tav tm="0">
                                          <p:val>
                                            <p:fltVal val="0"/>
                                          </p:val>
                                        </p:tav>
                                        <p:tav tm="100000">
                                          <p:val>
                                            <p:strVal val="#ppt_w"/>
                                          </p:val>
                                        </p:tav>
                                      </p:tavLst>
                                    </p:anim>
                                    <p:anim calcmode="lin" valueType="num">
                                      <p:cBhvr>
                                        <p:cTn id="17" dur="500" fill="hold"/>
                                        <p:tgtEl>
                                          <p:spTgt spid="1193989"/>
                                        </p:tgtEl>
                                        <p:attrNameLst>
                                          <p:attrName>ppt_h</p:attrName>
                                        </p:attrNameLst>
                                      </p:cBhvr>
                                      <p:tavLst>
                                        <p:tav tm="0">
                                          <p:val>
                                            <p:fltVal val="0"/>
                                          </p:val>
                                        </p:tav>
                                        <p:tav tm="100000">
                                          <p:val>
                                            <p:strVal val="#ppt_h"/>
                                          </p:val>
                                        </p:tav>
                                      </p:tavLst>
                                    </p:anim>
                                    <p:animEffect transition="in" filter="fade">
                                      <p:cBhvr>
                                        <p:cTn id="18" dur="500"/>
                                        <p:tgtEl>
                                          <p:spTgt spid="119398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iterate type="lt">
                                    <p:tmPct val="10000"/>
                                  </p:iterate>
                                  <p:childTnLst>
                                    <p:set>
                                      <p:cBhvr>
                                        <p:cTn id="22" dur="1" fill="hold">
                                          <p:stCondLst>
                                            <p:cond delay="0"/>
                                          </p:stCondLst>
                                        </p:cTn>
                                        <p:tgtEl>
                                          <p:spTgt spid="1193991"/>
                                        </p:tgtEl>
                                        <p:attrNameLst>
                                          <p:attrName>style.visibility</p:attrName>
                                        </p:attrNameLst>
                                      </p:cBhvr>
                                      <p:to>
                                        <p:strVal val="visible"/>
                                      </p:to>
                                    </p:set>
                                    <p:anim calcmode="lin" valueType="num">
                                      <p:cBhvr additive="base">
                                        <p:cTn id="23" dur="500" fill="hold"/>
                                        <p:tgtEl>
                                          <p:spTgt spid="1193991"/>
                                        </p:tgtEl>
                                        <p:attrNameLst>
                                          <p:attrName>ppt_x</p:attrName>
                                        </p:attrNameLst>
                                      </p:cBhvr>
                                      <p:tavLst>
                                        <p:tav tm="0">
                                          <p:val>
                                            <p:strVal val="1+#ppt_w/2"/>
                                          </p:val>
                                        </p:tav>
                                        <p:tav tm="100000">
                                          <p:val>
                                            <p:strVal val="#ppt_x"/>
                                          </p:val>
                                        </p:tav>
                                      </p:tavLst>
                                    </p:anim>
                                    <p:anim calcmode="lin" valueType="num">
                                      <p:cBhvr additive="base">
                                        <p:cTn id="24" dur="500" fill="hold"/>
                                        <p:tgtEl>
                                          <p:spTgt spid="119399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5" name="type.wav"/>
                                        </p:tgtEl>
                                      </p:cMediaNode>
                                    </p:audio>
                                  </p:subTnLst>
                                </p:cTn>
                              </p:par>
                              <p:par>
                                <p:cTn id="25" presetID="8" presetClass="entr" presetSubtype="16" fill="hold" grpId="0" nodeType="withEffect">
                                  <p:stCondLst>
                                    <p:cond delay="0"/>
                                  </p:stCondLst>
                                  <p:childTnLst>
                                    <p:set>
                                      <p:cBhvr>
                                        <p:cTn id="26" dur="1" fill="hold">
                                          <p:stCondLst>
                                            <p:cond delay="0"/>
                                          </p:stCondLst>
                                        </p:cTn>
                                        <p:tgtEl>
                                          <p:spTgt spid="1193992"/>
                                        </p:tgtEl>
                                        <p:attrNameLst>
                                          <p:attrName>style.visibility</p:attrName>
                                        </p:attrNameLst>
                                      </p:cBhvr>
                                      <p:to>
                                        <p:strVal val="visible"/>
                                      </p:to>
                                    </p:set>
                                    <p:animEffect transition="in" filter="diamond(in)">
                                      <p:cBhvr>
                                        <p:cTn id="27" dur="1000"/>
                                        <p:tgtEl>
                                          <p:spTgt spid="119399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iterate type="lt">
                                    <p:tmPct val="10000"/>
                                  </p:iterate>
                                  <p:childTnLst>
                                    <p:set>
                                      <p:cBhvr>
                                        <p:cTn id="31" dur="1" fill="hold">
                                          <p:stCondLst>
                                            <p:cond delay="0"/>
                                          </p:stCondLst>
                                        </p:cTn>
                                        <p:tgtEl>
                                          <p:spTgt spid="1193993"/>
                                        </p:tgtEl>
                                        <p:attrNameLst>
                                          <p:attrName>style.visibility</p:attrName>
                                        </p:attrNameLst>
                                      </p:cBhvr>
                                      <p:to>
                                        <p:strVal val="visible"/>
                                      </p:to>
                                    </p:set>
                                    <p:anim calcmode="lin" valueType="num">
                                      <p:cBhvr additive="base">
                                        <p:cTn id="32" dur="500" fill="hold"/>
                                        <p:tgtEl>
                                          <p:spTgt spid="1193993"/>
                                        </p:tgtEl>
                                        <p:attrNameLst>
                                          <p:attrName>ppt_x</p:attrName>
                                        </p:attrNameLst>
                                      </p:cBhvr>
                                      <p:tavLst>
                                        <p:tav tm="0">
                                          <p:val>
                                            <p:strVal val="1+#ppt_w/2"/>
                                          </p:val>
                                        </p:tav>
                                        <p:tav tm="100000">
                                          <p:val>
                                            <p:strVal val="#ppt_x"/>
                                          </p:val>
                                        </p:tav>
                                      </p:tavLst>
                                    </p:anim>
                                    <p:anim calcmode="lin" valueType="num">
                                      <p:cBhvr additive="base">
                                        <p:cTn id="33" dur="500" fill="hold"/>
                                        <p:tgtEl>
                                          <p:spTgt spid="119399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5" name="type.wav"/>
                                        </p:tgtEl>
                                      </p:cMediaNode>
                                    </p:audio>
                                  </p:subTnLst>
                                </p:cTn>
                              </p:par>
                              <p:par>
                                <p:cTn id="34" presetID="8" presetClass="entr" presetSubtype="16" fill="hold" grpId="0" nodeType="withEffect">
                                  <p:stCondLst>
                                    <p:cond delay="0"/>
                                  </p:stCondLst>
                                  <p:childTnLst>
                                    <p:set>
                                      <p:cBhvr>
                                        <p:cTn id="35" dur="1" fill="hold">
                                          <p:stCondLst>
                                            <p:cond delay="0"/>
                                          </p:stCondLst>
                                        </p:cTn>
                                        <p:tgtEl>
                                          <p:spTgt spid="1193994"/>
                                        </p:tgtEl>
                                        <p:attrNameLst>
                                          <p:attrName>style.visibility</p:attrName>
                                        </p:attrNameLst>
                                      </p:cBhvr>
                                      <p:to>
                                        <p:strVal val="visible"/>
                                      </p:to>
                                    </p:set>
                                    <p:animEffect transition="in" filter="diamond(in)">
                                      <p:cBhvr>
                                        <p:cTn id="36" dur="1000"/>
                                        <p:tgtEl>
                                          <p:spTgt spid="1193994"/>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iterate type="lt">
                                    <p:tmPct val="10000"/>
                                  </p:iterate>
                                  <p:childTnLst>
                                    <p:set>
                                      <p:cBhvr>
                                        <p:cTn id="40" dur="1" fill="hold">
                                          <p:stCondLst>
                                            <p:cond delay="0"/>
                                          </p:stCondLst>
                                        </p:cTn>
                                        <p:tgtEl>
                                          <p:spTgt spid="1193995"/>
                                        </p:tgtEl>
                                        <p:attrNameLst>
                                          <p:attrName>style.visibility</p:attrName>
                                        </p:attrNameLst>
                                      </p:cBhvr>
                                      <p:to>
                                        <p:strVal val="visible"/>
                                      </p:to>
                                    </p:set>
                                    <p:anim calcmode="lin" valueType="num">
                                      <p:cBhvr additive="base">
                                        <p:cTn id="41" dur="500" fill="hold"/>
                                        <p:tgtEl>
                                          <p:spTgt spid="1193995"/>
                                        </p:tgtEl>
                                        <p:attrNameLst>
                                          <p:attrName>ppt_x</p:attrName>
                                        </p:attrNameLst>
                                      </p:cBhvr>
                                      <p:tavLst>
                                        <p:tav tm="0">
                                          <p:val>
                                            <p:strVal val="1+#ppt_w/2"/>
                                          </p:val>
                                        </p:tav>
                                        <p:tav tm="100000">
                                          <p:val>
                                            <p:strVal val="#ppt_x"/>
                                          </p:val>
                                        </p:tav>
                                      </p:tavLst>
                                    </p:anim>
                                    <p:anim calcmode="lin" valueType="num">
                                      <p:cBhvr additive="base">
                                        <p:cTn id="42" dur="500" fill="hold"/>
                                        <p:tgtEl>
                                          <p:spTgt spid="119399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3991" grpId="0"/>
      <p:bldP spid="1193992" grpId="0" animBg="1"/>
      <p:bldP spid="1193993" grpId="0"/>
      <p:bldP spid="1193994" grpId="0" animBg="1"/>
      <p:bldP spid="119399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685800" y="1846263"/>
            <a:ext cx="7772400" cy="5011737"/>
          </a:xfrm>
          <a:prstGeom prst="rect">
            <a:avLst/>
          </a:prstGeom>
          <a:solidFill>
            <a:srgbClr val="CCFFCC"/>
          </a:solidFill>
          <a:ln w="9525">
            <a:noFill/>
            <a:miter lim="800000"/>
            <a:headEnd/>
            <a:tailEnd/>
          </a:ln>
        </p:spPr>
        <p:txBody>
          <a:bodyPr/>
          <a:lstStyle/>
          <a:p>
            <a:endParaRPr lang="en-US"/>
          </a:p>
        </p:txBody>
      </p:sp>
      <p:sp>
        <p:nvSpPr>
          <p:cNvPr id="61443"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196037" name="Picture 5"/>
          <p:cNvPicPr>
            <a:picLocks noChangeAspect="1" noChangeArrowheads="1"/>
          </p:cNvPicPr>
          <p:nvPr/>
        </p:nvPicPr>
        <p:blipFill>
          <a:blip r:embed="rId6" cstate="print">
            <a:clrChange>
              <a:clrFrom>
                <a:srgbClr val="FFFFFF"/>
              </a:clrFrom>
              <a:clrTo>
                <a:srgbClr val="FFFFFF">
                  <a:alpha val="0"/>
                </a:srgbClr>
              </a:clrTo>
            </a:clrChange>
          </a:blip>
          <a:srcRect b="9244"/>
          <a:stretch>
            <a:fillRect/>
          </a:stretch>
        </p:blipFill>
        <p:spPr bwMode="auto">
          <a:xfrm>
            <a:off x="768350" y="1944688"/>
            <a:ext cx="7704138" cy="4652962"/>
          </a:xfrm>
          <a:prstGeom prst="rect">
            <a:avLst/>
          </a:prstGeom>
          <a:noFill/>
          <a:ln w="9525">
            <a:noFill/>
            <a:miter lim="800000"/>
            <a:headEnd/>
            <a:tailEnd/>
          </a:ln>
        </p:spPr>
      </p:pic>
      <p:sp>
        <p:nvSpPr>
          <p:cNvPr id="1196038" name="Text Box 6"/>
          <p:cNvSpPr txBox="1">
            <a:spLocks noChangeArrowheads="1"/>
          </p:cNvSpPr>
          <p:nvPr/>
        </p:nvSpPr>
        <p:spPr bwMode="auto">
          <a:xfrm>
            <a:off x="1162050" y="5634038"/>
            <a:ext cx="7937500" cy="457200"/>
          </a:xfrm>
          <a:prstGeom prst="rect">
            <a:avLst/>
          </a:prstGeom>
          <a:noFill/>
          <a:ln w="9525">
            <a:noFill/>
            <a:miter lim="800000"/>
            <a:headEnd/>
            <a:tailEnd/>
          </a:ln>
        </p:spPr>
        <p:txBody>
          <a:bodyPr>
            <a:spAutoFit/>
          </a:bodyPr>
          <a:lstStyle/>
          <a:p>
            <a:r>
              <a:rPr lang="en-US" sz="2400">
                <a:solidFill>
                  <a:schemeClr val="hlink"/>
                </a:solidFill>
                <a:latin typeface="Arial" charset="0"/>
                <a:sym typeface="Symbol" pitchFamily="18" charset="2"/>
              </a:rPr>
              <a:t></a:t>
            </a:r>
            <a:r>
              <a:rPr lang="en-US" sz="2400">
                <a:solidFill>
                  <a:schemeClr val="hlink"/>
                </a:solidFill>
                <a:latin typeface="Arial" charset="0"/>
              </a:rPr>
              <a:t>Product neutrons are too fast to cause fissioning.</a:t>
            </a:r>
          </a:p>
        </p:txBody>
      </p:sp>
      <p:sp>
        <p:nvSpPr>
          <p:cNvPr id="1196039" name="Text Box 7"/>
          <p:cNvSpPr txBox="1">
            <a:spLocks noChangeArrowheads="1"/>
          </p:cNvSpPr>
          <p:nvPr/>
        </p:nvSpPr>
        <p:spPr bwMode="auto">
          <a:xfrm>
            <a:off x="1160463" y="6081713"/>
            <a:ext cx="7840662" cy="457200"/>
          </a:xfrm>
          <a:prstGeom prst="rect">
            <a:avLst/>
          </a:prstGeom>
          <a:noFill/>
          <a:ln w="9525">
            <a:noFill/>
            <a:miter lim="800000"/>
            <a:headEnd/>
            <a:tailEnd/>
          </a:ln>
        </p:spPr>
        <p:txBody>
          <a:bodyPr>
            <a:spAutoFit/>
          </a:bodyPr>
          <a:lstStyle/>
          <a:p>
            <a:r>
              <a:rPr lang="en-US" sz="2400">
                <a:solidFill>
                  <a:schemeClr val="hlink"/>
                </a:solidFill>
                <a:latin typeface="Arial" charset="0"/>
                <a:sym typeface="Symbol" pitchFamily="18" charset="2"/>
              </a:rPr>
              <a:t></a:t>
            </a:r>
            <a:r>
              <a:rPr lang="en-US" sz="2400">
                <a:solidFill>
                  <a:schemeClr val="hlink"/>
                </a:solidFill>
                <a:latin typeface="Arial" charset="0"/>
              </a:rPr>
              <a:t>The moderator slows them down to the right speed.</a:t>
            </a:r>
          </a:p>
        </p:txBody>
      </p:sp>
      <p:sp>
        <p:nvSpPr>
          <p:cNvPr id="61447" name="Rectangle 8"/>
          <p:cNvSpPr>
            <a:spLocks noChangeArrowheads="1"/>
          </p:cNvSpPr>
          <p:nvPr/>
        </p:nvSpPr>
        <p:spPr bwMode="auto">
          <a:xfrm>
            <a:off x="685800" y="1401763"/>
            <a:ext cx="7772400" cy="482600"/>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96037"/>
                                        </p:tgtEl>
                                        <p:attrNameLst>
                                          <p:attrName>style.visibility</p:attrName>
                                        </p:attrNameLst>
                                      </p:cBhvr>
                                      <p:to>
                                        <p:strVal val="visible"/>
                                      </p:to>
                                    </p:set>
                                    <p:anim calcmode="lin" valueType="num">
                                      <p:cBhvr additive="base">
                                        <p:cTn id="7" dur="500" fill="hold"/>
                                        <p:tgtEl>
                                          <p:spTgt spid="1196037"/>
                                        </p:tgtEl>
                                        <p:attrNameLst>
                                          <p:attrName>ppt_x</p:attrName>
                                        </p:attrNameLst>
                                      </p:cBhvr>
                                      <p:tavLst>
                                        <p:tav tm="0">
                                          <p:val>
                                            <p:strVal val="#ppt_x"/>
                                          </p:val>
                                        </p:tav>
                                        <p:tav tm="100000">
                                          <p:val>
                                            <p:strVal val="#ppt_x"/>
                                          </p:val>
                                        </p:tav>
                                      </p:tavLst>
                                    </p:anim>
                                    <p:anim calcmode="lin" valueType="num">
                                      <p:cBhvr additive="base">
                                        <p:cTn id="8" dur="500" fill="hold"/>
                                        <p:tgtEl>
                                          <p:spTgt spid="119603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iterate type="lt">
                                    <p:tmPct val="10000"/>
                                  </p:iterate>
                                  <p:childTnLst>
                                    <p:set>
                                      <p:cBhvr>
                                        <p:cTn id="12" dur="1" fill="hold">
                                          <p:stCondLst>
                                            <p:cond delay="0"/>
                                          </p:stCondLst>
                                        </p:cTn>
                                        <p:tgtEl>
                                          <p:spTgt spid="1196038"/>
                                        </p:tgtEl>
                                        <p:attrNameLst>
                                          <p:attrName>style.visibility</p:attrName>
                                        </p:attrNameLst>
                                      </p:cBhvr>
                                      <p:to>
                                        <p:strVal val="visible"/>
                                      </p:to>
                                    </p:set>
                                    <p:anim calcmode="lin" valueType="num">
                                      <p:cBhvr additive="base">
                                        <p:cTn id="13" dur="500" fill="hold"/>
                                        <p:tgtEl>
                                          <p:spTgt spid="1196038"/>
                                        </p:tgtEl>
                                        <p:attrNameLst>
                                          <p:attrName>ppt_x</p:attrName>
                                        </p:attrNameLst>
                                      </p:cBhvr>
                                      <p:tavLst>
                                        <p:tav tm="0">
                                          <p:val>
                                            <p:strVal val="1+#ppt_w/2"/>
                                          </p:val>
                                        </p:tav>
                                        <p:tav tm="100000">
                                          <p:val>
                                            <p:strVal val="#ppt_x"/>
                                          </p:val>
                                        </p:tav>
                                      </p:tavLst>
                                    </p:anim>
                                    <p:anim calcmode="lin" valueType="num">
                                      <p:cBhvr additive="base">
                                        <p:cTn id="14" dur="500" fill="hold"/>
                                        <p:tgtEl>
                                          <p:spTgt spid="119603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10000"/>
                                  </p:iterate>
                                  <p:childTnLst>
                                    <p:set>
                                      <p:cBhvr>
                                        <p:cTn id="18" dur="1" fill="hold">
                                          <p:stCondLst>
                                            <p:cond delay="0"/>
                                          </p:stCondLst>
                                        </p:cTn>
                                        <p:tgtEl>
                                          <p:spTgt spid="1196039"/>
                                        </p:tgtEl>
                                        <p:attrNameLst>
                                          <p:attrName>style.visibility</p:attrName>
                                        </p:attrNameLst>
                                      </p:cBhvr>
                                      <p:to>
                                        <p:strVal val="visible"/>
                                      </p:to>
                                    </p:set>
                                    <p:anim calcmode="lin" valueType="num">
                                      <p:cBhvr additive="base">
                                        <p:cTn id="19" dur="500" fill="hold"/>
                                        <p:tgtEl>
                                          <p:spTgt spid="1196039"/>
                                        </p:tgtEl>
                                        <p:attrNameLst>
                                          <p:attrName>ppt_x</p:attrName>
                                        </p:attrNameLst>
                                      </p:cBhvr>
                                      <p:tavLst>
                                        <p:tav tm="0">
                                          <p:val>
                                            <p:strVal val="1+#ppt_w/2"/>
                                          </p:val>
                                        </p:tav>
                                        <p:tav tm="100000">
                                          <p:val>
                                            <p:strVal val="#ppt_x"/>
                                          </p:val>
                                        </p:tav>
                                      </p:tavLst>
                                    </p:anim>
                                    <p:anim calcmode="lin" valueType="num">
                                      <p:cBhvr additive="base">
                                        <p:cTn id="20" dur="500" fill="hold"/>
                                        <p:tgtEl>
                                          <p:spTgt spid="119603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6038" grpId="0"/>
      <p:bldP spid="11960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434" name="Rectangle 2"/>
          <p:cNvSpPr>
            <a:spLocks noChangeArrowheads="1"/>
          </p:cNvSpPr>
          <p:nvPr/>
        </p:nvSpPr>
        <p:spPr bwMode="auto">
          <a:xfrm>
            <a:off x="685800" y="1401763"/>
            <a:ext cx="7772400" cy="5000625"/>
          </a:xfrm>
          <a:prstGeom prst="rect">
            <a:avLst/>
          </a:prstGeom>
          <a:solidFill>
            <a:srgbClr val="EAEAEA"/>
          </a:solidFill>
          <a:ln w="9525">
            <a:noFill/>
            <a:miter lim="800000"/>
            <a:headEnd/>
            <a:tailEnd/>
          </a:ln>
        </p:spPr>
        <p:txBody>
          <a:bodyPr/>
          <a:lstStyle/>
          <a:p>
            <a:pPr marL="609600" indent="-609600" eaLnBrk="0" hangingPunct="0">
              <a:spcBef>
                <a:spcPct val="20000"/>
              </a:spcBef>
            </a:pPr>
            <a:r>
              <a:rPr lang="en-US" altLang="en-US" sz="2400" b="1">
                <a:solidFill>
                  <a:srgbClr val="FF0000"/>
                </a:solidFill>
                <a:latin typeface="Arial" charset="0"/>
                <a:ea typeface="Calibri" pitchFamily="34" charset="0"/>
                <a:cs typeface="Arial" charset="0"/>
              </a:rPr>
              <a:t>Data booklet reference: </a:t>
            </a:r>
            <a:endParaRPr lang="en-US" altLang="en-US" sz="2400">
              <a:solidFill>
                <a:srgbClr val="FF0000"/>
              </a:solidFill>
              <a:latin typeface="Arial" charset="0"/>
              <a:ea typeface="Calibri" pitchFamily="34" charset="0"/>
              <a:cs typeface="Arial" charset="0"/>
            </a:endParaRPr>
          </a:p>
          <a:p>
            <a:pPr marL="609600" indent="-609600" eaLnBrk="0" hangingPunct="0">
              <a:spcBef>
                <a:spcPct val="20000"/>
              </a:spcBef>
            </a:pPr>
            <a:r>
              <a:rPr lang="en-US" altLang="en-US" sz="2400">
                <a:solidFill>
                  <a:srgbClr val="FF0000"/>
                </a:solidFill>
                <a:latin typeface="Arial" charset="0"/>
                <a:ea typeface="Calibri" pitchFamily="34" charset="0"/>
                <a:cs typeface="Arial" charset="0"/>
              </a:rPr>
              <a:t>• </a:t>
            </a:r>
            <a:r>
              <a:rPr lang="en-US" altLang="en-US" sz="2400">
                <a:solidFill>
                  <a:srgbClr val="FF0000"/>
                </a:solidFill>
                <a:latin typeface="Arial" charset="0"/>
                <a:ea typeface="Calibri" pitchFamily="34" charset="0"/>
                <a:cs typeface="Arial" charset="0"/>
                <a:sym typeface="Symbol" pitchFamily="18" charset="2"/>
              </a:rPr>
              <a:t>Power</a:t>
            </a:r>
            <a:r>
              <a:rPr lang="en-US" altLang="en-US" sz="2400">
                <a:solidFill>
                  <a:srgbClr val="FF0000"/>
                </a:solidFill>
                <a:latin typeface="Arial" charset="0"/>
                <a:ea typeface="Calibri" pitchFamily="34" charset="0"/>
                <a:cs typeface="Arial" charset="0"/>
              </a:rPr>
              <a:t> = </a:t>
            </a:r>
            <a:r>
              <a:rPr lang="en-US" altLang="en-US" sz="2400">
                <a:solidFill>
                  <a:srgbClr val="FF0000"/>
                </a:solidFill>
                <a:latin typeface="Arial" charset="0"/>
                <a:ea typeface="Calibri" pitchFamily="34" charset="0"/>
                <a:cs typeface="Arial" charset="0"/>
                <a:sym typeface="Symbol" pitchFamily="18" charset="2"/>
              </a:rPr>
              <a:t>energy </a:t>
            </a:r>
            <a:r>
              <a:rPr lang="en-US" altLang="en-US" sz="2400" i="1">
                <a:solidFill>
                  <a:srgbClr val="FF0000"/>
                </a:solidFill>
                <a:latin typeface="Arial" charset="0"/>
                <a:ea typeface="Calibri" pitchFamily="34" charset="0"/>
                <a:cs typeface="Arial" charset="0"/>
                <a:sym typeface="Symbol" pitchFamily="18" charset="2"/>
              </a:rPr>
              <a:t>/</a:t>
            </a:r>
            <a:r>
              <a:rPr lang="en-US" altLang="en-US" sz="2400">
                <a:solidFill>
                  <a:srgbClr val="FF0000"/>
                </a:solidFill>
                <a:latin typeface="Arial" charset="0"/>
                <a:ea typeface="Calibri" pitchFamily="34" charset="0"/>
                <a:cs typeface="Arial" charset="0"/>
                <a:sym typeface="Symbol" pitchFamily="18" charset="2"/>
              </a:rPr>
              <a:t> time</a:t>
            </a:r>
            <a:r>
              <a:rPr lang="en-US" altLang="en-US" sz="2400" i="1">
                <a:solidFill>
                  <a:srgbClr val="000000"/>
                </a:solidFill>
                <a:latin typeface="Arial" charset="0"/>
                <a:ea typeface="Calibri" pitchFamily="34" charset="0"/>
                <a:cs typeface="Arial" charset="0"/>
              </a:rPr>
              <a:t> </a:t>
            </a:r>
          </a:p>
          <a:p>
            <a:pPr marL="609600" indent="-609600" eaLnBrk="0" hangingPunct="0">
              <a:spcBef>
                <a:spcPct val="20000"/>
              </a:spcBef>
            </a:pPr>
            <a:r>
              <a:rPr lang="en-US" altLang="en-US" sz="2400">
                <a:solidFill>
                  <a:srgbClr val="FF0000"/>
                </a:solidFill>
                <a:latin typeface="Arial" charset="0"/>
                <a:ea typeface="Calibri" pitchFamily="34" charset="0"/>
                <a:cs typeface="Arial" charset="0"/>
              </a:rPr>
              <a:t>• </a:t>
            </a:r>
            <a:r>
              <a:rPr lang="en-US" altLang="en-US" sz="2400">
                <a:solidFill>
                  <a:srgbClr val="FF0000"/>
                </a:solidFill>
                <a:latin typeface="Arial" charset="0"/>
                <a:ea typeface="Calibri" pitchFamily="34" charset="0"/>
                <a:cs typeface="Arial" charset="0"/>
                <a:sym typeface="Symbol" pitchFamily="18" charset="2"/>
              </a:rPr>
              <a:t>Power</a:t>
            </a:r>
            <a:r>
              <a:rPr lang="en-US" altLang="en-US" sz="2400">
                <a:solidFill>
                  <a:srgbClr val="FF0000"/>
                </a:solidFill>
                <a:latin typeface="Arial" charset="0"/>
                <a:ea typeface="Calibri" pitchFamily="34" charset="0"/>
                <a:cs typeface="Arial" charset="0"/>
              </a:rPr>
              <a:t> = </a:t>
            </a:r>
            <a:r>
              <a:rPr lang="en-US" altLang="en-US" sz="2400">
                <a:solidFill>
                  <a:srgbClr val="FF0000"/>
                </a:solidFill>
                <a:latin typeface="Arial" charset="0"/>
                <a:ea typeface="Calibri" pitchFamily="34" charset="0"/>
                <a:cs typeface="Arial" charset="0"/>
                <a:sym typeface="Symbol" pitchFamily="18" charset="2"/>
              </a:rPr>
              <a:t>(1/2) </a:t>
            </a:r>
            <a:r>
              <a:rPr lang="en-US" altLang="en-US" sz="2400" i="1">
                <a:solidFill>
                  <a:srgbClr val="FF0000"/>
                </a:solidFill>
                <a:latin typeface="Arial" charset="0"/>
                <a:ea typeface="Calibri" pitchFamily="34" charset="0"/>
                <a:cs typeface="Arial" charset="0"/>
                <a:sym typeface="Symbol" pitchFamily="18" charset="2"/>
              </a:rPr>
              <a:t>Av</a:t>
            </a:r>
            <a:r>
              <a:rPr lang="en-US" altLang="en-US" sz="2400" baseline="30000">
                <a:solidFill>
                  <a:srgbClr val="FF0000"/>
                </a:solidFill>
                <a:latin typeface="Arial" charset="0"/>
                <a:ea typeface="Calibri" pitchFamily="34" charset="0"/>
                <a:cs typeface="Arial" charset="0"/>
                <a:sym typeface="Symbol" pitchFamily="18" charset="2"/>
              </a:rPr>
              <a:t>3</a:t>
            </a:r>
            <a:endParaRPr lang="en-US" altLang="en-US" sz="2400" i="1">
              <a:solidFill>
                <a:srgbClr val="FF0000"/>
              </a:solidFill>
              <a:latin typeface="Arial" charset="0"/>
              <a:ea typeface="Calibri" pitchFamily="34" charset="0"/>
              <a:cs typeface="Arial" charset="0"/>
              <a:sym typeface="Symbol" pitchFamily="18" charset="2"/>
            </a:endParaRPr>
          </a:p>
          <a:p>
            <a:pPr marL="609600" indent="-609600">
              <a:spcBef>
                <a:spcPct val="20000"/>
              </a:spcBef>
            </a:pPr>
            <a:r>
              <a:rPr lang="en-US" sz="2400" b="1">
                <a:solidFill>
                  <a:srgbClr val="000000"/>
                </a:solidFill>
                <a:latin typeface="Arial" charset="0"/>
                <a:ea typeface="Calibri" pitchFamily="34" charset="0"/>
                <a:cs typeface="Arial" charset="0"/>
              </a:rPr>
              <a:t>Utilization: </a:t>
            </a:r>
            <a:endParaRPr lang="en-US" sz="2400">
              <a:solidFill>
                <a:srgbClr val="000000"/>
              </a:solidFill>
              <a:latin typeface="Arial" charset="0"/>
              <a:ea typeface="Calibri" pitchFamily="34" charset="0"/>
              <a:cs typeface="Arial" charset="0"/>
            </a:endParaRPr>
          </a:p>
          <a:p>
            <a:pPr marL="609600" indent="-609600">
              <a:spcBef>
                <a:spcPct val="20000"/>
              </a:spcBef>
            </a:pPr>
            <a:r>
              <a:rPr lang="en-US" sz="2400">
                <a:solidFill>
                  <a:srgbClr val="000000"/>
                </a:solidFill>
                <a:latin typeface="Arial" charset="0"/>
                <a:ea typeface="Calibri" pitchFamily="34" charset="0"/>
                <a:cs typeface="Arial" charset="0"/>
              </a:rPr>
              <a:t>• Generators for electrical production and engines for motion have revolutionized the world (see </a:t>
            </a:r>
            <a:r>
              <a:rPr lang="en-US" sz="2400" i="1">
                <a:solidFill>
                  <a:srgbClr val="000000"/>
                </a:solidFill>
                <a:latin typeface="Arial" charset="0"/>
                <a:ea typeface="Calibri" pitchFamily="34" charset="0"/>
                <a:cs typeface="Arial" charset="0"/>
              </a:rPr>
              <a:t>Physics </a:t>
            </a:r>
            <a:r>
              <a:rPr lang="en-US" sz="2400">
                <a:solidFill>
                  <a:srgbClr val="000000"/>
                </a:solidFill>
                <a:latin typeface="Arial" charset="0"/>
                <a:ea typeface="Calibri" pitchFamily="34" charset="0"/>
                <a:cs typeface="Arial" charset="0"/>
              </a:rPr>
              <a:t>sub-topics </a:t>
            </a:r>
            <a:r>
              <a:rPr lang="en-US" sz="2400" i="1">
                <a:solidFill>
                  <a:srgbClr val="000000"/>
                </a:solidFill>
                <a:latin typeface="Arial" charset="0"/>
                <a:ea typeface="Calibri" pitchFamily="34" charset="0"/>
                <a:cs typeface="Arial" charset="0"/>
              </a:rPr>
              <a:t>5.4 </a:t>
            </a:r>
            <a:r>
              <a:rPr lang="en-US" sz="2400">
                <a:solidFill>
                  <a:srgbClr val="000000"/>
                </a:solidFill>
                <a:latin typeface="Arial" charset="0"/>
                <a:ea typeface="Calibri" pitchFamily="34" charset="0"/>
                <a:cs typeface="Arial" charset="0"/>
              </a:rPr>
              <a:t>and </a:t>
            </a:r>
            <a:r>
              <a:rPr lang="en-US" sz="2400" i="1">
                <a:solidFill>
                  <a:srgbClr val="000000"/>
                </a:solidFill>
                <a:latin typeface="Arial" charset="0"/>
                <a:ea typeface="Calibri" pitchFamily="34" charset="0"/>
                <a:cs typeface="Arial" charset="0"/>
              </a:rPr>
              <a:t>11.2</a:t>
            </a:r>
            <a:r>
              <a:rPr lang="en-US" sz="2400">
                <a:solidFill>
                  <a:srgbClr val="000000"/>
                </a:solidFill>
                <a:latin typeface="Arial" charset="0"/>
                <a:ea typeface="Calibri" pitchFamily="34" charset="0"/>
                <a:cs typeface="Arial" charset="0"/>
              </a:rPr>
              <a:t>) </a:t>
            </a:r>
          </a:p>
          <a:p>
            <a:pPr marL="609600" indent="-609600">
              <a:spcBef>
                <a:spcPct val="20000"/>
              </a:spcBef>
            </a:pPr>
            <a:r>
              <a:rPr lang="en-US" sz="2400">
                <a:solidFill>
                  <a:srgbClr val="000000"/>
                </a:solidFill>
                <a:latin typeface="Arial" charset="0"/>
                <a:ea typeface="Calibri" pitchFamily="34" charset="0"/>
                <a:cs typeface="Arial" charset="0"/>
              </a:rPr>
              <a:t>• The engineering behind alternative energy sources is influenced by different areas of physics (see </a:t>
            </a:r>
            <a:r>
              <a:rPr lang="en-US" sz="2400" i="1">
                <a:solidFill>
                  <a:srgbClr val="000000"/>
                </a:solidFill>
                <a:latin typeface="Arial" charset="0"/>
                <a:ea typeface="Calibri" pitchFamily="34" charset="0"/>
                <a:cs typeface="Arial" charset="0"/>
              </a:rPr>
              <a:t>Physics </a:t>
            </a:r>
            <a:r>
              <a:rPr lang="en-US" sz="2400">
                <a:solidFill>
                  <a:srgbClr val="000000"/>
                </a:solidFill>
                <a:latin typeface="Arial" charset="0"/>
                <a:ea typeface="Calibri" pitchFamily="34" charset="0"/>
                <a:cs typeface="Arial" charset="0"/>
              </a:rPr>
              <a:t>sub-topics </a:t>
            </a:r>
            <a:r>
              <a:rPr lang="en-US" sz="2400" i="1">
                <a:solidFill>
                  <a:srgbClr val="000000"/>
                </a:solidFill>
                <a:latin typeface="Arial" charset="0"/>
                <a:ea typeface="Calibri" pitchFamily="34" charset="0"/>
                <a:cs typeface="Arial" charset="0"/>
              </a:rPr>
              <a:t>3.2</a:t>
            </a:r>
            <a:r>
              <a:rPr lang="en-US" sz="2400">
                <a:solidFill>
                  <a:srgbClr val="000000"/>
                </a:solidFill>
                <a:latin typeface="Arial" charset="0"/>
                <a:ea typeface="Calibri" pitchFamily="34" charset="0"/>
                <a:cs typeface="Arial" charset="0"/>
              </a:rPr>
              <a:t>, </a:t>
            </a:r>
            <a:r>
              <a:rPr lang="en-US" sz="2400" i="1">
                <a:solidFill>
                  <a:srgbClr val="000000"/>
                </a:solidFill>
                <a:latin typeface="Arial" charset="0"/>
                <a:ea typeface="Calibri" pitchFamily="34" charset="0"/>
                <a:cs typeface="Arial" charset="0"/>
              </a:rPr>
              <a:t>5.4 </a:t>
            </a:r>
            <a:r>
              <a:rPr lang="en-US" sz="2400">
                <a:solidFill>
                  <a:srgbClr val="000000"/>
                </a:solidFill>
                <a:latin typeface="Arial" charset="0"/>
                <a:ea typeface="Calibri" pitchFamily="34" charset="0"/>
                <a:cs typeface="Arial" charset="0"/>
              </a:rPr>
              <a:t>and </a:t>
            </a:r>
            <a:r>
              <a:rPr lang="en-US" sz="2400" i="1">
                <a:solidFill>
                  <a:srgbClr val="000000"/>
                </a:solidFill>
                <a:latin typeface="Arial" charset="0"/>
                <a:ea typeface="Calibri" pitchFamily="34" charset="0"/>
                <a:cs typeface="Arial" charset="0"/>
              </a:rPr>
              <a:t>B.2</a:t>
            </a:r>
            <a:r>
              <a:rPr lang="en-US" sz="2400">
                <a:solidFill>
                  <a:srgbClr val="000000"/>
                </a:solidFill>
                <a:latin typeface="Arial" charset="0"/>
                <a:ea typeface="Calibri" pitchFamily="34" charset="0"/>
                <a:cs typeface="Arial" charset="0"/>
              </a:rPr>
              <a:t>) </a:t>
            </a:r>
          </a:p>
          <a:p>
            <a:pPr marL="609600" indent="-609600">
              <a:spcBef>
                <a:spcPct val="20000"/>
              </a:spcBef>
            </a:pPr>
            <a:r>
              <a:rPr lang="en-US" sz="2400">
                <a:solidFill>
                  <a:srgbClr val="000000"/>
                </a:solidFill>
                <a:latin typeface="Arial" charset="0"/>
                <a:ea typeface="Calibri" pitchFamily="34" charset="0"/>
                <a:cs typeface="Arial" charset="0"/>
              </a:rPr>
              <a:t>• Energy density (see </a:t>
            </a:r>
            <a:r>
              <a:rPr lang="en-US" sz="2400" i="1">
                <a:solidFill>
                  <a:srgbClr val="000000"/>
                </a:solidFill>
                <a:latin typeface="Arial" charset="0"/>
                <a:ea typeface="Calibri" pitchFamily="34" charset="0"/>
                <a:cs typeface="Arial" charset="0"/>
              </a:rPr>
              <a:t>Chemistry </a:t>
            </a:r>
            <a:r>
              <a:rPr lang="en-US" sz="2400">
                <a:solidFill>
                  <a:srgbClr val="000000"/>
                </a:solidFill>
                <a:latin typeface="Arial" charset="0"/>
                <a:ea typeface="Calibri" pitchFamily="34" charset="0"/>
                <a:cs typeface="Arial" charset="0"/>
              </a:rPr>
              <a:t>sub-topic </a:t>
            </a:r>
            <a:r>
              <a:rPr lang="en-US" sz="2400" i="1">
                <a:solidFill>
                  <a:srgbClr val="000000"/>
                </a:solidFill>
                <a:latin typeface="Arial" charset="0"/>
                <a:ea typeface="Calibri" pitchFamily="34" charset="0"/>
                <a:cs typeface="Arial" charset="0"/>
              </a:rPr>
              <a:t>C.1</a:t>
            </a:r>
            <a:r>
              <a:rPr lang="en-US" sz="2400">
                <a:solidFill>
                  <a:srgbClr val="000000"/>
                </a:solidFill>
                <a:latin typeface="Arial" charset="0"/>
                <a:ea typeface="Calibri" pitchFamily="34" charset="0"/>
                <a:cs typeface="Arial" charset="0"/>
              </a:rPr>
              <a:t>) </a:t>
            </a:r>
          </a:p>
          <a:p>
            <a:pPr marL="609600" indent="-609600">
              <a:spcBef>
                <a:spcPct val="20000"/>
              </a:spcBef>
            </a:pPr>
            <a:r>
              <a:rPr lang="en-US" sz="2400">
                <a:solidFill>
                  <a:srgbClr val="000000"/>
                </a:solidFill>
                <a:latin typeface="Arial" charset="0"/>
                <a:ea typeface="Calibri" pitchFamily="34" charset="0"/>
                <a:cs typeface="Arial" charset="0"/>
              </a:rPr>
              <a:t>• Carbon recycling (see </a:t>
            </a:r>
            <a:r>
              <a:rPr lang="en-US" sz="2400" i="1">
                <a:solidFill>
                  <a:srgbClr val="000000"/>
                </a:solidFill>
                <a:latin typeface="Arial" charset="0"/>
                <a:ea typeface="Calibri" pitchFamily="34" charset="0"/>
                <a:cs typeface="Arial" charset="0"/>
              </a:rPr>
              <a:t>Biology </a:t>
            </a:r>
            <a:r>
              <a:rPr lang="en-US" sz="2400">
                <a:solidFill>
                  <a:srgbClr val="000000"/>
                </a:solidFill>
                <a:latin typeface="Arial" charset="0"/>
                <a:ea typeface="Calibri" pitchFamily="34" charset="0"/>
                <a:cs typeface="Arial" charset="0"/>
              </a:rPr>
              <a:t>sub-topic </a:t>
            </a:r>
            <a:r>
              <a:rPr lang="en-US" sz="2400" i="1">
                <a:solidFill>
                  <a:srgbClr val="000000"/>
                </a:solidFill>
                <a:latin typeface="Arial" charset="0"/>
                <a:ea typeface="Calibri" pitchFamily="34" charset="0"/>
                <a:cs typeface="Arial" charset="0"/>
              </a:rPr>
              <a:t>4.3</a:t>
            </a:r>
            <a:r>
              <a:rPr lang="en-US" sz="2400">
                <a:solidFill>
                  <a:srgbClr val="000000"/>
                </a:solidFill>
                <a:latin typeface="Arial" charset="0"/>
                <a:ea typeface="Calibri" pitchFamily="34" charset="0"/>
                <a:cs typeface="Arial" charset="0"/>
              </a:rPr>
              <a:t>)</a:t>
            </a:r>
            <a:endParaRPr lang="en-US" sz="2400" b="1">
              <a:solidFill>
                <a:srgbClr val="000000"/>
              </a:solidFill>
              <a:latin typeface="Arial" charset="0"/>
              <a:ea typeface="Calibri" pitchFamily="34" charset="0"/>
              <a:cs typeface="Arial" charset="0"/>
            </a:endParaRPr>
          </a:p>
        </p:txBody>
      </p:sp>
      <p:sp>
        <p:nvSpPr>
          <p:cNvPr id="7171"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2434">
                                            <p:txEl>
                                              <p:pRg st="0" end="0"/>
                                            </p:txEl>
                                          </p:spTgt>
                                        </p:tgtEl>
                                        <p:attrNameLst>
                                          <p:attrName>style.visibility</p:attrName>
                                        </p:attrNameLst>
                                      </p:cBhvr>
                                      <p:to>
                                        <p:strVal val="visible"/>
                                      </p:to>
                                    </p:set>
                                    <p:anim calcmode="lin" valueType="num">
                                      <p:cBhvr additive="base">
                                        <p:cTn id="7" dur="500" fill="hold"/>
                                        <p:tgtEl>
                                          <p:spTgt spid="10424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243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42434">
                                            <p:txEl>
                                              <p:pRg st="1" end="1"/>
                                            </p:txEl>
                                          </p:spTgt>
                                        </p:tgtEl>
                                        <p:attrNameLst>
                                          <p:attrName>style.visibility</p:attrName>
                                        </p:attrNameLst>
                                      </p:cBhvr>
                                      <p:to>
                                        <p:strVal val="visible"/>
                                      </p:to>
                                    </p:set>
                                    <p:anim calcmode="lin" valueType="num">
                                      <p:cBhvr additive="base">
                                        <p:cTn id="13" dur="500" fill="hold"/>
                                        <p:tgtEl>
                                          <p:spTgt spid="104243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24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42434">
                                            <p:txEl>
                                              <p:pRg st="2" end="2"/>
                                            </p:txEl>
                                          </p:spTgt>
                                        </p:tgtEl>
                                        <p:attrNameLst>
                                          <p:attrName>style.visibility</p:attrName>
                                        </p:attrNameLst>
                                      </p:cBhvr>
                                      <p:to>
                                        <p:strVal val="visible"/>
                                      </p:to>
                                    </p:set>
                                    <p:anim calcmode="lin" valueType="num">
                                      <p:cBhvr additive="base">
                                        <p:cTn id="19" dur="500" fill="hold"/>
                                        <p:tgtEl>
                                          <p:spTgt spid="104243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243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42434">
                                            <p:txEl>
                                              <p:pRg st="3" end="3"/>
                                            </p:txEl>
                                          </p:spTgt>
                                        </p:tgtEl>
                                        <p:attrNameLst>
                                          <p:attrName>style.visibility</p:attrName>
                                        </p:attrNameLst>
                                      </p:cBhvr>
                                      <p:to>
                                        <p:strVal val="visible"/>
                                      </p:to>
                                    </p:set>
                                    <p:anim calcmode="lin" valueType="num">
                                      <p:cBhvr additive="base">
                                        <p:cTn id="25" dur="500" fill="hold"/>
                                        <p:tgtEl>
                                          <p:spTgt spid="104243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4243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42434">
                                            <p:txEl>
                                              <p:pRg st="4" end="4"/>
                                            </p:txEl>
                                          </p:spTgt>
                                        </p:tgtEl>
                                        <p:attrNameLst>
                                          <p:attrName>style.visibility</p:attrName>
                                        </p:attrNameLst>
                                      </p:cBhvr>
                                      <p:to>
                                        <p:strVal val="visible"/>
                                      </p:to>
                                    </p:set>
                                    <p:anim calcmode="lin" valueType="num">
                                      <p:cBhvr additive="base">
                                        <p:cTn id="31" dur="500" fill="hold"/>
                                        <p:tgtEl>
                                          <p:spTgt spid="104243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4243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42434">
                                            <p:txEl>
                                              <p:pRg st="5" end="5"/>
                                            </p:txEl>
                                          </p:spTgt>
                                        </p:tgtEl>
                                        <p:attrNameLst>
                                          <p:attrName>style.visibility</p:attrName>
                                        </p:attrNameLst>
                                      </p:cBhvr>
                                      <p:to>
                                        <p:strVal val="visible"/>
                                      </p:to>
                                    </p:set>
                                    <p:anim calcmode="lin" valueType="num">
                                      <p:cBhvr additive="base">
                                        <p:cTn id="37" dur="500" fill="hold"/>
                                        <p:tgtEl>
                                          <p:spTgt spid="104243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4243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42434">
                                            <p:txEl>
                                              <p:pRg st="6" end="6"/>
                                            </p:txEl>
                                          </p:spTgt>
                                        </p:tgtEl>
                                        <p:attrNameLst>
                                          <p:attrName>style.visibility</p:attrName>
                                        </p:attrNameLst>
                                      </p:cBhvr>
                                      <p:to>
                                        <p:strVal val="visible"/>
                                      </p:to>
                                    </p:set>
                                    <p:anim calcmode="lin" valueType="num">
                                      <p:cBhvr additive="base">
                                        <p:cTn id="43" dur="500" fill="hold"/>
                                        <p:tgtEl>
                                          <p:spTgt spid="104243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4243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42434">
                                            <p:txEl>
                                              <p:pRg st="7" end="7"/>
                                            </p:txEl>
                                          </p:spTgt>
                                        </p:tgtEl>
                                        <p:attrNameLst>
                                          <p:attrName>style.visibility</p:attrName>
                                        </p:attrNameLst>
                                      </p:cBhvr>
                                      <p:to>
                                        <p:strVal val="visible"/>
                                      </p:to>
                                    </p:set>
                                    <p:anim calcmode="lin" valueType="num">
                                      <p:cBhvr additive="base">
                                        <p:cTn id="49" dur="500" fill="hold"/>
                                        <p:tgtEl>
                                          <p:spTgt spid="104243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4243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685800" y="1835150"/>
            <a:ext cx="7772400" cy="2749550"/>
          </a:xfrm>
          <a:prstGeom prst="rect">
            <a:avLst/>
          </a:prstGeom>
          <a:solidFill>
            <a:srgbClr val="CCFFCC"/>
          </a:solidFill>
          <a:ln w="9525">
            <a:noFill/>
            <a:miter lim="800000"/>
            <a:headEnd/>
            <a:tailEnd/>
          </a:ln>
        </p:spPr>
        <p:txBody>
          <a:bodyPr/>
          <a:lstStyle/>
          <a:p>
            <a:endParaRPr lang="en-US"/>
          </a:p>
        </p:txBody>
      </p:sp>
      <p:sp>
        <p:nvSpPr>
          <p:cNvPr id="62467"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198085"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96900" y="1890713"/>
            <a:ext cx="8204200" cy="2003425"/>
          </a:xfrm>
          <a:prstGeom prst="rect">
            <a:avLst/>
          </a:prstGeom>
          <a:noFill/>
          <a:ln w="9525">
            <a:noFill/>
            <a:miter lim="800000"/>
            <a:headEnd/>
            <a:tailEnd/>
          </a:ln>
        </p:spPr>
      </p:pic>
      <p:sp>
        <p:nvSpPr>
          <p:cNvPr id="1198086" name="Text Box 6"/>
          <p:cNvSpPr txBox="1">
            <a:spLocks noChangeArrowheads="1"/>
          </p:cNvSpPr>
          <p:nvPr/>
        </p:nvSpPr>
        <p:spPr bwMode="auto">
          <a:xfrm>
            <a:off x="1430338" y="2247900"/>
            <a:ext cx="6867525" cy="822325"/>
          </a:xfrm>
          <a:prstGeom prst="rect">
            <a:avLst/>
          </a:prstGeom>
          <a:noFill/>
          <a:ln w="9525">
            <a:noFill/>
            <a:miter lim="800000"/>
            <a:headEnd/>
            <a:tailEnd/>
          </a:ln>
        </p:spPr>
        <p:txBody>
          <a:bodyPr>
            <a:spAutoFit/>
          </a:bodyPr>
          <a:lstStyle/>
          <a:p>
            <a:r>
              <a:rPr lang="en-US" sz="2400">
                <a:solidFill>
                  <a:schemeClr val="hlink"/>
                </a:solidFill>
                <a:latin typeface="Arial" charset="0"/>
                <a:sym typeface="Symbol" pitchFamily="18" charset="2"/>
              </a:rPr>
              <a:t></a:t>
            </a:r>
            <a:r>
              <a:rPr lang="en-US" sz="2400">
                <a:solidFill>
                  <a:schemeClr val="hlink"/>
                </a:solidFill>
                <a:latin typeface="Arial" charset="0"/>
              </a:rPr>
              <a:t>The control rods absorb neutrons produced by fission.</a:t>
            </a:r>
          </a:p>
        </p:txBody>
      </p:sp>
      <p:sp>
        <p:nvSpPr>
          <p:cNvPr id="1198087" name="Text Box 7"/>
          <p:cNvSpPr txBox="1">
            <a:spLocks noChangeArrowheads="1"/>
          </p:cNvSpPr>
          <p:nvPr/>
        </p:nvSpPr>
        <p:spPr bwMode="auto">
          <a:xfrm>
            <a:off x="1420813" y="3308350"/>
            <a:ext cx="7019925" cy="1187450"/>
          </a:xfrm>
          <a:prstGeom prst="rect">
            <a:avLst/>
          </a:prstGeom>
          <a:noFill/>
          <a:ln w="9525">
            <a:noFill/>
            <a:miter lim="800000"/>
            <a:headEnd/>
            <a:tailEnd/>
          </a:ln>
        </p:spPr>
        <p:txBody>
          <a:bodyPr>
            <a:spAutoFit/>
          </a:bodyPr>
          <a:lstStyle/>
          <a:p>
            <a:r>
              <a:rPr lang="en-US" sz="2400">
                <a:solidFill>
                  <a:schemeClr val="hlink"/>
                </a:solidFill>
                <a:latin typeface="Arial" charset="0"/>
                <a:sym typeface="Symbol" pitchFamily="18" charset="2"/>
              </a:rPr>
              <a:t></a:t>
            </a:r>
            <a:r>
              <a:rPr lang="en-US" sz="2400">
                <a:solidFill>
                  <a:schemeClr val="hlink"/>
                </a:solidFill>
                <a:latin typeface="Arial" charset="0"/>
              </a:rPr>
              <a:t>This allows a reactor to just maintain its reaction rate at the self-sustaining level, rather than becoming a dangerous chain reaction.</a:t>
            </a:r>
          </a:p>
        </p:txBody>
      </p:sp>
      <p:sp>
        <p:nvSpPr>
          <p:cNvPr id="62471" name="Rectangle 8"/>
          <p:cNvSpPr>
            <a:spLocks noChangeArrowheads="1"/>
          </p:cNvSpPr>
          <p:nvPr/>
        </p:nvSpPr>
        <p:spPr bwMode="auto">
          <a:xfrm>
            <a:off x="685800" y="1401763"/>
            <a:ext cx="7772400" cy="482600"/>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98085"/>
                                        </p:tgtEl>
                                        <p:attrNameLst>
                                          <p:attrName>style.visibility</p:attrName>
                                        </p:attrNameLst>
                                      </p:cBhvr>
                                      <p:to>
                                        <p:strVal val="visible"/>
                                      </p:to>
                                    </p:set>
                                    <p:anim calcmode="lin" valueType="num">
                                      <p:cBhvr additive="base">
                                        <p:cTn id="7" dur="500" fill="hold"/>
                                        <p:tgtEl>
                                          <p:spTgt spid="1198085"/>
                                        </p:tgtEl>
                                        <p:attrNameLst>
                                          <p:attrName>ppt_x</p:attrName>
                                        </p:attrNameLst>
                                      </p:cBhvr>
                                      <p:tavLst>
                                        <p:tav tm="0">
                                          <p:val>
                                            <p:strVal val="#ppt_x"/>
                                          </p:val>
                                        </p:tav>
                                        <p:tav tm="100000">
                                          <p:val>
                                            <p:strVal val="#ppt_x"/>
                                          </p:val>
                                        </p:tav>
                                      </p:tavLst>
                                    </p:anim>
                                    <p:anim calcmode="lin" valueType="num">
                                      <p:cBhvr additive="base">
                                        <p:cTn id="8" dur="500" fill="hold"/>
                                        <p:tgtEl>
                                          <p:spTgt spid="119808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iterate type="lt">
                                    <p:tmPct val="10000"/>
                                  </p:iterate>
                                  <p:childTnLst>
                                    <p:set>
                                      <p:cBhvr>
                                        <p:cTn id="12" dur="1" fill="hold">
                                          <p:stCondLst>
                                            <p:cond delay="0"/>
                                          </p:stCondLst>
                                        </p:cTn>
                                        <p:tgtEl>
                                          <p:spTgt spid="1198086"/>
                                        </p:tgtEl>
                                        <p:attrNameLst>
                                          <p:attrName>style.visibility</p:attrName>
                                        </p:attrNameLst>
                                      </p:cBhvr>
                                      <p:to>
                                        <p:strVal val="visible"/>
                                      </p:to>
                                    </p:set>
                                    <p:anim calcmode="lin" valueType="num">
                                      <p:cBhvr additive="base">
                                        <p:cTn id="13" dur="500" fill="hold"/>
                                        <p:tgtEl>
                                          <p:spTgt spid="1198086"/>
                                        </p:tgtEl>
                                        <p:attrNameLst>
                                          <p:attrName>ppt_x</p:attrName>
                                        </p:attrNameLst>
                                      </p:cBhvr>
                                      <p:tavLst>
                                        <p:tav tm="0">
                                          <p:val>
                                            <p:strVal val="1+#ppt_w/2"/>
                                          </p:val>
                                        </p:tav>
                                        <p:tav tm="100000">
                                          <p:val>
                                            <p:strVal val="#ppt_x"/>
                                          </p:val>
                                        </p:tav>
                                      </p:tavLst>
                                    </p:anim>
                                    <p:anim calcmode="lin" valueType="num">
                                      <p:cBhvr additive="base">
                                        <p:cTn id="14" dur="500" fill="hold"/>
                                        <p:tgtEl>
                                          <p:spTgt spid="119808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10000"/>
                                  </p:iterate>
                                  <p:childTnLst>
                                    <p:set>
                                      <p:cBhvr>
                                        <p:cTn id="18" dur="1" fill="hold">
                                          <p:stCondLst>
                                            <p:cond delay="0"/>
                                          </p:stCondLst>
                                        </p:cTn>
                                        <p:tgtEl>
                                          <p:spTgt spid="1198087"/>
                                        </p:tgtEl>
                                        <p:attrNameLst>
                                          <p:attrName>style.visibility</p:attrName>
                                        </p:attrNameLst>
                                      </p:cBhvr>
                                      <p:to>
                                        <p:strVal val="visible"/>
                                      </p:to>
                                    </p:set>
                                    <p:anim calcmode="lin" valueType="num">
                                      <p:cBhvr additive="base">
                                        <p:cTn id="19" dur="500" fill="hold"/>
                                        <p:tgtEl>
                                          <p:spTgt spid="1198087"/>
                                        </p:tgtEl>
                                        <p:attrNameLst>
                                          <p:attrName>ppt_x</p:attrName>
                                        </p:attrNameLst>
                                      </p:cBhvr>
                                      <p:tavLst>
                                        <p:tav tm="0">
                                          <p:val>
                                            <p:strVal val="1+#ppt_w/2"/>
                                          </p:val>
                                        </p:tav>
                                        <p:tav tm="100000">
                                          <p:val>
                                            <p:strVal val="#ppt_x"/>
                                          </p:val>
                                        </p:tav>
                                      </p:tavLst>
                                    </p:anim>
                                    <p:anim calcmode="lin" valueType="num">
                                      <p:cBhvr additive="base">
                                        <p:cTn id="20" dur="500" fill="hold"/>
                                        <p:tgtEl>
                                          <p:spTgt spid="119808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086" grpId="0"/>
      <p:bldP spid="119808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130" name="Rectangle 2"/>
          <p:cNvSpPr>
            <a:spLocks noChangeArrowheads="1"/>
          </p:cNvSpPr>
          <p:nvPr/>
        </p:nvSpPr>
        <p:spPr bwMode="auto">
          <a:xfrm>
            <a:off x="685800" y="1870075"/>
            <a:ext cx="7772400" cy="3362325"/>
          </a:xfrm>
          <a:prstGeom prst="rect">
            <a:avLst/>
          </a:prstGeom>
          <a:solidFill>
            <a:srgbClr val="CCFFCC"/>
          </a:solidFill>
          <a:ln w="9525">
            <a:noFill/>
            <a:miter lim="800000"/>
            <a:headEnd/>
            <a:tailEnd/>
          </a:ln>
        </p:spPr>
        <p:txBody>
          <a:bodyPr/>
          <a:lstStyle/>
          <a:p>
            <a:endParaRPr lang="en-US" sz="2400">
              <a:latin typeface="Arial" charset="0"/>
            </a:endParaRPr>
          </a:p>
        </p:txBody>
      </p:sp>
      <p:sp>
        <p:nvSpPr>
          <p:cNvPr id="63491"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200133"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14375" y="1943100"/>
            <a:ext cx="7700963" cy="2416175"/>
          </a:xfrm>
          <a:prstGeom prst="rect">
            <a:avLst/>
          </a:prstGeom>
          <a:noFill/>
          <a:ln w="9525">
            <a:noFill/>
            <a:miter lim="800000"/>
            <a:headEnd/>
            <a:tailEnd/>
          </a:ln>
        </p:spPr>
      </p:pic>
      <p:sp>
        <p:nvSpPr>
          <p:cNvPr id="1200134" name="Text Box 6"/>
          <p:cNvSpPr txBox="1">
            <a:spLocks noChangeArrowheads="1"/>
          </p:cNvSpPr>
          <p:nvPr/>
        </p:nvSpPr>
        <p:spPr bwMode="auto">
          <a:xfrm>
            <a:off x="1160463" y="2425700"/>
            <a:ext cx="6867525" cy="822325"/>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Reactor coolant from the pile is circulated through a heat exchanger.</a:t>
            </a:r>
          </a:p>
        </p:txBody>
      </p:sp>
      <p:sp>
        <p:nvSpPr>
          <p:cNvPr id="1200135" name="Text Box 7"/>
          <p:cNvSpPr txBox="1">
            <a:spLocks noChangeArrowheads="1"/>
          </p:cNvSpPr>
          <p:nvPr/>
        </p:nvSpPr>
        <p:spPr bwMode="auto">
          <a:xfrm>
            <a:off x="1166813" y="3332163"/>
            <a:ext cx="6770687" cy="822325"/>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The heat exchanger heats up water to boiling to run a steam turbine.</a:t>
            </a:r>
          </a:p>
        </p:txBody>
      </p:sp>
      <p:sp>
        <p:nvSpPr>
          <p:cNvPr id="1200136" name="Text Box 8"/>
          <p:cNvSpPr txBox="1">
            <a:spLocks noChangeArrowheads="1"/>
          </p:cNvSpPr>
          <p:nvPr/>
        </p:nvSpPr>
        <p:spPr bwMode="auto">
          <a:xfrm>
            <a:off x="1157288" y="4238625"/>
            <a:ext cx="6770687" cy="822325"/>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The steam turbine turns a generator to produce electricity.</a:t>
            </a:r>
          </a:p>
        </p:txBody>
      </p:sp>
      <p:sp>
        <p:nvSpPr>
          <p:cNvPr id="63496" name="Rectangle 10"/>
          <p:cNvSpPr>
            <a:spLocks noChangeArrowheads="1"/>
          </p:cNvSpPr>
          <p:nvPr/>
        </p:nvSpPr>
        <p:spPr bwMode="auto">
          <a:xfrm>
            <a:off x="685800" y="1401763"/>
            <a:ext cx="7772400" cy="482600"/>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00133"/>
                                        </p:tgtEl>
                                        <p:attrNameLst>
                                          <p:attrName>style.visibility</p:attrName>
                                        </p:attrNameLst>
                                      </p:cBhvr>
                                      <p:to>
                                        <p:strVal val="visible"/>
                                      </p:to>
                                    </p:set>
                                    <p:anim calcmode="lin" valueType="num">
                                      <p:cBhvr additive="base">
                                        <p:cTn id="7" dur="500" fill="hold"/>
                                        <p:tgtEl>
                                          <p:spTgt spid="1200133"/>
                                        </p:tgtEl>
                                        <p:attrNameLst>
                                          <p:attrName>ppt_x</p:attrName>
                                        </p:attrNameLst>
                                      </p:cBhvr>
                                      <p:tavLst>
                                        <p:tav tm="0">
                                          <p:val>
                                            <p:strVal val="#ppt_x"/>
                                          </p:val>
                                        </p:tav>
                                        <p:tav tm="100000">
                                          <p:val>
                                            <p:strVal val="#ppt_x"/>
                                          </p:val>
                                        </p:tav>
                                      </p:tavLst>
                                    </p:anim>
                                    <p:anim calcmode="lin" valueType="num">
                                      <p:cBhvr additive="base">
                                        <p:cTn id="8" dur="500" fill="hold"/>
                                        <p:tgtEl>
                                          <p:spTgt spid="120013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iterate type="lt">
                                    <p:tmPct val="10000"/>
                                  </p:iterate>
                                  <p:childTnLst>
                                    <p:set>
                                      <p:cBhvr>
                                        <p:cTn id="12" dur="1" fill="hold">
                                          <p:stCondLst>
                                            <p:cond delay="0"/>
                                          </p:stCondLst>
                                        </p:cTn>
                                        <p:tgtEl>
                                          <p:spTgt spid="1200134"/>
                                        </p:tgtEl>
                                        <p:attrNameLst>
                                          <p:attrName>style.visibility</p:attrName>
                                        </p:attrNameLst>
                                      </p:cBhvr>
                                      <p:to>
                                        <p:strVal val="visible"/>
                                      </p:to>
                                    </p:set>
                                    <p:anim calcmode="lin" valueType="num">
                                      <p:cBhvr additive="base">
                                        <p:cTn id="13" dur="500" fill="hold"/>
                                        <p:tgtEl>
                                          <p:spTgt spid="1200134"/>
                                        </p:tgtEl>
                                        <p:attrNameLst>
                                          <p:attrName>ppt_x</p:attrName>
                                        </p:attrNameLst>
                                      </p:cBhvr>
                                      <p:tavLst>
                                        <p:tav tm="0">
                                          <p:val>
                                            <p:strVal val="1+#ppt_w/2"/>
                                          </p:val>
                                        </p:tav>
                                        <p:tav tm="100000">
                                          <p:val>
                                            <p:strVal val="#ppt_x"/>
                                          </p:val>
                                        </p:tav>
                                      </p:tavLst>
                                    </p:anim>
                                    <p:anim calcmode="lin" valueType="num">
                                      <p:cBhvr additive="base">
                                        <p:cTn id="14" dur="500" fill="hold"/>
                                        <p:tgtEl>
                                          <p:spTgt spid="120013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10000"/>
                                  </p:iterate>
                                  <p:childTnLst>
                                    <p:set>
                                      <p:cBhvr>
                                        <p:cTn id="18" dur="1" fill="hold">
                                          <p:stCondLst>
                                            <p:cond delay="0"/>
                                          </p:stCondLst>
                                        </p:cTn>
                                        <p:tgtEl>
                                          <p:spTgt spid="1200135"/>
                                        </p:tgtEl>
                                        <p:attrNameLst>
                                          <p:attrName>style.visibility</p:attrName>
                                        </p:attrNameLst>
                                      </p:cBhvr>
                                      <p:to>
                                        <p:strVal val="visible"/>
                                      </p:to>
                                    </p:set>
                                    <p:anim calcmode="lin" valueType="num">
                                      <p:cBhvr additive="base">
                                        <p:cTn id="19" dur="500" fill="hold"/>
                                        <p:tgtEl>
                                          <p:spTgt spid="1200135"/>
                                        </p:tgtEl>
                                        <p:attrNameLst>
                                          <p:attrName>ppt_x</p:attrName>
                                        </p:attrNameLst>
                                      </p:cBhvr>
                                      <p:tavLst>
                                        <p:tav tm="0">
                                          <p:val>
                                            <p:strVal val="1+#ppt_w/2"/>
                                          </p:val>
                                        </p:tav>
                                        <p:tav tm="100000">
                                          <p:val>
                                            <p:strVal val="#ppt_x"/>
                                          </p:val>
                                        </p:tav>
                                      </p:tavLst>
                                    </p:anim>
                                    <p:anim calcmode="lin" valueType="num">
                                      <p:cBhvr additive="base">
                                        <p:cTn id="20" dur="500" fill="hold"/>
                                        <p:tgtEl>
                                          <p:spTgt spid="120013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iterate type="lt">
                                    <p:tmPct val="10000"/>
                                  </p:iterate>
                                  <p:childTnLst>
                                    <p:set>
                                      <p:cBhvr>
                                        <p:cTn id="24" dur="1" fill="hold">
                                          <p:stCondLst>
                                            <p:cond delay="0"/>
                                          </p:stCondLst>
                                        </p:cTn>
                                        <p:tgtEl>
                                          <p:spTgt spid="1200136"/>
                                        </p:tgtEl>
                                        <p:attrNameLst>
                                          <p:attrName>style.visibility</p:attrName>
                                        </p:attrNameLst>
                                      </p:cBhvr>
                                      <p:to>
                                        <p:strVal val="visible"/>
                                      </p:to>
                                    </p:set>
                                    <p:anim calcmode="lin" valueType="num">
                                      <p:cBhvr additive="base">
                                        <p:cTn id="25" dur="500" fill="hold"/>
                                        <p:tgtEl>
                                          <p:spTgt spid="1200136"/>
                                        </p:tgtEl>
                                        <p:attrNameLst>
                                          <p:attrName>ppt_x</p:attrName>
                                        </p:attrNameLst>
                                      </p:cBhvr>
                                      <p:tavLst>
                                        <p:tav tm="0">
                                          <p:val>
                                            <p:strVal val="1+#ppt_w/2"/>
                                          </p:val>
                                        </p:tav>
                                        <p:tav tm="100000">
                                          <p:val>
                                            <p:strVal val="#ppt_x"/>
                                          </p:val>
                                        </p:tav>
                                      </p:tavLst>
                                    </p:anim>
                                    <p:anim calcmode="lin" valueType="num">
                                      <p:cBhvr additive="base">
                                        <p:cTn id="26" dur="500" fill="hold"/>
                                        <p:tgtEl>
                                          <p:spTgt spid="120013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0134" grpId="0"/>
      <p:bldP spid="1200135" grpId="0"/>
      <p:bldP spid="120013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685800" y="1857375"/>
            <a:ext cx="7772400" cy="5000625"/>
          </a:xfrm>
          <a:prstGeom prst="rect">
            <a:avLst/>
          </a:prstGeom>
          <a:solidFill>
            <a:srgbClr val="CCFFCC"/>
          </a:solidFill>
          <a:ln w="9525">
            <a:noFill/>
            <a:miter lim="800000"/>
            <a:headEnd/>
            <a:tailEnd/>
          </a:ln>
        </p:spPr>
        <p:txBody>
          <a:bodyPr/>
          <a:lstStyle/>
          <a:p>
            <a:endParaRPr lang="en-US"/>
          </a:p>
        </p:txBody>
      </p:sp>
      <p:sp>
        <p:nvSpPr>
          <p:cNvPr id="64515"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202181"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35013" y="1908175"/>
            <a:ext cx="7732712" cy="2698750"/>
          </a:xfrm>
          <a:prstGeom prst="rect">
            <a:avLst/>
          </a:prstGeom>
          <a:noFill/>
          <a:ln w="9525">
            <a:noFill/>
            <a:miter lim="800000"/>
            <a:headEnd/>
            <a:tailEnd/>
          </a:ln>
        </p:spPr>
      </p:pic>
      <p:sp>
        <p:nvSpPr>
          <p:cNvPr id="1202182" name="Text Box 6"/>
          <p:cNvSpPr txBox="1">
            <a:spLocks noChangeArrowheads="1"/>
          </p:cNvSpPr>
          <p:nvPr/>
        </p:nvSpPr>
        <p:spPr bwMode="auto">
          <a:xfrm>
            <a:off x="1160463" y="3689350"/>
            <a:ext cx="6867525"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The reactants: U-235 and 1n:</a:t>
            </a:r>
          </a:p>
        </p:txBody>
      </p:sp>
      <p:sp>
        <p:nvSpPr>
          <p:cNvPr id="1202183" name="Text Box 7"/>
          <p:cNvSpPr txBox="1">
            <a:spLocks noChangeArrowheads="1"/>
          </p:cNvSpPr>
          <p:nvPr/>
        </p:nvSpPr>
        <p:spPr bwMode="auto">
          <a:xfrm>
            <a:off x="1812925" y="4046538"/>
            <a:ext cx="6867525" cy="457200"/>
          </a:xfrm>
          <a:prstGeom prst="rect">
            <a:avLst/>
          </a:prstGeom>
          <a:noFill/>
          <a:ln w="9525">
            <a:noFill/>
            <a:miter lim="800000"/>
            <a:headEnd/>
            <a:tailEnd/>
          </a:ln>
        </p:spPr>
        <p:txBody>
          <a:bodyPr>
            <a:spAutoFit/>
          </a:bodyPr>
          <a:lstStyle/>
          <a:p>
            <a:r>
              <a:rPr lang="en-US" sz="2400">
                <a:solidFill>
                  <a:schemeClr val="hlink"/>
                </a:solidFill>
                <a:latin typeface="Arial" charset="0"/>
              </a:rPr>
              <a:t>218950 + 940 = 219890 MeV.</a:t>
            </a:r>
          </a:p>
        </p:txBody>
      </p:sp>
      <p:sp>
        <p:nvSpPr>
          <p:cNvPr id="1202184" name="Text Box 8"/>
          <p:cNvSpPr txBox="1">
            <a:spLocks noChangeArrowheads="1"/>
          </p:cNvSpPr>
          <p:nvPr/>
        </p:nvSpPr>
        <p:spPr bwMode="auto">
          <a:xfrm>
            <a:off x="1174750" y="4510088"/>
            <a:ext cx="6867525"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The products: Xe-144, Sr 90 and 2n:</a:t>
            </a:r>
          </a:p>
        </p:txBody>
      </p:sp>
      <p:sp>
        <p:nvSpPr>
          <p:cNvPr id="1202185" name="Text Box 9"/>
          <p:cNvSpPr txBox="1">
            <a:spLocks noChangeArrowheads="1"/>
          </p:cNvSpPr>
          <p:nvPr/>
        </p:nvSpPr>
        <p:spPr bwMode="auto">
          <a:xfrm>
            <a:off x="1779588" y="4865688"/>
            <a:ext cx="6867525" cy="457200"/>
          </a:xfrm>
          <a:prstGeom prst="rect">
            <a:avLst/>
          </a:prstGeom>
          <a:noFill/>
          <a:ln w="9525">
            <a:noFill/>
            <a:miter lim="800000"/>
            <a:headEnd/>
            <a:tailEnd/>
          </a:ln>
        </p:spPr>
        <p:txBody>
          <a:bodyPr>
            <a:spAutoFit/>
          </a:bodyPr>
          <a:lstStyle/>
          <a:p>
            <a:r>
              <a:rPr lang="en-US" sz="2400">
                <a:solidFill>
                  <a:schemeClr val="hlink"/>
                </a:solidFill>
                <a:latin typeface="Arial" charset="0"/>
              </a:rPr>
              <a:t>134080 + 83749 + 2(940) = 219709 MeV.</a:t>
            </a:r>
          </a:p>
        </p:txBody>
      </p:sp>
      <p:sp>
        <p:nvSpPr>
          <p:cNvPr id="1202186" name="Text Box 10"/>
          <p:cNvSpPr txBox="1">
            <a:spLocks noChangeArrowheads="1"/>
          </p:cNvSpPr>
          <p:nvPr/>
        </p:nvSpPr>
        <p:spPr bwMode="auto">
          <a:xfrm>
            <a:off x="1190625" y="5257800"/>
            <a:ext cx="7264400"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The mass defect is 219890 – 219709 = 181 MeV.</a:t>
            </a:r>
          </a:p>
        </p:txBody>
      </p:sp>
      <p:sp>
        <p:nvSpPr>
          <p:cNvPr id="1202187" name="Line 11"/>
          <p:cNvSpPr>
            <a:spLocks noChangeShapeType="1"/>
          </p:cNvSpPr>
          <p:nvPr/>
        </p:nvSpPr>
        <p:spPr bwMode="auto">
          <a:xfrm>
            <a:off x="6834188" y="5686425"/>
            <a:ext cx="1084262" cy="0"/>
          </a:xfrm>
          <a:prstGeom prst="line">
            <a:avLst/>
          </a:prstGeom>
          <a:noFill/>
          <a:ln w="28575">
            <a:solidFill>
              <a:srgbClr val="FF0000"/>
            </a:solidFill>
            <a:round/>
            <a:headEnd/>
            <a:tailEnd/>
          </a:ln>
        </p:spPr>
        <p:txBody>
          <a:bodyPr/>
          <a:lstStyle/>
          <a:p>
            <a:endParaRPr lang="en-US"/>
          </a:p>
        </p:txBody>
      </p:sp>
      <p:sp>
        <p:nvSpPr>
          <p:cNvPr id="1202188" name="Text Box 12"/>
          <p:cNvSpPr txBox="1">
            <a:spLocks noChangeArrowheads="1"/>
          </p:cNvSpPr>
          <p:nvPr/>
        </p:nvSpPr>
        <p:spPr bwMode="auto">
          <a:xfrm>
            <a:off x="2247900" y="5661025"/>
            <a:ext cx="6011863" cy="822325"/>
          </a:xfrm>
          <a:prstGeom prst="rect">
            <a:avLst/>
          </a:prstGeom>
          <a:noFill/>
          <a:ln w="9525">
            <a:noFill/>
            <a:miter lim="800000"/>
            <a:headEnd/>
            <a:tailEnd/>
          </a:ln>
        </p:spPr>
        <p:txBody>
          <a:bodyPr>
            <a:spAutoFit/>
          </a:bodyPr>
          <a:lstStyle/>
          <a:p>
            <a:r>
              <a:rPr lang="en-US" sz="2400">
                <a:solidFill>
                  <a:schemeClr val="hlink"/>
                </a:solidFill>
                <a:latin typeface="Arial" charset="0"/>
              </a:rPr>
              <a:t>(This is the energy released through  	mass loss according to </a:t>
            </a:r>
            <a:r>
              <a:rPr lang="en-US" sz="2400" i="1">
                <a:solidFill>
                  <a:schemeClr val="hlink"/>
                </a:solidFill>
                <a:latin typeface="Arial" charset="0"/>
              </a:rPr>
              <a:t>E</a:t>
            </a:r>
            <a:r>
              <a:rPr lang="en-US" sz="2400">
                <a:solidFill>
                  <a:schemeClr val="hlink"/>
                </a:solidFill>
                <a:latin typeface="Arial" charset="0"/>
              </a:rPr>
              <a:t> = </a:t>
            </a:r>
            <a:r>
              <a:rPr lang="en-US" sz="2400" i="1">
                <a:solidFill>
                  <a:schemeClr val="hlink"/>
                </a:solidFill>
                <a:latin typeface="Arial" charset="0"/>
              </a:rPr>
              <a:t>mc</a:t>
            </a:r>
            <a:r>
              <a:rPr lang="en-US" sz="2400" baseline="30000">
                <a:solidFill>
                  <a:schemeClr val="hlink"/>
                </a:solidFill>
                <a:latin typeface="Arial" charset="0"/>
              </a:rPr>
              <a:t>2</a:t>
            </a:r>
            <a:r>
              <a:rPr lang="en-US" sz="2400">
                <a:solidFill>
                  <a:schemeClr val="hlink"/>
                </a:solidFill>
                <a:latin typeface="Arial" charset="0"/>
              </a:rPr>
              <a:t>).</a:t>
            </a:r>
          </a:p>
        </p:txBody>
      </p:sp>
      <p:sp>
        <p:nvSpPr>
          <p:cNvPr id="1202189" name="Rectangle 13"/>
          <p:cNvSpPr>
            <a:spLocks noChangeArrowheads="1"/>
          </p:cNvSpPr>
          <p:nvPr/>
        </p:nvSpPr>
        <p:spPr bwMode="auto">
          <a:xfrm>
            <a:off x="6605588" y="2246313"/>
            <a:ext cx="1804987" cy="311150"/>
          </a:xfrm>
          <a:prstGeom prst="rect">
            <a:avLst/>
          </a:prstGeom>
          <a:solidFill>
            <a:srgbClr val="FFCC00">
              <a:alpha val="34901"/>
            </a:srgbClr>
          </a:solidFill>
          <a:ln w="9525">
            <a:noFill/>
            <a:miter lim="800000"/>
            <a:headEnd/>
            <a:tailEnd/>
          </a:ln>
        </p:spPr>
        <p:txBody>
          <a:bodyPr wrap="none" anchor="ctr"/>
          <a:lstStyle/>
          <a:p>
            <a:endParaRPr lang="en-US"/>
          </a:p>
        </p:txBody>
      </p:sp>
      <p:sp>
        <p:nvSpPr>
          <p:cNvPr id="1202190" name="Rectangle 14"/>
          <p:cNvSpPr>
            <a:spLocks noChangeArrowheads="1"/>
          </p:cNvSpPr>
          <p:nvPr/>
        </p:nvSpPr>
        <p:spPr bwMode="auto">
          <a:xfrm>
            <a:off x="6619875" y="3138488"/>
            <a:ext cx="1782763" cy="155575"/>
          </a:xfrm>
          <a:prstGeom prst="rect">
            <a:avLst/>
          </a:prstGeom>
          <a:solidFill>
            <a:srgbClr val="FFCC00">
              <a:alpha val="34901"/>
            </a:srgbClr>
          </a:solidFill>
          <a:ln w="9525">
            <a:noFill/>
            <a:miter lim="800000"/>
            <a:headEnd/>
            <a:tailEnd/>
          </a:ln>
        </p:spPr>
        <p:txBody>
          <a:bodyPr wrap="none" anchor="ctr"/>
          <a:lstStyle/>
          <a:p>
            <a:endParaRPr lang="en-US"/>
          </a:p>
        </p:txBody>
      </p:sp>
      <p:sp>
        <p:nvSpPr>
          <p:cNvPr id="1202191" name="Rectangle 15"/>
          <p:cNvSpPr>
            <a:spLocks noChangeArrowheads="1"/>
          </p:cNvSpPr>
          <p:nvPr/>
        </p:nvSpPr>
        <p:spPr bwMode="auto">
          <a:xfrm>
            <a:off x="6607175" y="2549525"/>
            <a:ext cx="1804988" cy="311150"/>
          </a:xfrm>
          <a:prstGeom prst="rect">
            <a:avLst/>
          </a:prstGeom>
          <a:solidFill>
            <a:srgbClr val="FF00FF">
              <a:alpha val="34901"/>
            </a:srgbClr>
          </a:solidFill>
          <a:ln w="9525">
            <a:noFill/>
            <a:miter lim="800000"/>
            <a:headEnd/>
            <a:tailEnd/>
          </a:ln>
        </p:spPr>
        <p:txBody>
          <a:bodyPr wrap="none" anchor="ctr"/>
          <a:lstStyle/>
          <a:p>
            <a:endParaRPr lang="en-US"/>
          </a:p>
        </p:txBody>
      </p:sp>
      <p:sp>
        <p:nvSpPr>
          <p:cNvPr id="1202192" name="Rectangle 16"/>
          <p:cNvSpPr>
            <a:spLocks noChangeArrowheads="1"/>
          </p:cNvSpPr>
          <p:nvPr/>
        </p:nvSpPr>
        <p:spPr bwMode="auto">
          <a:xfrm>
            <a:off x="6610350" y="2828925"/>
            <a:ext cx="1804988" cy="311150"/>
          </a:xfrm>
          <a:prstGeom prst="rect">
            <a:avLst/>
          </a:prstGeom>
          <a:solidFill>
            <a:srgbClr val="FF00FF">
              <a:alpha val="34901"/>
            </a:srgbClr>
          </a:solidFill>
          <a:ln w="9525">
            <a:noFill/>
            <a:miter lim="800000"/>
            <a:headEnd/>
            <a:tailEnd/>
          </a:ln>
        </p:spPr>
        <p:txBody>
          <a:bodyPr wrap="none" anchor="ctr"/>
          <a:lstStyle/>
          <a:p>
            <a:endParaRPr lang="en-US"/>
          </a:p>
        </p:txBody>
      </p:sp>
      <p:sp>
        <p:nvSpPr>
          <p:cNvPr id="1202193" name="Rectangle 17"/>
          <p:cNvSpPr>
            <a:spLocks noChangeArrowheads="1"/>
          </p:cNvSpPr>
          <p:nvPr/>
        </p:nvSpPr>
        <p:spPr bwMode="auto">
          <a:xfrm>
            <a:off x="6610350" y="3273425"/>
            <a:ext cx="1782763" cy="155575"/>
          </a:xfrm>
          <a:prstGeom prst="rect">
            <a:avLst/>
          </a:prstGeom>
          <a:solidFill>
            <a:srgbClr val="FF00FF">
              <a:alpha val="34901"/>
            </a:srgbClr>
          </a:solidFill>
          <a:ln w="9525">
            <a:noFill/>
            <a:miter lim="800000"/>
            <a:headEnd/>
            <a:tailEnd/>
          </a:ln>
        </p:spPr>
        <p:txBody>
          <a:bodyPr wrap="none" anchor="ctr"/>
          <a:lstStyle/>
          <a:p>
            <a:endParaRPr lang="en-US"/>
          </a:p>
        </p:txBody>
      </p:sp>
      <p:sp>
        <p:nvSpPr>
          <p:cNvPr id="64529" name="Rectangle 18"/>
          <p:cNvSpPr>
            <a:spLocks noChangeArrowheads="1"/>
          </p:cNvSpPr>
          <p:nvPr/>
        </p:nvSpPr>
        <p:spPr bwMode="auto">
          <a:xfrm>
            <a:off x="685800" y="1401763"/>
            <a:ext cx="7772400" cy="482600"/>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02181"/>
                                        </p:tgtEl>
                                        <p:attrNameLst>
                                          <p:attrName>style.visibility</p:attrName>
                                        </p:attrNameLst>
                                      </p:cBhvr>
                                      <p:to>
                                        <p:strVal val="visible"/>
                                      </p:to>
                                    </p:set>
                                    <p:anim calcmode="lin" valueType="num">
                                      <p:cBhvr additive="base">
                                        <p:cTn id="7" dur="500" fill="hold"/>
                                        <p:tgtEl>
                                          <p:spTgt spid="1202181"/>
                                        </p:tgtEl>
                                        <p:attrNameLst>
                                          <p:attrName>ppt_x</p:attrName>
                                        </p:attrNameLst>
                                      </p:cBhvr>
                                      <p:tavLst>
                                        <p:tav tm="0">
                                          <p:val>
                                            <p:strVal val="#ppt_x"/>
                                          </p:val>
                                        </p:tav>
                                        <p:tav tm="100000">
                                          <p:val>
                                            <p:strVal val="#ppt_x"/>
                                          </p:val>
                                        </p:tav>
                                      </p:tavLst>
                                    </p:anim>
                                    <p:anim calcmode="lin" valueType="num">
                                      <p:cBhvr additive="base">
                                        <p:cTn id="8" dur="500" fill="hold"/>
                                        <p:tgtEl>
                                          <p:spTgt spid="120218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iterate type="lt">
                                    <p:tmPct val="10000"/>
                                  </p:iterate>
                                  <p:childTnLst>
                                    <p:set>
                                      <p:cBhvr>
                                        <p:cTn id="12" dur="1" fill="hold">
                                          <p:stCondLst>
                                            <p:cond delay="0"/>
                                          </p:stCondLst>
                                        </p:cTn>
                                        <p:tgtEl>
                                          <p:spTgt spid="1202182"/>
                                        </p:tgtEl>
                                        <p:attrNameLst>
                                          <p:attrName>style.visibility</p:attrName>
                                        </p:attrNameLst>
                                      </p:cBhvr>
                                      <p:to>
                                        <p:strVal val="visible"/>
                                      </p:to>
                                    </p:set>
                                    <p:anim calcmode="lin" valueType="num">
                                      <p:cBhvr additive="base">
                                        <p:cTn id="13" dur="500" fill="hold"/>
                                        <p:tgtEl>
                                          <p:spTgt spid="1202182"/>
                                        </p:tgtEl>
                                        <p:attrNameLst>
                                          <p:attrName>ppt_x</p:attrName>
                                        </p:attrNameLst>
                                      </p:cBhvr>
                                      <p:tavLst>
                                        <p:tav tm="0">
                                          <p:val>
                                            <p:strVal val="1+#ppt_w/2"/>
                                          </p:val>
                                        </p:tav>
                                        <p:tav tm="100000">
                                          <p:val>
                                            <p:strVal val="#ppt_x"/>
                                          </p:val>
                                        </p:tav>
                                      </p:tavLst>
                                    </p:anim>
                                    <p:anim calcmode="lin" valueType="num">
                                      <p:cBhvr additive="base">
                                        <p:cTn id="14" dur="500" fill="hold"/>
                                        <p:tgtEl>
                                          <p:spTgt spid="120218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p:stCondLst>
                        <p:cond delay="indefinite"/>
                      </p:stCondLst>
                      <p:childTnLst>
                        <p:par>
                          <p:cTn id="16" fill="hold">
                            <p:stCondLst>
                              <p:cond delay="0"/>
                            </p:stCondLst>
                            <p:childTnLst>
                              <p:par>
                                <p:cTn id="17" presetID="8" presetClass="entr" presetSubtype="32" fill="hold" grpId="0" nodeType="clickEffect">
                                  <p:stCondLst>
                                    <p:cond delay="0"/>
                                  </p:stCondLst>
                                  <p:childTnLst>
                                    <p:set>
                                      <p:cBhvr>
                                        <p:cTn id="18" dur="1" fill="hold">
                                          <p:stCondLst>
                                            <p:cond delay="0"/>
                                          </p:stCondLst>
                                        </p:cTn>
                                        <p:tgtEl>
                                          <p:spTgt spid="1202189"/>
                                        </p:tgtEl>
                                        <p:attrNameLst>
                                          <p:attrName>style.visibility</p:attrName>
                                        </p:attrNameLst>
                                      </p:cBhvr>
                                      <p:to>
                                        <p:strVal val="visible"/>
                                      </p:to>
                                    </p:set>
                                    <p:animEffect transition="in" filter="diamond(out)">
                                      <p:cBhvr>
                                        <p:cTn id="19" dur="500"/>
                                        <p:tgtEl>
                                          <p:spTgt spid="1202189"/>
                                        </p:tgtEl>
                                      </p:cBhvr>
                                    </p:animEffect>
                                  </p:childTnLst>
                                  <p:subTnLst>
                                    <p:audio>
                                      <p:cMediaNode>
                                        <p:cTn display="0" masterRel="sameClick">
                                          <p:stCondLst>
                                            <p:cond evt="begin" delay="0">
                                              <p:tn val="17"/>
                                            </p:cond>
                                          </p:stCondLst>
                                          <p:endCondLst>
                                            <p:cond evt="onStopAudio" delay="0">
                                              <p:tgtEl>
                                                <p:sldTgt/>
                                              </p:tgtEl>
                                            </p:cond>
                                          </p:endCondLst>
                                        </p:cTn>
                                        <p:tgtEl>
                                          <p:sndTgt r:embed="rId6" name="cashreg.wav"/>
                                        </p:tgtEl>
                                      </p:cMediaNode>
                                    </p:audio>
                                  </p:subTnLst>
                                </p:cTn>
                              </p:par>
                            </p:childTnLst>
                          </p:cTn>
                        </p:par>
                      </p:childTnLst>
                    </p:cTn>
                  </p:par>
                  <p:par>
                    <p:cTn id="20" fill="hold">
                      <p:stCondLst>
                        <p:cond delay="indefinite"/>
                      </p:stCondLst>
                      <p:childTnLst>
                        <p:par>
                          <p:cTn id="21" fill="hold">
                            <p:stCondLst>
                              <p:cond delay="0"/>
                            </p:stCondLst>
                            <p:childTnLst>
                              <p:par>
                                <p:cTn id="22" presetID="8" presetClass="entr" presetSubtype="32" fill="hold" grpId="0" nodeType="clickEffect">
                                  <p:stCondLst>
                                    <p:cond delay="0"/>
                                  </p:stCondLst>
                                  <p:childTnLst>
                                    <p:set>
                                      <p:cBhvr>
                                        <p:cTn id="23" dur="1" fill="hold">
                                          <p:stCondLst>
                                            <p:cond delay="0"/>
                                          </p:stCondLst>
                                        </p:cTn>
                                        <p:tgtEl>
                                          <p:spTgt spid="1202190"/>
                                        </p:tgtEl>
                                        <p:attrNameLst>
                                          <p:attrName>style.visibility</p:attrName>
                                        </p:attrNameLst>
                                      </p:cBhvr>
                                      <p:to>
                                        <p:strVal val="visible"/>
                                      </p:to>
                                    </p:set>
                                    <p:animEffect transition="in" filter="diamond(out)">
                                      <p:cBhvr>
                                        <p:cTn id="24" dur="500"/>
                                        <p:tgtEl>
                                          <p:spTgt spid="1202190"/>
                                        </p:tgtEl>
                                      </p:cBhvr>
                                    </p:animEffect>
                                  </p:childTnLst>
                                  <p:subTnLst>
                                    <p:audio>
                                      <p:cMediaNode>
                                        <p:cTn display="0" masterRel="sameClick">
                                          <p:stCondLst>
                                            <p:cond evt="begin" delay="0">
                                              <p:tn val="22"/>
                                            </p:cond>
                                          </p:stCondLst>
                                          <p:endCondLst>
                                            <p:cond evt="onStopAudio" delay="0">
                                              <p:tgtEl>
                                                <p:sldTgt/>
                                              </p:tgtEl>
                                            </p:cond>
                                          </p:endCondLst>
                                        </p:cTn>
                                        <p:tgtEl>
                                          <p:sndTgt r:embed="rId6" name="cashreg.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iterate type="lt">
                                    <p:tmPct val="10000"/>
                                  </p:iterate>
                                  <p:childTnLst>
                                    <p:set>
                                      <p:cBhvr>
                                        <p:cTn id="28" dur="1" fill="hold">
                                          <p:stCondLst>
                                            <p:cond delay="0"/>
                                          </p:stCondLst>
                                        </p:cTn>
                                        <p:tgtEl>
                                          <p:spTgt spid="1202183"/>
                                        </p:tgtEl>
                                        <p:attrNameLst>
                                          <p:attrName>style.visibility</p:attrName>
                                        </p:attrNameLst>
                                      </p:cBhvr>
                                      <p:to>
                                        <p:strVal val="visible"/>
                                      </p:to>
                                    </p:set>
                                    <p:anim calcmode="lin" valueType="num">
                                      <p:cBhvr additive="base">
                                        <p:cTn id="29" dur="500" fill="hold"/>
                                        <p:tgtEl>
                                          <p:spTgt spid="1202183"/>
                                        </p:tgtEl>
                                        <p:attrNameLst>
                                          <p:attrName>ppt_x</p:attrName>
                                        </p:attrNameLst>
                                      </p:cBhvr>
                                      <p:tavLst>
                                        <p:tav tm="0">
                                          <p:val>
                                            <p:strVal val="1+#ppt_w/2"/>
                                          </p:val>
                                        </p:tav>
                                        <p:tav tm="100000">
                                          <p:val>
                                            <p:strVal val="#ppt_x"/>
                                          </p:val>
                                        </p:tav>
                                      </p:tavLst>
                                    </p:anim>
                                    <p:anim calcmode="lin" valueType="num">
                                      <p:cBhvr additive="base">
                                        <p:cTn id="30" dur="500" fill="hold"/>
                                        <p:tgtEl>
                                          <p:spTgt spid="120218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5" name="type.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iterate type="lt">
                                    <p:tmPct val="10000"/>
                                  </p:iterate>
                                  <p:childTnLst>
                                    <p:set>
                                      <p:cBhvr>
                                        <p:cTn id="34" dur="1" fill="hold">
                                          <p:stCondLst>
                                            <p:cond delay="0"/>
                                          </p:stCondLst>
                                        </p:cTn>
                                        <p:tgtEl>
                                          <p:spTgt spid="1202184"/>
                                        </p:tgtEl>
                                        <p:attrNameLst>
                                          <p:attrName>style.visibility</p:attrName>
                                        </p:attrNameLst>
                                      </p:cBhvr>
                                      <p:to>
                                        <p:strVal val="visible"/>
                                      </p:to>
                                    </p:set>
                                    <p:anim calcmode="lin" valueType="num">
                                      <p:cBhvr additive="base">
                                        <p:cTn id="35" dur="500" fill="hold"/>
                                        <p:tgtEl>
                                          <p:spTgt spid="1202184"/>
                                        </p:tgtEl>
                                        <p:attrNameLst>
                                          <p:attrName>ppt_x</p:attrName>
                                        </p:attrNameLst>
                                      </p:cBhvr>
                                      <p:tavLst>
                                        <p:tav tm="0">
                                          <p:val>
                                            <p:strVal val="1+#ppt_w/2"/>
                                          </p:val>
                                        </p:tav>
                                        <p:tav tm="100000">
                                          <p:val>
                                            <p:strVal val="#ppt_x"/>
                                          </p:val>
                                        </p:tav>
                                      </p:tavLst>
                                    </p:anim>
                                    <p:anim calcmode="lin" valueType="num">
                                      <p:cBhvr additive="base">
                                        <p:cTn id="36" dur="500" fill="hold"/>
                                        <p:tgtEl>
                                          <p:spTgt spid="120218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5" name="type.wav"/>
                                        </p:tgtEl>
                                      </p:cMediaNode>
                                    </p:audio>
                                  </p:subTnLst>
                                </p:cTn>
                              </p:par>
                            </p:childTnLst>
                          </p:cTn>
                        </p:par>
                      </p:childTnLst>
                    </p:cTn>
                  </p:par>
                  <p:par>
                    <p:cTn id="37" fill="hold">
                      <p:stCondLst>
                        <p:cond delay="indefinite"/>
                      </p:stCondLst>
                      <p:childTnLst>
                        <p:par>
                          <p:cTn id="38" fill="hold">
                            <p:stCondLst>
                              <p:cond delay="0"/>
                            </p:stCondLst>
                            <p:childTnLst>
                              <p:par>
                                <p:cTn id="39" presetID="8" presetClass="entr" presetSubtype="32" fill="hold" grpId="0" nodeType="clickEffect">
                                  <p:stCondLst>
                                    <p:cond delay="0"/>
                                  </p:stCondLst>
                                  <p:childTnLst>
                                    <p:set>
                                      <p:cBhvr>
                                        <p:cTn id="40" dur="1" fill="hold">
                                          <p:stCondLst>
                                            <p:cond delay="0"/>
                                          </p:stCondLst>
                                        </p:cTn>
                                        <p:tgtEl>
                                          <p:spTgt spid="1202191"/>
                                        </p:tgtEl>
                                        <p:attrNameLst>
                                          <p:attrName>style.visibility</p:attrName>
                                        </p:attrNameLst>
                                      </p:cBhvr>
                                      <p:to>
                                        <p:strVal val="visible"/>
                                      </p:to>
                                    </p:set>
                                    <p:animEffect transition="in" filter="diamond(out)">
                                      <p:cBhvr>
                                        <p:cTn id="41" dur="500"/>
                                        <p:tgtEl>
                                          <p:spTgt spid="1202191"/>
                                        </p:tgtEl>
                                      </p:cBhvr>
                                    </p:animEffect>
                                  </p:childTnLst>
                                  <p:subTnLst>
                                    <p:audio>
                                      <p:cMediaNode>
                                        <p:cTn display="0" masterRel="sameClick">
                                          <p:stCondLst>
                                            <p:cond evt="begin" delay="0">
                                              <p:tn val="39"/>
                                            </p:cond>
                                          </p:stCondLst>
                                          <p:endCondLst>
                                            <p:cond evt="onStopAudio" delay="0">
                                              <p:tgtEl>
                                                <p:sldTgt/>
                                              </p:tgtEl>
                                            </p:cond>
                                          </p:endCondLst>
                                        </p:cTn>
                                        <p:tgtEl>
                                          <p:sndTgt r:embed="rId6" name="cashreg.wav"/>
                                        </p:tgtEl>
                                      </p:cMediaNode>
                                    </p:audio>
                                  </p:subTnLst>
                                </p:cTn>
                              </p:par>
                            </p:childTnLst>
                          </p:cTn>
                        </p:par>
                      </p:childTnLst>
                    </p:cTn>
                  </p:par>
                  <p:par>
                    <p:cTn id="42" fill="hold">
                      <p:stCondLst>
                        <p:cond delay="indefinite"/>
                      </p:stCondLst>
                      <p:childTnLst>
                        <p:par>
                          <p:cTn id="43" fill="hold">
                            <p:stCondLst>
                              <p:cond delay="0"/>
                            </p:stCondLst>
                            <p:childTnLst>
                              <p:par>
                                <p:cTn id="44" presetID="8" presetClass="entr" presetSubtype="32" fill="hold" grpId="0" nodeType="clickEffect">
                                  <p:stCondLst>
                                    <p:cond delay="0"/>
                                  </p:stCondLst>
                                  <p:childTnLst>
                                    <p:set>
                                      <p:cBhvr>
                                        <p:cTn id="45" dur="1" fill="hold">
                                          <p:stCondLst>
                                            <p:cond delay="0"/>
                                          </p:stCondLst>
                                        </p:cTn>
                                        <p:tgtEl>
                                          <p:spTgt spid="1202192"/>
                                        </p:tgtEl>
                                        <p:attrNameLst>
                                          <p:attrName>style.visibility</p:attrName>
                                        </p:attrNameLst>
                                      </p:cBhvr>
                                      <p:to>
                                        <p:strVal val="visible"/>
                                      </p:to>
                                    </p:set>
                                    <p:animEffect transition="in" filter="diamond(out)">
                                      <p:cBhvr>
                                        <p:cTn id="46" dur="500"/>
                                        <p:tgtEl>
                                          <p:spTgt spid="1202192"/>
                                        </p:tgtEl>
                                      </p:cBhvr>
                                    </p:animEffect>
                                  </p:childTnLst>
                                  <p:subTnLst>
                                    <p:audio>
                                      <p:cMediaNode>
                                        <p:cTn display="0" masterRel="sameClick">
                                          <p:stCondLst>
                                            <p:cond evt="begin" delay="0">
                                              <p:tn val="44"/>
                                            </p:cond>
                                          </p:stCondLst>
                                          <p:endCondLst>
                                            <p:cond evt="onStopAudio" delay="0">
                                              <p:tgtEl>
                                                <p:sldTgt/>
                                              </p:tgtEl>
                                            </p:cond>
                                          </p:endCondLst>
                                        </p:cTn>
                                        <p:tgtEl>
                                          <p:sndTgt r:embed="rId6" name="cashreg.wav"/>
                                        </p:tgtEl>
                                      </p:cMediaNode>
                                    </p:audio>
                                  </p:subTnLst>
                                </p:cTn>
                              </p:par>
                            </p:childTnLst>
                          </p:cTn>
                        </p:par>
                      </p:childTnLst>
                    </p:cTn>
                  </p:par>
                  <p:par>
                    <p:cTn id="47" fill="hold">
                      <p:stCondLst>
                        <p:cond delay="indefinite"/>
                      </p:stCondLst>
                      <p:childTnLst>
                        <p:par>
                          <p:cTn id="48" fill="hold">
                            <p:stCondLst>
                              <p:cond delay="0"/>
                            </p:stCondLst>
                            <p:childTnLst>
                              <p:par>
                                <p:cTn id="49" presetID="8" presetClass="entr" presetSubtype="32" fill="hold" grpId="0" nodeType="clickEffect">
                                  <p:stCondLst>
                                    <p:cond delay="0"/>
                                  </p:stCondLst>
                                  <p:childTnLst>
                                    <p:set>
                                      <p:cBhvr>
                                        <p:cTn id="50" dur="1" fill="hold">
                                          <p:stCondLst>
                                            <p:cond delay="0"/>
                                          </p:stCondLst>
                                        </p:cTn>
                                        <p:tgtEl>
                                          <p:spTgt spid="1202193"/>
                                        </p:tgtEl>
                                        <p:attrNameLst>
                                          <p:attrName>style.visibility</p:attrName>
                                        </p:attrNameLst>
                                      </p:cBhvr>
                                      <p:to>
                                        <p:strVal val="visible"/>
                                      </p:to>
                                    </p:set>
                                    <p:animEffect transition="in" filter="diamond(out)">
                                      <p:cBhvr>
                                        <p:cTn id="51" dur="500"/>
                                        <p:tgtEl>
                                          <p:spTgt spid="1202193"/>
                                        </p:tgtEl>
                                      </p:cBhvr>
                                    </p:animEffect>
                                  </p:childTnLst>
                                  <p:subTnLst>
                                    <p:audio>
                                      <p:cMediaNode>
                                        <p:cTn display="0" masterRel="sameClick">
                                          <p:stCondLst>
                                            <p:cond evt="begin" delay="0">
                                              <p:tn val="49"/>
                                            </p:cond>
                                          </p:stCondLst>
                                          <p:endCondLst>
                                            <p:cond evt="onStopAudio" delay="0">
                                              <p:tgtEl>
                                                <p:sldTgt/>
                                              </p:tgtEl>
                                            </p:cond>
                                          </p:endCondLst>
                                        </p:cTn>
                                        <p:tgtEl>
                                          <p:sndTgt r:embed="rId6" name="cashreg.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2" fill="hold" grpId="0" nodeType="clickEffect">
                                  <p:stCondLst>
                                    <p:cond delay="0"/>
                                  </p:stCondLst>
                                  <p:iterate type="lt">
                                    <p:tmPct val="10000"/>
                                  </p:iterate>
                                  <p:childTnLst>
                                    <p:set>
                                      <p:cBhvr>
                                        <p:cTn id="55" dur="1" fill="hold">
                                          <p:stCondLst>
                                            <p:cond delay="0"/>
                                          </p:stCondLst>
                                        </p:cTn>
                                        <p:tgtEl>
                                          <p:spTgt spid="1202185"/>
                                        </p:tgtEl>
                                        <p:attrNameLst>
                                          <p:attrName>style.visibility</p:attrName>
                                        </p:attrNameLst>
                                      </p:cBhvr>
                                      <p:to>
                                        <p:strVal val="visible"/>
                                      </p:to>
                                    </p:set>
                                    <p:anim calcmode="lin" valueType="num">
                                      <p:cBhvr additive="base">
                                        <p:cTn id="56" dur="500" fill="hold"/>
                                        <p:tgtEl>
                                          <p:spTgt spid="1202185"/>
                                        </p:tgtEl>
                                        <p:attrNameLst>
                                          <p:attrName>ppt_x</p:attrName>
                                        </p:attrNameLst>
                                      </p:cBhvr>
                                      <p:tavLst>
                                        <p:tav tm="0">
                                          <p:val>
                                            <p:strVal val="1+#ppt_w/2"/>
                                          </p:val>
                                        </p:tav>
                                        <p:tav tm="100000">
                                          <p:val>
                                            <p:strVal val="#ppt_x"/>
                                          </p:val>
                                        </p:tav>
                                      </p:tavLst>
                                    </p:anim>
                                    <p:anim calcmode="lin" valueType="num">
                                      <p:cBhvr additive="base">
                                        <p:cTn id="57" dur="500" fill="hold"/>
                                        <p:tgtEl>
                                          <p:spTgt spid="120218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5" name="type.wav"/>
                                        </p:tgtEl>
                                      </p:cMediaNode>
                                    </p:audio>
                                  </p:subTnLst>
                                </p:cTn>
                              </p:par>
                            </p:childTnLst>
                          </p:cTn>
                        </p:par>
                      </p:childTnLst>
                    </p:cTn>
                  </p:par>
                  <p:par>
                    <p:cTn id="58" fill="hold">
                      <p:stCondLst>
                        <p:cond delay="indefinite"/>
                      </p:stCondLst>
                      <p:childTnLst>
                        <p:par>
                          <p:cTn id="59" fill="hold">
                            <p:stCondLst>
                              <p:cond delay="0"/>
                            </p:stCondLst>
                            <p:childTnLst>
                              <p:par>
                                <p:cTn id="60" presetID="2" presetClass="entr" presetSubtype="2" fill="hold" grpId="0" nodeType="clickEffect">
                                  <p:stCondLst>
                                    <p:cond delay="0"/>
                                  </p:stCondLst>
                                  <p:iterate type="lt">
                                    <p:tmPct val="10000"/>
                                  </p:iterate>
                                  <p:childTnLst>
                                    <p:set>
                                      <p:cBhvr>
                                        <p:cTn id="61" dur="1" fill="hold">
                                          <p:stCondLst>
                                            <p:cond delay="0"/>
                                          </p:stCondLst>
                                        </p:cTn>
                                        <p:tgtEl>
                                          <p:spTgt spid="1202186"/>
                                        </p:tgtEl>
                                        <p:attrNameLst>
                                          <p:attrName>style.visibility</p:attrName>
                                        </p:attrNameLst>
                                      </p:cBhvr>
                                      <p:to>
                                        <p:strVal val="visible"/>
                                      </p:to>
                                    </p:set>
                                    <p:anim calcmode="lin" valueType="num">
                                      <p:cBhvr additive="base">
                                        <p:cTn id="62" dur="500" fill="hold"/>
                                        <p:tgtEl>
                                          <p:spTgt spid="1202186"/>
                                        </p:tgtEl>
                                        <p:attrNameLst>
                                          <p:attrName>ppt_x</p:attrName>
                                        </p:attrNameLst>
                                      </p:cBhvr>
                                      <p:tavLst>
                                        <p:tav tm="0">
                                          <p:val>
                                            <p:strVal val="1+#ppt_w/2"/>
                                          </p:val>
                                        </p:tav>
                                        <p:tav tm="100000">
                                          <p:val>
                                            <p:strVal val="#ppt_x"/>
                                          </p:val>
                                        </p:tav>
                                      </p:tavLst>
                                    </p:anim>
                                    <p:anim calcmode="lin" valueType="num">
                                      <p:cBhvr additive="base">
                                        <p:cTn id="63" dur="500" fill="hold"/>
                                        <p:tgtEl>
                                          <p:spTgt spid="120218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5" name="type.wav"/>
                                        </p:tgtEl>
                                      </p:cMediaNode>
                                    </p:audio>
                                  </p:sub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202187"/>
                                        </p:tgtEl>
                                        <p:attrNameLst>
                                          <p:attrName>style.visibility</p:attrName>
                                        </p:attrNameLst>
                                      </p:cBhvr>
                                      <p:to>
                                        <p:strVal val="visible"/>
                                      </p:to>
                                    </p:set>
                                    <p:animEffect transition="in" filter="wipe(left)">
                                      <p:cBhvr>
                                        <p:cTn id="68" dur="500"/>
                                        <p:tgtEl>
                                          <p:spTgt spid="1202187"/>
                                        </p:tgtEl>
                                      </p:cBhvr>
                                    </p:animEffect>
                                  </p:childTnLst>
                                  <p:subTnLst>
                                    <p:audio>
                                      <p:cMediaNode>
                                        <p:cTn display="0" masterRel="sameClick">
                                          <p:stCondLst>
                                            <p:cond evt="begin" delay="0">
                                              <p:tn val="66"/>
                                            </p:cond>
                                          </p:stCondLst>
                                          <p:endCondLst>
                                            <p:cond evt="onStopAudio" delay="0">
                                              <p:tgtEl>
                                                <p:sldTgt/>
                                              </p:tgtEl>
                                            </p:cond>
                                          </p:endCondLst>
                                        </p:cTn>
                                        <p:tgtEl>
                                          <p:sndTgt r:embed="rId6" name="cashreg.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iterate type="lt">
                                    <p:tmPct val="10000"/>
                                  </p:iterate>
                                  <p:childTnLst>
                                    <p:set>
                                      <p:cBhvr>
                                        <p:cTn id="72" dur="1" fill="hold">
                                          <p:stCondLst>
                                            <p:cond delay="0"/>
                                          </p:stCondLst>
                                        </p:cTn>
                                        <p:tgtEl>
                                          <p:spTgt spid="1202188"/>
                                        </p:tgtEl>
                                        <p:attrNameLst>
                                          <p:attrName>style.visibility</p:attrName>
                                        </p:attrNameLst>
                                      </p:cBhvr>
                                      <p:to>
                                        <p:strVal val="visible"/>
                                      </p:to>
                                    </p:set>
                                    <p:anim calcmode="lin" valueType="num">
                                      <p:cBhvr additive="base">
                                        <p:cTn id="73" dur="500" fill="hold"/>
                                        <p:tgtEl>
                                          <p:spTgt spid="1202188"/>
                                        </p:tgtEl>
                                        <p:attrNameLst>
                                          <p:attrName>ppt_x</p:attrName>
                                        </p:attrNameLst>
                                      </p:cBhvr>
                                      <p:tavLst>
                                        <p:tav tm="0">
                                          <p:val>
                                            <p:strVal val="1+#ppt_w/2"/>
                                          </p:val>
                                        </p:tav>
                                        <p:tav tm="100000">
                                          <p:val>
                                            <p:strVal val="#ppt_x"/>
                                          </p:val>
                                        </p:tav>
                                      </p:tavLst>
                                    </p:anim>
                                    <p:anim calcmode="lin" valueType="num">
                                      <p:cBhvr additive="base">
                                        <p:cTn id="74" dur="500" fill="hold"/>
                                        <p:tgtEl>
                                          <p:spTgt spid="120218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2182" grpId="0"/>
      <p:bldP spid="1202183" grpId="0"/>
      <p:bldP spid="1202184" grpId="0"/>
      <p:bldP spid="1202185" grpId="0"/>
      <p:bldP spid="1202186" grpId="0"/>
      <p:bldP spid="1202187" grpId="0" animBg="1"/>
      <p:bldP spid="1202188" grpId="0"/>
      <p:bldP spid="1202189" grpId="0" animBg="1"/>
      <p:bldP spid="1202190" grpId="0" animBg="1"/>
      <p:bldP spid="1202191" grpId="0" animBg="1"/>
      <p:bldP spid="1202192" grpId="0" animBg="1"/>
      <p:bldP spid="120219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03" name="Rectangle 3"/>
          <p:cNvSpPr>
            <a:spLocks noChangeArrowheads="1"/>
          </p:cNvSpPr>
          <p:nvPr/>
        </p:nvSpPr>
        <p:spPr bwMode="auto">
          <a:xfrm>
            <a:off x="0" y="3562350"/>
            <a:ext cx="9144000" cy="2249488"/>
          </a:xfrm>
          <a:prstGeom prst="rect">
            <a:avLst/>
          </a:prstGeom>
          <a:solidFill>
            <a:schemeClr val="accent1"/>
          </a:solidFill>
          <a:ln w="9525">
            <a:noFill/>
            <a:miter lim="800000"/>
            <a:headEnd/>
            <a:tailEnd/>
          </a:ln>
        </p:spPr>
        <p:txBody>
          <a:bodyPr wrap="none" anchor="ctr"/>
          <a:lstStyle/>
          <a:p>
            <a:endParaRPr lang="en-US"/>
          </a:p>
        </p:txBody>
      </p:sp>
      <p:sp>
        <p:nvSpPr>
          <p:cNvPr id="65539"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grpSp>
        <p:nvGrpSpPr>
          <p:cNvPr id="2" name="Group 32"/>
          <p:cNvGrpSpPr>
            <a:grpSpLocks/>
          </p:cNvGrpSpPr>
          <p:nvPr/>
        </p:nvGrpSpPr>
        <p:grpSpPr bwMode="auto">
          <a:xfrm>
            <a:off x="0" y="5440363"/>
            <a:ext cx="9166225" cy="1419225"/>
            <a:chOff x="0" y="3427"/>
            <a:chExt cx="5774" cy="894"/>
          </a:xfrm>
        </p:grpSpPr>
        <p:sp>
          <p:nvSpPr>
            <p:cNvPr id="65578" name="Rectangle 31"/>
            <p:cNvSpPr>
              <a:spLocks noChangeArrowheads="1"/>
            </p:cNvSpPr>
            <p:nvPr/>
          </p:nvSpPr>
          <p:spPr bwMode="auto">
            <a:xfrm>
              <a:off x="0" y="3638"/>
              <a:ext cx="5774" cy="683"/>
            </a:xfrm>
            <a:prstGeom prst="rect">
              <a:avLst/>
            </a:prstGeom>
            <a:solidFill>
              <a:schemeClr val="accent2"/>
            </a:solidFill>
            <a:ln w="9525">
              <a:noFill/>
              <a:miter lim="800000"/>
              <a:headEnd/>
              <a:tailEnd/>
            </a:ln>
          </p:spPr>
          <p:txBody>
            <a:bodyPr wrap="none" anchor="ctr"/>
            <a:lstStyle/>
            <a:p>
              <a:pPr algn="ctr"/>
              <a:endParaRPr lang="en-US" sz="1800">
                <a:latin typeface="Arial" charset="0"/>
              </a:endParaRPr>
            </a:p>
          </p:txBody>
        </p:sp>
        <p:sp>
          <p:nvSpPr>
            <p:cNvPr id="65579" name="Freeform 29"/>
            <p:cNvSpPr>
              <a:spLocks/>
            </p:cNvSpPr>
            <p:nvPr/>
          </p:nvSpPr>
          <p:spPr bwMode="auto">
            <a:xfrm>
              <a:off x="1836" y="3514"/>
              <a:ext cx="3931" cy="342"/>
            </a:xfrm>
            <a:custGeom>
              <a:avLst/>
              <a:gdLst>
                <a:gd name="T0" fmla="*/ 0 w 3931"/>
                <a:gd name="T1" fmla="*/ 261 h 342"/>
                <a:gd name="T2" fmla="*/ 462 w 3931"/>
                <a:gd name="T3" fmla="*/ 194 h 342"/>
                <a:gd name="T4" fmla="*/ 891 w 3931"/>
                <a:gd name="T5" fmla="*/ 54 h 342"/>
                <a:gd name="T6" fmla="*/ 1279 w 3931"/>
                <a:gd name="T7" fmla="*/ 141 h 342"/>
                <a:gd name="T8" fmla="*/ 3931 w 3931"/>
                <a:gd name="T9" fmla="*/ 0 h 342"/>
                <a:gd name="T10" fmla="*/ 3931 w 3931"/>
                <a:gd name="T11" fmla="*/ 268 h 342"/>
                <a:gd name="T12" fmla="*/ 2900 w 3931"/>
                <a:gd name="T13" fmla="*/ 295 h 342"/>
                <a:gd name="T14" fmla="*/ 1701 w 3931"/>
                <a:gd name="T15" fmla="*/ 254 h 342"/>
                <a:gd name="T16" fmla="*/ 1118 w 3931"/>
                <a:gd name="T17" fmla="*/ 295 h 342"/>
                <a:gd name="T18" fmla="*/ 194 w 3931"/>
                <a:gd name="T19" fmla="*/ 342 h 342"/>
                <a:gd name="T20" fmla="*/ 0 w 3931"/>
                <a:gd name="T21" fmla="*/ 261 h 3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31"/>
                <a:gd name="T34" fmla="*/ 0 h 342"/>
                <a:gd name="T35" fmla="*/ 3931 w 3931"/>
                <a:gd name="T36" fmla="*/ 342 h 3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31" h="342">
                  <a:moveTo>
                    <a:pt x="0" y="261"/>
                  </a:moveTo>
                  <a:lnTo>
                    <a:pt x="462" y="194"/>
                  </a:lnTo>
                  <a:lnTo>
                    <a:pt x="891" y="54"/>
                  </a:lnTo>
                  <a:lnTo>
                    <a:pt x="1279" y="141"/>
                  </a:lnTo>
                  <a:lnTo>
                    <a:pt x="3931" y="0"/>
                  </a:lnTo>
                  <a:lnTo>
                    <a:pt x="3931" y="268"/>
                  </a:lnTo>
                  <a:lnTo>
                    <a:pt x="2900" y="295"/>
                  </a:lnTo>
                  <a:lnTo>
                    <a:pt x="1701" y="254"/>
                  </a:lnTo>
                  <a:lnTo>
                    <a:pt x="1118" y="295"/>
                  </a:lnTo>
                  <a:lnTo>
                    <a:pt x="194" y="342"/>
                  </a:lnTo>
                  <a:lnTo>
                    <a:pt x="0" y="261"/>
                  </a:lnTo>
                  <a:close/>
                </a:path>
              </a:pathLst>
            </a:custGeom>
            <a:solidFill>
              <a:srgbClr val="008000"/>
            </a:solidFill>
            <a:ln w="9525">
              <a:solidFill>
                <a:schemeClr val="tx1"/>
              </a:solidFill>
              <a:round/>
              <a:headEnd/>
              <a:tailEnd/>
            </a:ln>
          </p:spPr>
          <p:txBody>
            <a:bodyPr/>
            <a:lstStyle/>
            <a:p>
              <a:endParaRPr lang="en-US"/>
            </a:p>
          </p:txBody>
        </p:sp>
        <p:sp>
          <p:nvSpPr>
            <p:cNvPr id="65580" name="Freeform 30"/>
            <p:cNvSpPr>
              <a:spLocks/>
            </p:cNvSpPr>
            <p:nvPr/>
          </p:nvSpPr>
          <p:spPr bwMode="auto">
            <a:xfrm>
              <a:off x="2861" y="3427"/>
              <a:ext cx="2900" cy="228"/>
            </a:xfrm>
            <a:custGeom>
              <a:avLst/>
              <a:gdLst>
                <a:gd name="T0" fmla="*/ 0 w 2900"/>
                <a:gd name="T1" fmla="*/ 167 h 228"/>
                <a:gd name="T2" fmla="*/ 254 w 2900"/>
                <a:gd name="T3" fmla="*/ 228 h 228"/>
                <a:gd name="T4" fmla="*/ 2900 w 2900"/>
                <a:gd name="T5" fmla="*/ 87 h 228"/>
                <a:gd name="T6" fmla="*/ 2900 w 2900"/>
                <a:gd name="T7" fmla="*/ 0 h 228"/>
                <a:gd name="T8" fmla="*/ 1815 w 2900"/>
                <a:gd name="T9" fmla="*/ 7 h 228"/>
                <a:gd name="T10" fmla="*/ 890 w 2900"/>
                <a:gd name="T11" fmla="*/ 100 h 228"/>
                <a:gd name="T12" fmla="*/ 0 w 2900"/>
                <a:gd name="T13" fmla="*/ 167 h 228"/>
                <a:gd name="T14" fmla="*/ 0 60000 65536"/>
                <a:gd name="T15" fmla="*/ 0 60000 65536"/>
                <a:gd name="T16" fmla="*/ 0 60000 65536"/>
                <a:gd name="T17" fmla="*/ 0 60000 65536"/>
                <a:gd name="T18" fmla="*/ 0 60000 65536"/>
                <a:gd name="T19" fmla="*/ 0 60000 65536"/>
                <a:gd name="T20" fmla="*/ 0 60000 65536"/>
                <a:gd name="T21" fmla="*/ 0 w 2900"/>
                <a:gd name="T22" fmla="*/ 0 h 228"/>
                <a:gd name="T23" fmla="*/ 2900 w 2900"/>
                <a:gd name="T24" fmla="*/ 228 h 2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00" h="228">
                  <a:moveTo>
                    <a:pt x="0" y="167"/>
                  </a:moveTo>
                  <a:lnTo>
                    <a:pt x="254" y="228"/>
                  </a:lnTo>
                  <a:lnTo>
                    <a:pt x="2900" y="87"/>
                  </a:lnTo>
                  <a:lnTo>
                    <a:pt x="2900" y="0"/>
                  </a:lnTo>
                  <a:lnTo>
                    <a:pt x="1815" y="7"/>
                  </a:lnTo>
                  <a:lnTo>
                    <a:pt x="890" y="100"/>
                  </a:lnTo>
                  <a:lnTo>
                    <a:pt x="0" y="167"/>
                  </a:lnTo>
                  <a:close/>
                </a:path>
              </a:pathLst>
            </a:custGeom>
            <a:solidFill>
              <a:srgbClr val="CCFF33"/>
            </a:solidFill>
            <a:ln w="9525">
              <a:solidFill>
                <a:schemeClr val="tx1"/>
              </a:solidFill>
              <a:round/>
              <a:headEnd/>
              <a:tailEnd/>
            </a:ln>
          </p:spPr>
          <p:txBody>
            <a:bodyPr/>
            <a:lstStyle/>
            <a:p>
              <a:endParaRPr lang="en-US"/>
            </a:p>
          </p:txBody>
        </p:sp>
      </p:grpSp>
      <p:sp>
        <p:nvSpPr>
          <p:cNvPr id="115746" name="Text Box 34"/>
          <p:cNvSpPr txBox="1">
            <a:spLocks noChangeArrowheads="1"/>
          </p:cNvSpPr>
          <p:nvPr/>
        </p:nvSpPr>
        <p:spPr bwMode="auto">
          <a:xfrm>
            <a:off x="1406525" y="6207125"/>
            <a:ext cx="2255838" cy="396875"/>
          </a:xfrm>
          <a:prstGeom prst="rect">
            <a:avLst/>
          </a:prstGeom>
          <a:noFill/>
          <a:ln w="9525">
            <a:noFill/>
            <a:miter lim="800000"/>
            <a:headEnd/>
            <a:tailEnd/>
          </a:ln>
        </p:spPr>
        <p:txBody>
          <a:bodyPr>
            <a:spAutoFit/>
          </a:bodyPr>
          <a:lstStyle/>
          <a:p>
            <a:r>
              <a:rPr lang="en-US">
                <a:solidFill>
                  <a:schemeClr val="bg1"/>
                </a:solidFill>
                <a:latin typeface="Arial" charset="0"/>
              </a:rPr>
              <a:t>Water (</a:t>
            </a:r>
            <a:r>
              <a:rPr lang="en-US" i="1">
                <a:solidFill>
                  <a:schemeClr val="bg1"/>
                </a:solidFill>
                <a:latin typeface="Arial" charset="0"/>
              </a:rPr>
              <a:t>c</a:t>
            </a:r>
            <a:r>
              <a:rPr lang="en-US">
                <a:solidFill>
                  <a:schemeClr val="bg1"/>
                </a:solidFill>
                <a:latin typeface="Arial" charset="0"/>
              </a:rPr>
              <a:t> is big)</a:t>
            </a:r>
          </a:p>
        </p:txBody>
      </p:sp>
      <p:sp>
        <p:nvSpPr>
          <p:cNvPr id="115747" name="Text Box 35"/>
          <p:cNvSpPr txBox="1">
            <a:spLocks noChangeArrowheads="1"/>
          </p:cNvSpPr>
          <p:nvPr/>
        </p:nvSpPr>
        <p:spPr bwMode="auto">
          <a:xfrm>
            <a:off x="6403975" y="5665788"/>
            <a:ext cx="2312988" cy="396875"/>
          </a:xfrm>
          <a:prstGeom prst="rect">
            <a:avLst/>
          </a:prstGeom>
          <a:noFill/>
          <a:ln w="9525">
            <a:noFill/>
            <a:miter lim="800000"/>
            <a:headEnd/>
            <a:tailEnd/>
          </a:ln>
        </p:spPr>
        <p:txBody>
          <a:bodyPr>
            <a:spAutoFit/>
          </a:bodyPr>
          <a:lstStyle/>
          <a:p>
            <a:r>
              <a:rPr lang="en-US">
                <a:solidFill>
                  <a:schemeClr val="bg1"/>
                </a:solidFill>
                <a:latin typeface="Arial" charset="0"/>
              </a:rPr>
              <a:t>Land (</a:t>
            </a:r>
            <a:r>
              <a:rPr lang="en-US" i="1">
                <a:solidFill>
                  <a:schemeClr val="bg1"/>
                </a:solidFill>
                <a:latin typeface="Arial" charset="0"/>
              </a:rPr>
              <a:t>c</a:t>
            </a:r>
            <a:r>
              <a:rPr lang="en-US">
                <a:solidFill>
                  <a:schemeClr val="bg1"/>
                </a:solidFill>
                <a:latin typeface="Arial" charset="0"/>
              </a:rPr>
              <a:t> is small)</a:t>
            </a:r>
          </a:p>
        </p:txBody>
      </p:sp>
      <p:sp>
        <p:nvSpPr>
          <p:cNvPr id="115749" name="Line 37"/>
          <p:cNvSpPr>
            <a:spLocks noChangeShapeType="1"/>
          </p:cNvSpPr>
          <p:nvPr/>
        </p:nvSpPr>
        <p:spPr bwMode="auto">
          <a:xfrm>
            <a:off x="904875" y="3829050"/>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0" name="Line 38"/>
          <p:cNvSpPr>
            <a:spLocks noChangeShapeType="1"/>
          </p:cNvSpPr>
          <p:nvPr/>
        </p:nvSpPr>
        <p:spPr bwMode="auto">
          <a:xfrm>
            <a:off x="195263" y="3854450"/>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1" name="Line 39"/>
          <p:cNvSpPr>
            <a:spLocks noChangeShapeType="1"/>
          </p:cNvSpPr>
          <p:nvPr/>
        </p:nvSpPr>
        <p:spPr bwMode="auto">
          <a:xfrm>
            <a:off x="1655763" y="3835400"/>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2" name="Line 40"/>
          <p:cNvSpPr>
            <a:spLocks noChangeShapeType="1"/>
          </p:cNvSpPr>
          <p:nvPr/>
        </p:nvSpPr>
        <p:spPr bwMode="auto">
          <a:xfrm>
            <a:off x="3074988" y="3811588"/>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3" name="Line 41"/>
          <p:cNvSpPr>
            <a:spLocks noChangeShapeType="1"/>
          </p:cNvSpPr>
          <p:nvPr/>
        </p:nvSpPr>
        <p:spPr bwMode="auto">
          <a:xfrm>
            <a:off x="2365375" y="3836988"/>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4" name="Line 42"/>
          <p:cNvSpPr>
            <a:spLocks noChangeShapeType="1"/>
          </p:cNvSpPr>
          <p:nvPr/>
        </p:nvSpPr>
        <p:spPr bwMode="auto">
          <a:xfrm>
            <a:off x="3825875" y="3817938"/>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5" name="Line 43"/>
          <p:cNvSpPr>
            <a:spLocks noChangeShapeType="1"/>
          </p:cNvSpPr>
          <p:nvPr/>
        </p:nvSpPr>
        <p:spPr bwMode="auto">
          <a:xfrm>
            <a:off x="5305425" y="3800475"/>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6" name="Line 44"/>
          <p:cNvSpPr>
            <a:spLocks noChangeShapeType="1"/>
          </p:cNvSpPr>
          <p:nvPr/>
        </p:nvSpPr>
        <p:spPr bwMode="auto">
          <a:xfrm>
            <a:off x="4595813" y="3825875"/>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7" name="Line 45"/>
          <p:cNvSpPr>
            <a:spLocks noChangeShapeType="1"/>
          </p:cNvSpPr>
          <p:nvPr/>
        </p:nvSpPr>
        <p:spPr bwMode="auto">
          <a:xfrm>
            <a:off x="6056313" y="3806825"/>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8" name="Line 46"/>
          <p:cNvSpPr>
            <a:spLocks noChangeShapeType="1"/>
          </p:cNvSpPr>
          <p:nvPr/>
        </p:nvSpPr>
        <p:spPr bwMode="auto">
          <a:xfrm>
            <a:off x="7488238" y="3806825"/>
            <a:ext cx="815975" cy="1925638"/>
          </a:xfrm>
          <a:prstGeom prst="line">
            <a:avLst/>
          </a:prstGeom>
          <a:noFill/>
          <a:ln w="76200">
            <a:solidFill>
              <a:srgbClr val="FFCC00">
                <a:alpha val="32156"/>
              </a:srgbClr>
            </a:solidFill>
            <a:round/>
            <a:headEnd/>
            <a:tailEnd type="triangle" w="med" len="med"/>
          </a:ln>
        </p:spPr>
        <p:txBody>
          <a:bodyPr/>
          <a:lstStyle/>
          <a:p>
            <a:endParaRPr lang="en-US"/>
          </a:p>
        </p:txBody>
      </p:sp>
      <p:sp>
        <p:nvSpPr>
          <p:cNvPr id="115759" name="Line 47"/>
          <p:cNvSpPr>
            <a:spLocks noChangeShapeType="1"/>
          </p:cNvSpPr>
          <p:nvPr/>
        </p:nvSpPr>
        <p:spPr bwMode="auto">
          <a:xfrm>
            <a:off x="6765925" y="3808413"/>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60" name="Line 48"/>
          <p:cNvSpPr>
            <a:spLocks noChangeShapeType="1"/>
          </p:cNvSpPr>
          <p:nvPr/>
        </p:nvSpPr>
        <p:spPr bwMode="auto">
          <a:xfrm>
            <a:off x="8226425" y="3789363"/>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62" name="Line 50"/>
          <p:cNvSpPr>
            <a:spLocks noChangeShapeType="1"/>
          </p:cNvSpPr>
          <p:nvPr/>
        </p:nvSpPr>
        <p:spPr bwMode="auto">
          <a:xfrm flipV="1">
            <a:off x="5603875" y="3941763"/>
            <a:ext cx="0" cy="1298575"/>
          </a:xfrm>
          <a:prstGeom prst="line">
            <a:avLst/>
          </a:prstGeom>
          <a:noFill/>
          <a:ln w="76200">
            <a:solidFill>
              <a:srgbClr val="FF0000">
                <a:alpha val="36078"/>
              </a:srgbClr>
            </a:solidFill>
            <a:round/>
            <a:headEnd/>
            <a:tailEnd type="triangle" w="med" len="med"/>
          </a:ln>
        </p:spPr>
        <p:txBody>
          <a:bodyPr/>
          <a:lstStyle/>
          <a:p>
            <a:endParaRPr lang="en-US"/>
          </a:p>
        </p:txBody>
      </p:sp>
      <p:sp>
        <p:nvSpPr>
          <p:cNvPr id="115763" name="Text Box 51"/>
          <p:cNvSpPr txBox="1">
            <a:spLocks noChangeArrowheads="1"/>
          </p:cNvSpPr>
          <p:nvPr/>
        </p:nvSpPr>
        <p:spPr bwMode="auto">
          <a:xfrm>
            <a:off x="5334000" y="5213350"/>
            <a:ext cx="1736725" cy="396875"/>
          </a:xfrm>
          <a:prstGeom prst="rect">
            <a:avLst/>
          </a:prstGeom>
          <a:noFill/>
          <a:ln w="9525">
            <a:noFill/>
            <a:miter lim="800000"/>
            <a:headEnd/>
            <a:tailEnd/>
          </a:ln>
        </p:spPr>
        <p:txBody>
          <a:bodyPr wrap="none">
            <a:spAutoFit/>
          </a:bodyPr>
          <a:lstStyle/>
          <a:p>
            <a:r>
              <a:rPr lang="en-US">
                <a:latin typeface="Arial" charset="0"/>
              </a:rPr>
              <a:t>Low Pressure</a:t>
            </a:r>
          </a:p>
        </p:txBody>
      </p:sp>
      <p:sp>
        <p:nvSpPr>
          <p:cNvPr id="115764" name="Line 52"/>
          <p:cNvSpPr>
            <a:spLocks noChangeShapeType="1"/>
          </p:cNvSpPr>
          <p:nvPr/>
        </p:nvSpPr>
        <p:spPr bwMode="auto">
          <a:xfrm flipV="1">
            <a:off x="6118225" y="3944938"/>
            <a:ext cx="0" cy="1298575"/>
          </a:xfrm>
          <a:prstGeom prst="line">
            <a:avLst/>
          </a:prstGeom>
          <a:noFill/>
          <a:ln w="76200">
            <a:solidFill>
              <a:srgbClr val="FF0000">
                <a:alpha val="36078"/>
              </a:srgbClr>
            </a:solidFill>
            <a:round/>
            <a:headEnd/>
            <a:tailEnd type="triangle" w="med" len="med"/>
          </a:ln>
        </p:spPr>
        <p:txBody>
          <a:bodyPr/>
          <a:lstStyle/>
          <a:p>
            <a:endParaRPr lang="en-US"/>
          </a:p>
        </p:txBody>
      </p:sp>
      <p:sp>
        <p:nvSpPr>
          <p:cNvPr id="115765" name="Line 53"/>
          <p:cNvSpPr>
            <a:spLocks noChangeShapeType="1"/>
          </p:cNvSpPr>
          <p:nvPr/>
        </p:nvSpPr>
        <p:spPr bwMode="auto">
          <a:xfrm flipV="1">
            <a:off x="6642100" y="3927475"/>
            <a:ext cx="0" cy="1298575"/>
          </a:xfrm>
          <a:prstGeom prst="line">
            <a:avLst/>
          </a:prstGeom>
          <a:noFill/>
          <a:ln w="76200">
            <a:solidFill>
              <a:srgbClr val="FF0000">
                <a:alpha val="36078"/>
              </a:srgbClr>
            </a:solidFill>
            <a:round/>
            <a:headEnd/>
            <a:tailEnd type="triangle" w="med" len="med"/>
          </a:ln>
        </p:spPr>
        <p:txBody>
          <a:bodyPr/>
          <a:lstStyle/>
          <a:p>
            <a:endParaRPr lang="en-US"/>
          </a:p>
        </p:txBody>
      </p:sp>
      <p:sp>
        <p:nvSpPr>
          <p:cNvPr id="115766" name="Line 54"/>
          <p:cNvSpPr>
            <a:spLocks noChangeShapeType="1"/>
          </p:cNvSpPr>
          <p:nvPr/>
        </p:nvSpPr>
        <p:spPr bwMode="auto">
          <a:xfrm>
            <a:off x="2190750" y="5013325"/>
            <a:ext cx="3040063" cy="0"/>
          </a:xfrm>
          <a:prstGeom prst="line">
            <a:avLst/>
          </a:prstGeom>
          <a:noFill/>
          <a:ln w="76200">
            <a:solidFill>
              <a:schemeClr val="hlink"/>
            </a:solidFill>
            <a:round/>
            <a:headEnd/>
            <a:tailEnd type="triangle" w="med" len="med"/>
          </a:ln>
        </p:spPr>
        <p:txBody>
          <a:bodyPr/>
          <a:lstStyle/>
          <a:p>
            <a:endParaRPr lang="en-US"/>
          </a:p>
        </p:txBody>
      </p:sp>
      <p:sp>
        <p:nvSpPr>
          <p:cNvPr id="115767" name="Line 55"/>
          <p:cNvSpPr>
            <a:spLocks noChangeShapeType="1"/>
          </p:cNvSpPr>
          <p:nvPr/>
        </p:nvSpPr>
        <p:spPr bwMode="auto">
          <a:xfrm>
            <a:off x="2343150" y="5165725"/>
            <a:ext cx="3040063" cy="0"/>
          </a:xfrm>
          <a:prstGeom prst="line">
            <a:avLst/>
          </a:prstGeom>
          <a:noFill/>
          <a:ln w="76200">
            <a:solidFill>
              <a:schemeClr val="hlink"/>
            </a:solidFill>
            <a:round/>
            <a:headEnd/>
            <a:tailEnd type="triangle" w="med" len="med"/>
          </a:ln>
        </p:spPr>
        <p:txBody>
          <a:bodyPr/>
          <a:lstStyle/>
          <a:p>
            <a:endParaRPr lang="en-US"/>
          </a:p>
        </p:txBody>
      </p:sp>
      <p:sp>
        <p:nvSpPr>
          <p:cNvPr id="115768" name="Line 56"/>
          <p:cNvSpPr>
            <a:spLocks noChangeShapeType="1"/>
          </p:cNvSpPr>
          <p:nvPr/>
        </p:nvSpPr>
        <p:spPr bwMode="auto">
          <a:xfrm>
            <a:off x="2495550" y="5318125"/>
            <a:ext cx="3040063" cy="0"/>
          </a:xfrm>
          <a:prstGeom prst="line">
            <a:avLst/>
          </a:prstGeom>
          <a:noFill/>
          <a:ln w="76200">
            <a:solidFill>
              <a:schemeClr val="hlink"/>
            </a:solidFill>
            <a:round/>
            <a:headEnd/>
            <a:tailEnd type="triangle" w="med" len="med"/>
          </a:ln>
        </p:spPr>
        <p:txBody>
          <a:bodyPr/>
          <a:lstStyle/>
          <a:p>
            <a:endParaRPr lang="en-US"/>
          </a:p>
        </p:txBody>
      </p:sp>
      <p:sp>
        <p:nvSpPr>
          <p:cNvPr id="115769" name="Text Box 57"/>
          <p:cNvSpPr txBox="1">
            <a:spLocks noChangeArrowheads="1"/>
          </p:cNvSpPr>
          <p:nvPr/>
        </p:nvSpPr>
        <p:spPr bwMode="auto">
          <a:xfrm>
            <a:off x="5570538" y="3457575"/>
            <a:ext cx="1201737" cy="396875"/>
          </a:xfrm>
          <a:prstGeom prst="rect">
            <a:avLst/>
          </a:prstGeom>
          <a:noFill/>
          <a:ln w="9525">
            <a:noFill/>
            <a:miter lim="800000"/>
            <a:headEnd/>
            <a:tailEnd/>
          </a:ln>
        </p:spPr>
        <p:txBody>
          <a:bodyPr wrap="none">
            <a:spAutoFit/>
          </a:bodyPr>
          <a:lstStyle/>
          <a:p>
            <a:r>
              <a:rPr lang="en-US">
                <a:latin typeface="Arial" charset="0"/>
              </a:rPr>
              <a:t>Air Rises</a:t>
            </a:r>
          </a:p>
        </p:txBody>
      </p:sp>
      <p:sp>
        <p:nvSpPr>
          <p:cNvPr id="115770" name="Line 58"/>
          <p:cNvSpPr>
            <a:spLocks noChangeShapeType="1"/>
          </p:cNvSpPr>
          <p:nvPr/>
        </p:nvSpPr>
        <p:spPr bwMode="auto">
          <a:xfrm>
            <a:off x="2247900" y="3683000"/>
            <a:ext cx="3040063" cy="0"/>
          </a:xfrm>
          <a:prstGeom prst="line">
            <a:avLst/>
          </a:prstGeom>
          <a:noFill/>
          <a:ln w="76200">
            <a:solidFill>
              <a:srgbClr val="D60093">
                <a:alpha val="27843"/>
              </a:srgbClr>
            </a:solidFill>
            <a:round/>
            <a:headEnd type="triangle" w="med" len="med"/>
            <a:tailEnd/>
          </a:ln>
        </p:spPr>
        <p:txBody>
          <a:bodyPr/>
          <a:lstStyle/>
          <a:p>
            <a:endParaRPr lang="en-US"/>
          </a:p>
        </p:txBody>
      </p:sp>
      <p:sp>
        <p:nvSpPr>
          <p:cNvPr id="115771" name="Line 59"/>
          <p:cNvSpPr>
            <a:spLocks noChangeShapeType="1"/>
          </p:cNvSpPr>
          <p:nvPr/>
        </p:nvSpPr>
        <p:spPr bwMode="auto">
          <a:xfrm>
            <a:off x="2400300" y="3835400"/>
            <a:ext cx="3040063" cy="0"/>
          </a:xfrm>
          <a:prstGeom prst="line">
            <a:avLst/>
          </a:prstGeom>
          <a:noFill/>
          <a:ln w="76200">
            <a:solidFill>
              <a:srgbClr val="D60093">
                <a:alpha val="27843"/>
              </a:srgbClr>
            </a:solidFill>
            <a:round/>
            <a:headEnd type="triangle" w="med" len="med"/>
            <a:tailEnd/>
          </a:ln>
        </p:spPr>
        <p:txBody>
          <a:bodyPr/>
          <a:lstStyle/>
          <a:p>
            <a:endParaRPr lang="en-US"/>
          </a:p>
        </p:txBody>
      </p:sp>
      <p:sp>
        <p:nvSpPr>
          <p:cNvPr id="115772" name="Line 60"/>
          <p:cNvSpPr>
            <a:spLocks noChangeShapeType="1"/>
          </p:cNvSpPr>
          <p:nvPr/>
        </p:nvSpPr>
        <p:spPr bwMode="auto">
          <a:xfrm>
            <a:off x="2552700" y="3987800"/>
            <a:ext cx="3040063" cy="0"/>
          </a:xfrm>
          <a:prstGeom prst="line">
            <a:avLst/>
          </a:prstGeom>
          <a:noFill/>
          <a:ln w="76200">
            <a:solidFill>
              <a:srgbClr val="D60093">
                <a:alpha val="27843"/>
              </a:srgbClr>
            </a:solidFill>
            <a:round/>
            <a:headEnd type="triangle" w="med" len="med"/>
            <a:tailEnd/>
          </a:ln>
        </p:spPr>
        <p:txBody>
          <a:bodyPr/>
          <a:lstStyle/>
          <a:p>
            <a:endParaRPr lang="en-US"/>
          </a:p>
        </p:txBody>
      </p:sp>
      <p:sp>
        <p:nvSpPr>
          <p:cNvPr id="115773" name="Line 61"/>
          <p:cNvSpPr>
            <a:spLocks noChangeShapeType="1"/>
          </p:cNvSpPr>
          <p:nvPr/>
        </p:nvSpPr>
        <p:spPr bwMode="auto">
          <a:xfrm flipV="1">
            <a:off x="1109663" y="3943350"/>
            <a:ext cx="0" cy="1298575"/>
          </a:xfrm>
          <a:prstGeom prst="line">
            <a:avLst/>
          </a:prstGeom>
          <a:noFill/>
          <a:ln w="76200">
            <a:solidFill>
              <a:srgbClr val="333399">
                <a:alpha val="29019"/>
              </a:srgbClr>
            </a:solidFill>
            <a:round/>
            <a:headEnd type="triangle" w="med" len="med"/>
            <a:tailEnd/>
          </a:ln>
        </p:spPr>
        <p:txBody>
          <a:bodyPr/>
          <a:lstStyle/>
          <a:p>
            <a:endParaRPr lang="en-US"/>
          </a:p>
        </p:txBody>
      </p:sp>
      <p:sp>
        <p:nvSpPr>
          <p:cNvPr id="115774" name="Line 62"/>
          <p:cNvSpPr>
            <a:spLocks noChangeShapeType="1"/>
          </p:cNvSpPr>
          <p:nvPr/>
        </p:nvSpPr>
        <p:spPr bwMode="auto">
          <a:xfrm flipV="1">
            <a:off x="1624013" y="3946525"/>
            <a:ext cx="0" cy="1298575"/>
          </a:xfrm>
          <a:prstGeom prst="line">
            <a:avLst/>
          </a:prstGeom>
          <a:noFill/>
          <a:ln w="76200">
            <a:solidFill>
              <a:srgbClr val="333399">
                <a:alpha val="29019"/>
              </a:srgbClr>
            </a:solidFill>
            <a:round/>
            <a:headEnd type="triangle" w="med" len="med"/>
            <a:tailEnd/>
          </a:ln>
        </p:spPr>
        <p:txBody>
          <a:bodyPr/>
          <a:lstStyle/>
          <a:p>
            <a:endParaRPr lang="en-US"/>
          </a:p>
        </p:txBody>
      </p:sp>
      <p:sp>
        <p:nvSpPr>
          <p:cNvPr id="115775" name="Line 63"/>
          <p:cNvSpPr>
            <a:spLocks noChangeShapeType="1"/>
          </p:cNvSpPr>
          <p:nvPr/>
        </p:nvSpPr>
        <p:spPr bwMode="auto">
          <a:xfrm flipV="1">
            <a:off x="2147888" y="3929063"/>
            <a:ext cx="0" cy="1298575"/>
          </a:xfrm>
          <a:prstGeom prst="line">
            <a:avLst/>
          </a:prstGeom>
          <a:noFill/>
          <a:ln w="76200">
            <a:solidFill>
              <a:srgbClr val="333399">
                <a:alpha val="29019"/>
              </a:srgbClr>
            </a:solidFill>
            <a:round/>
            <a:headEnd type="triangle" w="med" len="med"/>
            <a:tailEnd/>
          </a:ln>
        </p:spPr>
        <p:txBody>
          <a:bodyPr/>
          <a:lstStyle/>
          <a:p>
            <a:endParaRPr lang="en-US"/>
          </a:p>
        </p:txBody>
      </p:sp>
      <p:sp>
        <p:nvSpPr>
          <p:cNvPr id="115776" name="Text Box 64"/>
          <p:cNvSpPr txBox="1">
            <a:spLocks noChangeArrowheads="1"/>
          </p:cNvSpPr>
          <p:nvPr/>
        </p:nvSpPr>
        <p:spPr bwMode="auto">
          <a:xfrm>
            <a:off x="533400" y="5186363"/>
            <a:ext cx="1906588" cy="396875"/>
          </a:xfrm>
          <a:prstGeom prst="rect">
            <a:avLst/>
          </a:prstGeom>
          <a:noFill/>
          <a:ln w="9525">
            <a:noFill/>
            <a:miter lim="800000"/>
            <a:headEnd/>
            <a:tailEnd/>
          </a:ln>
        </p:spPr>
        <p:txBody>
          <a:bodyPr wrap="none">
            <a:spAutoFit/>
          </a:bodyPr>
          <a:lstStyle/>
          <a:p>
            <a:r>
              <a:rPr lang="en-US">
                <a:latin typeface="Arial" charset="0"/>
              </a:rPr>
              <a:t>Partial Vacuum</a:t>
            </a:r>
          </a:p>
        </p:txBody>
      </p:sp>
      <p:sp>
        <p:nvSpPr>
          <p:cNvPr id="115777" name="Text Box 65"/>
          <p:cNvSpPr txBox="1">
            <a:spLocks noChangeArrowheads="1"/>
          </p:cNvSpPr>
          <p:nvPr/>
        </p:nvSpPr>
        <p:spPr bwMode="auto">
          <a:xfrm>
            <a:off x="992188" y="3475038"/>
            <a:ext cx="1103312" cy="396875"/>
          </a:xfrm>
          <a:prstGeom prst="rect">
            <a:avLst/>
          </a:prstGeom>
          <a:noFill/>
          <a:ln w="9525">
            <a:noFill/>
            <a:miter lim="800000"/>
            <a:headEnd/>
            <a:tailEnd/>
          </a:ln>
        </p:spPr>
        <p:txBody>
          <a:bodyPr wrap="none">
            <a:spAutoFit/>
          </a:bodyPr>
          <a:lstStyle/>
          <a:p>
            <a:r>
              <a:rPr lang="en-US">
                <a:latin typeface="Arial" charset="0"/>
              </a:rPr>
              <a:t>Air Falls</a:t>
            </a:r>
          </a:p>
        </p:txBody>
      </p:sp>
      <p:sp>
        <p:nvSpPr>
          <p:cNvPr id="115778" name="Arc 66"/>
          <p:cNvSpPr>
            <a:spLocks/>
          </p:cNvSpPr>
          <p:nvPr/>
        </p:nvSpPr>
        <p:spPr bwMode="auto">
          <a:xfrm flipH="1" flipV="1">
            <a:off x="1477963" y="3803650"/>
            <a:ext cx="4740275" cy="1120775"/>
          </a:xfrm>
          <a:custGeom>
            <a:avLst/>
            <a:gdLst>
              <a:gd name="T0" fmla="*/ 260071912 w 43200"/>
              <a:gd name="T1" fmla="*/ 0 h 43200"/>
              <a:gd name="T2" fmla="*/ 235750359 w 43200"/>
              <a:gd name="T3" fmla="*/ 112674 h 43200"/>
              <a:gd name="T4" fmla="*/ 260071912 w 43200"/>
              <a:gd name="T5" fmla="*/ 25617619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0453"/>
                  <a:pt x="8482" y="1137"/>
                  <a:pt x="19579" y="94"/>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0453"/>
                  <a:pt x="8482" y="1137"/>
                  <a:pt x="19579" y="94"/>
                </a:cubicBezTo>
                <a:lnTo>
                  <a:pt x="21600" y="21600"/>
                </a:lnTo>
                <a:close/>
              </a:path>
            </a:pathLst>
          </a:custGeom>
          <a:noFill/>
          <a:ln w="76200" cap="flat">
            <a:solidFill>
              <a:schemeClr val="tx1"/>
            </a:solidFill>
            <a:prstDash val="sysDot"/>
            <a:round/>
            <a:headEnd type="triangle" w="med" len="med"/>
            <a:tailEnd/>
          </a:ln>
        </p:spPr>
        <p:txBody>
          <a:bodyPr wrap="none" anchor="ctr"/>
          <a:lstStyle/>
          <a:p>
            <a:endParaRPr lang="en-US"/>
          </a:p>
        </p:txBody>
      </p:sp>
      <p:sp>
        <p:nvSpPr>
          <p:cNvPr id="115779" name="Text Box 67"/>
          <p:cNvSpPr txBox="1">
            <a:spLocks noChangeArrowheads="1"/>
          </p:cNvSpPr>
          <p:nvPr/>
        </p:nvSpPr>
        <p:spPr bwMode="auto">
          <a:xfrm>
            <a:off x="2489200" y="4156075"/>
            <a:ext cx="2813050" cy="457200"/>
          </a:xfrm>
          <a:prstGeom prst="rect">
            <a:avLst/>
          </a:prstGeom>
          <a:noFill/>
          <a:ln w="9525">
            <a:noFill/>
            <a:miter lim="800000"/>
            <a:headEnd/>
            <a:tailEnd/>
          </a:ln>
        </p:spPr>
        <p:txBody>
          <a:bodyPr wrap="none">
            <a:spAutoFit/>
          </a:bodyPr>
          <a:lstStyle/>
          <a:p>
            <a:r>
              <a:rPr lang="en-US" sz="2400">
                <a:latin typeface="Arial" charset="0"/>
              </a:rPr>
              <a:t>Convection Current</a:t>
            </a:r>
          </a:p>
        </p:txBody>
      </p:sp>
      <p:sp>
        <p:nvSpPr>
          <p:cNvPr id="115787" name="Text Box 75"/>
          <p:cNvSpPr txBox="1">
            <a:spLocks noChangeArrowheads="1"/>
          </p:cNvSpPr>
          <p:nvPr/>
        </p:nvSpPr>
        <p:spPr bwMode="auto">
          <a:xfrm>
            <a:off x="4270375" y="5803900"/>
            <a:ext cx="1311275" cy="701675"/>
          </a:xfrm>
          <a:prstGeom prst="rect">
            <a:avLst/>
          </a:prstGeom>
          <a:noFill/>
          <a:ln w="9525">
            <a:noFill/>
            <a:miter lim="800000"/>
            <a:headEnd/>
            <a:tailEnd/>
          </a:ln>
        </p:spPr>
        <p:txBody>
          <a:bodyPr>
            <a:spAutoFit/>
          </a:bodyPr>
          <a:lstStyle/>
          <a:p>
            <a:r>
              <a:rPr lang="en-US">
                <a:solidFill>
                  <a:schemeClr val="bg1"/>
                </a:solidFill>
                <a:latin typeface="Arial" charset="0"/>
              </a:rPr>
              <a:t>Wind Turbine</a:t>
            </a:r>
          </a:p>
        </p:txBody>
      </p:sp>
      <p:pic>
        <p:nvPicPr>
          <p:cNvPr id="1280042" name="Picture 4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930650" y="4892675"/>
            <a:ext cx="452438" cy="1071563"/>
          </a:xfrm>
          <a:prstGeom prst="rect">
            <a:avLst/>
          </a:prstGeom>
          <a:noFill/>
          <a:ln w="9525">
            <a:noFill/>
            <a:miter lim="800000"/>
            <a:headEnd/>
            <a:tailEnd/>
          </a:ln>
        </p:spPr>
      </p:pic>
      <p:sp>
        <p:nvSpPr>
          <p:cNvPr id="3" name="Text Box 34"/>
          <p:cNvSpPr txBox="1">
            <a:spLocks noChangeArrowheads="1"/>
          </p:cNvSpPr>
          <p:nvPr/>
        </p:nvSpPr>
        <p:spPr bwMode="auto">
          <a:xfrm>
            <a:off x="655638" y="6486525"/>
            <a:ext cx="3049587" cy="396875"/>
          </a:xfrm>
          <a:prstGeom prst="rect">
            <a:avLst/>
          </a:prstGeom>
          <a:noFill/>
          <a:ln w="9525">
            <a:noFill/>
            <a:miter lim="800000"/>
            <a:headEnd/>
            <a:tailEnd/>
          </a:ln>
        </p:spPr>
        <p:txBody>
          <a:bodyPr>
            <a:spAutoFit/>
          </a:bodyPr>
          <a:lstStyle/>
          <a:p>
            <a:r>
              <a:rPr lang="en-US">
                <a:solidFill>
                  <a:schemeClr val="bg1"/>
                </a:solidFill>
                <a:latin typeface="Arial" charset="0"/>
              </a:rPr>
              <a:t>Heats/cools SLOWLY</a:t>
            </a:r>
          </a:p>
        </p:txBody>
      </p:sp>
      <p:sp>
        <p:nvSpPr>
          <p:cNvPr id="4" name="Text Box 34"/>
          <p:cNvSpPr txBox="1">
            <a:spLocks noChangeArrowheads="1"/>
          </p:cNvSpPr>
          <p:nvPr/>
        </p:nvSpPr>
        <p:spPr bwMode="auto">
          <a:xfrm>
            <a:off x="6399213" y="5980113"/>
            <a:ext cx="3049587" cy="396875"/>
          </a:xfrm>
          <a:prstGeom prst="rect">
            <a:avLst/>
          </a:prstGeom>
          <a:noFill/>
          <a:ln w="9525">
            <a:noFill/>
            <a:miter lim="800000"/>
            <a:headEnd/>
            <a:tailEnd/>
          </a:ln>
        </p:spPr>
        <p:txBody>
          <a:bodyPr>
            <a:spAutoFit/>
          </a:bodyPr>
          <a:lstStyle/>
          <a:p>
            <a:r>
              <a:rPr lang="en-US">
                <a:solidFill>
                  <a:schemeClr val="bg1"/>
                </a:solidFill>
                <a:latin typeface="Arial" charset="0"/>
              </a:rPr>
              <a:t>Heats/cools QUICKLY</a:t>
            </a:r>
          </a:p>
        </p:txBody>
      </p:sp>
      <p:sp>
        <p:nvSpPr>
          <p:cNvPr id="1280002" name="Rectangle 2"/>
          <p:cNvSpPr>
            <a:spLocks noChangeArrowheads="1"/>
          </p:cNvSpPr>
          <p:nvPr/>
        </p:nvSpPr>
        <p:spPr bwMode="auto">
          <a:xfrm>
            <a:off x="685800" y="1401763"/>
            <a:ext cx="7772400" cy="2162175"/>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Describing wind generators</a:t>
            </a:r>
            <a:r>
              <a:rPr lang="en-US">
                <a:solidFill>
                  <a:srgbClr val="000000"/>
                </a:solidFill>
                <a:ea typeface="Calibri" pitchFamily="34" charset="0"/>
                <a:cs typeface="Times New Roman" pitchFamily="18" charset="0"/>
                <a:sym typeface="Symbol" pitchFamily="18" charset="2"/>
              </a:rPr>
              <a:t> </a:t>
            </a:r>
            <a:r>
              <a:rPr lang="en-US">
                <a:solidFill>
                  <a:srgbClr val="000000"/>
                </a:solidFill>
                <a:ea typeface="Calibri" pitchFamily="34" charset="0"/>
                <a:cs typeface="Times New Roman" pitchFamily="18" charset="0"/>
              </a:rPr>
              <a:t>	</a:t>
            </a:r>
          </a:p>
          <a:p>
            <a:pPr>
              <a:spcBef>
                <a:spcPct val="15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Heated land air becomes less dense, and rises.</a:t>
            </a:r>
          </a:p>
          <a:p>
            <a:pPr>
              <a:spcBef>
                <a:spcPct val="15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Cooler air then fills the low pressure left behind.</a:t>
            </a:r>
          </a:p>
          <a:p>
            <a:pPr>
              <a:spcBef>
                <a:spcPct val="15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A </a:t>
            </a:r>
            <a:r>
              <a:rPr lang="en-US" sz="2400" b="1">
                <a:solidFill>
                  <a:srgbClr val="000000"/>
                </a:solidFill>
                <a:latin typeface="Arial" charset="0"/>
                <a:ea typeface="Calibri" pitchFamily="34" charset="0"/>
                <a:cs typeface="Times New Roman" pitchFamily="18" charset="0"/>
              </a:rPr>
              <a:t>convection current</a:t>
            </a:r>
            <a:r>
              <a:rPr lang="en-US" sz="2400">
                <a:solidFill>
                  <a:srgbClr val="000000"/>
                </a:solidFill>
                <a:latin typeface="Arial" charset="0"/>
                <a:ea typeface="Calibri" pitchFamily="34" charset="0"/>
                <a:cs typeface="Times New Roman" pitchFamily="18" charset="0"/>
              </a:rPr>
              <a:t> forms.</a:t>
            </a:r>
          </a:p>
          <a:p>
            <a:pPr>
              <a:spcBef>
                <a:spcPct val="15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b="1">
                <a:solidFill>
                  <a:srgbClr val="000000"/>
                </a:solidFill>
                <a:latin typeface="Arial" charset="0"/>
                <a:ea typeface="Calibri" pitchFamily="34" charset="0"/>
                <a:cs typeface="Times New Roman" pitchFamily="18" charset="0"/>
              </a:rPr>
              <a:t>Wind turbines</a:t>
            </a:r>
            <a:r>
              <a:rPr lang="en-US" sz="2400">
                <a:solidFill>
                  <a:srgbClr val="000000"/>
                </a:solidFill>
                <a:latin typeface="Arial" charset="0"/>
                <a:ea typeface="Calibri" pitchFamily="34" charset="0"/>
                <a:cs typeface="Times New Roman" pitchFamily="18" charset="0"/>
              </a:rPr>
              <a:t> can use the wind to make electricity.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80002">
                                            <p:txEl>
                                              <p:pRg st="0" end="0"/>
                                            </p:txEl>
                                          </p:spTgt>
                                        </p:tgtEl>
                                        <p:attrNameLst>
                                          <p:attrName>style.visibility</p:attrName>
                                        </p:attrNameLst>
                                      </p:cBhvr>
                                      <p:to>
                                        <p:strVal val="visible"/>
                                      </p:to>
                                    </p:set>
                                    <p:anim calcmode="lin" valueType="num">
                                      <p:cBhvr additive="base">
                                        <p:cTn id="7" dur="500" fill="hold"/>
                                        <p:tgtEl>
                                          <p:spTgt spid="12800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8000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80003"/>
                                        </p:tgtEl>
                                        <p:attrNameLst>
                                          <p:attrName>style.visibility</p:attrName>
                                        </p:attrNameLst>
                                      </p:cBhvr>
                                      <p:to>
                                        <p:strVal val="visible"/>
                                      </p:to>
                                    </p:set>
                                    <p:animEffect transition="in" filter="fade">
                                      <p:cBhvr>
                                        <p:cTn id="14" dur="500"/>
                                        <p:tgtEl>
                                          <p:spTgt spid="128000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15749"/>
                                        </p:tgtEl>
                                        <p:attrNameLst>
                                          <p:attrName>style.visibility</p:attrName>
                                        </p:attrNameLst>
                                      </p:cBhvr>
                                      <p:to>
                                        <p:strVal val="visible"/>
                                      </p:to>
                                    </p:set>
                                    <p:animEffect transition="in" filter="wipe(up)">
                                      <p:cBhvr>
                                        <p:cTn id="19" dur="1000"/>
                                        <p:tgtEl>
                                          <p:spTgt spid="115749"/>
                                        </p:tgtEl>
                                      </p:cBhvr>
                                    </p:animEffect>
                                  </p:childTnLst>
                                  <p:subTnLst>
                                    <p:audio>
                                      <p:cMediaNode>
                                        <p:cTn display="0" masterRel="sameClick">
                                          <p:stCondLst>
                                            <p:cond evt="begin" delay="0">
                                              <p:tn val="17"/>
                                            </p:cond>
                                          </p:stCondLst>
                                          <p:endCondLst>
                                            <p:cond evt="onStopAudio" delay="0">
                                              <p:tgtEl>
                                                <p:sldTgt/>
                                              </p:tgtEl>
                                            </p:cond>
                                          </p:endCondLst>
                                        </p:cTn>
                                        <p:tgtEl>
                                          <p:sndTgt r:embed="rId5" name="voltage.wav"/>
                                        </p:tgtEl>
                                      </p:cMediaNode>
                                    </p:audio>
                                  </p:subTnLst>
                                </p:cTn>
                              </p:par>
                              <p:par>
                                <p:cTn id="20" presetID="22" presetClass="entr" presetSubtype="1" fill="hold" grpId="0" nodeType="withEffect">
                                  <p:stCondLst>
                                    <p:cond delay="0"/>
                                  </p:stCondLst>
                                  <p:childTnLst>
                                    <p:set>
                                      <p:cBhvr>
                                        <p:cTn id="21" dur="1" fill="hold">
                                          <p:stCondLst>
                                            <p:cond delay="0"/>
                                          </p:stCondLst>
                                        </p:cTn>
                                        <p:tgtEl>
                                          <p:spTgt spid="115750"/>
                                        </p:tgtEl>
                                        <p:attrNameLst>
                                          <p:attrName>style.visibility</p:attrName>
                                        </p:attrNameLst>
                                      </p:cBhvr>
                                      <p:to>
                                        <p:strVal val="visible"/>
                                      </p:to>
                                    </p:set>
                                    <p:animEffect transition="in" filter="wipe(up)">
                                      <p:cBhvr>
                                        <p:cTn id="22" dur="1000"/>
                                        <p:tgtEl>
                                          <p:spTgt spid="115750"/>
                                        </p:tgtEl>
                                      </p:cBhvr>
                                    </p:animEffect>
                                  </p:childTnLst>
                                  <p:subTnLst>
                                    <p:audio>
                                      <p:cMediaNode>
                                        <p:cTn display="0" masterRel="sameClick">
                                          <p:stCondLst>
                                            <p:cond evt="begin" delay="0">
                                              <p:tn val="20"/>
                                            </p:cond>
                                          </p:stCondLst>
                                          <p:endCondLst>
                                            <p:cond evt="onStopAudio" delay="0">
                                              <p:tgtEl>
                                                <p:sldTgt/>
                                              </p:tgtEl>
                                            </p:cond>
                                          </p:endCondLst>
                                        </p:cTn>
                                        <p:tgtEl>
                                          <p:sndTgt r:embed="rId5" name="voltage.wav"/>
                                        </p:tgtEl>
                                      </p:cMediaNode>
                                    </p:audio>
                                  </p:subTnLst>
                                </p:cTn>
                              </p:par>
                              <p:par>
                                <p:cTn id="23" presetID="22" presetClass="entr" presetSubtype="1" fill="hold" grpId="0" nodeType="withEffect">
                                  <p:stCondLst>
                                    <p:cond delay="0"/>
                                  </p:stCondLst>
                                  <p:childTnLst>
                                    <p:set>
                                      <p:cBhvr>
                                        <p:cTn id="24" dur="1" fill="hold">
                                          <p:stCondLst>
                                            <p:cond delay="0"/>
                                          </p:stCondLst>
                                        </p:cTn>
                                        <p:tgtEl>
                                          <p:spTgt spid="115751"/>
                                        </p:tgtEl>
                                        <p:attrNameLst>
                                          <p:attrName>style.visibility</p:attrName>
                                        </p:attrNameLst>
                                      </p:cBhvr>
                                      <p:to>
                                        <p:strVal val="visible"/>
                                      </p:to>
                                    </p:set>
                                    <p:animEffect transition="in" filter="wipe(up)">
                                      <p:cBhvr>
                                        <p:cTn id="25" dur="1000"/>
                                        <p:tgtEl>
                                          <p:spTgt spid="115751"/>
                                        </p:tgtEl>
                                      </p:cBhvr>
                                    </p:animEffect>
                                  </p:childTnLst>
                                  <p:subTnLst>
                                    <p:audio>
                                      <p:cMediaNode>
                                        <p:cTn display="0" masterRel="sameClick">
                                          <p:stCondLst>
                                            <p:cond evt="begin" delay="0">
                                              <p:tn val="23"/>
                                            </p:cond>
                                          </p:stCondLst>
                                          <p:endCondLst>
                                            <p:cond evt="onStopAudio" delay="0">
                                              <p:tgtEl>
                                                <p:sldTgt/>
                                              </p:tgtEl>
                                            </p:cond>
                                          </p:endCondLst>
                                        </p:cTn>
                                        <p:tgtEl>
                                          <p:sndTgt r:embed="rId5" name="voltage.wav"/>
                                        </p:tgtEl>
                                      </p:cMediaNode>
                                    </p:audio>
                                  </p:subTnLst>
                                </p:cTn>
                              </p:par>
                              <p:par>
                                <p:cTn id="26" presetID="22" presetClass="entr" presetSubtype="1" fill="hold" grpId="0" nodeType="withEffect">
                                  <p:stCondLst>
                                    <p:cond delay="0"/>
                                  </p:stCondLst>
                                  <p:childTnLst>
                                    <p:set>
                                      <p:cBhvr>
                                        <p:cTn id="27" dur="1" fill="hold">
                                          <p:stCondLst>
                                            <p:cond delay="0"/>
                                          </p:stCondLst>
                                        </p:cTn>
                                        <p:tgtEl>
                                          <p:spTgt spid="115752"/>
                                        </p:tgtEl>
                                        <p:attrNameLst>
                                          <p:attrName>style.visibility</p:attrName>
                                        </p:attrNameLst>
                                      </p:cBhvr>
                                      <p:to>
                                        <p:strVal val="visible"/>
                                      </p:to>
                                    </p:set>
                                    <p:animEffect transition="in" filter="wipe(up)">
                                      <p:cBhvr>
                                        <p:cTn id="28" dur="1000"/>
                                        <p:tgtEl>
                                          <p:spTgt spid="115752"/>
                                        </p:tgtEl>
                                      </p:cBhvr>
                                    </p:animEffect>
                                  </p:childTnLst>
                                  <p:subTnLst>
                                    <p:audio>
                                      <p:cMediaNode>
                                        <p:cTn display="0" masterRel="sameClick">
                                          <p:stCondLst>
                                            <p:cond evt="begin" delay="0">
                                              <p:tn val="26"/>
                                            </p:cond>
                                          </p:stCondLst>
                                          <p:endCondLst>
                                            <p:cond evt="onStopAudio" delay="0">
                                              <p:tgtEl>
                                                <p:sldTgt/>
                                              </p:tgtEl>
                                            </p:cond>
                                          </p:endCondLst>
                                        </p:cTn>
                                        <p:tgtEl>
                                          <p:sndTgt r:embed="rId5" name="voltage.wav"/>
                                        </p:tgtEl>
                                      </p:cMediaNode>
                                    </p:audio>
                                  </p:subTnLst>
                                </p:cTn>
                              </p:par>
                              <p:par>
                                <p:cTn id="29" presetID="22" presetClass="entr" presetSubtype="1" fill="hold" grpId="0" nodeType="withEffect">
                                  <p:stCondLst>
                                    <p:cond delay="0"/>
                                  </p:stCondLst>
                                  <p:childTnLst>
                                    <p:set>
                                      <p:cBhvr>
                                        <p:cTn id="30" dur="1" fill="hold">
                                          <p:stCondLst>
                                            <p:cond delay="0"/>
                                          </p:stCondLst>
                                        </p:cTn>
                                        <p:tgtEl>
                                          <p:spTgt spid="115753"/>
                                        </p:tgtEl>
                                        <p:attrNameLst>
                                          <p:attrName>style.visibility</p:attrName>
                                        </p:attrNameLst>
                                      </p:cBhvr>
                                      <p:to>
                                        <p:strVal val="visible"/>
                                      </p:to>
                                    </p:set>
                                    <p:animEffect transition="in" filter="wipe(up)">
                                      <p:cBhvr>
                                        <p:cTn id="31" dur="1000"/>
                                        <p:tgtEl>
                                          <p:spTgt spid="115753"/>
                                        </p:tgtEl>
                                      </p:cBhvr>
                                    </p:animEffect>
                                  </p:childTnLst>
                                  <p:subTnLst>
                                    <p:audio>
                                      <p:cMediaNode>
                                        <p:cTn display="0" masterRel="sameClick">
                                          <p:stCondLst>
                                            <p:cond evt="begin" delay="0">
                                              <p:tn val="29"/>
                                            </p:cond>
                                          </p:stCondLst>
                                          <p:endCondLst>
                                            <p:cond evt="onStopAudio" delay="0">
                                              <p:tgtEl>
                                                <p:sldTgt/>
                                              </p:tgtEl>
                                            </p:cond>
                                          </p:endCondLst>
                                        </p:cTn>
                                        <p:tgtEl>
                                          <p:sndTgt r:embed="rId5" name="voltage.wav"/>
                                        </p:tgtEl>
                                      </p:cMediaNode>
                                    </p:audio>
                                  </p:subTnLst>
                                </p:cTn>
                              </p:par>
                              <p:par>
                                <p:cTn id="32" presetID="22" presetClass="entr" presetSubtype="1" fill="hold" grpId="0" nodeType="withEffect">
                                  <p:stCondLst>
                                    <p:cond delay="0"/>
                                  </p:stCondLst>
                                  <p:childTnLst>
                                    <p:set>
                                      <p:cBhvr>
                                        <p:cTn id="33" dur="1" fill="hold">
                                          <p:stCondLst>
                                            <p:cond delay="0"/>
                                          </p:stCondLst>
                                        </p:cTn>
                                        <p:tgtEl>
                                          <p:spTgt spid="115754"/>
                                        </p:tgtEl>
                                        <p:attrNameLst>
                                          <p:attrName>style.visibility</p:attrName>
                                        </p:attrNameLst>
                                      </p:cBhvr>
                                      <p:to>
                                        <p:strVal val="visible"/>
                                      </p:to>
                                    </p:set>
                                    <p:animEffect transition="in" filter="wipe(up)">
                                      <p:cBhvr>
                                        <p:cTn id="34" dur="1000"/>
                                        <p:tgtEl>
                                          <p:spTgt spid="115754"/>
                                        </p:tgtEl>
                                      </p:cBhvr>
                                    </p:animEffect>
                                  </p:childTnLst>
                                  <p:subTnLst>
                                    <p:audio>
                                      <p:cMediaNode>
                                        <p:cTn display="0" masterRel="sameClick">
                                          <p:stCondLst>
                                            <p:cond evt="begin" delay="0">
                                              <p:tn val="32"/>
                                            </p:cond>
                                          </p:stCondLst>
                                          <p:endCondLst>
                                            <p:cond evt="onStopAudio" delay="0">
                                              <p:tgtEl>
                                                <p:sldTgt/>
                                              </p:tgtEl>
                                            </p:cond>
                                          </p:endCondLst>
                                        </p:cTn>
                                        <p:tgtEl>
                                          <p:sndTgt r:embed="rId5" name="voltage.wav"/>
                                        </p:tgtEl>
                                      </p:cMediaNode>
                                    </p:audio>
                                  </p:subTnLst>
                                </p:cTn>
                              </p:par>
                              <p:par>
                                <p:cTn id="35" presetID="22" presetClass="entr" presetSubtype="1" fill="hold" grpId="0" nodeType="withEffect">
                                  <p:stCondLst>
                                    <p:cond delay="0"/>
                                  </p:stCondLst>
                                  <p:childTnLst>
                                    <p:set>
                                      <p:cBhvr>
                                        <p:cTn id="36" dur="1" fill="hold">
                                          <p:stCondLst>
                                            <p:cond delay="0"/>
                                          </p:stCondLst>
                                        </p:cTn>
                                        <p:tgtEl>
                                          <p:spTgt spid="115755"/>
                                        </p:tgtEl>
                                        <p:attrNameLst>
                                          <p:attrName>style.visibility</p:attrName>
                                        </p:attrNameLst>
                                      </p:cBhvr>
                                      <p:to>
                                        <p:strVal val="visible"/>
                                      </p:to>
                                    </p:set>
                                    <p:animEffect transition="in" filter="wipe(up)">
                                      <p:cBhvr>
                                        <p:cTn id="37" dur="1000"/>
                                        <p:tgtEl>
                                          <p:spTgt spid="115755"/>
                                        </p:tgtEl>
                                      </p:cBhvr>
                                    </p:animEffect>
                                  </p:childTnLst>
                                  <p:subTnLst>
                                    <p:audio>
                                      <p:cMediaNode>
                                        <p:cTn display="0" masterRel="sameClick">
                                          <p:stCondLst>
                                            <p:cond evt="begin" delay="0">
                                              <p:tn val="35"/>
                                            </p:cond>
                                          </p:stCondLst>
                                          <p:endCondLst>
                                            <p:cond evt="onStopAudio" delay="0">
                                              <p:tgtEl>
                                                <p:sldTgt/>
                                              </p:tgtEl>
                                            </p:cond>
                                          </p:endCondLst>
                                        </p:cTn>
                                        <p:tgtEl>
                                          <p:sndTgt r:embed="rId5" name="voltage.wav"/>
                                        </p:tgtEl>
                                      </p:cMediaNode>
                                    </p:audio>
                                  </p:subTnLst>
                                </p:cTn>
                              </p:par>
                              <p:par>
                                <p:cTn id="38" presetID="22" presetClass="entr" presetSubtype="1" fill="hold" grpId="0" nodeType="withEffect">
                                  <p:stCondLst>
                                    <p:cond delay="0"/>
                                  </p:stCondLst>
                                  <p:childTnLst>
                                    <p:set>
                                      <p:cBhvr>
                                        <p:cTn id="39" dur="1" fill="hold">
                                          <p:stCondLst>
                                            <p:cond delay="0"/>
                                          </p:stCondLst>
                                        </p:cTn>
                                        <p:tgtEl>
                                          <p:spTgt spid="115756"/>
                                        </p:tgtEl>
                                        <p:attrNameLst>
                                          <p:attrName>style.visibility</p:attrName>
                                        </p:attrNameLst>
                                      </p:cBhvr>
                                      <p:to>
                                        <p:strVal val="visible"/>
                                      </p:to>
                                    </p:set>
                                    <p:animEffect transition="in" filter="wipe(up)">
                                      <p:cBhvr>
                                        <p:cTn id="40" dur="1000"/>
                                        <p:tgtEl>
                                          <p:spTgt spid="115756"/>
                                        </p:tgtEl>
                                      </p:cBhvr>
                                    </p:animEffect>
                                  </p:childTnLst>
                                  <p:subTnLst>
                                    <p:audio>
                                      <p:cMediaNode>
                                        <p:cTn display="0" masterRel="sameClick">
                                          <p:stCondLst>
                                            <p:cond evt="begin" delay="0">
                                              <p:tn val="38"/>
                                            </p:cond>
                                          </p:stCondLst>
                                          <p:endCondLst>
                                            <p:cond evt="onStopAudio" delay="0">
                                              <p:tgtEl>
                                                <p:sldTgt/>
                                              </p:tgtEl>
                                            </p:cond>
                                          </p:endCondLst>
                                        </p:cTn>
                                        <p:tgtEl>
                                          <p:sndTgt r:embed="rId5" name="voltage.wav"/>
                                        </p:tgtEl>
                                      </p:cMediaNode>
                                    </p:audio>
                                  </p:subTnLst>
                                </p:cTn>
                              </p:par>
                              <p:par>
                                <p:cTn id="41" presetID="22" presetClass="entr" presetSubtype="1" fill="hold" grpId="0" nodeType="withEffect">
                                  <p:stCondLst>
                                    <p:cond delay="0"/>
                                  </p:stCondLst>
                                  <p:childTnLst>
                                    <p:set>
                                      <p:cBhvr>
                                        <p:cTn id="42" dur="1" fill="hold">
                                          <p:stCondLst>
                                            <p:cond delay="0"/>
                                          </p:stCondLst>
                                        </p:cTn>
                                        <p:tgtEl>
                                          <p:spTgt spid="115757"/>
                                        </p:tgtEl>
                                        <p:attrNameLst>
                                          <p:attrName>style.visibility</p:attrName>
                                        </p:attrNameLst>
                                      </p:cBhvr>
                                      <p:to>
                                        <p:strVal val="visible"/>
                                      </p:to>
                                    </p:set>
                                    <p:animEffect transition="in" filter="wipe(up)">
                                      <p:cBhvr>
                                        <p:cTn id="43" dur="1000"/>
                                        <p:tgtEl>
                                          <p:spTgt spid="115757"/>
                                        </p:tgtEl>
                                      </p:cBhvr>
                                    </p:animEffect>
                                  </p:childTnLst>
                                  <p:subTnLst>
                                    <p:audio>
                                      <p:cMediaNode>
                                        <p:cTn display="0" masterRel="sameClick">
                                          <p:stCondLst>
                                            <p:cond evt="begin" delay="0">
                                              <p:tn val="41"/>
                                            </p:cond>
                                          </p:stCondLst>
                                          <p:endCondLst>
                                            <p:cond evt="onStopAudio" delay="0">
                                              <p:tgtEl>
                                                <p:sldTgt/>
                                              </p:tgtEl>
                                            </p:cond>
                                          </p:endCondLst>
                                        </p:cTn>
                                        <p:tgtEl>
                                          <p:sndTgt r:embed="rId5" name="voltage.wav"/>
                                        </p:tgtEl>
                                      </p:cMediaNode>
                                    </p:audio>
                                  </p:subTnLst>
                                </p:cTn>
                              </p:par>
                              <p:par>
                                <p:cTn id="44" presetID="22" presetClass="entr" presetSubtype="1" fill="hold" grpId="0" nodeType="withEffect">
                                  <p:stCondLst>
                                    <p:cond delay="0"/>
                                  </p:stCondLst>
                                  <p:childTnLst>
                                    <p:set>
                                      <p:cBhvr>
                                        <p:cTn id="45" dur="1" fill="hold">
                                          <p:stCondLst>
                                            <p:cond delay="0"/>
                                          </p:stCondLst>
                                        </p:cTn>
                                        <p:tgtEl>
                                          <p:spTgt spid="115758"/>
                                        </p:tgtEl>
                                        <p:attrNameLst>
                                          <p:attrName>style.visibility</p:attrName>
                                        </p:attrNameLst>
                                      </p:cBhvr>
                                      <p:to>
                                        <p:strVal val="visible"/>
                                      </p:to>
                                    </p:set>
                                    <p:animEffect transition="in" filter="wipe(up)">
                                      <p:cBhvr>
                                        <p:cTn id="46" dur="1000"/>
                                        <p:tgtEl>
                                          <p:spTgt spid="115758"/>
                                        </p:tgtEl>
                                      </p:cBhvr>
                                    </p:animEffect>
                                  </p:childTnLst>
                                  <p:subTnLst>
                                    <p:audio>
                                      <p:cMediaNode>
                                        <p:cTn display="0" masterRel="sameClick">
                                          <p:stCondLst>
                                            <p:cond evt="begin" delay="0">
                                              <p:tn val="44"/>
                                            </p:cond>
                                          </p:stCondLst>
                                          <p:endCondLst>
                                            <p:cond evt="onStopAudio" delay="0">
                                              <p:tgtEl>
                                                <p:sldTgt/>
                                              </p:tgtEl>
                                            </p:cond>
                                          </p:endCondLst>
                                        </p:cTn>
                                        <p:tgtEl>
                                          <p:sndTgt r:embed="rId5" name="voltage.wav"/>
                                        </p:tgtEl>
                                      </p:cMediaNode>
                                    </p:audio>
                                  </p:subTnLst>
                                </p:cTn>
                              </p:par>
                              <p:par>
                                <p:cTn id="47" presetID="22" presetClass="entr" presetSubtype="1" fill="hold" grpId="0" nodeType="withEffect">
                                  <p:stCondLst>
                                    <p:cond delay="0"/>
                                  </p:stCondLst>
                                  <p:childTnLst>
                                    <p:set>
                                      <p:cBhvr>
                                        <p:cTn id="48" dur="1" fill="hold">
                                          <p:stCondLst>
                                            <p:cond delay="0"/>
                                          </p:stCondLst>
                                        </p:cTn>
                                        <p:tgtEl>
                                          <p:spTgt spid="115759"/>
                                        </p:tgtEl>
                                        <p:attrNameLst>
                                          <p:attrName>style.visibility</p:attrName>
                                        </p:attrNameLst>
                                      </p:cBhvr>
                                      <p:to>
                                        <p:strVal val="visible"/>
                                      </p:to>
                                    </p:set>
                                    <p:animEffect transition="in" filter="wipe(up)">
                                      <p:cBhvr>
                                        <p:cTn id="49" dur="1000"/>
                                        <p:tgtEl>
                                          <p:spTgt spid="115759"/>
                                        </p:tgtEl>
                                      </p:cBhvr>
                                    </p:animEffect>
                                  </p:childTnLst>
                                  <p:subTnLst>
                                    <p:audio>
                                      <p:cMediaNode>
                                        <p:cTn display="0" masterRel="sameClick">
                                          <p:stCondLst>
                                            <p:cond evt="begin" delay="0">
                                              <p:tn val="47"/>
                                            </p:cond>
                                          </p:stCondLst>
                                          <p:endCondLst>
                                            <p:cond evt="onStopAudio" delay="0">
                                              <p:tgtEl>
                                                <p:sldTgt/>
                                              </p:tgtEl>
                                            </p:cond>
                                          </p:endCondLst>
                                        </p:cTn>
                                        <p:tgtEl>
                                          <p:sndTgt r:embed="rId5" name="voltage.wav"/>
                                        </p:tgtEl>
                                      </p:cMediaNode>
                                    </p:audio>
                                  </p:subTnLst>
                                </p:cTn>
                              </p:par>
                              <p:par>
                                <p:cTn id="50" presetID="22" presetClass="entr" presetSubtype="1" fill="hold" grpId="0" nodeType="withEffect">
                                  <p:stCondLst>
                                    <p:cond delay="0"/>
                                  </p:stCondLst>
                                  <p:childTnLst>
                                    <p:set>
                                      <p:cBhvr>
                                        <p:cTn id="51" dur="1" fill="hold">
                                          <p:stCondLst>
                                            <p:cond delay="0"/>
                                          </p:stCondLst>
                                        </p:cTn>
                                        <p:tgtEl>
                                          <p:spTgt spid="115760"/>
                                        </p:tgtEl>
                                        <p:attrNameLst>
                                          <p:attrName>style.visibility</p:attrName>
                                        </p:attrNameLst>
                                      </p:cBhvr>
                                      <p:to>
                                        <p:strVal val="visible"/>
                                      </p:to>
                                    </p:set>
                                    <p:animEffect transition="in" filter="wipe(up)">
                                      <p:cBhvr>
                                        <p:cTn id="52" dur="1000"/>
                                        <p:tgtEl>
                                          <p:spTgt spid="115760"/>
                                        </p:tgtEl>
                                      </p:cBhvr>
                                    </p:animEffect>
                                  </p:childTnLst>
                                  <p:subTnLst>
                                    <p:audio>
                                      <p:cMediaNode>
                                        <p:cTn display="0" masterRel="sameClick">
                                          <p:stCondLst>
                                            <p:cond evt="begin" delay="0">
                                              <p:tn val="50"/>
                                            </p:cond>
                                          </p:stCondLst>
                                          <p:endCondLst>
                                            <p:cond evt="onStopAudio" delay="0">
                                              <p:tgtEl>
                                                <p:sldTgt/>
                                              </p:tgtEl>
                                            </p:cond>
                                          </p:endCondLst>
                                        </p:cTn>
                                        <p:tgtEl>
                                          <p:sndTgt r:embed="rId5" name="voltage.wav"/>
                                        </p:tgtEl>
                                      </p:cMediaNode>
                                    </p:audio>
                                  </p:sub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15746"/>
                                        </p:tgtEl>
                                        <p:attrNameLst>
                                          <p:attrName>style.visibility</p:attrName>
                                        </p:attrNameLst>
                                      </p:cBhvr>
                                      <p:to>
                                        <p:strVal val="visible"/>
                                      </p:to>
                                    </p:set>
                                    <p:anim calcmode="lin" valueType="num">
                                      <p:cBhvr additive="base">
                                        <p:cTn id="57" dur="500" fill="hold"/>
                                        <p:tgtEl>
                                          <p:spTgt spid="115746"/>
                                        </p:tgtEl>
                                        <p:attrNameLst>
                                          <p:attrName>ppt_x</p:attrName>
                                        </p:attrNameLst>
                                      </p:cBhvr>
                                      <p:tavLst>
                                        <p:tav tm="0">
                                          <p:val>
                                            <p:strVal val="#ppt_x"/>
                                          </p:val>
                                        </p:tav>
                                        <p:tav tm="100000">
                                          <p:val>
                                            <p:strVal val="#ppt_x"/>
                                          </p:val>
                                        </p:tav>
                                      </p:tavLst>
                                    </p:anim>
                                    <p:anim calcmode="lin" valueType="num">
                                      <p:cBhvr additive="base">
                                        <p:cTn id="58" dur="500" fill="hold"/>
                                        <p:tgtEl>
                                          <p:spTgt spid="11574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6" name="suction.wav"/>
                                        </p:tgtEl>
                                      </p:cMediaNode>
                                    </p:audio>
                                  </p:sub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
                                        </p:tgtEl>
                                        <p:attrNameLst>
                                          <p:attrName>style.visibility</p:attrName>
                                        </p:attrNameLst>
                                      </p:cBhvr>
                                      <p:to>
                                        <p:strVal val="visible"/>
                                      </p:to>
                                    </p:set>
                                    <p:anim calcmode="lin" valueType="num">
                                      <p:cBhvr additive="base">
                                        <p:cTn id="63" dur="500" fill="hold"/>
                                        <p:tgtEl>
                                          <p:spTgt spid="3"/>
                                        </p:tgtEl>
                                        <p:attrNameLst>
                                          <p:attrName>ppt_x</p:attrName>
                                        </p:attrNameLst>
                                      </p:cBhvr>
                                      <p:tavLst>
                                        <p:tav tm="0">
                                          <p:val>
                                            <p:strVal val="#ppt_x"/>
                                          </p:val>
                                        </p:tav>
                                        <p:tav tm="100000">
                                          <p:val>
                                            <p:strVal val="#ppt_x"/>
                                          </p:val>
                                        </p:tav>
                                      </p:tavLst>
                                    </p:anim>
                                    <p:anim calcmode="lin" valueType="num">
                                      <p:cBhvr additive="base">
                                        <p:cTn id="64"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6" name="suction.wav"/>
                                        </p:tgtEl>
                                      </p:cMediaNode>
                                    </p:audio>
                                  </p:sub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15747"/>
                                        </p:tgtEl>
                                        <p:attrNameLst>
                                          <p:attrName>style.visibility</p:attrName>
                                        </p:attrNameLst>
                                      </p:cBhvr>
                                      <p:to>
                                        <p:strVal val="visible"/>
                                      </p:to>
                                    </p:set>
                                    <p:anim calcmode="lin" valueType="num">
                                      <p:cBhvr additive="base">
                                        <p:cTn id="69" dur="500" fill="hold"/>
                                        <p:tgtEl>
                                          <p:spTgt spid="115747"/>
                                        </p:tgtEl>
                                        <p:attrNameLst>
                                          <p:attrName>ppt_x</p:attrName>
                                        </p:attrNameLst>
                                      </p:cBhvr>
                                      <p:tavLst>
                                        <p:tav tm="0">
                                          <p:val>
                                            <p:strVal val="#ppt_x"/>
                                          </p:val>
                                        </p:tav>
                                        <p:tav tm="100000">
                                          <p:val>
                                            <p:strVal val="#ppt_x"/>
                                          </p:val>
                                        </p:tav>
                                      </p:tavLst>
                                    </p:anim>
                                    <p:anim calcmode="lin" valueType="num">
                                      <p:cBhvr additive="base">
                                        <p:cTn id="70" dur="500" fill="hold"/>
                                        <p:tgtEl>
                                          <p:spTgt spid="1157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6" name="suction.wav"/>
                                        </p:tgtEl>
                                      </p:cMediaNode>
                                    </p:audio>
                                  </p:sub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4"/>
                                        </p:tgtEl>
                                        <p:attrNameLst>
                                          <p:attrName>style.visibility</p:attrName>
                                        </p:attrNameLst>
                                      </p:cBhvr>
                                      <p:to>
                                        <p:strVal val="visible"/>
                                      </p:to>
                                    </p:set>
                                    <p:anim calcmode="lin" valueType="num">
                                      <p:cBhvr additive="base">
                                        <p:cTn id="75" dur="500" fill="hold"/>
                                        <p:tgtEl>
                                          <p:spTgt spid="4"/>
                                        </p:tgtEl>
                                        <p:attrNameLst>
                                          <p:attrName>ppt_x</p:attrName>
                                        </p:attrNameLst>
                                      </p:cBhvr>
                                      <p:tavLst>
                                        <p:tav tm="0">
                                          <p:val>
                                            <p:strVal val="#ppt_x"/>
                                          </p:val>
                                        </p:tav>
                                        <p:tav tm="100000">
                                          <p:val>
                                            <p:strVal val="#ppt_x"/>
                                          </p:val>
                                        </p:tav>
                                      </p:tavLst>
                                    </p:anim>
                                    <p:anim calcmode="lin" valueType="num">
                                      <p:cBhvr additive="base">
                                        <p:cTn id="76"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6" name="suction.wav"/>
                                        </p:tgtEl>
                                      </p:cMediaNode>
                                    </p:audio>
                                  </p:sub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1280002">
                                            <p:txEl>
                                              <p:pRg st="1" end="1"/>
                                            </p:txEl>
                                          </p:spTgt>
                                        </p:tgtEl>
                                        <p:attrNameLst>
                                          <p:attrName>style.visibility</p:attrName>
                                        </p:attrNameLst>
                                      </p:cBhvr>
                                      <p:to>
                                        <p:strVal val="visible"/>
                                      </p:to>
                                    </p:set>
                                    <p:anim calcmode="lin" valueType="num">
                                      <p:cBhvr additive="base">
                                        <p:cTn id="81" dur="500" fill="hold"/>
                                        <p:tgtEl>
                                          <p:spTgt spid="1280002">
                                            <p:txEl>
                                              <p:pRg st="1" end="1"/>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2800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4" name="arrow.wav"/>
                                        </p:tgtEl>
                                      </p:cMediaNode>
                                    </p:audio>
                                  </p:sub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115762"/>
                                        </p:tgtEl>
                                        <p:attrNameLst>
                                          <p:attrName>style.visibility</p:attrName>
                                        </p:attrNameLst>
                                      </p:cBhvr>
                                      <p:to>
                                        <p:strVal val="visible"/>
                                      </p:to>
                                    </p:set>
                                    <p:animEffect transition="in" filter="wipe(down)">
                                      <p:cBhvr>
                                        <p:cTn id="87" dur="2000"/>
                                        <p:tgtEl>
                                          <p:spTgt spid="115762"/>
                                        </p:tgtEl>
                                      </p:cBhvr>
                                    </p:animEffect>
                                  </p:childTnLst>
                                  <p:subTnLst>
                                    <p:audio>
                                      <p:cMediaNode>
                                        <p:cTn display="0" masterRel="sameClick">
                                          <p:stCondLst>
                                            <p:cond evt="begin" delay="0">
                                              <p:tn val="85"/>
                                            </p:cond>
                                          </p:stCondLst>
                                          <p:endCondLst>
                                            <p:cond evt="onStopAudio" delay="0">
                                              <p:tgtEl>
                                                <p:sldTgt/>
                                              </p:tgtEl>
                                            </p:cond>
                                          </p:endCondLst>
                                        </p:cTn>
                                        <p:tgtEl>
                                          <p:sndTgt r:embed="rId7" name="drumroll.wav"/>
                                        </p:tgtEl>
                                      </p:cMediaNode>
                                    </p:audio>
                                  </p:subTnLst>
                                </p:cTn>
                              </p:par>
                              <p:par>
                                <p:cTn id="88" presetID="22" presetClass="entr" presetSubtype="4" fill="hold" grpId="0" nodeType="withEffect">
                                  <p:stCondLst>
                                    <p:cond delay="0"/>
                                  </p:stCondLst>
                                  <p:childTnLst>
                                    <p:set>
                                      <p:cBhvr>
                                        <p:cTn id="89" dur="1" fill="hold">
                                          <p:stCondLst>
                                            <p:cond delay="0"/>
                                          </p:stCondLst>
                                        </p:cTn>
                                        <p:tgtEl>
                                          <p:spTgt spid="115764"/>
                                        </p:tgtEl>
                                        <p:attrNameLst>
                                          <p:attrName>style.visibility</p:attrName>
                                        </p:attrNameLst>
                                      </p:cBhvr>
                                      <p:to>
                                        <p:strVal val="visible"/>
                                      </p:to>
                                    </p:set>
                                    <p:animEffect transition="in" filter="wipe(down)">
                                      <p:cBhvr>
                                        <p:cTn id="90" dur="2000"/>
                                        <p:tgtEl>
                                          <p:spTgt spid="115764"/>
                                        </p:tgtEl>
                                      </p:cBhvr>
                                    </p:animEffect>
                                  </p:childTnLst>
                                  <p:subTnLst>
                                    <p:audio>
                                      <p:cMediaNode>
                                        <p:cTn display="0" masterRel="sameClick">
                                          <p:stCondLst>
                                            <p:cond evt="begin" delay="0">
                                              <p:tn val="88"/>
                                            </p:cond>
                                          </p:stCondLst>
                                          <p:endCondLst>
                                            <p:cond evt="onStopAudio" delay="0">
                                              <p:tgtEl>
                                                <p:sldTgt/>
                                              </p:tgtEl>
                                            </p:cond>
                                          </p:endCondLst>
                                        </p:cTn>
                                        <p:tgtEl>
                                          <p:sndTgt r:embed="rId7" name="drumroll.wav"/>
                                        </p:tgtEl>
                                      </p:cMediaNode>
                                    </p:audio>
                                  </p:subTnLst>
                                </p:cTn>
                              </p:par>
                              <p:par>
                                <p:cTn id="91" presetID="22" presetClass="entr" presetSubtype="4" fill="hold" grpId="0" nodeType="withEffect">
                                  <p:stCondLst>
                                    <p:cond delay="0"/>
                                  </p:stCondLst>
                                  <p:childTnLst>
                                    <p:set>
                                      <p:cBhvr>
                                        <p:cTn id="92" dur="1" fill="hold">
                                          <p:stCondLst>
                                            <p:cond delay="0"/>
                                          </p:stCondLst>
                                        </p:cTn>
                                        <p:tgtEl>
                                          <p:spTgt spid="115765"/>
                                        </p:tgtEl>
                                        <p:attrNameLst>
                                          <p:attrName>style.visibility</p:attrName>
                                        </p:attrNameLst>
                                      </p:cBhvr>
                                      <p:to>
                                        <p:strVal val="visible"/>
                                      </p:to>
                                    </p:set>
                                    <p:animEffect transition="in" filter="wipe(down)">
                                      <p:cBhvr>
                                        <p:cTn id="93" dur="2000"/>
                                        <p:tgtEl>
                                          <p:spTgt spid="115765"/>
                                        </p:tgtEl>
                                      </p:cBhvr>
                                    </p:animEffect>
                                  </p:childTnLst>
                                  <p:subTnLst>
                                    <p:audio>
                                      <p:cMediaNode>
                                        <p:cTn display="0" masterRel="sameClick">
                                          <p:stCondLst>
                                            <p:cond evt="begin" delay="0">
                                              <p:tn val="91"/>
                                            </p:cond>
                                          </p:stCondLst>
                                          <p:endCondLst>
                                            <p:cond evt="onStopAudio" delay="0">
                                              <p:tgtEl>
                                                <p:sldTgt/>
                                              </p:tgtEl>
                                            </p:cond>
                                          </p:endCondLst>
                                        </p:cTn>
                                        <p:tgtEl>
                                          <p:sndTgt r:embed="rId7" name="drumroll.wav"/>
                                        </p:tgtEl>
                                      </p:cMediaNode>
                                    </p:audio>
                                  </p:sub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115769"/>
                                        </p:tgtEl>
                                        <p:attrNameLst>
                                          <p:attrName>style.visibility</p:attrName>
                                        </p:attrNameLst>
                                      </p:cBhvr>
                                      <p:to>
                                        <p:strVal val="visible"/>
                                      </p:to>
                                    </p:set>
                                    <p:anim calcmode="lin" valueType="num">
                                      <p:cBhvr additive="base">
                                        <p:cTn id="98" dur="500" fill="hold"/>
                                        <p:tgtEl>
                                          <p:spTgt spid="115769"/>
                                        </p:tgtEl>
                                        <p:attrNameLst>
                                          <p:attrName>ppt_x</p:attrName>
                                        </p:attrNameLst>
                                      </p:cBhvr>
                                      <p:tavLst>
                                        <p:tav tm="0">
                                          <p:val>
                                            <p:strVal val="#ppt_x"/>
                                          </p:val>
                                        </p:tav>
                                        <p:tav tm="100000">
                                          <p:val>
                                            <p:strVal val="#ppt_x"/>
                                          </p:val>
                                        </p:tav>
                                      </p:tavLst>
                                    </p:anim>
                                    <p:anim calcmode="lin" valueType="num">
                                      <p:cBhvr additive="base">
                                        <p:cTn id="99" dur="500" fill="hold"/>
                                        <p:tgtEl>
                                          <p:spTgt spid="11576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6"/>
                                            </p:cond>
                                          </p:stCondLst>
                                          <p:endCondLst>
                                            <p:cond evt="onStopAudio" delay="0">
                                              <p:tgtEl>
                                                <p:sldTgt/>
                                              </p:tgtEl>
                                            </p:cond>
                                          </p:endCondLst>
                                        </p:cTn>
                                        <p:tgtEl>
                                          <p:sndTgt r:embed="rId6" name="suction.wav"/>
                                        </p:tgtEl>
                                      </p:cMediaNode>
                                    </p:audio>
                                  </p:subTnLst>
                                </p:cTn>
                              </p:par>
                            </p:childTnLst>
                          </p:cTn>
                        </p:par>
                      </p:childTnLst>
                    </p:cTn>
                  </p:par>
                  <p:par>
                    <p:cTn id="100" fill="hold">
                      <p:stCondLst>
                        <p:cond delay="indefinite"/>
                      </p:stCondLst>
                      <p:childTnLst>
                        <p:par>
                          <p:cTn id="101" fill="hold">
                            <p:stCondLst>
                              <p:cond delay="0"/>
                            </p:stCondLst>
                            <p:childTnLst>
                              <p:par>
                                <p:cTn id="102" presetID="2" presetClass="entr" presetSubtype="4" fill="hold" grpId="0" nodeType="clickEffect">
                                  <p:stCondLst>
                                    <p:cond delay="0"/>
                                  </p:stCondLst>
                                  <p:childTnLst>
                                    <p:set>
                                      <p:cBhvr>
                                        <p:cTn id="103" dur="1" fill="hold">
                                          <p:stCondLst>
                                            <p:cond delay="0"/>
                                          </p:stCondLst>
                                        </p:cTn>
                                        <p:tgtEl>
                                          <p:spTgt spid="115763"/>
                                        </p:tgtEl>
                                        <p:attrNameLst>
                                          <p:attrName>style.visibility</p:attrName>
                                        </p:attrNameLst>
                                      </p:cBhvr>
                                      <p:to>
                                        <p:strVal val="visible"/>
                                      </p:to>
                                    </p:set>
                                    <p:anim calcmode="lin" valueType="num">
                                      <p:cBhvr additive="base">
                                        <p:cTn id="104" dur="500" fill="hold"/>
                                        <p:tgtEl>
                                          <p:spTgt spid="115763"/>
                                        </p:tgtEl>
                                        <p:attrNameLst>
                                          <p:attrName>ppt_x</p:attrName>
                                        </p:attrNameLst>
                                      </p:cBhvr>
                                      <p:tavLst>
                                        <p:tav tm="0">
                                          <p:val>
                                            <p:strVal val="#ppt_x"/>
                                          </p:val>
                                        </p:tav>
                                        <p:tav tm="100000">
                                          <p:val>
                                            <p:strVal val="#ppt_x"/>
                                          </p:val>
                                        </p:tav>
                                      </p:tavLst>
                                    </p:anim>
                                    <p:anim calcmode="lin" valueType="num">
                                      <p:cBhvr additive="base">
                                        <p:cTn id="105" dur="500" fill="hold"/>
                                        <p:tgtEl>
                                          <p:spTgt spid="11576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2"/>
                                            </p:cond>
                                          </p:stCondLst>
                                          <p:endCondLst>
                                            <p:cond evt="onStopAudio" delay="0">
                                              <p:tgtEl>
                                                <p:sldTgt/>
                                              </p:tgtEl>
                                            </p:cond>
                                          </p:endCondLst>
                                        </p:cTn>
                                        <p:tgtEl>
                                          <p:sndTgt r:embed="rId6" name="suction.wav"/>
                                        </p:tgtEl>
                                      </p:cMediaNode>
                                    </p:audio>
                                  </p:subTnLst>
                                </p:cTn>
                              </p:par>
                            </p:childTnLst>
                          </p:cTn>
                        </p:par>
                      </p:childTnLst>
                    </p:cTn>
                  </p:par>
                  <p:par>
                    <p:cTn id="106" fill="hold">
                      <p:stCondLst>
                        <p:cond delay="indefinite"/>
                      </p:stCondLst>
                      <p:childTnLst>
                        <p:par>
                          <p:cTn id="107" fill="hold">
                            <p:stCondLst>
                              <p:cond delay="0"/>
                            </p:stCondLst>
                            <p:childTnLst>
                              <p:par>
                                <p:cTn id="108" presetID="2" presetClass="entr" presetSubtype="4" fill="hold" nodeType="clickEffect">
                                  <p:stCondLst>
                                    <p:cond delay="0"/>
                                  </p:stCondLst>
                                  <p:childTnLst>
                                    <p:set>
                                      <p:cBhvr>
                                        <p:cTn id="109" dur="1" fill="hold">
                                          <p:stCondLst>
                                            <p:cond delay="0"/>
                                          </p:stCondLst>
                                        </p:cTn>
                                        <p:tgtEl>
                                          <p:spTgt spid="1280002">
                                            <p:txEl>
                                              <p:pRg st="2" end="2"/>
                                            </p:txEl>
                                          </p:spTgt>
                                        </p:tgtEl>
                                        <p:attrNameLst>
                                          <p:attrName>style.visibility</p:attrName>
                                        </p:attrNameLst>
                                      </p:cBhvr>
                                      <p:to>
                                        <p:strVal val="visible"/>
                                      </p:to>
                                    </p:set>
                                    <p:anim calcmode="lin" valueType="num">
                                      <p:cBhvr additive="base">
                                        <p:cTn id="110" dur="500" fill="hold"/>
                                        <p:tgtEl>
                                          <p:spTgt spid="1280002">
                                            <p:txEl>
                                              <p:pRg st="2" end="2"/>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12800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8"/>
                                            </p:cond>
                                          </p:stCondLst>
                                          <p:endCondLst>
                                            <p:cond evt="onStopAudio" delay="0">
                                              <p:tgtEl>
                                                <p:sldTgt/>
                                              </p:tgtEl>
                                            </p:cond>
                                          </p:endCondLst>
                                        </p:cTn>
                                        <p:tgtEl>
                                          <p:sndTgt r:embed="rId4" name="arrow.wav"/>
                                        </p:tgtEl>
                                      </p:cMediaNode>
                                    </p:audio>
                                  </p:sub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115766"/>
                                        </p:tgtEl>
                                        <p:attrNameLst>
                                          <p:attrName>style.visibility</p:attrName>
                                        </p:attrNameLst>
                                      </p:cBhvr>
                                      <p:to>
                                        <p:strVal val="visible"/>
                                      </p:to>
                                    </p:set>
                                    <p:animEffect transition="in" filter="wipe(left)">
                                      <p:cBhvr>
                                        <p:cTn id="116" dur="2000"/>
                                        <p:tgtEl>
                                          <p:spTgt spid="115766"/>
                                        </p:tgtEl>
                                      </p:cBhvr>
                                    </p:animEffect>
                                  </p:childTnLst>
                                  <p:subTnLst>
                                    <p:audio>
                                      <p:cMediaNode>
                                        <p:cTn display="0" masterRel="sameClick">
                                          <p:stCondLst>
                                            <p:cond evt="begin" delay="0">
                                              <p:tn val="114"/>
                                            </p:cond>
                                          </p:stCondLst>
                                          <p:endCondLst>
                                            <p:cond evt="onStopAudio" delay="0">
                                              <p:tgtEl>
                                                <p:sldTgt/>
                                              </p:tgtEl>
                                            </p:cond>
                                          </p:endCondLst>
                                        </p:cTn>
                                        <p:tgtEl>
                                          <p:sndTgt r:embed="rId7" name="drumroll.wav"/>
                                        </p:tgtEl>
                                      </p:cMediaNode>
                                    </p:audio>
                                  </p:subTnLst>
                                </p:cTn>
                              </p:par>
                              <p:par>
                                <p:cTn id="117" presetID="22" presetClass="entr" presetSubtype="8" fill="hold" grpId="0" nodeType="withEffect">
                                  <p:stCondLst>
                                    <p:cond delay="0"/>
                                  </p:stCondLst>
                                  <p:childTnLst>
                                    <p:set>
                                      <p:cBhvr>
                                        <p:cTn id="118" dur="1" fill="hold">
                                          <p:stCondLst>
                                            <p:cond delay="0"/>
                                          </p:stCondLst>
                                        </p:cTn>
                                        <p:tgtEl>
                                          <p:spTgt spid="115767"/>
                                        </p:tgtEl>
                                        <p:attrNameLst>
                                          <p:attrName>style.visibility</p:attrName>
                                        </p:attrNameLst>
                                      </p:cBhvr>
                                      <p:to>
                                        <p:strVal val="visible"/>
                                      </p:to>
                                    </p:set>
                                    <p:animEffect transition="in" filter="wipe(left)">
                                      <p:cBhvr>
                                        <p:cTn id="119" dur="2000"/>
                                        <p:tgtEl>
                                          <p:spTgt spid="115767"/>
                                        </p:tgtEl>
                                      </p:cBhvr>
                                    </p:animEffect>
                                  </p:childTnLst>
                                  <p:subTnLst>
                                    <p:audio>
                                      <p:cMediaNode>
                                        <p:cTn display="0" masterRel="sameClick">
                                          <p:stCondLst>
                                            <p:cond evt="begin" delay="0">
                                              <p:tn val="117"/>
                                            </p:cond>
                                          </p:stCondLst>
                                          <p:endCondLst>
                                            <p:cond evt="onStopAudio" delay="0">
                                              <p:tgtEl>
                                                <p:sldTgt/>
                                              </p:tgtEl>
                                            </p:cond>
                                          </p:endCondLst>
                                        </p:cTn>
                                        <p:tgtEl>
                                          <p:sndTgt r:embed="rId7" name="drumroll.wav"/>
                                        </p:tgtEl>
                                      </p:cMediaNode>
                                    </p:audio>
                                  </p:subTnLst>
                                </p:cTn>
                              </p:par>
                              <p:par>
                                <p:cTn id="120" presetID="22" presetClass="entr" presetSubtype="8" fill="hold" grpId="0" nodeType="withEffect">
                                  <p:stCondLst>
                                    <p:cond delay="0"/>
                                  </p:stCondLst>
                                  <p:childTnLst>
                                    <p:set>
                                      <p:cBhvr>
                                        <p:cTn id="121" dur="1" fill="hold">
                                          <p:stCondLst>
                                            <p:cond delay="0"/>
                                          </p:stCondLst>
                                        </p:cTn>
                                        <p:tgtEl>
                                          <p:spTgt spid="115768"/>
                                        </p:tgtEl>
                                        <p:attrNameLst>
                                          <p:attrName>style.visibility</p:attrName>
                                        </p:attrNameLst>
                                      </p:cBhvr>
                                      <p:to>
                                        <p:strVal val="visible"/>
                                      </p:to>
                                    </p:set>
                                    <p:animEffect transition="in" filter="wipe(left)">
                                      <p:cBhvr>
                                        <p:cTn id="122" dur="2000"/>
                                        <p:tgtEl>
                                          <p:spTgt spid="115768"/>
                                        </p:tgtEl>
                                      </p:cBhvr>
                                    </p:animEffect>
                                  </p:childTnLst>
                                  <p:subTnLst>
                                    <p:audio>
                                      <p:cMediaNode>
                                        <p:cTn display="0" masterRel="sameClick">
                                          <p:stCondLst>
                                            <p:cond evt="begin" delay="0">
                                              <p:tn val="120"/>
                                            </p:cond>
                                          </p:stCondLst>
                                          <p:endCondLst>
                                            <p:cond evt="onStopAudio" delay="0">
                                              <p:tgtEl>
                                                <p:sldTgt/>
                                              </p:tgtEl>
                                            </p:cond>
                                          </p:endCondLst>
                                        </p:cTn>
                                        <p:tgtEl>
                                          <p:sndTgt r:embed="rId7" name="drumroll.wav"/>
                                        </p:tgtEl>
                                      </p:cMediaNode>
                                    </p:audio>
                                  </p:sub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115776"/>
                                        </p:tgtEl>
                                        <p:attrNameLst>
                                          <p:attrName>style.visibility</p:attrName>
                                        </p:attrNameLst>
                                      </p:cBhvr>
                                      <p:to>
                                        <p:strVal val="visible"/>
                                      </p:to>
                                    </p:set>
                                    <p:anim calcmode="lin" valueType="num">
                                      <p:cBhvr additive="base">
                                        <p:cTn id="127" dur="500" fill="hold"/>
                                        <p:tgtEl>
                                          <p:spTgt spid="115776"/>
                                        </p:tgtEl>
                                        <p:attrNameLst>
                                          <p:attrName>ppt_x</p:attrName>
                                        </p:attrNameLst>
                                      </p:cBhvr>
                                      <p:tavLst>
                                        <p:tav tm="0">
                                          <p:val>
                                            <p:strVal val="#ppt_x"/>
                                          </p:val>
                                        </p:tav>
                                        <p:tav tm="100000">
                                          <p:val>
                                            <p:strVal val="#ppt_x"/>
                                          </p:val>
                                        </p:tav>
                                      </p:tavLst>
                                    </p:anim>
                                    <p:anim calcmode="lin" valueType="num">
                                      <p:cBhvr additive="base">
                                        <p:cTn id="128" dur="500" fill="hold"/>
                                        <p:tgtEl>
                                          <p:spTgt spid="11577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5"/>
                                            </p:cond>
                                          </p:stCondLst>
                                          <p:endCondLst>
                                            <p:cond evt="onStopAudio" delay="0">
                                              <p:tgtEl>
                                                <p:sldTgt/>
                                              </p:tgtEl>
                                            </p:cond>
                                          </p:endCondLst>
                                        </p:cTn>
                                        <p:tgtEl>
                                          <p:sndTgt r:embed="rId6" name="suction.wav"/>
                                        </p:tgtEl>
                                      </p:cMediaNode>
                                    </p:audio>
                                  </p:subTnLst>
                                </p:cTn>
                              </p:par>
                            </p:childTnLst>
                          </p:cTn>
                        </p:par>
                      </p:childTnLst>
                    </p:cTn>
                  </p:par>
                  <p:par>
                    <p:cTn id="129" fill="hold">
                      <p:stCondLst>
                        <p:cond delay="indefinite"/>
                      </p:stCondLst>
                      <p:childTnLst>
                        <p:par>
                          <p:cTn id="130" fill="hold">
                            <p:stCondLst>
                              <p:cond delay="0"/>
                            </p:stCondLst>
                            <p:childTnLst>
                              <p:par>
                                <p:cTn id="131" presetID="22" presetClass="entr" presetSubtype="1" fill="hold" grpId="0" nodeType="clickEffect">
                                  <p:stCondLst>
                                    <p:cond delay="0"/>
                                  </p:stCondLst>
                                  <p:childTnLst>
                                    <p:set>
                                      <p:cBhvr>
                                        <p:cTn id="132" dur="1" fill="hold">
                                          <p:stCondLst>
                                            <p:cond delay="0"/>
                                          </p:stCondLst>
                                        </p:cTn>
                                        <p:tgtEl>
                                          <p:spTgt spid="115773"/>
                                        </p:tgtEl>
                                        <p:attrNameLst>
                                          <p:attrName>style.visibility</p:attrName>
                                        </p:attrNameLst>
                                      </p:cBhvr>
                                      <p:to>
                                        <p:strVal val="visible"/>
                                      </p:to>
                                    </p:set>
                                    <p:animEffect transition="in" filter="wipe(up)">
                                      <p:cBhvr>
                                        <p:cTn id="133" dur="2000"/>
                                        <p:tgtEl>
                                          <p:spTgt spid="115773"/>
                                        </p:tgtEl>
                                      </p:cBhvr>
                                    </p:animEffect>
                                  </p:childTnLst>
                                  <p:subTnLst>
                                    <p:audio>
                                      <p:cMediaNode>
                                        <p:cTn display="0" masterRel="sameClick">
                                          <p:stCondLst>
                                            <p:cond evt="begin" delay="0">
                                              <p:tn val="131"/>
                                            </p:cond>
                                          </p:stCondLst>
                                          <p:endCondLst>
                                            <p:cond evt="onStopAudio" delay="0">
                                              <p:tgtEl>
                                                <p:sldTgt/>
                                              </p:tgtEl>
                                            </p:cond>
                                          </p:endCondLst>
                                        </p:cTn>
                                        <p:tgtEl>
                                          <p:sndTgt r:embed="rId7" name="drumroll.wav"/>
                                        </p:tgtEl>
                                      </p:cMediaNode>
                                    </p:audio>
                                  </p:subTnLst>
                                </p:cTn>
                              </p:par>
                              <p:par>
                                <p:cTn id="134" presetID="22" presetClass="entr" presetSubtype="1" fill="hold" grpId="0" nodeType="withEffect">
                                  <p:stCondLst>
                                    <p:cond delay="0"/>
                                  </p:stCondLst>
                                  <p:childTnLst>
                                    <p:set>
                                      <p:cBhvr>
                                        <p:cTn id="135" dur="1" fill="hold">
                                          <p:stCondLst>
                                            <p:cond delay="0"/>
                                          </p:stCondLst>
                                        </p:cTn>
                                        <p:tgtEl>
                                          <p:spTgt spid="115774"/>
                                        </p:tgtEl>
                                        <p:attrNameLst>
                                          <p:attrName>style.visibility</p:attrName>
                                        </p:attrNameLst>
                                      </p:cBhvr>
                                      <p:to>
                                        <p:strVal val="visible"/>
                                      </p:to>
                                    </p:set>
                                    <p:animEffect transition="in" filter="wipe(up)">
                                      <p:cBhvr>
                                        <p:cTn id="136" dur="2000"/>
                                        <p:tgtEl>
                                          <p:spTgt spid="115774"/>
                                        </p:tgtEl>
                                      </p:cBhvr>
                                    </p:animEffect>
                                  </p:childTnLst>
                                  <p:subTnLst>
                                    <p:audio>
                                      <p:cMediaNode>
                                        <p:cTn display="0" masterRel="sameClick">
                                          <p:stCondLst>
                                            <p:cond evt="begin" delay="0">
                                              <p:tn val="134"/>
                                            </p:cond>
                                          </p:stCondLst>
                                          <p:endCondLst>
                                            <p:cond evt="onStopAudio" delay="0">
                                              <p:tgtEl>
                                                <p:sldTgt/>
                                              </p:tgtEl>
                                            </p:cond>
                                          </p:endCondLst>
                                        </p:cTn>
                                        <p:tgtEl>
                                          <p:sndTgt r:embed="rId7" name="drumroll.wav"/>
                                        </p:tgtEl>
                                      </p:cMediaNode>
                                    </p:audio>
                                  </p:subTnLst>
                                </p:cTn>
                              </p:par>
                              <p:par>
                                <p:cTn id="137" presetID="22" presetClass="entr" presetSubtype="1" fill="hold" grpId="0" nodeType="withEffect">
                                  <p:stCondLst>
                                    <p:cond delay="0"/>
                                  </p:stCondLst>
                                  <p:childTnLst>
                                    <p:set>
                                      <p:cBhvr>
                                        <p:cTn id="138" dur="1" fill="hold">
                                          <p:stCondLst>
                                            <p:cond delay="0"/>
                                          </p:stCondLst>
                                        </p:cTn>
                                        <p:tgtEl>
                                          <p:spTgt spid="115775"/>
                                        </p:tgtEl>
                                        <p:attrNameLst>
                                          <p:attrName>style.visibility</p:attrName>
                                        </p:attrNameLst>
                                      </p:cBhvr>
                                      <p:to>
                                        <p:strVal val="visible"/>
                                      </p:to>
                                    </p:set>
                                    <p:animEffect transition="in" filter="wipe(up)">
                                      <p:cBhvr>
                                        <p:cTn id="139" dur="2000"/>
                                        <p:tgtEl>
                                          <p:spTgt spid="115775"/>
                                        </p:tgtEl>
                                      </p:cBhvr>
                                    </p:animEffect>
                                  </p:childTnLst>
                                  <p:subTnLst>
                                    <p:audio>
                                      <p:cMediaNode>
                                        <p:cTn display="0" masterRel="sameClick">
                                          <p:stCondLst>
                                            <p:cond evt="begin" delay="0">
                                              <p:tn val="137"/>
                                            </p:cond>
                                          </p:stCondLst>
                                          <p:endCondLst>
                                            <p:cond evt="onStopAudio" delay="0">
                                              <p:tgtEl>
                                                <p:sldTgt/>
                                              </p:tgtEl>
                                            </p:cond>
                                          </p:endCondLst>
                                        </p:cTn>
                                        <p:tgtEl>
                                          <p:sndTgt r:embed="rId7" name="drumroll.wav"/>
                                        </p:tgtEl>
                                      </p:cMediaNode>
                                    </p:audio>
                                  </p:subTnLst>
                                </p:cTn>
                              </p:par>
                            </p:childTnLst>
                          </p:cTn>
                        </p:par>
                      </p:childTnLst>
                    </p:cTn>
                  </p:par>
                  <p:par>
                    <p:cTn id="140" fill="hold">
                      <p:stCondLst>
                        <p:cond delay="indefinite"/>
                      </p:stCondLst>
                      <p:childTnLst>
                        <p:par>
                          <p:cTn id="141" fill="hold">
                            <p:stCondLst>
                              <p:cond delay="0"/>
                            </p:stCondLst>
                            <p:childTnLst>
                              <p:par>
                                <p:cTn id="142" presetID="2" presetClass="entr" presetSubtype="4" fill="hold" grpId="0" nodeType="clickEffect">
                                  <p:stCondLst>
                                    <p:cond delay="0"/>
                                  </p:stCondLst>
                                  <p:childTnLst>
                                    <p:set>
                                      <p:cBhvr>
                                        <p:cTn id="143" dur="1" fill="hold">
                                          <p:stCondLst>
                                            <p:cond delay="0"/>
                                          </p:stCondLst>
                                        </p:cTn>
                                        <p:tgtEl>
                                          <p:spTgt spid="115777"/>
                                        </p:tgtEl>
                                        <p:attrNameLst>
                                          <p:attrName>style.visibility</p:attrName>
                                        </p:attrNameLst>
                                      </p:cBhvr>
                                      <p:to>
                                        <p:strVal val="visible"/>
                                      </p:to>
                                    </p:set>
                                    <p:anim calcmode="lin" valueType="num">
                                      <p:cBhvr additive="base">
                                        <p:cTn id="144" dur="500" fill="hold"/>
                                        <p:tgtEl>
                                          <p:spTgt spid="115777"/>
                                        </p:tgtEl>
                                        <p:attrNameLst>
                                          <p:attrName>ppt_x</p:attrName>
                                        </p:attrNameLst>
                                      </p:cBhvr>
                                      <p:tavLst>
                                        <p:tav tm="0">
                                          <p:val>
                                            <p:strVal val="#ppt_x"/>
                                          </p:val>
                                        </p:tav>
                                        <p:tav tm="100000">
                                          <p:val>
                                            <p:strVal val="#ppt_x"/>
                                          </p:val>
                                        </p:tav>
                                      </p:tavLst>
                                    </p:anim>
                                    <p:anim calcmode="lin" valueType="num">
                                      <p:cBhvr additive="base">
                                        <p:cTn id="145" dur="500" fill="hold"/>
                                        <p:tgtEl>
                                          <p:spTgt spid="11577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2"/>
                                            </p:cond>
                                          </p:stCondLst>
                                          <p:endCondLst>
                                            <p:cond evt="onStopAudio" delay="0">
                                              <p:tgtEl>
                                                <p:sldTgt/>
                                              </p:tgtEl>
                                            </p:cond>
                                          </p:endCondLst>
                                        </p:cTn>
                                        <p:tgtEl>
                                          <p:sndTgt r:embed="rId6" name="suction.wav"/>
                                        </p:tgtEl>
                                      </p:cMediaNode>
                                    </p:audio>
                                  </p:subTnLst>
                                </p:cTn>
                              </p:par>
                            </p:childTnLst>
                          </p:cTn>
                        </p:par>
                      </p:childTnLst>
                    </p:cTn>
                  </p:par>
                  <p:par>
                    <p:cTn id="146" fill="hold">
                      <p:stCondLst>
                        <p:cond delay="indefinite"/>
                      </p:stCondLst>
                      <p:childTnLst>
                        <p:par>
                          <p:cTn id="147" fill="hold">
                            <p:stCondLst>
                              <p:cond delay="0"/>
                            </p:stCondLst>
                            <p:childTnLst>
                              <p:par>
                                <p:cTn id="148" presetID="22" presetClass="entr" presetSubtype="2" fill="hold" grpId="0" nodeType="clickEffect">
                                  <p:stCondLst>
                                    <p:cond delay="0"/>
                                  </p:stCondLst>
                                  <p:childTnLst>
                                    <p:set>
                                      <p:cBhvr>
                                        <p:cTn id="149" dur="1" fill="hold">
                                          <p:stCondLst>
                                            <p:cond delay="0"/>
                                          </p:stCondLst>
                                        </p:cTn>
                                        <p:tgtEl>
                                          <p:spTgt spid="115770"/>
                                        </p:tgtEl>
                                        <p:attrNameLst>
                                          <p:attrName>style.visibility</p:attrName>
                                        </p:attrNameLst>
                                      </p:cBhvr>
                                      <p:to>
                                        <p:strVal val="visible"/>
                                      </p:to>
                                    </p:set>
                                    <p:animEffect transition="in" filter="wipe(right)">
                                      <p:cBhvr>
                                        <p:cTn id="150" dur="2000"/>
                                        <p:tgtEl>
                                          <p:spTgt spid="115770"/>
                                        </p:tgtEl>
                                      </p:cBhvr>
                                    </p:animEffect>
                                  </p:childTnLst>
                                  <p:subTnLst>
                                    <p:audio>
                                      <p:cMediaNode>
                                        <p:cTn display="0" masterRel="sameClick">
                                          <p:stCondLst>
                                            <p:cond evt="begin" delay="0">
                                              <p:tn val="148"/>
                                            </p:cond>
                                          </p:stCondLst>
                                          <p:endCondLst>
                                            <p:cond evt="onStopAudio" delay="0">
                                              <p:tgtEl>
                                                <p:sldTgt/>
                                              </p:tgtEl>
                                            </p:cond>
                                          </p:endCondLst>
                                        </p:cTn>
                                        <p:tgtEl>
                                          <p:sndTgt r:embed="rId7" name="drumroll.wav"/>
                                        </p:tgtEl>
                                      </p:cMediaNode>
                                    </p:audio>
                                  </p:subTnLst>
                                </p:cTn>
                              </p:par>
                              <p:par>
                                <p:cTn id="151" presetID="22" presetClass="entr" presetSubtype="2" fill="hold" grpId="0" nodeType="withEffect">
                                  <p:stCondLst>
                                    <p:cond delay="0"/>
                                  </p:stCondLst>
                                  <p:childTnLst>
                                    <p:set>
                                      <p:cBhvr>
                                        <p:cTn id="152" dur="1" fill="hold">
                                          <p:stCondLst>
                                            <p:cond delay="0"/>
                                          </p:stCondLst>
                                        </p:cTn>
                                        <p:tgtEl>
                                          <p:spTgt spid="115771"/>
                                        </p:tgtEl>
                                        <p:attrNameLst>
                                          <p:attrName>style.visibility</p:attrName>
                                        </p:attrNameLst>
                                      </p:cBhvr>
                                      <p:to>
                                        <p:strVal val="visible"/>
                                      </p:to>
                                    </p:set>
                                    <p:animEffect transition="in" filter="wipe(right)">
                                      <p:cBhvr>
                                        <p:cTn id="153" dur="2000"/>
                                        <p:tgtEl>
                                          <p:spTgt spid="115771"/>
                                        </p:tgtEl>
                                      </p:cBhvr>
                                    </p:animEffect>
                                  </p:childTnLst>
                                  <p:subTnLst>
                                    <p:audio>
                                      <p:cMediaNode>
                                        <p:cTn display="0" masterRel="sameClick">
                                          <p:stCondLst>
                                            <p:cond evt="begin" delay="0">
                                              <p:tn val="151"/>
                                            </p:cond>
                                          </p:stCondLst>
                                          <p:endCondLst>
                                            <p:cond evt="onStopAudio" delay="0">
                                              <p:tgtEl>
                                                <p:sldTgt/>
                                              </p:tgtEl>
                                            </p:cond>
                                          </p:endCondLst>
                                        </p:cTn>
                                        <p:tgtEl>
                                          <p:sndTgt r:embed="rId7" name="drumroll.wav"/>
                                        </p:tgtEl>
                                      </p:cMediaNode>
                                    </p:audio>
                                  </p:subTnLst>
                                </p:cTn>
                              </p:par>
                              <p:par>
                                <p:cTn id="154" presetID="22" presetClass="entr" presetSubtype="2" fill="hold" grpId="0" nodeType="withEffect">
                                  <p:stCondLst>
                                    <p:cond delay="0"/>
                                  </p:stCondLst>
                                  <p:childTnLst>
                                    <p:set>
                                      <p:cBhvr>
                                        <p:cTn id="155" dur="1" fill="hold">
                                          <p:stCondLst>
                                            <p:cond delay="0"/>
                                          </p:stCondLst>
                                        </p:cTn>
                                        <p:tgtEl>
                                          <p:spTgt spid="115772"/>
                                        </p:tgtEl>
                                        <p:attrNameLst>
                                          <p:attrName>style.visibility</p:attrName>
                                        </p:attrNameLst>
                                      </p:cBhvr>
                                      <p:to>
                                        <p:strVal val="visible"/>
                                      </p:to>
                                    </p:set>
                                    <p:animEffect transition="in" filter="wipe(right)">
                                      <p:cBhvr>
                                        <p:cTn id="156" dur="2000"/>
                                        <p:tgtEl>
                                          <p:spTgt spid="115772"/>
                                        </p:tgtEl>
                                      </p:cBhvr>
                                    </p:animEffect>
                                  </p:childTnLst>
                                  <p:subTnLst>
                                    <p:audio>
                                      <p:cMediaNode>
                                        <p:cTn display="0" masterRel="sameClick">
                                          <p:stCondLst>
                                            <p:cond evt="begin" delay="0">
                                              <p:tn val="154"/>
                                            </p:cond>
                                          </p:stCondLst>
                                          <p:endCondLst>
                                            <p:cond evt="onStopAudio" delay="0">
                                              <p:tgtEl>
                                                <p:sldTgt/>
                                              </p:tgtEl>
                                            </p:cond>
                                          </p:endCondLst>
                                        </p:cTn>
                                        <p:tgtEl>
                                          <p:sndTgt r:embed="rId7" name="drumroll.wav"/>
                                        </p:tgtEl>
                                      </p:cMediaNode>
                                    </p:audio>
                                  </p:sub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115778"/>
                                        </p:tgtEl>
                                        <p:attrNameLst>
                                          <p:attrName>style.visibility</p:attrName>
                                        </p:attrNameLst>
                                      </p:cBhvr>
                                      <p:to>
                                        <p:strVal val="visible"/>
                                      </p:to>
                                    </p:set>
                                    <p:animEffect transition="in" filter="fade">
                                      <p:cBhvr>
                                        <p:cTn id="161" dur="3000"/>
                                        <p:tgtEl>
                                          <p:spTgt spid="115778"/>
                                        </p:tgtEl>
                                      </p:cBhvr>
                                    </p:animEffect>
                                  </p:childTnLst>
                                  <p:subTnLst>
                                    <p:audio>
                                      <p:cMediaNode>
                                        <p:cTn display="0" masterRel="sameClick">
                                          <p:stCondLst>
                                            <p:cond evt="begin" delay="0">
                                              <p:tn val="159"/>
                                            </p:cond>
                                          </p:stCondLst>
                                          <p:endCondLst>
                                            <p:cond evt="onStopAudio" delay="0">
                                              <p:tgtEl>
                                                <p:sldTgt/>
                                              </p:tgtEl>
                                            </p:cond>
                                          </p:endCondLst>
                                        </p:cTn>
                                        <p:tgtEl>
                                          <p:sndTgt r:embed="rId8" name="applause.wav"/>
                                        </p:tgtEl>
                                      </p:cMediaNode>
                                    </p:audio>
                                  </p:subTnLst>
                                </p:cTn>
                              </p:par>
                            </p:childTnLst>
                          </p:cTn>
                        </p:par>
                      </p:childTnLst>
                    </p:cTn>
                  </p:par>
                  <p:par>
                    <p:cTn id="162" fill="hold">
                      <p:stCondLst>
                        <p:cond delay="indefinite"/>
                      </p:stCondLst>
                      <p:childTnLst>
                        <p:par>
                          <p:cTn id="163" fill="hold">
                            <p:stCondLst>
                              <p:cond delay="0"/>
                            </p:stCondLst>
                            <p:childTnLst>
                              <p:par>
                                <p:cTn id="164" presetID="2" presetClass="entr" presetSubtype="4" fill="hold" nodeType="clickEffect">
                                  <p:stCondLst>
                                    <p:cond delay="0"/>
                                  </p:stCondLst>
                                  <p:childTnLst>
                                    <p:set>
                                      <p:cBhvr>
                                        <p:cTn id="165" dur="1" fill="hold">
                                          <p:stCondLst>
                                            <p:cond delay="0"/>
                                          </p:stCondLst>
                                        </p:cTn>
                                        <p:tgtEl>
                                          <p:spTgt spid="1280002">
                                            <p:txEl>
                                              <p:pRg st="3" end="3"/>
                                            </p:txEl>
                                          </p:spTgt>
                                        </p:tgtEl>
                                        <p:attrNameLst>
                                          <p:attrName>style.visibility</p:attrName>
                                        </p:attrNameLst>
                                      </p:cBhvr>
                                      <p:to>
                                        <p:strVal val="visible"/>
                                      </p:to>
                                    </p:set>
                                    <p:anim calcmode="lin" valueType="num">
                                      <p:cBhvr additive="base">
                                        <p:cTn id="166" dur="500" fill="hold"/>
                                        <p:tgtEl>
                                          <p:spTgt spid="1280002">
                                            <p:txEl>
                                              <p:pRg st="3" end="3"/>
                                            </p:txEl>
                                          </p:spTgt>
                                        </p:tgtEl>
                                        <p:attrNameLst>
                                          <p:attrName>ppt_x</p:attrName>
                                        </p:attrNameLst>
                                      </p:cBhvr>
                                      <p:tavLst>
                                        <p:tav tm="0">
                                          <p:val>
                                            <p:strVal val="#ppt_x"/>
                                          </p:val>
                                        </p:tav>
                                        <p:tav tm="100000">
                                          <p:val>
                                            <p:strVal val="#ppt_x"/>
                                          </p:val>
                                        </p:tav>
                                      </p:tavLst>
                                    </p:anim>
                                    <p:anim calcmode="lin" valueType="num">
                                      <p:cBhvr additive="base">
                                        <p:cTn id="167" dur="500" fill="hold"/>
                                        <p:tgtEl>
                                          <p:spTgt spid="12800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4"/>
                                            </p:cond>
                                          </p:stCondLst>
                                          <p:endCondLst>
                                            <p:cond evt="onStopAudio" delay="0">
                                              <p:tgtEl>
                                                <p:sldTgt/>
                                              </p:tgtEl>
                                            </p:cond>
                                          </p:endCondLst>
                                        </p:cTn>
                                        <p:tgtEl>
                                          <p:sndTgt r:embed="rId4" name="arrow.wav"/>
                                        </p:tgtEl>
                                      </p:cMediaNode>
                                    </p:audio>
                                  </p:subTnLst>
                                </p:cTn>
                              </p:par>
                            </p:childTnLst>
                          </p:cTn>
                        </p:par>
                      </p:childTnLst>
                    </p:cTn>
                  </p:par>
                  <p:par>
                    <p:cTn id="168" fill="hold">
                      <p:stCondLst>
                        <p:cond delay="indefinite"/>
                      </p:stCondLst>
                      <p:childTnLst>
                        <p:par>
                          <p:cTn id="169" fill="hold">
                            <p:stCondLst>
                              <p:cond delay="0"/>
                            </p:stCondLst>
                            <p:childTnLst>
                              <p:par>
                                <p:cTn id="170" presetID="2" presetClass="entr" presetSubtype="4" fill="hold" grpId="0" nodeType="clickEffect">
                                  <p:stCondLst>
                                    <p:cond delay="0"/>
                                  </p:stCondLst>
                                  <p:childTnLst>
                                    <p:set>
                                      <p:cBhvr>
                                        <p:cTn id="171" dur="1" fill="hold">
                                          <p:stCondLst>
                                            <p:cond delay="0"/>
                                          </p:stCondLst>
                                        </p:cTn>
                                        <p:tgtEl>
                                          <p:spTgt spid="115779"/>
                                        </p:tgtEl>
                                        <p:attrNameLst>
                                          <p:attrName>style.visibility</p:attrName>
                                        </p:attrNameLst>
                                      </p:cBhvr>
                                      <p:to>
                                        <p:strVal val="visible"/>
                                      </p:to>
                                    </p:set>
                                    <p:anim calcmode="lin" valueType="num">
                                      <p:cBhvr additive="base">
                                        <p:cTn id="172" dur="500" fill="hold"/>
                                        <p:tgtEl>
                                          <p:spTgt spid="115779"/>
                                        </p:tgtEl>
                                        <p:attrNameLst>
                                          <p:attrName>ppt_x</p:attrName>
                                        </p:attrNameLst>
                                      </p:cBhvr>
                                      <p:tavLst>
                                        <p:tav tm="0">
                                          <p:val>
                                            <p:strVal val="#ppt_x"/>
                                          </p:val>
                                        </p:tav>
                                        <p:tav tm="100000">
                                          <p:val>
                                            <p:strVal val="#ppt_x"/>
                                          </p:val>
                                        </p:tav>
                                      </p:tavLst>
                                    </p:anim>
                                    <p:anim calcmode="lin" valueType="num">
                                      <p:cBhvr additive="base">
                                        <p:cTn id="173" dur="500" fill="hold"/>
                                        <p:tgtEl>
                                          <p:spTgt spid="11577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0"/>
                                            </p:cond>
                                          </p:stCondLst>
                                          <p:endCondLst>
                                            <p:cond evt="onStopAudio" delay="0">
                                              <p:tgtEl>
                                                <p:sldTgt/>
                                              </p:tgtEl>
                                            </p:cond>
                                          </p:endCondLst>
                                        </p:cTn>
                                        <p:tgtEl>
                                          <p:sndTgt r:embed="rId6" name="suction.wav"/>
                                        </p:tgtEl>
                                      </p:cMediaNode>
                                    </p:audio>
                                  </p:subTnLst>
                                </p:cTn>
                              </p:par>
                            </p:childTnLst>
                          </p:cTn>
                        </p:par>
                      </p:childTnLst>
                    </p:cTn>
                  </p:par>
                  <p:par>
                    <p:cTn id="174" fill="hold">
                      <p:stCondLst>
                        <p:cond delay="indefinite"/>
                      </p:stCondLst>
                      <p:childTnLst>
                        <p:par>
                          <p:cTn id="175" fill="hold">
                            <p:stCondLst>
                              <p:cond delay="0"/>
                            </p:stCondLst>
                            <p:childTnLst>
                              <p:par>
                                <p:cTn id="176" presetID="2" presetClass="entr" presetSubtype="4" fill="hold" nodeType="clickEffect">
                                  <p:stCondLst>
                                    <p:cond delay="0"/>
                                  </p:stCondLst>
                                  <p:childTnLst>
                                    <p:set>
                                      <p:cBhvr>
                                        <p:cTn id="177" dur="1" fill="hold">
                                          <p:stCondLst>
                                            <p:cond delay="0"/>
                                          </p:stCondLst>
                                        </p:cTn>
                                        <p:tgtEl>
                                          <p:spTgt spid="1280002">
                                            <p:txEl>
                                              <p:pRg st="4" end="4"/>
                                            </p:txEl>
                                          </p:spTgt>
                                        </p:tgtEl>
                                        <p:attrNameLst>
                                          <p:attrName>style.visibility</p:attrName>
                                        </p:attrNameLst>
                                      </p:cBhvr>
                                      <p:to>
                                        <p:strVal val="visible"/>
                                      </p:to>
                                    </p:set>
                                    <p:anim calcmode="lin" valueType="num">
                                      <p:cBhvr additive="base">
                                        <p:cTn id="178" dur="500" fill="hold"/>
                                        <p:tgtEl>
                                          <p:spTgt spid="1280002">
                                            <p:txEl>
                                              <p:pRg st="4" end="4"/>
                                            </p:txEl>
                                          </p:spTgt>
                                        </p:tgtEl>
                                        <p:attrNameLst>
                                          <p:attrName>ppt_x</p:attrName>
                                        </p:attrNameLst>
                                      </p:cBhvr>
                                      <p:tavLst>
                                        <p:tav tm="0">
                                          <p:val>
                                            <p:strVal val="#ppt_x"/>
                                          </p:val>
                                        </p:tav>
                                        <p:tav tm="100000">
                                          <p:val>
                                            <p:strVal val="#ppt_x"/>
                                          </p:val>
                                        </p:tav>
                                      </p:tavLst>
                                    </p:anim>
                                    <p:anim calcmode="lin" valueType="num">
                                      <p:cBhvr additive="base">
                                        <p:cTn id="179" dur="500" fill="hold"/>
                                        <p:tgtEl>
                                          <p:spTgt spid="128000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6"/>
                                            </p:cond>
                                          </p:stCondLst>
                                          <p:endCondLst>
                                            <p:cond evt="onStopAudio" delay="0">
                                              <p:tgtEl>
                                                <p:sldTgt/>
                                              </p:tgtEl>
                                            </p:cond>
                                          </p:endCondLst>
                                        </p:cTn>
                                        <p:tgtEl>
                                          <p:sndTgt r:embed="rId4" name="arrow.wav"/>
                                        </p:tgtEl>
                                      </p:cMediaNode>
                                    </p:audio>
                                  </p:sub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nodeType="clickEffect">
                                  <p:stCondLst>
                                    <p:cond delay="0"/>
                                  </p:stCondLst>
                                  <p:childTnLst>
                                    <p:set>
                                      <p:cBhvr>
                                        <p:cTn id="183" dur="1" fill="hold">
                                          <p:stCondLst>
                                            <p:cond delay="0"/>
                                          </p:stCondLst>
                                        </p:cTn>
                                        <p:tgtEl>
                                          <p:spTgt spid="1280042"/>
                                        </p:tgtEl>
                                        <p:attrNameLst>
                                          <p:attrName>style.visibility</p:attrName>
                                        </p:attrNameLst>
                                      </p:cBhvr>
                                      <p:to>
                                        <p:strVal val="visible"/>
                                      </p:to>
                                    </p:set>
                                    <p:animEffect transition="in" filter="fade">
                                      <p:cBhvr>
                                        <p:cTn id="184" dur="500"/>
                                        <p:tgtEl>
                                          <p:spTgt spid="1280042"/>
                                        </p:tgtEl>
                                      </p:cBhvr>
                                    </p:animEffect>
                                  </p:childTnLst>
                                  <p:subTnLst>
                                    <p:audio>
                                      <p:cMediaNode>
                                        <p:cTn display="0" masterRel="sameClick">
                                          <p:stCondLst>
                                            <p:cond evt="begin" delay="0">
                                              <p:tn val="182"/>
                                            </p:cond>
                                          </p:stCondLst>
                                          <p:endCondLst>
                                            <p:cond evt="onStopAudio" delay="0">
                                              <p:tgtEl>
                                                <p:sldTgt/>
                                              </p:tgtEl>
                                            </p:cond>
                                          </p:endCondLst>
                                        </p:cTn>
                                        <p:tgtEl>
                                          <p:sndTgt r:embed="rId3" name="camera.wav"/>
                                        </p:tgtEl>
                                      </p:cMediaNode>
                                    </p:audio>
                                  </p:subTnLst>
                                </p:cTn>
                              </p:par>
                            </p:childTnLst>
                          </p:cTn>
                        </p:par>
                      </p:childTnLst>
                    </p:cTn>
                  </p:par>
                  <p:par>
                    <p:cTn id="185" fill="hold">
                      <p:stCondLst>
                        <p:cond delay="indefinite"/>
                      </p:stCondLst>
                      <p:childTnLst>
                        <p:par>
                          <p:cTn id="186" fill="hold">
                            <p:stCondLst>
                              <p:cond delay="0"/>
                            </p:stCondLst>
                            <p:childTnLst>
                              <p:par>
                                <p:cTn id="187" presetID="2" presetClass="entr" presetSubtype="4" fill="hold" grpId="0" nodeType="clickEffect">
                                  <p:stCondLst>
                                    <p:cond delay="0"/>
                                  </p:stCondLst>
                                  <p:childTnLst>
                                    <p:set>
                                      <p:cBhvr>
                                        <p:cTn id="188" dur="1" fill="hold">
                                          <p:stCondLst>
                                            <p:cond delay="0"/>
                                          </p:stCondLst>
                                        </p:cTn>
                                        <p:tgtEl>
                                          <p:spTgt spid="115787"/>
                                        </p:tgtEl>
                                        <p:attrNameLst>
                                          <p:attrName>style.visibility</p:attrName>
                                        </p:attrNameLst>
                                      </p:cBhvr>
                                      <p:to>
                                        <p:strVal val="visible"/>
                                      </p:to>
                                    </p:set>
                                    <p:anim calcmode="lin" valueType="num">
                                      <p:cBhvr additive="base">
                                        <p:cTn id="189" dur="500" fill="hold"/>
                                        <p:tgtEl>
                                          <p:spTgt spid="115787"/>
                                        </p:tgtEl>
                                        <p:attrNameLst>
                                          <p:attrName>ppt_x</p:attrName>
                                        </p:attrNameLst>
                                      </p:cBhvr>
                                      <p:tavLst>
                                        <p:tav tm="0">
                                          <p:val>
                                            <p:strVal val="#ppt_x"/>
                                          </p:val>
                                        </p:tav>
                                        <p:tav tm="100000">
                                          <p:val>
                                            <p:strVal val="#ppt_x"/>
                                          </p:val>
                                        </p:tav>
                                      </p:tavLst>
                                    </p:anim>
                                    <p:anim calcmode="lin" valueType="num">
                                      <p:cBhvr additive="base">
                                        <p:cTn id="190" dur="500" fill="hold"/>
                                        <p:tgtEl>
                                          <p:spTgt spid="11578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7"/>
                                            </p:cond>
                                          </p:stCondLst>
                                          <p:endCondLst>
                                            <p:cond evt="onStopAudio" delay="0">
                                              <p:tgtEl>
                                                <p:sldTgt/>
                                              </p:tgtEl>
                                            </p:cond>
                                          </p:endCondLst>
                                        </p:cTn>
                                        <p:tgtEl>
                                          <p:sndTgt r:embed="rId6"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03" grpId="0" animBg="1"/>
      <p:bldP spid="115746" grpId="0"/>
      <p:bldP spid="115747" grpId="0"/>
      <p:bldP spid="115749" grpId="0" animBg="1"/>
      <p:bldP spid="115750" grpId="0" animBg="1"/>
      <p:bldP spid="115751" grpId="0" animBg="1"/>
      <p:bldP spid="115752" grpId="0" animBg="1"/>
      <p:bldP spid="115753" grpId="0" animBg="1"/>
      <p:bldP spid="115754" grpId="0" animBg="1"/>
      <p:bldP spid="115755" grpId="0" animBg="1"/>
      <p:bldP spid="115756" grpId="0" animBg="1"/>
      <p:bldP spid="115757" grpId="0" animBg="1"/>
      <p:bldP spid="115758" grpId="0" animBg="1"/>
      <p:bldP spid="115759" grpId="0" animBg="1"/>
      <p:bldP spid="115760" grpId="0" animBg="1"/>
      <p:bldP spid="115762" grpId="0" animBg="1"/>
      <p:bldP spid="115763" grpId="0"/>
      <p:bldP spid="115764" grpId="0" animBg="1"/>
      <p:bldP spid="115765" grpId="0" animBg="1"/>
      <p:bldP spid="115766" grpId="0" animBg="1"/>
      <p:bldP spid="115767" grpId="0" animBg="1"/>
      <p:bldP spid="115768" grpId="0" animBg="1"/>
      <p:bldP spid="115769" grpId="0"/>
      <p:bldP spid="115770" grpId="0" animBg="1"/>
      <p:bldP spid="115771" grpId="0" animBg="1"/>
      <p:bldP spid="115772" grpId="0" animBg="1"/>
      <p:bldP spid="115773" grpId="0" animBg="1"/>
      <p:bldP spid="115774" grpId="0" animBg="1"/>
      <p:bldP spid="115775" grpId="0" animBg="1"/>
      <p:bldP spid="115776" grpId="0"/>
      <p:bldP spid="115777" grpId="0"/>
      <p:bldP spid="115778" grpId="0" animBg="1"/>
      <p:bldP spid="115779" grpId="0"/>
      <p:bldP spid="115787" grpId="0"/>
      <p:bldP spid="3" grpId="0"/>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2050"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Describing wind generators</a:t>
            </a:r>
            <a:r>
              <a:rPr lang="en-US">
                <a:solidFill>
                  <a:srgbClr val="000000"/>
                </a:solidFill>
                <a:ea typeface="Calibri" pitchFamily="34" charset="0"/>
                <a:cs typeface="Times New Roman" pitchFamily="18" charset="0"/>
                <a:sym typeface="Symbol" pitchFamily="18" charset="2"/>
              </a:rPr>
              <a:t> </a:t>
            </a:r>
            <a:r>
              <a:rPr lang="en-US">
                <a:solidFill>
                  <a:srgbClr val="000000"/>
                </a:solidFill>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 most obvious features of a wind generator are the rotor blades.</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 nacelle contains a gearbox, and a generator.</a:t>
            </a:r>
          </a:p>
        </p:txBody>
      </p:sp>
      <p:sp>
        <p:nvSpPr>
          <p:cNvPr id="66563"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282052" name="Picture 4" descr="diagram_2_resize"/>
          <p:cNvPicPr>
            <a:picLocks noChangeAspect="1" noChangeArrowheads="1"/>
          </p:cNvPicPr>
          <p:nvPr/>
        </p:nvPicPr>
        <p:blipFill>
          <a:blip r:embed="rId5" cstate="print"/>
          <a:srcRect t="10915" b="12125"/>
          <a:stretch>
            <a:fillRect/>
          </a:stretch>
        </p:blipFill>
        <p:spPr bwMode="auto">
          <a:xfrm>
            <a:off x="407988" y="3195638"/>
            <a:ext cx="5053012" cy="3294062"/>
          </a:xfrm>
          <a:prstGeom prst="rect">
            <a:avLst/>
          </a:prstGeom>
          <a:ln>
            <a:noFill/>
          </a:ln>
          <a:effectLst>
            <a:outerShdw blurRad="292100" dist="139700" dir="2700000" algn="tl" rotWithShape="0">
              <a:srgbClr val="333333">
                <a:alpha val="65000"/>
              </a:srgbClr>
            </a:outerShdw>
          </a:effectLst>
        </p:spPr>
      </p:pic>
      <p:pic>
        <p:nvPicPr>
          <p:cNvPr id="1282053" name="Picture 5" descr="wind_en_1370"/>
          <p:cNvPicPr>
            <a:picLocks noChangeAspect="1" noChangeArrowheads="1"/>
          </p:cNvPicPr>
          <p:nvPr/>
        </p:nvPicPr>
        <p:blipFill>
          <a:blip r:embed="rId6" cstate="print"/>
          <a:srcRect l="3566" r="3841" b="10725"/>
          <a:stretch>
            <a:fillRect/>
          </a:stretch>
        </p:blipFill>
        <p:spPr bwMode="auto">
          <a:xfrm>
            <a:off x="5661025" y="3186113"/>
            <a:ext cx="3262313" cy="32988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82050">
                                            <p:txEl>
                                              <p:pRg st="1" end="1"/>
                                            </p:txEl>
                                          </p:spTgt>
                                        </p:tgtEl>
                                        <p:attrNameLst>
                                          <p:attrName>style.visibility</p:attrName>
                                        </p:attrNameLst>
                                      </p:cBhvr>
                                      <p:to>
                                        <p:strVal val="visible"/>
                                      </p:to>
                                    </p:set>
                                    <p:anim calcmode="lin" valueType="num">
                                      <p:cBhvr additive="base">
                                        <p:cTn id="7" dur="500" fill="hold"/>
                                        <p:tgtEl>
                                          <p:spTgt spid="128205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820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282053"/>
                                        </p:tgtEl>
                                        <p:attrNameLst>
                                          <p:attrName>style.visibility</p:attrName>
                                        </p:attrNameLst>
                                      </p:cBhvr>
                                      <p:to>
                                        <p:strVal val="visible"/>
                                      </p:to>
                                    </p:set>
                                    <p:anim calcmode="lin" valueType="num">
                                      <p:cBhvr>
                                        <p:cTn id="11" dur="500" fill="hold"/>
                                        <p:tgtEl>
                                          <p:spTgt spid="1282053"/>
                                        </p:tgtEl>
                                        <p:attrNameLst>
                                          <p:attrName>ppt_w</p:attrName>
                                        </p:attrNameLst>
                                      </p:cBhvr>
                                      <p:tavLst>
                                        <p:tav tm="0">
                                          <p:val>
                                            <p:fltVal val="0"/>
                                          </p:val>
                                        </p:tav>
                                        <p:tav tm="100000">
                                          <p:val>
                                            <p:strVal val="#ppt_w"/>
                                          </p:val>
                                        </p:tav>
                                      </p:tavLst>
                                    </p:anim>
                                    <p:anim calcmode="lin" valueType="num">
                                      <p:cBhvr>
                                        <p:cTn id="12" dur="500" fill="hold"/>
                                        <p:tgtEl>
                                          <p:spTgt spid="1282053"/>
                                        </p:tgtEl>
                                        <p:attrNameLst>
                                          <p:attrName>ppt_h</p:attrName>
                                        </p:attrNameLst>
                                      </p:cBhvr>
                                      <p:tavLst>
                                        <p:tav tm="0">
                                          <p:val>
                                            <p:fltVal val="0"/>
                                          </p:val>
                                        </p:tav>
                                        <p:tav tm="100000">
                                          <p:val>
                                            <p:strVal val="#ppt_h"/>
                                          </p:val>
                                        </p:tav>
                                      </p:tavLst>
                                    </p:anim>
                                    <p:animEffect transition="in" filter="fade">
                                      <p:cBhvr>
                                        <p:cTn id="13" dur="500"/>
                                        <p:tgtEl>
                                          <p:spTgt spid="128205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82050">
                                            <p:txEl>
                                              <p:pRg st="2" end="2"/>
                                            </p:txEl>
                                          </p:spTgt>
                                        </p:tgtEl>
                                        <p:attrNameLst>
                                          <p:attrName>style.visibility</p:attrName>
                                        </p:attrNameLst>
                                      </p:cBhvr>
                                      <p:to>
                                        <p:strVal val="visible"/>
                                      </p:to>
                                    </p:set>
                                    <p:anim calcmode="lin" valueType="num">
                                      <p:cBhvr additive="base">
                                        <p:cTn id="18" dur="500" fill="hold"/>
                                        <p:tgtEl>
                                          <p:spTgt spid="1282050">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820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par>
                                <p:cTn id="20" presetID="53" presetClass="entr" presetSubtype="0" fill="hold" nodeType="withEffect">
                                  <p:stCondLst>
                                    <p:cond delay="0"/>
                                  </p:stCondLst>
                                  <p:childTnLst>
                                    <p:set>
                                      <p:cBhvr>
                                        <p:cTn id="21" dur="1" fill="hold">
                                          <p:stCondLst>
                                            <p:cond delay="0"/>
                                          </p:stCondLst>
                                        </p:cTn>
                                        <p:tgtEl>
                                          <p:spTgt spid="1282052"/>
                                        </p:tgtEl>
                                        <p:attrNameLst>
                                          <p:attrName>style.visibility</p:attrName>
                                        </p:attrNameLst>
                                      </p:cBhvr>
                                      <p:to>
                                        <p:strVal val="visible"/>
                                      </p:to>
                                    </p:set>
                                    <p:anim calcmode="lin" valueType="num">
                                      <p:cBhvr>
                                        <p:cTn id="22" dur="500" fill="hold"/>
                                        <p:tgtEl>
                                          <p:spTgt spid="1282052"/>
                                        </p:tgtEl>
                                        <p:attrNameLst>
                                          <p:attrName>ppt_w</p:attrName>
                                        </p:attrNameLst>
                                      </p:cBhvr>
                                      <p:tavLst>
                                        <p:tav tm="0">
                                          <p:val>
                                            <p:fltVal val="0"/>
                                          </p:val>
                                        </p:tav>
                                        <p:tav tm="100000">
                                          <p:val>
                                            <p:strVal val="#ppt_w"/>
                                          </p:val>
                                        </p:tav>
                                      </p:tavLst>
                                    </p:anim>
                                    <p:anim calcmode="lin" valueType="num">
                                      <p:cBhvr>
                                        <p:cTn id="23" dur="500" fill="hold"/>
                                        <p:tgtEl>
                                          <p:spTgt spid="1282052"/>
                                        </p:tgtEl>
                                        <p:attrNameLst>
                                          <p:attrName>ppt_h</p:attrName>
                                        </p:attrNameLst>
                                      </p:cBhvr>
                                      <p:tavLst>
                                        <p:tav tm="0">
                                          <p:val>
                                            <p:fltVal val="0"/>
                                          </p:val>
                                        </p:tav>
                                        <p:tav tm="100000">
                                          <p:val>
                                            <p:strVal val="#ppt_h"/>
                                          </p:val>
                                        </p:tav>
                                      </p:tavLst>
                                    </p:anim>
                                    <p:animEffect transition="in" filter="fade">
                                      <p:cBhvr>
                                        <p:cTn id="24" dur="500"/>
                                        <p:tgtEl>
                                          <p:spTgt spid="128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4118" name="Rectangle 22"/>
          <p:cNvSpPr>
            <a:spLocks noChangeArrowheads="1"/>
          </p:cNvSpPr>
          <p:nvPr/>
        </p:nvSpPr>
        <p:spPr bwMode="auto">
          <a:xfrm>
            <a:off x="674688" y="1836738"/>
            <a:ext cx="7772400" cy="5021262"/>
          </a:xfrm>
          <a:prstGeom prst="rect">
            <a:avLst/>
          </a:prstGeom>
          <a:solidFill>
            <a:srgbClr val="FFFFCC"/>
          </a:solidFill>
          <a:ln w="9525">
            <a:noFill/>
            <a:miter lim="800000"/>
            <a:headEnd/>
            <a:tailEnd/>
          </a:ln>
        </p:spPr>
        <p:txBody>
          <a:bodyPr/>
          <a:lstStyle/>
          <a:p>
            <a:pPr>
              <a:spcBef>
                <a:spcPct val="20000"/>
              </a:spcBef>
            </a:pPr>
            <a:r>
              <a:rPr lang="en-US" sz="2400">
                <a:latin typeface="Arial" charset="0"/>
                <a:sym typeface="Symbol" pitchFamily="18" charset="2"/>
              </a:rPr>
              <a:t>EXAMPLE: </a:t>
            </a:r>
            <a:r>
              <a:rPr lang="en-US" sz="2400">
                <a:solidFill>
                  <a:srgbClr val="000000"/>
                </a:solidFill>
                <a:latin typeface="Arial" charset="0"/>
                <a:cs typeface="Times New Roman" pitchFamily="18" charset="0"/>
              </a:rPr>
              <a:t>Determine the power that may be delivered by a wind generator, assuming that the wind kinetic energy is completely converted into mechanical energy.</a:t>
            </a:r>
          </a:p>
          <a:p>
            <a:pPr>
              <a:spcBef>
                <a:spcPct val="20000"/>
              </a:spcBef>
            </a:pPr>
            <a:r>
              <a:rPr lang="en-US" sz="2400">
                <a:solidFill>
                  <a:srgbClr val="000000"/>
                </a:solidFill>
                <a:latin typeface="Arial" charset="0"/>
                <a:cs typeface="Times New Roman" pitchFamily="18" charset="0"/>
              </a:rPr>
              <a:t>SOLUTION:Assume a rotor blade radius of </a:t>
            </a:r>
            <a:r>
              <a:rPr lang="en-US" sz="2400" i="1">
                <a:solidFill>
                  <a:srgbClr val="000000"/>
                </a:solidFill>
                <a:latin typeface="Arial" charset="0"/>
                <a:cs typeface="Times New Roman" pitchFamily="18" charset="0"/>
              </a:rPr>
              <a:t>r</a:t>
            </a:r>
            <a:r>
              <a:rPr lang="en-US" sz="2400">
                <a:solidFill>
                  <a:srgbClr val="000000"/>
                </a:solidFill>
                <a:latin typeface="Arial" charset="0"/>
                <a:cs typeface="Times New Roman" pitchFamily="18" charset="0"/>
              </a:rPr>
              <a:t>.</a:t>
            </a:r>
          </a:p>
          <a:p>
            <a:pPr>
              <a:spcBef>
                <a:spcPct val="20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The volume of air that moves through                               the blades in a time </a:t>
            </a:r>
            <a:r>
              <a:rPr lang="en-US" sz="2400" i="1">
                <a:solidFill>
                  <a:srgbClr val="000000"/>
                </a:solidFill>
                <a:latin typeface="Arial" charset="0"/>
                <a:cs typeface="Times New Roman" pitchFamily="18" charset="0"/>
              </a:rPr>
              <a:t>t</a:t>
            </a:r>
            <a:r>
              <a:rPr lang="en-US" sz="2400">
                <a:solidFill>
                  <a:srgbClr val="000000"/>
                </a:solidFill>
                <a:latin typeface="Arial" charset="0"/>
                <a:cs typeface="Times New Roman" pitchFamily="18" charset="0"/>
              </a:rPr>
              <a:t>  is given by                                        </a:t>
            </a:r>
            <a:r>
              <a:rPr lang="en-US" sz="2400" i="1">
                <a:solidFill>
                  <a:srgbClr val="000000"/>
                </a:solidFill>
                <a:latin typeface="Arial" charset="0"/>
                <a:cs typeface="Times New Roman" pitchFamily="18" charset="0"/>
              </a:rPr>
              <a:t>V</a:t>
            </a:r>
            <a:r>
              <a:rPr lang="en-US" sz="2400">
                <a:solidFill>
                  <a:srgbClr val="000000"/>
                </a:solidFill>
                <a:latin typeface="Arial" charset="0"/>
                <a:cs typeface="Times New Roman" pitchFamily="18" charset="0"/>
              </a:rPr>
              <a:t> = </a:t>
            </a:r>
            <a:r>
              <a:rPr lang="en-US" sz="2400" i="1">
                <a:solidFill>
                  <a:srgbClr val="000000"/>
                </a:solidFill>
                <a:latin typeface="Arial" charset="0"/>
                <a:cs typeface="Times New Roman" pitchFamily="18" charset="0"/>
              </a:rPr>
              <a:t>A</a:t>
            </a:r>
            <a:r>
              <a:rPr lang="en-US" sz="2400" i="1">
                <a:solidFill>
                  <a:srgbClr val="000000"/>
                </a:solidFill>
                <a:latin typeface="Arial" charset="0"/>
                <a:cs typeface="Times New Roman" pitchFamily="18" charset="0"/>
                <a:sym typeface="Symbol" pitchFamily="18" charset="2"/>
              </a:rPr>
              <a:t>d</a:t>
            </a:r>
            <a:r>
              <a:rPr lang="en-US" sz="2400">
                <a:solidFill>
                  <a:srgbClr val="000000"/>
                </a:solidFill>
                <a:latin typeface="Arial" charset="0"/>
                <a:cs typeface="Times New Roman" pitchFamily="18" charset="0"/>
                <a:sym typeface="Symbol" pitchFamily="18" charset="2"/>
              </a:rPr>
              <a:t> = </a:t>
            </a:r>
            <a:r>
              <a:rPr lang="en-US" sz="2400" i="1">
                <a:solidFill>
                  <a:srgbClr val="000000"/>
                </a:solidFill>
                <a:latin typeface="Arial" charset="0"/>
                <a:cs typeface="Times New Roman" pitchFamily="18" charset="0"/>
                <a:sym typeface="Symbol" pitchFamily="18" charset="2"/>
              </a:rPr>
              <a:t>Avt</a:t>
            </a:r>
            <a:r>
              <a:rPr lang="en-US" sz="2400">
                <a:solidFill>
                  <a:srgbClr val="000000"/>
                </a:solidFill>
                <a:latin typeface="Arial" charset="0"/>
                <a:cs typeface="Times New Roman" pitchFamily="18" charset="0"/>
                <a:sym typeface="Symbol" pitchFamily="18" charset="2"/>
              </a:rPr>
              <a:t>, where </a:t>
            </a:r>
            <a:r>
              <a:rPr lang="en-US" sz="2400" i="1">
                <a:solidFill>
                  <a:srgbClr val="000000"/>
                </a:solidFill>
                <a:latin typeface="Arial" charset="0"/>
                <a:cs typeface="Times New Roman" pitchFamily="18" charset="0"/>
                <a:sym typeface="Symbol" pitchFamily="18" charset="2"/>
              </a:rPr>
              <a:t>v</a:t>
            </a:r>
            <a:r>
              <a:rPr lang="en-US" sz="2400">
                <a:solidFill>
                  <a:srgbClr val="000000"/>
                </a:solidFill>
                <a:latin typeface="Arial" charset="0"/>
                <a:cs typeface="Times New Roman" pitchFamily="18" charset="0"/>
                <a:sym typeface="Symbol" pitchFamily="18" charset="2"/>
              </a:rPr>
              <a:t> is the speed of                                the air and </a:t>
            </a:r>
            <a:r>
              <a:rPr lang="en-US" sz="2400" i="1">
                <a:solidFill>
                  <a:srgbClr val="000000"/>
                </a:solidFill>
                <a:latin typeface="Arial" charset="0"/>
                <a:cs typeface="Times New Roman" pitchFamily="18" charset="0"/>
                <a:sym typeface="Symbol" pitchFamily="18" charset="2"/>
              </a:rPr>
              <a:t>A</a:t>
            </a:r>
            <a:r>
              <a:rPr lang="en-US" sz="2400">
                <a:solidFill>
                  <a:srgbClr val="000000"/>
                </a:solidFill>
                <a:latin typeface="Arial" charset="0"/>
                <a:cs typeface="Times New Roman" pitchFamily="18" charset="0"/>
                <a:sym typeface="Symbol" pitchFamily="18" charset="2"/>
              </a:rPr>
              <a:t> = </a:t>
            </a:r>
            <a:r>
              <a:rPr lang="en-US" sz="2400" i="1">
                <a:solidFill>
                  <a:srgbClr val="000000"/>
                </a:solidFill>
                <a:latin typeface="Arial" charset="0"/>
                <a:cs typeface="Times New Roman" pitchFamily="18" charset="0"/>
                <a:sym typeface="Symbol" pitchFamily="18" charset="2"/>
              </a:rPr>
              <a:t>r</a:t>
            </a:r>
            <a:r>
              <a:rPr lang="en-US" sz="2400" baseline="30000">
                <a:solidFill>
                  <a:srgbClr val="000000"/>
                </a:solidFill>
                <a:latin typeface="Arial" charset="0"/>
                <a:cs typeface="Times New Roman" pitchFamily="18" charset="0"/>
                <a:sym typeface="Symbol" pitchFamily="18" charset="2"/>
              </a:rPr>
              <a:t>2</a:t>
            </a:r>
            <a:r>
              <a:rPr lang="en-US" sz="2400">
                <a:solidFill>
                  <a:srgbClr val="000000"/>
                </a:solidFill>
                <a:latin typeface="Arial" charset="0"/>
                <a:cs typeface="Times New Roman" pitchFamily="18" charset="0"/>
                <a:sym typeface="Symbol" pitchFamily="18" charset="2"/>
              </a:rPr>
              <a:t>.</a:t>
            </a:r>
          </a:p>
          <a:p>
            <a:pPr>
              <a:spcBef>
                <a:spcPct val="20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The mass </a:t>
            </a:r>
            <a:r>
              <a:rPr lang="en-US" sz="2400" i="1">
                <a:solidFill>
                  <a:srgbClr val="000000"/>
                </a:solidFill>
                <a:latin typeface="Arial" charset="0"/>
                <a:cs typeface="Times New Roman" pitchFamily="18" charset="0"/>
              </a:rPr>
              <a:t>m</a:t>
            </a:r>
            <a:r>
              <a:rPr lang="en-US" sz="2400">
                <a:solidFill>
                  <a:srgbClr val="000000"/>
                </a:solidFill>
                <a:latin typeface="Arial" charset="0"/>
                <a:cs typeface="Times New Roman" pitchFamily="18" charset="0"/>
              </a:rPr>
              <a:t> is thus </a:t>
            </a:r>
            <a:r>
              <a:rPr lang="en-US" sz="2400" i="1">
                <a:solidFill>
                  <a:srgbClr val="000000"/>
                </a:solidFill>
                <a:latin typeface="Arial" charset="0"/>
                <a:cs typeface="Times New Roman" pitchFamily="18" charset="0"/>
              </a:rPr>
              <a:t>m</a:t>
            </a:r>
            <a:r>
              <a:rPr lang="en-US" sz="2400">
                <a:solidFill>
                  <a:srgbClr val="000000"/>
                </a:solidFill>
                <a:latin typeface="Arial" charset="0"/>
                <a:cs typeface="Times New Roman" pitchFamily="18" charset="0"/>
              </a:rPr>
              <a:t> = </a:t>
            </a:r>
            <a:r>
              <a:rPr lang="en-US" sz="2400">
                <a:solidFill>
                  <a:srgbClr val="000000"/>
                </a:solidFill>
                <a:latin typeface="Arial" charset="0"/>
                <a:cs typeface="Times New Roman" pitchFamily="18" charset="0"/>
                <a:sym typeface="Symbol" pitchFamily="18" charset="2"/>
              </a:rPr>
              <a:t></a:t>
            </a:r>
            <a:r>
              <a:rPr lang="en-US" sz="2400" i="1">
                <a:solidFill>
                  <a:srgbClr val="000000"/>
                </a:solidFill>
                <a:latin typeface="Arial" charset="0"/>
                <a:cs typeface="Times New Roman" pitchFamily="18" charset="0"/>
                <a:sym typeface="Symbol" pitchFamily="18" charset="2"/>
              </a:rPr>
              <a:t>V</a:t>
            </a:r>
            <a:r>
              <a:rPr lang="en-US" sz="2400">
                <a:solidFill>
                  <a:srgbClr val="000000"/>
                </a:solidFill>
                <a:latin typeface="Arial" charset="0"/>
                <a:cs typeface="Times New Roman" pitchFamily="18" charset="0"/>
                <a:sym typeface="Symbol" pitchFamily="18" charset="2"/>
              </a:rPr>
              <a:t> = </a:t>
            </a:r>
            <a:r>
              <a:rPr lang="en-US" sz="2400" i="1">
                <a:solidFill>
                  <a:srgbClr val="000000"/>
                </a:solidFill>
                <a:latin typeface="Arial" charset="0"/>
                <a:cs typeface="Times New Roman" pitchFamily="18" charset="0"/>
                <a:sym typeface="Symbol" pitchFamily="18" charset="2"/>
              </a:rPr>
              <a:t>Avt</a:t>
            </a:r>
            <a:r>
              <a:rPr lang="en-US" sz="2400">
                <a:solidFill>
                  <a:srgbClr val="000000"/>
                </a:solidFill>
                <a:latin typeface="Arial" charset="0"/>
                <a:cs typeface="Times New Roman" pitchFamily="18" charset="0"/>
                <a:sym typeface="Symbol" pitchFamily="18" charset="2"/>
              </a:rPr>
              <a:t>.</a:t>
            </a:r>
          </a:p>
          <a:p>
            <a:pPr>
              <a:spcBef>
                <a:spcPct val="20000"/>
              </a:spcBef>
            </a:pPr>
            <a:r>
              <a:rPr lang="en-US" sz="2400">
                <a:solidFill>
                  <a:srgbClr val="000000"/>
                </a:solidFill>
                <a:latin typeface="Arial" charset="0"/>
                <a:cs typeface="Times New Roman" pitchFamily="18" charset="0"/>
                <a:sym typeface="Symbol" pitchFamily="18" charset="2"/>
              </a:rPr>
              <a:t></a:t>
            </a:r>
            <a:r>
              <a:rPr lang="en-US" sz="2400" i="1">
                <a:solidFill>
                  <a:srgbClr val="000000"/>
                </a:solidFill>
                <a:latin typeface="Arial" charset="0"/>
                <a:cs typeface="Times New Roman" pitchFamily="18" charset="0"/>
                <a:sym typeface="Symbol" pitchFamily="18" charset="2"/>
              </a:rPr>
              <a:t>E</a:t>
            </a:r>
            <a:r>
              <a:rPr lang="en-US" sz="2400" baseline="-25000">
                <a:solidFill>
                  <a:srgbClr val="000000"/>
                </a:solidFill>
                <a:latin typeface="Arial" charset="0"/>
                <a:cs typeface="Times New Roman" pitchFamily="18" charset="0"/>
                <a:sym typeface="Symbol" pitchFamily="18" charset="2"/>
              </a:rPr>
              <a:t>K</a:t>
            </a:r>
            <a:r>
              <a:rPr lang="en-US" sz="2400">
                <a:solidFill>
                  <a:srgbClr val="000000"/>
                </a:solidFill>
                <a:latin typeface="Arial" charset="0"/>
                <a:cs typeface="Times New Roman" pitchFamily="18" charset="0"/>
                <a:sym typeface="Symbol" pitchFamily="18" charset="2"/>
              </a:rPr>
              <a:t> = (1/2)</a:t>
            </a:r>
            <a:r>
              <a:rPr lang="en-US" sz="2400" i="1">
                <a:solidFill>
                  <a:srgbClr val="000000"/>
                </a:solidFill>
                <a:latin typeface="Arial" charset="0"/>
                <a:cs typeface="Times New Roman" pitchFamily="18" charset="0"/>
                <a:sym typeface="Symbol" pitchFamily="18" charset="2"/>
              </a:rPr>
              <a:t>mv</a:t>
            </a:r>
            <a:r>
              <a:rPr lang="en-US" sz="2400" baseline="30000">
                <a:solidFill>
                  <a:srgbClr val="000000"/>
                </a:solidFill>
                <a:latin typeface="Arial" charset="0"/>
                <a:cs typeface="Times New Roman" pitchFamily="18" charset="0"/>
                <a:sym typeface="Symbol" pitchFamily="18" charset="2"/>
              </a:rPr>
              <a:t>2</a:t>
            </a:r>
            <a:r>
              <a:rPr lang="en-US" sz="2400">
                <a:solidFill>
                  <a:srgbClr val="000000"/>
                </a:solidFill>
                <a:latin typeface="Arial" charset="0"/>
                <a:cs typeface="Times New Roman" pitchFamily="18" charset="0"/>
                <a:sym typeface="Symbol" pitchFamily="18" charset="2"/>
              </a:rPr>
              <a:t> = (1/2)</a:t>
            </a:r>
            <a:r>
              <a:rPr lang="en-US" sz="2400" i="1">
                <a:solidFill>
                  <a:srgbClr val="000000"/>
                </a:solidFill>
                <a:latin typeface="Arial" charset="0"/>
                <a:cs typeface="Times New Roman" pitchFamily="18" charset="0"/>
                <a:sym typeface="Symbol" pitchFamily="18" charset="2"/>
              </a:rPr>
              <a:t>Avtv</a:t>
            </a:r>
            <a:r>
              <a:rPr lang="en-US" sz="2400" baseline="30000">
                <a:solidFill>
                  <a:srgbClr val="000000"/>
                </a:solidFill>
                <a:latin typeface="Arial" charset="0"/>
                <a:cs typeface="Times New Roman" pitchFamily="18" charset="0"/>
                <a:sym typeface="Symbol" pitchFamily="18" charset="2"/>
              </a:rPr>
              <a:t>2</a:t>
            </a:r>
            <a:r>
              <a:rPr lang="en-US" sz="2400">
                <a:solidFill>
                  <a:srgbClr val="000000"/>
                </a:solidFill>
                <a:latin typeface="Arial" charset="0"/>
                <a:cs typeface="Times New Roman" pitchFamily="18" charset="0"/>
                <a:sym typeface="Symbol" pitchFamily="18" charset="2"/>
              </a:rPr>
              <a:t> = (1/2)</a:t>
            </a:r>
            <a:r>
              <a:rPr lang="en-US" sz="2400" i="1">
                <a:solidFill>
                  <a:srgbClr val="000000"/>
                </a:solidFill>
                <a:latin typeface="Arial" charset="0"/>
                <a:cs typeface="Times New Roman" pitchFamily="18" charset="0"/>
                <a:sym typeface="Symbol" pitchFamily="18" charset="2"/>
              </a:rPr>
              <a:t>Av</a:t>
            </a:r>
            <a:r>
              <a:rPr lang="en-US" sz="2400" baseline="30000">
                <a:solidFill>
                  <a:srgbClr val="000000"/>
                </a:solidFill>
                <a:latin typeface="Arial" charset="0"/>
                <a:cs typeface="Times New Roman" pitchFamily="18" charset="0"/>
                <a:sym typeface="Symbol" pitchFamily="18" charset="2"/>
              </a:rPr>
              <a:t>3</a:t>
            </a:r>
            <a:r>
              <a:rPr lang="en-US" sz="2400" i="1">
                <a:solidFill>
                  <a:srgbClr val="000000"/>
                </a:solidFill>
                <a:latin typeface="Arial" charset="0"/>
                <a:cs typeface="Times New Roman" pitchFamily="18" charset="0"/>
                <a:sym typeface="Symbol" pitchFamily="18" charset="2"/>
              </a:rPr>
              <a:t>t</a:t>
            </a:r>
            <a:r>
              <a:rPr lang="en-US" sz="2400">
                <a:solidFill>
                  <a:srgbClr val="000000"/>
                </a:solidFill>
                <a:latin typeface="Arial" charset="0"/>
                <a:cs typeface="Times New Roman" pitchFamily="18" charset="0"/>
                <a:sym typeface="Symbol" pitchFamily="18" charset="2"/>
              </a:rPr>
              <a:t>.</a:t>
            </a:r>
          </a:p>
          <a:p>
            <a:pPr>
              <a:spcBef>
                <a:spcPct val="20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Power is </a:t>
            </a:r>
            <a:r>
              <a:rPr lang="en-US" sz="2400" i="1">
                <a:solidFill>
                  <a:srgbClr val="000000"/>
                </a:solidFill>
                <a:latin typeface="Arial" charset="0"/>
                <a:cs typeface="Times New Roman" pitchFamily="18" charset="0"/>
              </a:rPr>
              <a:t>E</a:t>
            </a:r>
            <a:r>
              <a:rPr lang="en-US" sz="2400" baseline="-25000">
                <a:solidFill>
                  <a:srgbClr val="000000"/>
                </a:solidFill>
                <a:latin typeface="Arial" charset="0"/>
                <a:cs typeface="Times New Roman" pitchFamily="18" charset="0"/>
              </a:rPr>
              <a:t>K </a:t>
            </a:r>
            <a:r>
              <a:rPr lang="en-US" sz="2400" i="1">
                <a:solidFill>
                  <a:srgbClr val="000000"/>
                </a:solidFill>
                <a:latin typeface="Arial" charset="0"/>
                <a:cs typeface="Times New Roman" pitchFamily="18" charset="0"/>
              </a:rPr>
              <a:t>/ t</a:t>
            </a:r>
            <a:r>
              <a:rPr lang="en-US" sz="2400">
                <a:solidFill>
                  <a:srgbClr val="000000"/>
                </a:solidFill>
                <a:latin typeface="Arial" charset="0"/>
                <a:cs typeface="Times New Roman" pitchFamily="18" charset="0"/>
              </a:rPr>
              <a:t>  so that</a:t>
            </a:r>
            <a:r>
              <a:rPr lang="en-US" sz="2400">
                <a:solidFill>
                  <a:srgbClr val="000000"/>
                </a:solidFill>
                <a:latin typeface="Arial" charset="0"/>
                <a:cs typeface="Times New Roman" pitchFamily="18" charset="0"/>
                <a:sym typeface="Symbol" pitchFamily="18" charset="2"/>
              </a:rPr>
              <a:t> </a:t>
            </a:r>
          </a:p>
        </p:txBody>
      </p:sp>
      <p:sp>
        <p:nvSpPr>
          <p:cNvPr id="1284098" name="Rectangle 2"/>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Solving problems relevant to energy transformations</a:t>
            </a:r>
            <a:endParaRPr lang="en-US" i="1">
              <a:solidFill>
                <a:srgbClr val="000000"/>
              </a:solidFill>
              <a:ea typeface="Calibri" pitchFamily="34" charset="0"/>
              <a:cs typeface="Times New Roman" pitchFamily="18" charset="0"/>
            </a:endParaRPr>
          </a:p>
        </p:txBody>
      </p:sp>
      <p:sp>
        <p:nvSpPr>
          <p:cNvPr id="67588"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284100" name="Picture 4"/>
          <p:cNvPicPr>
            <a:picLocks noChangeAspect="1" noChangeArrowheads="1"/>
          </p:cNvPicPr>
          <p:nvPr/>
        </p:nvPicPr>
        <p:blipFill>
          <a:blip r:embed="rId6" cstate="print">
            <a:clrChange>
              <a:clrFrom>
                <a:srgbClr val="FFFFFF"/>
              </a:clrFrom>
              <a:clrTo>
                <a:srgbClr val="FFFFFF">
                  <a:alpha val="0"/>
                </a:srgbClr>
              </a:clrTo>
            </a:clrChange>
            <a:lum contrast="-32000"/>
          </a:blip>
          <a:srcRect/>
          <a:stretch>
            <a:fillRect/>
          </a:stretch>
        </p:blipFill>
        <p:spPr bwMode="auto">
          <a:xfrm>
            <a:off x="6494463" y="3171825"/>
            <a:ext cx="1571625" cy="3724275"/>
          </a:xfrm>
          <a:prstGeom prst="rect">
            <a:avLst/>
          </a:prstGeom>
          <a:noFill/>
          <a:ln w="9525">
            <a:noFill/>
            <a:miter lim="800000"/>
            <a:headEnd/>
            <a:tailEnd/>
          </a:ln>
        </p:spPr>
      </p:pic>
      <p:sp>
        <p:nvSpPr>
          <p:cNvPr id="1284101" name="Oval 5"/>
          <p:cNvSpPr>
            <a:spLocks noChangeArrowheads="1"/>
          </p:cNvSpPr>
          <p:nvPr/>
        </p:nvSpPr>
        <p:spPr bwMode="auto">
          <a:xfrm>
            <a:off x="6545263" y="3140075"/>
            <a:ext cx="1577975" cy="1949450"/>
          </a:xfrm>
          <a:prstGeom prst="ellipse">
            <a:avLst/>
          </a:prstGeom>
          <a:solidFill>
            <a:schemeClr val="accent1">
              <a:alpha val="38823"/>
            </a:schemeClr>
          </a:solidFill>
          <a:ln w="9525">
            <a:solidFill>
              <a:schemeClr val="tx1"/>
            </a:solidFill>
            <a:round/>
            <a:headEnd/>
            <a:tailEnd/>
          </a:ln>
        </p:spPr>
        <p:txBody>
          <a:bodyPr wrap="none" anchor="ctr"/>
          <a:lstStyle/>
          <a:p>
            <a:endParaRPr lang="en-US"/>
          </a:p>
        </p:txBody>
      </p:sp>
      <p:grpSp>
        <p:nvGrpSpPr>
          <p:cNvPr id="2" name="Group 6"/>
          <p:cNvGrpSpPr>
            <a:grpSpLocks/>
          </p:cNvGrpSpPr>
          <p:nvPr/>
        </p:nvGrpSpPr>
        <p:grpSpPr bwMode="auto">
          <a:xfrm>
            <a:off x="7270750" y="3141663"/>
            <a:ext cx="1804988" cy="2084387"/>
            <a:chOff x="3852" y="1955"/>
            <a:chExt cx="1137" cy="1313"/>
          </a:xfrm>
        </p:grpSpPr>
        <p:sp>
          <p:nvSpPr>
            <p:cNvPr id="67604" name="Oval 7"/>
            <p:cNvSpPr>
              <a:spLocks noChangeArrowheads="1"/>
            </p:cNvSpPr>
            <p:nvPr/>
          </p:nvSpPr>
          <p:spPr bwMode="auto">
            <a:xfrm>
              <a:off x="3995" y="2039"/>
              <a:ext cx="994" cy="1228"/>
            </a:xfrm>
            <a:prstGeom prst="ellipse">
              <a:avLst/>
            </a:prstGeom>
            <a:noFill/>
            <a:ln w="28575">
              <a:solidFill>
                <a:schemeClr val="tx1"/>
              </a:solidFill>
              <a:round/>
              <a:headEnd/>
              <a:tailEnd/>
            </a:ln>
          </p:spPr>
          <p:txBody>
            <a:bodyPr wrap="none" anchor="ctr"/>
            <a:lstStyle/>
            <a:p>
              <a:endParaRPr lang="en-US"/>
            </a:p>
          </p:txBody>
        </p:sp>
        <p:sp>
          <p:nvSpPr>
            <p:cNvPr id="67605" name="Line 8"/>
            <p:cNvSpPr>
              <a:spLocks noChangeShapeType="1"/>
            </p:cNvSpPr>
            <p:nvPr/>
          </p:nvSpPr>
          <p:spPr bwMode="auto">
            <a:xfrm>
              <a:off x="3911" y="1955"/>
              <a:ext cx="591" cy="84"/>
            </a:xfrm>
            <a:prstGeom prst="line">
              <a:avLst/>
            </a:prstGeom>
            <a:noFill/>
            <a:ln w="28575">
              <a:solidFill>
                <a:schemeClr val="tx1"/>
              </a:solidFill>
              <a:round/>
              <a:headEnd/>
              <a:tailEnd/>
            </a:ln>
          </p:spPr>
          <p:txBody>
            <a:bodyPr/>
            <a:lstStyle/>
            <a:p>
              <a:endParaRPr lang="en-US"/>
            </a:p>
          </p:txBody>
        </p:sp>
        <p:sp>
          <p:nvSpPr>
            <p:cNvPr id="67606" name="Line 9"/>
            <p:cNvSpPr>
              <a:spLocks noChangeShapeType="1"/>
            </p:cNvSpPr>
            <p:nvPr/>
          </p:nvSpPr>
          <p:spPr bwMode="auto">
            <a:xfrm>
              <a:off x="3852" y="3184"/>
              <a:ext cx="591" cy="84"/>
            </a:xfrm>
            <a:prstGeom prst="line">
              <a:avLst/>
            </a:prstGeom>
            <a:noFill/>
            <a:ln w="28575">
              <a:solidFill>
                <a:schemeClr val="tx1"/>
              </a:solidFill>
              <a:round/>
              <a:headEnd/>
              <a:tailEnd/>
            </a:ln>
          </p:spPr>
          <p:txBody>
            <a:bodyPr/>
            <a:lstStyle/>
            <a:p>
              <a:endParaRPr lang="en-US"/>
            </a:p>
          </p:txBody>
        </p:sp>
      </p:grpSp>
      <p:grpSp>
        <p:nvGrpSpPr>
          <p:cNvPr id="3" name="Group 10"/>
          <p:cNvGrpSpPr>
            <a:grpSpLocks/>
          </p:cNvGrpSpPr>
          <p:nvPr/>
        </p:nvGrpSpPr>
        <p:grpSpPr bwMode="auto">
          <a:xfrm>
            <a:off x="6853238" y="3103563"/>
            <a:ext cx="612775" cy="1003300"/>
            <a:chOff x="4093" y="1955"/>
            <a:chExt cx="386" cy="632"/>
          </a:xfrm>
        </p:grpSpPr>
        <p:sp>
          <p:nvSpPr>
            <p:cNvPr id="67599" name="Text Box 11"/>
            <p:cNvSpPr txBox="1">
              <a:spLocks noChangeArrowheads="1"/>
            </p:cNvSpPr>
            <p:nvPr/>
          </p:nvSpPr>
          <p:spPr bwMode="auto">
            <a:xfrm>
              <a:off x="4163" y="2141"/>
              <a:ext cx="212" cy="250"/>
            </a:xfrm>
            <a:prstGeom prst="rect">
              <a:avLst/>
            </a:prstGeom>
            <a:noFill/>
            <a:ln w="9525">
              <a:noFill/>
              <a:miter lim="800000"/>
              <a:headEnd/>
              <a:tailEnd/>
            </a:ln>
          </p:spPr>
          <p:txBody>
            <a:bodyPr wrap="none">
              <a:spAutoFit/>
            </a:bodyPr>
            <a:lstStyle/>
            <a:p>
              <a:r>
                <a:rPr lang="en-US" b="1" i="1"/>
                <a:t>r</a:t>
              </a:r>
            </a:p>
          </p:txBody>
        </p:sp>
        <p:sp>
          <p:nvSpPr>
            <p:cNvPr id="67600" name="Line 12"/>
            <p:cNvSpPr>
              <a:spLocks noChangeShapeType="1"/>
            </p:cNvSpPr>
            <p:nvPr/>
          </p:nvSpPr>
          <p:spPr bwMode="auto">
            <a:xfrm flipH="1" flipV="1">
              <a:off x="4221" y="1955"/>
              <a:ext cx="258" cy="31"/>
            </a:xfrm>
            <a:prstGeom prst="line">
              <a:avLst/>
            </a:prstGeom>
            <a:noFill/>
            <a:ln w="9525">
              <a:solidFill>
                <a:schemeClr val="tx1"/>
              </a:solidFill>
              <a:prstDash val="dash"/>
              <a:round/>
              <a:headEnd/>
              <a:tailEnd/>
            </a:ln>
          </p:spPr>
          <p:txBody>
            <a:bodyPr/>
            <a:lstStyle/>
            <a:p>
              <a:endParaRPr lang="en-US"/>
            </a:p>
          </p:txBody>
        </p:sp>
        <p:sp>
          <p:nvSpPr>
            <p:cNvPr id="67601" name="Line 13"/>
            <p:cNvSpPr>
              <a:spLocks noChangeShapeType="1"/>
            </p:cNvSpPr>
            <p:nvPr/>
          </p:nvSpPr>
          <p:spPr bwMode="auto">
            <a:xfrm flipH="1" flipV="1">
              <a:off x="4093" y="2556"/>
              <a:ext cx="258" cy="31"/>
            </a:xfrm>
            <a:prstGeom prst="line">
              <a:avLst/>
            </a:prstGeom>
            <a:noFill/>
            <a:ln w="9525">
              <a:solidFill>
                <a:schemeClr val="tx1"/>
              </a:solidFill>
              <a:prstDash val="dash"/>
              <a:round/>
              <a:headEnd/>
              <a:tailEnd/>
            </a:ln>
          </p:spPr>
          <p:txBody>
            <a:bodyPr/>
            <a:lstStyle/>
            <a:p>
              <a:endParaRPr lang="en-US"/>
            </a:p>
          </p:txBody>
        </p:sp>
        <p:sp>
          <p:nvSpPr>
            <p:cNvPr id="67602" name="Line 14"/>
            <p:cNvSpPr>
              <a:spLocks noChangeShapeType="1"/>
            </p:cNvSpPr>
            <p:nvPr/>
          </p:nvSpPr>
          <p:spPr bwMode="auto">
            <a:xfrm flipH="1">
              <a:off x="4213" y="2349"/>
              <a:ext cx="47" cy="220"/>
            </a:xfrm>
            <a:prstGeom prst="line">
              <a:avLst/>
            </a:prstGeom>
            <a:noFill/>
            <a:ln w="19050">
              <a:solidFill>
                <a:schemeClr val="tx1"/>
              </a:solidFill>
              <a:round/>
              <a:headEnd/>
              <a:tailEnd type="arrow" w="med" len="med"/>
            </a:ln>
          </p:spPr>
          <p:txBody>
            <a:bodyPr/>
            <a:lstStyle/>
            <a:p>
              <a:endParaRPr lang="en-US"/>
            </a:p>
          </p:txBody>
        </p:sp>
        <p:sp>
          <p:nvSpPr>
            <p:cNvPr id="67603" name="Line 15"/>
            <p:cNvSpPr>
              <a:spLocks noChangeShapeType="1"/>
            </p:cNvSpPr>
            <p:nvPr/>
          </p:nvSpPr>
          <p:spPr bwMode="auto">
            <a:xfrm flipH="1">
              <a:off x="4296" y="1979"/>
              <a:ext cx="46" cy="228"/>
            </a:xfrm>
            <a:prstGeom prst="line">
              <a:avLst/>
            </a:prstGeom>
            <a:noFill/>
            <a:ln w="19050">
              <a:solidFill>
                <a:schemeClr val="tx1"/>
              </a:solidFill>
              <a:round/>
              <a:headEnd type="arrow" w="med" len="med"/>
              <a:tailEnd/>
            </a:ln>
          </p:spPr>
          <p:txBody>
            <a:bodyPr/>
            <a:lstStyle/>
            <a:p>
              <a:endParaRPr lang="en-US"/>
            </a:p>
          </p:txBody>
        </p:sp>
      </p:grpSp>
      <p:sp>
        <p:nvSpPr>
          <p:cNvPr id="1284112" name="Text Box 16"/>
          <p:cNvSpPr txBox="1">
            <a:spLocks noChangeArrowheads="1"/>
          </p:cNvSpPr>
          <p:nvPr/>
        </p:nvSpPr>
        <p:spPr bwMode="auto">
          <a:xfrm rot="497571">
            <a:off x="7321550" y="2894013"/>
            <a:ext cx="1098550" cy="396875"/>
          </a:xfrm>
          <a:prstGeom prst="rect">
            <a:avLst/>
          </a:prstGeom>
          <a:noFill/>
          <a:ln w="9525">
            <a:noFill/>
            <a:miter lim="800000"/>
            <a:headEnd/>
            <a:tailEnd/>
          </a:ln>
        </p:spPr>
        <p:txBody>
          <a:bodyPr wrap="none">
            <a:spAutoFit/>
          </a:bodyPr>
          <a:lstStyle/>
          <a:p>
            <a:r>
              <a:rPr lang="en-US" b="1" i="1"/>
              <a:t>d</a:t>
            </a:r>
            <a:r>
              <a:rPr lang="en-US" b="1"/>
              <a:t> = </a:t>
            </a:r>
            <a:r>
              <a:rPr lang="en-US" b="1" i="1"/>
              <a:t>vt</a:t>
            </a:r>
          </a:p>
        </p:txBody>
      </p:sp>
      <p:grpSp>
        <p:nvGrpSpPr>
          <p:cNvPr id="4" name="Group 23"/>
          <p:cNvGrpSpPr>
            <a:grpSpLocks/>
          </p:cNvGrpSpPr>
          <p:nvPr/>
        </p:nvGrpSpPr>
        <p:grpSpPr bwMode="auto">
          <a:xfrm>
            <a:off x="809625" y="6297613"/>
            <a:ext cx="7464425" cy="495300"/>
            <a:chOff x="510" y="3919"/>
            <a:chExt cx="4702" cy="312"/>
          </a:xfrm>
        </p:grpSpPr>
        <p:sp>
          <p:nvSpPr>
            <p:cNvPr id="67595" name="Rectangle 18"/>
            <p:cNvSpPr>
              <a:spLocks noChangeArrowheads="1"/>
            </p:cNvSpPr>
            <p:nvPr/>
          </p:nvSpPr>
          <p:spPr bwMode="auto">
            <a:xfrm>
              <a:off x="592" y="3940"/>
              <a:ext cx="3115" cy="202"/>
            </a:xfrm>
            <a:prstGeom prst="rect">
              <a:avLst/>
            </a:prstGeom>
            <a:noFill/>
            <a:ln w="9525">
              <a:noFill/>
              <a:miter lim="800000"/>
              <a:headEnd/>
              <a:tailEnd/>
            </a:ln>
          </p:spPr>
          <p:txBody>
            <a:bodyPr/>
            <a:lstStyle/>
            <a:p>
              <a:pPr>
                <a:lnSpc>
                  <a:spcPct val="90000"/>
                </a:lnSpc>
                <a:spcBef>
                  <a:spcPct val="20000"/>
                </a:spcBef>
              </a:pPr>
              <a:r>
                <a:rPr lang="en-US" sz="2400">
                  <a:solidFill>
                    <a:srgbClr val="000000"/>
                  </a:solidFill>
                  <a:latin typeface="Arial" charset="0"/>
                  <a:cs typeface="Times New Roman" pitchFamily="18" charset="0"/>
                  <a:sym typeface="Symbol" pitchFamily="18" charset="2"/>
                </a:rPr>
                <a:t>power = (1</a:t>
              </a:r>
              <a:r>
                <a:rPr lang="en-US" sz="2400" i="1">
                  <a:solidFill>
                    <a:srgbClr val="000000"/>
                  </a:solidFill>
                  <a:latin typeface="Arial" charset="0"/>
                  <a:cs typeface="Times New Roman" pitchFamily="18" charset="0"/>
                  <a:sym typeface="Symbol" pitchFamily="18" charset="2"/>
                </a:rPr>
                <a:t>/</a:t>
              </a:r>
              <a:r>
                <a:rPr lang="en-US" sz="2400" i="1" baseline="-25000">
                  <a:solidFill>
                    <a:srgbClr val="000000"/>
                  </a:solidFill>
                  <a:latin typeface="Arial" charset="0"/>
                  <a:cs typeface="Times New Roman" pitchFamily="18" charset="0"/>
                  <a:sym typeface="Symbol" pitchFamily="18" charset="2"/>
                </a:rPr>
                <a:t> </a:t>
              </a:r>
              <a:r>
                <a:rPr lang="en-US" sz="2400">
                  <a:solidFill>
                    <a:srgbClr val="000000"/>
                  </a:solidFill>
                  <a:latin typeface="Arial" charset="0"/>
                  <a:cs typeface="Times New Roman" pitchFamily="18" charset="0"/>
                  <a:sym typeface="Symbol" pitchFamily="18" charset="2"/>
                </a:rPr>
                <a:t>2)</a:t>
              </a:r>
              <a:r>
                <a:rPr lang="en-US" sz="2400" i="1">
                  <a:solidFill>
                    <a:srgbClr val="000000"/>
                  </a:solidFill>
                  <a:latin typeface="Arial" charset="0"/>
                  <a:cs typeface="Times New Roman" pitchFamily="18" charset="0"/>
                  <a:sym typeface="Symbol" pitchFamily="18" charset="2"/>
                </a:rPr>
                <a:t>A</a:t>
              </a:r>
              <a:r>
                <a:rPr lang="en-US" sz="2400">
                  <a:solidFill>
                    <a:srgbClr val="000000"/>
                  </a:solidFill>
                  <a:latin typeface="Arial" charset="0"/>
                  <a:cs typeface="Times New Roman" pitchFamily="18" charset="0"/>
                  <a:sym typeface="Symbol" pitchFamily="18" charset="2"/>
                </a:rPr>
                <a:t></a:t>
              </a:r>
              <a:r>
                <a:rPr lang="en-US" sz="2400" i="1">
                  <a:solidFill>
                    <a:srgbClr val="000000"/>
                  </a:solidFill>
                  <a:latin typeface="Arial" charset="0"/>
                  <a:cs typeface="Times New Roman" pitchFamily="18" charset="0"/>
                  <a:sym typeface="Symbol" pitchFamily="18" charset="2"/>
                </a:rPr>
                <a:t>v</a:t>
              </a:r>
              <a:r>
                <a:rPr lang="en-US" sz="2400" baseline="30000">
                  <a:solidFill>
                    <a:srgbClr val="000000"/>
                  </a:solidFill>
                  <a:latin typeface="Arial" charset="0"/>
                  <a:cs typeface="Times New Roman" pitchFamily="18" charset="0"/>
                  <a:sym typeface="Symbol" pitchFamily="18" charset="2"/>
                </a:rPr>
                <a:t>3</a:t>
              </a:r>
            </a:p>
          </p:txBody>
        </p:sp>
        <p:sp>
          <p:nvSpPr>
            <p:cNvPr id="67596" name="Text Box 19"/>
            <p:cNvSpPr txBox="1">
              <a:spLocks noChangeArrowheads="1"/>
            </p:cNvSpPr>
            <p:nvPr/>
          </p:nvSpPr>
          <p:spPr bwMode="auto">
            <a:xfrm>
              <a:off x="3808" y="3943"/>
              <a:ext cx="1404" cy="288"/>
            </a:xfrm>
            <a:prstGeom prst="rect">
              <a:avLst/>
            </a:prstGeom>
            <a:solidFill>
              <a:srgbClr val="FF0000"/>
            </a:solidFill>
            <a:ln w="9525">
              <a:noFill/>
              <a:miter lim="800000"/>
              <a:headEnd/>
              <a:tailEnd/>
            </a:ln>
          </p:spPr>
          <p:txBody>
            <a:bodyPr>
              <a:spAutoFit/>
            </a:bodyPr>
            <a:lstStyle/>
            <a:p>
              <a:pPr algn="ctr">
                <a:spcBef>
                  <a:spcPct val="50000"/>
                </a:spcBef>
              </a:pPr>
              <a:r>
                <a:rPr lang="en-US" sz="2400">
                  <a:solidFill>
                    <a:schemeClr val="bg1"/>
                  </a:solidFill>
                  <a:latin typeface="Arial" charset="0"/>
                </a:rPr>
                <a:t>wind generator</a:t>
              </a:r>
            </a:p>
          </p:txBody>
        </p:sp>
        <p:sp>
          <p:nvSpPr>
            <p:cNvPr id="67597" name="Rectangle 20"/>
            <p:cNvSpPr>
              <a:spLocks noChangeArrowheads="1"/>
            </p:cNvSpPr>
            <p:nvPr/>
          </p:nvSpPr>
          <p:spPr bwMode="auto">
            <a:xfrm>
              <a:off x="510" y="3945"/>
              <a:ext cx="4701" cy="277"/>
            </a:xfrm>
            <a:prstGeom prst="rect">
              <a:avLst/>
            </a:prstGeom>
            <a:noFill/>
            <a:ln w="12700">
              <a:solidFill>
                <a:schemeClr val="tx1"/>
              </a:solidFill>
              <a:miter lim="800000"/>
              <a:headEnd/>
              <a:tailEnd/>
            </a:ln>
          </p:spPr>
          <p:txBody>
            <a:bodyPr wrap="none" anchor="ctr"/>
            <a:lstStyle/>
            <a:p>
              <a:endParaRPr lang="en-US"/>
            </a:p>
          </p:txBody>
        </p:sp>
        <p:sp>
          <p:nvSpPr>
            <p:cNvPr id="67598" name="Text Box 21"/>
            <p:cNvSpPr txBox="1">
              <a:spLocks noChangeArrowheads="1"/>
            </p:cNvSpPr>
            <p:nvPr/>
          </p:nvSpPr>
          <p:spPr bwMode="auto">
            <a:xfrm>
              <a:off x="2360" y="3919"/>
              <a:ext cx="1368" cy="288"/>
            </a:xfrm>
            <a:prstGeom prst="rect">
              <a:avLst/>
            </a:prstGeom>
            <a:noFill/>
            <a:ln w="9525">
              <a:noFill/>
              <a:miter lim="800000"/>
              <a:headEnd/>
              <a:tailEnd/>
            </a:ln>
          </p:spPr>
          <p:txBody>
            <a:bodyPr wrap="none">
              <a:spAutoFit/>
            </a:bodyPr>
            <a:lstStyle/>
            <a:p>
              <a:r>
                <a:rPr lang="en-US" sz="2400">
                  <a:solidFill>
                    <a:schemeClr val="hlink"/>
                  </a:solidFill>
                  <a:latin typeface="Arial" charset="0"/>
                </a:rPr>
                <a:t>where </a:t>
              </a:r>
              <a:r>
                <a:rPr lang="en-US" sz="2400" i="1">
                  <a:solidFill>
                    <a:schemeClr val="hlink"/>
                  </a:solidFill>
                  <a:latin typeface="Arial" charset="0"/>
                </a:rPr>
                <a:t>A</a:t>
              </a:r>
              <a:r>
                <a:rPr lang="en-US" sz="2400">
                  <a:solidFill>
                    <a:schemeClr val="hlink"/>
                  </a:solidFill>
                  <a:latin typeface="Arial" charset="0"/>
                </a:rPr>
                <a:t> = </a:t>
              </a:r>
              <a:r>
                <a:rPr lang="en-US" sz="2400">
                  <a:solidFill>
                    <a:schemeClr val="hlink"/>
                  </a:solidFill>
                  <a:latin typeface="Arial" charset="0"/>
                  <a:cs typeface="Times New Roman" pitchFamily="18" charset="0"/>
                  <a:sym typeface="Symbol" pitchFamily="18" charset="2"/>
                </a:rPr>
                <a:t></a:t>
              </a:r>
              <a:r>
                <a:rPr lang="en-US" sz="2400" i="1">
                  <a:solidFill>
                    <a:schemeClr val="hlink"/>
                  </a:solidFill>
                  <a:latin typeface="Arial" charset="0"/>
                  <a:cs typeface="Times New Roman" pitchFamily="18" charset="0"/>
                  <a:sym typeface="Symbol" pitchFamily="18" charset="2"/>
                </a:rPr>
                <a:t>r</a:t>
              </a:r>
              <a:r>
                <a:rPr lang="en-US" sz="2400" baseline="30000">
                  <a:solidFill>
                    <a:schemeClr val="hlink"/>
                  </a:solidFill>
                  <a:latin typeface="Arial" charset="0"/>
                  <a:cs typeface="Times New Roman" pitchFamily="18" charset="0"/>
                  <a:sym typeface="Symbol" pitchFamily="18" charset="2"/>
                </a:rPr>
                <a:t> 2</a:t>
              </a:r>
              <a:r>
                <a:rPr lang="en-US" sz="2400">
                  <a:solidFill>
                    <a:schemeClr val="hlink"/>
                  </a:solidFill>
                  <a:latin typeface="Arial" charset="0"/>
                </a:rPr>
                <a:t> </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84098">
                                            <p:txEl>
                                              <p:pRg st="0" end="0"/>
                                            </p:txEl>
                                          </p:spTgt>
                                        </p:tgtEl>
                                        <p:attrNameLst>
                                          <p:attrName>style.visibility</p:attrName>
                                        </p:attrNameLst>
                                      </p:cBhvr>
                                      <p:to>
                                        <p:strVal val="visible"/>
                                      </p:to>
                                    </p:set>
                                    <p:anim calcmode="lin" valueType="num">
                                      <p:cBhvr additive="base">
                                        <p:cTn id="7" dur="500" fill="hold"/>
                                        <p:tgtEl>
                                          <p:spTgt spid="12840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840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284100"/>
                                        </p:tgtEl>
                                        <p:attrNameLst>
                                          <p:attrName>style.visibility</p:attrName>
                                        </p:attrNameLst>
                                      </p:cBhvr>
                                      <p:to>
                                        <p:strVal val="visible"/>
                                      </p:to>
                                    </p:set>
                                    <p:anim calcmode="lin" valueType="num">
                                      <p:cBhvr>
                                        <p:cTn id="11" dur="500" fill="hold"/>
                                        <p:tgtEl>
                                          <p:spTgt spid="1284100"/>
                                        </p:tgtEl>
                                        <p:attrNameLst>
                                          <p:attrName>ppt_w</p:attrName>
                                        </p:attrNameLst>
                                      </p:cBhvr>
                                      <p:tavLst>
                                        <p:tav tm="0">
                                          <p:val>
                                            <p:fltVal val="0"/>
                                          </p:val>
                                        </p:tav>
                                        <p:tav tm="100000">
                                          <p:val>
                                            <p:strVal val="#ppt_w"/>
                                          </p:val>
                                        </p:tav>
                                      </p:tavLst>
                                    </p:anim>
                                    <p:anim calcmode="lin" valueType="num">
                                      <p:cBhvr>
                                        <p:cTn id="12" dur="500" fill="hold"/>
                                        <p:tgtEl>
                                          <p:spTgt spid="1284100"/>
                                        </p:tgtEl>
                                        <p:attrNameLst>
                                          <p:attrName>ppt_h</p:attrName>
                                        </p:attrNameLst>
                                      </p:cBhvr>
                                      <p:tavLst>
                                        <p:tav tm="0">
                                          <p:val>
                                            <p:fltVal val="0"/>
                                          </p:val>
                                        </p:tav>
                                        <p:tav tm="100000">
                                          <p:val>
                                            <p:strVal val="#ppt_h"/>
                                          </p:val>
                                        </p:tav>
                                      </p:tavLst>
                                    </p:anim>
                                    <p:animEffect transition="in" filter="fade">
                                      <p:cBhvr>
                                        <p:cTn id="13" dur="500"/>
                                        <p:tgtEl>
                                          <p:spTgt spid="1284100"/>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subTnLst>
                                    <p:audio>
                                      <p:cMediaNode>
                                        <p:cTn display="0" masterRel="sameClick">
                                          <p:stCondLst>
                                            <p:cond evt="begin" delay="0">
                                              <p:tn val="16"/>
                                            </p:cond>
                                          </p:stCondLst>
                                          <p:endCondLst>
                                            <p:cond evt="onStopAudio" delay="0">
                                              <p:tgtEl>
                                                <p:sldTgt/>
                                              </p:tgtEl>
                                            </p:cond>
                                          </p:endCondLst>
                                        </p:cTn>
                                        <p:tgtEl>
                                          <p:sndTgt r:embed="rId5" name="cashreg.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284101"/>
                                        </p:tgtEl>
                                        <p:attrNameLst>
                                          <p:attrName>style.visibility</p:attrName>
                                        </p:attrNameLst>
                                      </p:cBhvr>
                                      <p:to>
                                        <p:strVal val="visible"/>
                                      </p:to>
                                    </p:set>
                                    <p:anim calcmode="lin" valueType="num">
                                      <p:cBhvr>
                                        <p:cTn id="25" dur="500" fill="hold"/>
                                        <p:tgtEl>
                                          <p:spTgt spid="1284101"/>
                                        </p:tgtEl>
                                        <p:attrNameLst>
                                          <p:attrName>ppt_w</p:attrName>
                                        </p:attrNameLst>
                                      </p:cBhvr>
                                      <p:tavLst>
                                        <p:tav tm="0">
                                          <p:val>
                                            <p:fltVal val="0"/>
                                          </p:val>
                                        </p:tav>
                                        <p:tav tm="100000">
                                          <p:val>
                                            <p:strVal val="#ppt_w"/>
                                          </p:val>
                                        </p:tav>
                                      </p:tavLst>
                                    </p:anim>
                                    <p:anim calcmode="lin" valueType="num">
                                      <p:cBhvr>
                                        <p:cTn id="26" dur="500" fill="hold"/>
                                        <p:tgtEl>
                                          <p:spTgt spid="1284101"/>
                                        </p:tgtEl>
                                        <p:attrNameLst>
                                          <p:attrName>ppt_h</p:attrName>
                                        </p:attrNameLst>
                                      </p:cBhvr>
                                      <p:tavLst>
                                        <p:tav tm="0">
                                          <p:val>
                                            <p:fltVal val="0"/>
                                          </p:val>
                                        </p:tav>
                                        <p:tav tm="100000">
                                          <p:val>
                                            <p:strVal val="#ppt_h"/>
                                          </p:val>
                                        </p:tav>
                                      </p:tavLst>
                                    </p:anim>
                                    <p:animEffect transition="in" filter="fade">
                                      <p:cBhvr>
                                        <p:cTn id="27" dur="500"/>
                                        <p:tgtEl>
                                          <p:spTgt spid="1284101"/>
                                        </p:tgtEl>
                                      </p:cBhvr>
                                    </p:animEffect>
                                  </p:childTnLst>
                                  <p:subTnLst>
                                    <p:audio>
                                      <p:cMediaNode>
                                        <p:cTn display="0" masterRel="sameClick">
                                          <p:stCondLst>
                                            <p:cond evt="begin" delay="0">
                                              <p:tn val="23"/>
                                            </p:cond>
                                          </p:stCondLst>
                                          <p:endCondLst>
                                            <p:cond evt="onStopAudio" delay="0">
                                              <p:tgtEl>
                                                <p:sldTgt/>
                                              </p:tgtEl>
                                            </p:cond>
                                          </p:endCondLst>
                                        </p:cTn>
                                        <p:tgtEl>
                                          <p:sndTgt r:embed="rId5" name="cashreg.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subTnLst>
                                    <p:audio>
                                      <p:cMediaNode>
                                        <p:cTn display="0" masterRel="sameClick">
                                          <p:stCondLst>
                                            <p:cond evt="begin" delay="0">
                                              <p:tn val="30"/>
                                            </p:cond>
                                          </p:stCondLst>
                                          <p:endCondLst>
                                            <p:cond evt="onStopAudio" delay="0">
                                              <p:tgtEl>
                                                <p:sldTgt/>
                                              </p:tgtEl>
                                            </p:cond>
                                          </p:endCondLst>
                                        </p:cTn>
                                        <p:tgtEl>
                                          <p:sndTgt r:embed="rId5" name="cashreg.wav"/>
                                        </p:tgtEl>
                                      </p:cMediaNode>
                                    </p:audio>
                                  </p:subTnLst>
                                </p:cTn>
                              </p:par>
                            </p:childTnLst>
                          </p:cTn>
                        </p:par>
                      </p:childTnLst>
                    </p:cTn>
                  </p:par>
                  <p:par>
                    <p:cTn id="33" fill="hold">
                      <p:stCondLst>
                        <p:cond delay="indefinite"/>
                      </p:stCondLst>
                      <p:childTnLst>
                        <p:par>
                          <p:cTn id="34" fill="hold">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1284112"/>
                                        </p:tgtEl>
                                        <p:attrNameLst>
                                          <p:attrName>style.visibility</p:attrName>
                                        </p:attrNameLst>
                                      </p:cBhvr>
                                      <p:to>
                                        <p:strVal val="visible"/>
                                      </p:to>
                                    </p:set>
                                    <p:anim calcmode="lin" valueType="num">
                                      <p:cBhvr>
                                        <p:cTn id="37" dur="500" fill="hold"/>
                                        <p:tgtEl>
                                          <p:spTgt spid="1284112"/>
                                        </p:tgtEl>
                                        <p:attrNameLst>
                                          <p:attrName>ppt_w</p:attrName>
                                        </p:attrNameLst>
                                      </p:cBhvr>
                                      <p:tavLst>
                                        <p:tav tm="0">
                                          <p:val>
                                            <p:fltVal val="0"/>
                                          </p:val>
                                        </p:tav>
                                        <p:tav tm="100000">
                                          <p:val>
                                            <p:strVal val="#ppt_w"/>
                                          </p:val>
                                        </p:tav>
                                      </p:tavLst>
                                    </p:anim>
                                    <p:anim calcmode="lin" valueType="num">
                                      <p:cBhvr>
                                        <p:cTn id="38" dur="500" fill="hold"/>
                                        <p:tgtEl>
                                          <p:spTgt spid="1284112"/>
                                        </p:tgtEl>
                                        <p:attrNameLst>
                                          <p:attrName>ppt_h</p:attrName>
                                        </p:attrNameLst>
                                      </p:cBhvr>
                                      <p:tavLst>
                                        <p:tav tm="0">
                                          <p:val>
                                            <p:fltVal val="0"/>
                                          </p:val>
                                        </p:tav>
                                        <p:tav tm="100000">
                                          <p:val>
                                            <p:strVal val="#ppt_h"/>
                                          </p:val>
                                        </p:tav>
                                      </p:tavLst>
                                    </p:anim>
                                    <p:animEffect transition="in" filter="fade">
                                      <p:cBhvr>
                                        <p:cTn id="39" dur="500"/>
                                        <p:tgtEl>
                                          <p:spTgt spid="1284112"/>
                                        </p:tgtEl>
                                      </p:cBhvr>
                                    </p:animEffect>
                                  </p:childTnLst>
                                  <p:subTnLst>
                                    <p:audio>
                                      <p:cMediaNode>
                                        <p:cTn display="0" masterRel="sameClick">
                                          <p:stCondLst>
                                            <p:cond evt="begin" delay="0">
                                              <p:tn val="35"/>
                                            </p:cond>
                                          </p:stCondLst>
                                          <p:endCondLst>
                                            <p:cond evt="onStopAudio" delay="0">
                                              <p:tgtEl>
                                                <p:sldTgt/>
                                              </p:tgtEl>
                                            </p:cond>
                                          </p:endCondLst>
                                        </p:cTn>
                                        <p:tgtEl>
                                          <p:sndTgt r:embed="rId5" name="cashreg.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284118">
                                            <p:txEl>
                                              <p:pRg st="0" end="0"/>
                                            </p:txEl>
                                          </p:spTgt>
                                        </p:tgtEl>
                                        <p:attrNameLst>
                                          <p:attrName>style.visibility</p:attrName>
                                        </p:attrNameLst>
                                      </p:cBhvr>
                                      <p:to>
                                        <p:strVal val="visible"/>
                                      </p:to>
                                    </p:set>
                                    <p:anim calcmode="lin" valueType="num">
                                      <p:cBhvr additive="base">
                                        <p:cTn id="44" dur="500" fill="hold"/>
                                        <p:tgtEl>
                                          <p:spTgt spid="1284118">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2841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284118">
                                            <p:txEl>
                                              <p:pRg st="1" end="1"/>
                                            </p:txEl>
                                          </p:spTgt>
                                        </p:tgtEl>
                                        <p:attrNameLst>
                                          <p:attrName>style.visibility</p:attrName>
                                        </p:attrNameLst>
                                      </p:cBhvr>
                                      <p:to>
                                        <p:strVal val="visible"/>
                                      </p:to>
                                    </p:set>
                                    <p:anim calcmode="lin" valueType="num">
                                      <p:cBhvr additive="base">
                                        <p:cTn id="50" dur="500" fill="hold"/>
                                        <p:tgtEl>
                                          <p:spTgt spid="1284118">
                                            <p:txEl>
                                              <p:pRg st="1" end="1"/>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2841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284118">
                                            <p:txEl>
                                              <p:pRg st="2" end="2"/>
                                            </p:txEl>
                                          </p:spTgt>
                                        </p:tgtEl>
                                        <p:attrNameLst>
                                          <p:attrName>style.visibility</p:attrName>
                                        </p:attrNameLst>
                                      </p:cBhvr>
                                      <p:to>
                                        <p:strVal val="visible"/>
                                      </p:to>
                                    </p:set>
                                    <p:anim calcmode="lin" valueType="num">
                                      <p:cBhvr additive="base">
                                        <p:cTn id="56" dur="500" fill="hold"/>
                                        <p:tgtEl>
                                          <p:spTgt spid="1284118">
                                            <p:txEl>
                                              <p:pRg st="2" end="2"/>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28411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284118">
                                            <p:txEl>
                                              <p:pRg st="3" end="3"/>
                                            </p:txEl>
                                          </p:spTgt>
                                        </p:tgtEl>
                                        <p:attrNameLst>
                                          <p:attrName>style.visibility</p:attrName>
                                        </p:attrNameLst>
                                      </p:cBhvr>
                                      <p:to>
                                        <p:strVal val="visible"/>
                                      </p:to>
                                    </p:set>
                                    <p:anim calcmode="lin" valueType="num">
                                      <p:cBhvr additive="base">
                                        <p:cTn id="62" dur="500" fill="hold"/>
                                        <p:tgtEl>
                                          <p:spTgt spid="1284118">
                                            <p:txEl>
                                              <p:pRg st="3" end="3"/>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128411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1284118">
                                            <p:txEl>
                                              <p:pRg st="4" end="4"/>
                                            </p:txEl>
                                          </p:spTgt>
                                        </p:tgtEl>
                                        <p:attrNameLst>
                                          <p:attrName>style.visibility</p:attrName>
                                        </p:attrNameLst>
                                      </p:cBhvr>
                                      <p:to>
                                        <p:strVal val="visible"/>
                                      </p:to>
                                    </p:set>
                                    <p:anim calcmode="lin" valueType="num">
                                      <p:cBhvr additive="base">
                                        <p:cTn id="68" dur="500" fill="hold"/>
                                        <p:tgtEl>
                                          <p:spTgt spid="1284118">
                                            <p:txEl>
                                              <p:pRg st="4" end="4"/>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128411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1284118">
                                            <p:txEl>
                                              <p:pRg st="5" end="5"/>
                                            </p:txEl>
                                          </p:spTgt>
                                        </p:tgtEl>
                                        <p:attrNameLst>
                                          <p:attrName>style.visibility</p:attrName>
                                        </p:attrNameLst>
                                      </p:cBhvr>
                                      <p:to>
                                        <p:strVal val="visible"/>
                                      </p:to>
                                    </p:set>
                                    <p:anim calcmode="lin" valueType="num">
                                      <p:cBhvr additive="base">
                                        <p:cTn id="74" dur="500" fill="hold"/>
                                        <p:tgtEl>
                                          <p:spTgt spid="1284118">
                                            <p:txEl>
                                              <p:pRg st="5" end="5"/>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128411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4" name="arrow.wav"/>
                                        </p:tgtEl>
                                      </p:cMediaNode>
                                    </p:audio>
                                  </p:subTnLst>
                                </p:cTn>
                              </p:par>
                            </p:childTnLst>
                          </p:cTn>
                        </p:par>
                      </p:childTnLst>
                    </p:cTn>
                  </p:par>
                  <p:par>
                    <p:cTn id="76" fill="hold">
                      <p:stCondLst>
                        <p:cond delay="indefinite"/>
                      </p:stCondLst>
                      <p:childTnLst>
                        <p:par>
                          <p:cTn id="77" fill="hold">
                            <p:stCondLst>
                              <p:cond delay="0"/>
                            </p:stCondLst>
                            <p:childTnLst>
                              <p:par>
                                <p:cTn id="78" presetID="53" presetClass="entr" presetSubtype="0" fill="hold" nodeType="clickEffect">
                                  <p:stCondLst>
                                    <p:cond delay="0"/>
                                  </p:stCondLst>
                                  <p:childTnLst>
                                    <p:set>
                                      <p:cBhvr>
                                        <p:cTn id="79" dur="1" fill="hold">
                                          <p:stCondLst>
                                            <p:cond delay="0"/>
                                          </p:stCondLst>
                                        </p:cTn>
                                        <p:tgtEl>
                                          <p:spTgt spid="4"/>
                                        </p:tgtEl>
                                        <p:attrNameLst>
                                          <p:attrName>style.visibility</p:attrName>
                                        </p:attrNameLst>
                                      </p:cBhvr>
                                      <p:to>
                                        <p:strVal val="visible"/>
                                      </p:to>
                                    </p:set>
                                    <p:anim calcmode="lin" valueType="num">
                                      <p:cBhvr>
                                        <p:cTn id="80" dur="500" fill="hold"/>
                                        <p:tgtEl>
                                          <p:spTgt spid="4"/>
                                        </p:tgtEl>
                                        <p:attrNameLst>
                                          <p:attrName>ppt_w</p:attrName>
                                        </p:attrNameLst>
                                      </p:cBhvr>
                                      <p:tavLst>
                                        <p:tav tm="0">
                                          <p:val>
                                            <p:fltVal val="0"/>
                                          </p:val>
                                        </p:tav>
                                        <p:tav tm="100000">
                                          <p:val>
                                            <p:strVal val="#ppt_w"/>
                                          </p:val>
                                        </p:tav>
                                      </p:tavLst>
                                    </p:anim>
                                    <p:anim calcmode="lin" valueType="num">
                                      <p:cBhvr>
                                        <p:cTn id="81" dur="500" fill="hold"/>
                                        <p:tgtEl>
                                          <p:spTgt spid="4"/>
                                        </p:tgtEl>
                                        <p:attrNameLst>
                                          <p:attrName>ppt_h</p:attrName>
                                        </p:attrNameLst>
                                      </p:cBhvr>
                                      <p:tavLst>
                                        <p:tav tm="0">
                                          <p:val>
                                            <p:fltVal val="0"/>
                                          </p:val>
                                        </p:tav>
                                        <p:tav tm="100000">
                                          <p:val>
                                            <p:strVal val="#ppt_h"/>
                                          </p:val>
                                        </p:tav>
                                      </p:tavLst>
                                    </p:anim>
                                    <p:animEffect transition="in" filter="fade">
                                      <p:cBhvr>
                                        <p:cTn id="82" dur="500"/>
                                        <p:tgtEl>
                                          <p:spTgt spid="4"/>
                                        </p:tgtEl>
                                      </p:cBhvr>
                                    </p:animEffect>
                                  </p:childTnLst>
                                  <p:subTnLst>
                                    <p:audio>
                                      <p:cMediaNode>
                                        <p:cTn display="0" masterRel="sameClick">
                                          <p:stCondLst>
                                            <p:cond evt="begin" delay="0">
                                              <p:tn val="7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4101" grpId="0" animBg="1"/>
      <p:bldP spid="128411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1286148" name="Rectangle 4"/>
          <p:cNvSpPr>
            <a:spLocks noChangeArrowheads="1"/>
          </p:cNvSpPr>
          <p:nvPr/>
        </p:nvSpPr>
        <p:spPr bwMode="auto">
          <a:xfrm>
            <a:off x="685800" y="1835150"/>
            <a:ext cx="7772400" cy="5022850"/>
          </a:xfrm>
          <a:prstGeom prst="rect">
            <a:avLst/>
          </a:prstGeom>
          <a:solidFill>
            <a:srgbClr val="CCFFCC"/>
          </a:solidFill>
          <a:ln w="9525">
            <a:noFill/>
            <a:miter lim="800000"/>
            <a:headEnd/>
            <a:tailEnd/>
          </a:ln>
        </p:spPr>
        <p:txBody>
          <a:bodyPr/>
          <a:lstStyle/>
          <a:p>
            <a:r>
              <a:rPr lang="en-US" sz="2400">
                <a:latin typeface="Arial" charset="0"/>
              </a:rPr>
              <a:t>PRACTICE: Since the air is still moving after passing through the rotor area, obviously not all of the kinetic energy can be used. The maximum theoretical efficiency of a wind turbine is about 60%.                   Given a turbine having a blade length of 12 m, a wind speed of 15 ms</a:t>
            </a:r>
            <a:r>
              <a:rPr lang="en-US" sz="2400" baseline="30000">
                <a:latin typeface="Arial" charset="0"/>
              </a:rPr>
              <a:t>-1</a:t>
            </a:r>
            <a:r>
              <a:rPr lang="en-US" sz="2400">
                <a:latin typeface="Arial" charset="0"/>
              </a:rPr>
              <a:t> and an efficiency of 45%, find the power output. The density of air is </a:t>
            </a:r>
            <a:r>
              <a:rPr lang="en-US" sz="2400">
                <a:solidFill>
                  <a:srgbClr val="000000"/>
                </a:solidFill>
                <a:latin typeface="Arial" charset="0"/>
                <a:sym typeface="Symbol" pitchFamily="18" charset="2"/>
              </a:rPr>
              <a:t></a:t>
            </a:r>
            <a:r>
              <a:rPr lang="en-US" sz="2400">
                <a:latin typeface="Arial" charset="0"/>
              </a:rPr>
              <a:t> = 1.2 kg</a:t>
            </a:r>
            <a:r>
              <a:rPr lang="en-US" sz="2400" baseline="-25000">
                <a:latin typeface="Arial" charset="0"/>
              </a:rPr>
              <a:t> </a:t>
            </a:r>
            <a:r>
              <a:rPr lang="en-US" sz="2400">
                <a:latin typeface="Arial" charset="0"/>
              </a:rPr>
              <a:t>m</a:t>
            </a:r>
            <a:r>
              <a:rPr lang="en-US" sz="2400" baseline="30000">
                <a:latin typeface="Arial" charset="0"/>
              </a:rPr>
              <a:t>-3</a:t>
            </a:r>
            <a:r>
              <a:rPr lang="en-US" sz="2400">
                <a:latin typeface="Arial" charset="0"/>
              </a:rPr>
              <a:t>.</a:t>
            </a:r>
          </a:p>
          <a:p>
            <a:r>
              <a:rPr lang="en-US" sz="2400">
                <a:latin typeface="Arial" charset="0"/>
              </a:rPr>
              <a:t>SOLUTION:</a:t>
            </a:r>
          </a:p>
          <a:p>
            <a:r>
              <a:rPr lang="en-US" sz="2400">
                <a:latin typeface="Arial" charset="0"/>
                <a:sym typeface="Symbol" pitchFamily="18" charset="2"/>
              </a:rPr>
              <a:t>           </a:t>
            </a:r>
            <a:r>
              <a:rPr lang="en-US" sz="2400" i="1">
                <a:solidFill>
                  <a:srgbClr val="000000"/>
                </a:solidFill>
                <a:latin typeface="Arial" charset="0"/>
                <a:cs typeface="Times New Roman" pitchFamily="18" charset="0"/>
                <a:sym typeface="Symbol" pitchFamily="18" charset="2"/>
              </a:rPr>
              <a:t>A</a:t>
            </a:r>
            <a:r>
              <a:rPr lang="en-US" sz="2400">
                <a:solidFill>
                  <a:srgbClr val="000000"/>
                </a:solidFill>
                <a:latin typeface="Arial" charset="0"/>
                <a:cs typeface="Times New Roman" pitchFamily="18" charset="0"/>
                <a:sym typeface="Symbol" pitchFamily="18" charset="2"/>
              </a:rPr>
              <a:t> = </a:t>
            </a:r>
            <a:r>
              <a:rPr lang="en-US" sz="2400" i="1">
                <a:solidFill>
                  <a:srgbClr val="000000"/>
                </a:solidFill>
                <a:latin typeface="Arial" charset="0"/>
                <a:cs typeface="Times New Roman" pitchFamily="18" charset="0"/>
                <a:sym typeface="Symbol" pitchFamily="18" charset="2"/>
              </a:rPr>
              <a:t>r</a:t>
            </a:r>
            <a:r>
              <a:rPr lang="en-US" sz="2400" baseline="30000">
                <a:solidFill>
                  <a:srgbClr val="000000"/>
                </a:solidFill>
                <a:latin typeface="Arial" charset="0"/>
                <a:cs typeface="Times New Roman" pitchFamily="18" charset="0"/>
                <a:sym typeface="Symbol" pitchFamily="18" charset="2"/>
              </a:rPr>
              <a:t> 2</a:t>
            </a:r>
            <a:r>
              <a:rPr lang="en-US" sz="2400">
                <a:latin typeface="Arial" charset="0"/>
                <a:sym typeface="Symbol" pitchFamily="18" charset="2"/>
              </a:rPr>
              <a:t> = </a:t>
            </a:r>
            <a:r>
              <a:rPr lang="en-US" sz="2400">
                <a:solidFill>
                  <a:srgbClr val="000000"/>
                </a:solidFill>
                <a:latin typeface="Arial" charset="0"/>
                <a:sym typeface="Symbol" pitchFamily="18" charset="2"/>
              </a:rPr>
              <a:t></a:t>
            </a:r>
            <a:r>
              <a:rPr lang="en-US" sz="2400">
                <a:latin typeface="Arial" charset="0"/>
                <a:sym typeface="Symbol" pitchFamily="18" charset="2"/>
              </a:rPr>
              <a:t>(12</a:t>
            </a:r>
            <a:r>
              <a:rPr lang="en-US" sz="2400" baseline="30000">
                <a:latin typeface="Arial" charset="0"/>
                <a:sym typeface="Symbol" pitchFamily="18" charset="2"/>
              </a:rPr>
              <a:t>2</a:t>
            </a:r>
            <a:r>
              <a:rPr lang="en-US" sz="2400">
                <a:latin typeface="Arial" charset="0"/>
                <a:sym typeface="Symbol" pitchFamily="18" charset="2"/>
              </a:rPr>
              <a:t>) = 452 m</a:t>
            </a:r>
            <a:r>
              <a:rPr lang="en-US" sz="2400" baseline="30000">
                <a:latin typeface="Arial" charset="0"/>
                <a:sym typeface="Symbol" pitchFamily="18" charset="2"/>
              </a:rPr>
              <a:t>2</a:t>
            </a:r>
            <a:r>
              <a:rPr lang="en-US" sz="2400">
                <a:latin typeface="Arial" charset="0"/>
                <a:sym typeface="Symbol" pitchFamily="18" charset="2"/>
              </a:rPr>
              <a:t>.</a:t>
            </a:r>
          </a:p>
          <a:p>
            <a:r>
              <a:rPr lang="en-US" sz="2400">
                <a:solidFill>
                  <a:srgbClr val="000000"/>
                </a:solidFill>
                <a:latin typeface="Arial" charset="0"/>
                <a:cs typeface="Times New Roman" pitchFamily="18" charset="0"/>
                <a:sym typeface="Symbol" pitchFamily="18" charset="2"/>
              </a:rPr>
              <a:t>          Power	= (0.45)(1/2)</a:t>
            </a:r>
            <a:r>
              <a:rPr lang="en-US" sz="2400" i="1">
                <a:solidFill>
                  <a:srgbClr val="000000"/>
                </a:solidFill>
                <a:latin typeface="Arial" charset="0"/>
                <a:cs typeface="Times New Roman" pitchFamily="18" charset="0"/>
                <a:sym typeface="Symbol" pitchFamily="18" charset="2"/>
              </a:rPr>
              <a:t>A</a:t>
            </a:r>
            <a:r>
              <a:rPr lang="en-US" sz="2400">
                <a:solidFill>
                  <a:srgbClr val="000000"/>
                </a:solidFill>
                <a:latin typeface="Arial" charset="0"/>
                <a:cs typeface="Times New Roman" pitchFamily="18" charset="0"/>
                <a:sym typeface="Symbol" pitchFamily="18" charset="2"/>
              </a:rPr>
              <a:t></a:t>
            </a:r>
            <a:r>
              <a:rPr lang="en-US" sz="2400" i="1">
                <a:solidFill>
                  <a:srgbClr val="000000"/>
                </a:solidFill>
                <a:latin typeface="Arial" charset="0"/>
                <a:cs typeface="Times New Roman" pitchFamily="18" charset="0"/>
                <a:sym typeface="Symbol" pitchFamily="18" charset="2"/>
              </a:rPr>
              <a:t>v</a:t>
            </a:r>
            <a:r>
              <a:rPr lang="en-US" sz="2400" baseline="30000">
                <a:solidFill>
                  <a:srgbClr val="000000"/>
                </a:solidFill>
                <a:latin typeface="Arial" charset="0"/>
                <a:cs typeface="Times New Roman" pitchFamily="18" charset="0"/>
                <a:sym typeface="Symbol" pitchFamily="18" charset="2"/>
              </a:rPr>
              <a:t>3 </a:t>
            </a:r>
          </a:p>
          <a:p>
            <a:r>
              <a:rPr lang="en-US" sz="2400">
                <a:solidFill>
                  <a:srgbClr val="000000"/>
                </a:solidFill>
                <a:latin typeface="Arial" charset="0"/>
                <a:cs typeface="Times New Roman" pitchFamily="18" charset="0"/>
                <a:sym typeface="Symbol" pitchFamily="18" charset="2"/>
              </a:rPr>
              <a:t>                	= (0.45)(1/2)452</a:t>
            </a:r>
            <a:r>
              <a:rPr lang="en-US">
                <a:solidFill>
                  <a:srgbClr val="000000"/>
                </a:solidFill>
                <a:sym typeface="Symbol" pitchFamily="18" charset="2"/>
              </a:rPr>
              <a:t></a:t>
            </a:r>
            <a:r>
              <a:rPr lang="en-US" sz="2400">
                <a:solidFill>
                  <a:srgbClr val="000000"/>
                </a:solidFill>
                <a:latin typeface="Arial" charset="0"/>
                <a:cs typeface="Times New Roman" pitchFamily="18" charset="0"/>
                <a:sym typeface="Symbol" pitchFamily="18" charset="2"/>
              </a:rPr>
              <a:t>1.2</a:t>
            </a:r>
            <a:r>
              <a:rPr lang="en-US">
                <a:solidFill>
                  <a:srgbClr val="000000"/>
                </a:solidFill>
                <a:sym typeface="Symbol" pitchFamily="18" charset="2"/>
              </a:rPr>
              <a:t></a:t>
            </a:r>
            <a:r>
              <a:rPr lang="en-US" sz="2400">
                <a:solidFill>
                  <a:srgbClr val="000000"/>
                </a:solidFill>
                <a:latin typeface="Arial" charset="0"/>
                <a:cs typeface="Times New Roman" pitchFamily="18" charset="0"/>
                <a:sym typeface="Symbol" pitchFamily="18" charset="2"/>
              </a:rPr>
              <a:t>15</a:t>
            </a:r>
            <a:r>
              <a:rPr lang="en-US" sz="2400" baseline="30000">
                <a:solidFill>
                  <a:srgbClr val="000000"/>
                </a:solidFill>
                <a:latin typeface="Arial" charset="0"/>
                <a:cs typeface="Times New Roman" pitchFamily="18" charset="0"/>
                <a:sym typeface="Symbol" pitchFamily="18" charset="2"/>
              </a:rPr>
              <a:t>3</a:t>
            </a:r>
            <a:r>
              <a:rPr lang="en-US" sz="2400">
                <a:solidFill>
                  <a:srgbClr val="000000"/>
                </a:solidFill>
                <a:latin typeface="Arial" charset="0"/>
                <a:cs typeface="Times New Roman" pitchFamily="18" charset="0"/>
                <a:sym typeface="Symbol" pitchFamily="18" charset="2"/>
              </a:rPr>
              <a:t> </a:t>
            </a:r>
          </a:p>
          <a:p>
            <a:r>
              <a:rPr lang="en-US" sz="2400">
                <a:solidFill>
                  <a:srgbClr val="000000"/>
                </a:solidFill>
                <a:latin typeface="Arial" charset="0"/>
                <a:cs typeface="Times New Roman" pitchFamily="18" charset="0"/>
                <a:sym typeface="Symbol" pitchFamily="18" charset="2"/>
              </a:rPr>
              <a:t>                	= 411885 W </a:t>
            </a:r>
          </a:p>
          <a:p>
            <a:r>
              <a:rPr lang="en-US" sz="2400">
                <a:solidFill>
                  <a:srgbClr val="000000"/>
                </a:solidFill>
                <a:latin typeface="Arial" charset="0"/>
                <a:cs typeface="Times New Roman" pitchFamily="18" charset="0"/>
                <a:sym typeface="Symbol" pitchFamily="18" charset="2"/>
              </a:rPr>
              <a:t>                	= 410 kW.</a:t>
            </a:r>
          </a:p>
        </p:txBody>
      </p:sp>
      <p:pic>
        <p:nvPicPr>
          <p:cNvPr id="1286149" name="Picture 5" descr="wind-farm"/>
          <p:cNvPicPr>
            <a:picLocks noChangeAspect="1" noChangeArrowheads="1"/>
          </p:cNvPicPr>
          <p:nvPr/>
        </p:nvPicPr>
        <p:blipFill>
          <a:blip r:embed="rId5" cstate="print"/>
          <a:srcRect/>
          <a:stretch>
            <a:fillRect/>
          </a:stretch>
        </p:blipFill>
        <p:spPr bwMode="auto">
          <a:xfrm>
            <a:off x="6188075" y="4570413"/>
            <a:ext cx="2790825" cy="2092325"/>
          </a:xfrm>
          <a:prstGeom prst="rect">
            <a:avLst/>
          </a:prstGeom>
          <a:ln>
            <a:noFill/>
          </a:ln>
          <a:effectLst>
            <a:outerShdw blurRad="292100" dist="139700" dir="2700000" algn="tl" rotWithShape="0">
              <a:srgbClr val="333333">
                <a:alpha val="65000"/>
              </a:srgbClr>
            </a:outerShdw>
          </a:effectLst>
        </p:spPr>
      </p:pic>
      <p:sp>
        <p:nvSpPr>
          <p:cNvPr id="68613" name="Rectangle 6"/>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Solving problems relevant to energy transformations</a:t>
            </a:r>
            <a:endParaRPr lang="en-US" i="1">
              <a:solidFill>
                <a:srgbClr val="000000"/>
              </a:solidFill>
              <a:ea typeface="Calibri" pitchFamily="34" charset="0"/>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86148">
                                            <p:txEl>
                                              <p:pRg st="0" end="0"/>
                                            </p:txEl>
                                          </p:spTgt>
                                        </p:tgtEl>
                                        <p:attrNameLst>
                                          <p:attrName>style.visibility</p:attrName>
                                        </p:attrNameLst>
                                      </p:cBhvr>
                                      <p:to>
                                        <p:strVal val="visible"/>
                                      </p:to>
                                    </p:set>
                                    <p:anim calcmode="lin" valueType="num">
                                      <p:cBhvr additive="base">
                                        <p:cTn id="7" dur="500" fill="hold"/>
                                        <p:tgtEl>
                                          <p:spTgt spid="128614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8614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286149"/>
                                        </p:tgtEl>
                                        <p:attrNameLst>
                                          <p:attrName>style.visibility</p:attrName>
                                        </p:attrNameLst>
                                      </p:cBhvr>
                                      <p:to>
                                        <p:strVal val="visible"/>
                                      </p:to>
                                    </p:set>
                                    <p:anim calcmode="lin" valueType="num">
                                      <p:cBhvr>
                                        <p:cTn id="11" dur="500" fill="hold"/>
                                        <p:tgtEl>
                                          <p:spTgt spid="1286149"/>
                                        </p:tgtEl>
                                        <p:attrNameLst>
                                          <p:attrName>ppt_w</p:attrName>
                                        </p:attrNameLst>
                                      </p:cBhvr>
                                      <p:tavLst>
                                        <p:tav tm="0">
                                          <p:val>
                                            <p:fltVal val="0"/>
                                          </p:val>
                                        </p:tav>
                                        <p:tav tm="100000">
                                          <p:val>
                                            <p:strVal val="#ppt_w"/>
                                          </p:val>
                                        </p:tav>
                                      </p:tavLst>
                                    </p:anim>
                                    <p:anim calcmode="lin" valueType="num">
                                      <p:cBhvr>
                                        <p:cTn id="12" dur="500" fill="hold"/>
                                        <p:tgtEl>
                                          <p:spTgt spid="1286149"/>
                                        </p:tgtEl>
                                        <p:attrNameLst>
                                          <p:attrName>ppt_h</p:attrName>
                                        </p:attrNameLst>
                                      </p:cBhvr>
                                      <p:tavLst>
                                        <p:tav tm="0">
                                          <p:val>
                                            <p:fltVal val="0"/>
                                          </p:val>
                                        </p:tav>
                                        <p:tav tm="100000">
                                          <p:val>
                                            <p:strVal val="#ppt_h"/>
                                          </p:val>
                                        </p:tav>
                                      </p:tavLst>
                                    </p:anim>
                                    <p:animEffect transition="in" filter="fade">
                                      <p:cBhvr>
                                        <p:cTn id="13" dur="500"/>
                                        <p:tgtEl>
                                          <p:spTgt spid="128614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86148">
                                            <p:txEl>
                                              <p:pRg st="1" end="1"/>
                                            </p:txEl>
                                          </p:spTgt>
                                        </p:tgtEl>
                                        <p:attrNameLst>
                                          <p:attrName>style.visibility</p:attrName>
                                        </p:attrNameLst>
                                      </p:cBhvr>
                                      <p:to>
                                        <p:strVal val="visible"/>
                                      </p:to>
                                    </p:set>
                                    <p:anim calcmode="lin" valueType="num">
                                      <p:cBhvr additive="base">
                                        <p:cTn id="18" dur="500" fill="hold"/>
                                        <p:tgtEl>
                                          <p:spTgt spid="1286148">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8614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86148">
                                            <p:txEl>
                                              <p:pRg st="2" end="2"/>
                                            </p:txEl>
                                          </p:spTgt>
                                        </p:tgtEl>
                                        <p:attrNameLst>
                                          <p:attrName>style.visibility</p:attrName>
                                        </p:attrNameLst>
                                      </p:cBhvr>
                                      <p:to>
                                        <p:strVal val="visible"/>
                                      </p:to>
                                    </p:set>
                                    <p:anim calcmode="lin" valueType="num">
                                      <p:cBhvr additive="base">
                                        <p:cTn id="24" dur="500" fill="hold"/>
                                        <p:tgtEl>
                                          <p:spTgt spid="1286148">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8614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286148">
                                            <p:txEl>
                                              <p:pRg st="3" end="3"/>
                                            </p:txEl>
                                          </p:spTgt>
                                        </p:tgtEl>
                                        <p:attrNameLst>
                                          <p:attrName>style.visibility</p:attrName>
                                        </p:attrNameLst>
                                      </p:cBhvr>
                                      <p:to>
                                        <p:strVal val="visible"/>
                                      </p:to>
                                    </p:set>
                                    <p:anim calcmode="lin" valueType="num">
                                      <p:cBhvr additive="base">
                                        <p:cTn id="30" dur="500" fill="hold"/>
                                        <p:tgtEl>
                                          <p:spTgt spid="1286148">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8614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286148">
                                            <p:txEl>
                                              <p:pRg st="4" end="4"/>
                                            </p:txEl>
                                          </p:spTgt>
                                        </p:tgtEl>
                                        <p:attrNameLst>
                                          <p:attrName>style.visibility</p:attrName>
                                        </p:attrNameLst>
                                      </p:cBhvr>
                                      <p:to>
                                        <p:strVal val="visible"/>
                                      </p:to>
                                    </p:set>
                                    <p:anim calcmode="lin" valueType="num">
                                      <p:cBhvr additive="base">
                                        <p:cTn id="36" dur="500" fill="hold"/>
                                        <p:tgtEl>
                                          <p:spTgt spid="1286148">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28614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286148">
                                            <p:txEl>
                                              <p:pRg st="5" end="5"/>
                                            </p:txEl>
                                          </p:spTgt>
                                        </p:tgtEl>
                                        <p:attrNameLst>
                                          <p:attrName>style.visibility</p:attrName>
                                        </p:attrNameLst>
                                      </p:cBhvr>
                                      <p:to>
                                        <p:strVal val="visible"/>
                                      </p:to>
                                    </p:set>
                                    <p:anim calcmode="lin" valueType="num">
                                      <p:cBhvr additive="base">
                                        <p:cTn id="42" dur="500" fill="hold"/>
                                        <p:tgtEl>
                                          <p:spTgt spid="1286148">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28614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286148">
                                            <p:txEl>
                                              <p:pRg st="6" end="6"/>
                                            </p:txEl>
                                          </p:spTgt>
                                        </p:tgtEl>
                                        <p:attrNameLst>
                                          <p:attrName>style.visibility</p:attrName>
                                        </p:attrNameLst>
                                      </p:cBhvr>
                                      <p:to>
                                        <p:strVal val="visible"/>
                                      </p:to>
                                    </p:set>
                                    <p:anim calcmode="lin" valueType="num">
                                      <p:cBhvr additive="base">
                                        <p:cTn id="48" dur="500" fill="hold"/>
                                        <p:tgtEl>
                                          <p:spTgt spid="1286148">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28614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69635" name="Rectangle 4"/>
          <p:cNvSpPr>
            <a:spLocks noChangeArrowheads="1"/>
          </p:cNvSpPr>
          <p:nvPr/>
        </p:nvSpPr>
        <p:spPr bwMode="auto">
          <a:xfrm>
            <a:off x="685800" y="1824038"/>
            <a:ext cx="7772400" cy="5033962"/>
          </a:xfrm>
          <a:prstGeom prst="rect">
            <a:avLst/>
          </a:prstGeom>
          <a:solidFill>
            <a:srgbClr val="CCFFCC"/>
          </a:solidFill>
          <a:ln w="9525">
            <a:noFill/>
            <a:miter lim="800000"/>
            <a:headEnd/>
            <a:tailEnd/>
          </a:ln>
        </p:spPr>
        <p:txBody>
          <a:bodyPr/>
          <a:lstStyle/>
          <a:p>
            <a:endParaRPr lang="en-US"/>
          </a:p>
        </p:txBody>
      </p:sp>
      <p:pic>
        <p:nvPicPr>
          <p:cNvPr id="1288197"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2625" y="1858963"/>
            <a:ext cx="7800975" cy="1214437"/>
          </a:xfrm>
          <a:prstGeom prst="rect">
            <a:avLst/>
          </a:prstGeom>
          <a:noFill/>
          <a:ln w="9525">
            <a:noFill/>
            <a:miter lim="800000"/>
            <a:headEnd/>
            <a:tailEnd/>
          </a:ln>
        </p:spPr>
      </p:pic>
      <p:pic>
        <p:nvPicPr>
          <p:cNvPr id="1288198" name="Picture 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69925" y="3082925"/>
            <a:ext cx="7802563" cy="666750"/>
          </a:xfrm>
          <a:prstGeom prst="rect">
            <a:avLst/>
          </a:prstGeom>
          <a:noFill/>
          <a:ln w="9525">
            <a:noFill/>
            <a:miter lim="800000"/>
            <a:headEnd/>
            <a:tailEnd/>
          </a:ln>
        </p:spPr>
      </p:pic>
      <p:pic>
        <p:nvPicPr>
          <p:cNvPr id="1288199" name="Picture 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47700" y="3894138"/>
            <a:ext cx="7742238" cy="2444750"/>
          </a:xfrm>
          <a:prstGeom prst="rect">
            <a:avLst/>
          </a:prstGeom>
          <a:noFill/>
          <a:ln w="9525">
            <a:noFill/>
            <a:miter lim="800000"/>
            <a:headEnd/>
            <a:tailEnd/>
          </a:ln>
        </p:spPr>
      </p:pic>
      <p:sp>
        <p:nvSpPr>
          <p:cNvPr id="1288200" name="Text Box 8"/>
          <p:cNvSpPr txBox="1">
            <a:spLocks noChangeArrowheads="1"/>
          </p:cNvSpPr>
          <p:nvPr/>
        </p:nvSpPr>
        <p:spPr bwMode="auto">
          <a:xfrm>
            <a:off x="1728788" y="3808413"/>
            <a:ext cx="3814762" cy="457200"/>
          </a:xfrm>
          <a:prstGeom prst="rect">
            <a:avLst/>
          </a:prstGeom>
          <a:noFill/>
          <a:ln w="9525">
            <a:noFill/>
            <a:miter lim="800000"/>
            <a:headEnd/>
            <a:tailEnd/>
          </a:ln>
        </p:spPr>
        <p:txBody>
          <a:bodyPr>
            <a:spAutoFit/>
          </a:bodyPr>
          <a:lstStyle/>
          <a:p>
            <a:r>
              <a:rPr lang="en-US" sz="2400">
                <a:solidFill>
                  <a:schemeClr val="hlink"/>
                </a:solidFill>
                <a:latin typeface="Arial" charset="0"/>
                <a:sym typeface="Symbol" pitchFamily="18" charset="2"/>
              </a:rPr>
              <a:t></a:t>
            </a:r>
            <a:r>
              <a:rPr lang="en-US" sz="2400" i="1">
                <a:solidFill>
                  <a:schemeClr val="hlink"/>
                </a:solidFill>
                <a:latin typeface="Arial" charset="0"/>
              </a:rPr>
              <a:t>A</a:t>
            </a:r>
            <a:r>
              <a:rPr lang="en-US" sz="2400">
                <a:solidFill>
                  <a:schemeClr val="hlink"/>
                </a:solidFill>
                <a:latin typeface="Arial" charset="0"/>
              </a:rPr>
              <a:t> = </a:t>
            </a:r>
            <a:r>
              <a:rPr lang="en-US" sz="2400">
                <a:solidFill>
                  <a:schemeClr val="hlink"/>
                </a:solidFill>
                <a:latin typeface="Arial" charset="0"/>
                <a:cs typeface="Times New Roman" pitchFamily="18" charset="0"/>
                <a:sym typeface="Symbol" pitchFamily="18" charset="2"/>
              </a:rPr>
              <a:t></a:t>
            </a:r>
            <a:r>
              <a:rPr lang="en-US" sz="2400" i="1">
                <a:solidFill>
                  <a:schemeClr val="hlink"/>
                </a:solidFill>
                <a:latin typeface="Arial" charset="0"/>
                <a:cs typeface="Times New Roman" pitchFamily="18" charset="0"/>
                <a:sym typeface="Symbol" pitchFamily="18" charset="2"/>
              </a:rPr>
              <a:t>r</a:t>
            </a:r>
            <a:r>
              <a:rPr lang="en-US" sz="2400" baseline="30000">
                <a:solidFill>
                  <a:schemeClr val="hlink"/>
                </a:solidFill>
                <a:latin typeface="Arial" charset="0"/>
                <a:cs typeface="Times New Roman" pitchFamily="18" charset="0"/>
                <a:sym typeface="Symbol" pitchFamily="18" charset="2"/>
              </a:rPr>
              <a:t>2</a:t>
            </a:r>
            <a:r>
              <a:rPr lang="en-US" sz="2400">
                <a:solidFill>
                  <a:schemeClr val="hlink"/>
                </a:solidFill>
                <a:latin typeface="Arial" charset="0"/>
                <a:cs typeface="Times New Roman" pitchFamily="18" charset="0"/>
                <a:sym typeface="Symbol" pitchFamily="18" charset="2"/>
              </a:rPr>
              <a:t> = </a:t>
            </a:r>
            <a:r>
              <a:rPr lang="en-US" sz="2400">
                <a:solidFill>
                  <a:schemeClr val="hlink"/>
                </a:solidFill>
                <a:latin typeface="Arial" charset="0"/>
                <a:sym typeface="Symbol" pitchFamily="18" charset="2"/>
              </a:rPr>
              <a:t>(7.5</a:t>
            </a:r>
            <a:r>
              <a:rPr lang="en-US" sz="2400" baseline="30000">
                <a:solidFill>
                  <a:schemeClr val="hlink"/>
                </a:solidFill>
                <a:latin typeface="Arial" charset="0"/>
                <a:sym typeface="Symbol" pitchFamily="18" charset="2"/>
              </a:rPr>
              <a:t>2</a:t>
            </a:r>
            <a:r>
              <a:rPr lang="en-US" sz="2400">
                <a:solidFill>
                  <a:schemeClr val="hlink"/>
                </a:solidFill>
                <a:latin typeface="Arial" charset="0"/>
                <a:sym typeface="Symbol" pitchFamily="18" charset="2"/>
              </a:rPr>
              <a:t>) = 177</a:t>
            </a:r>
            <a:r>
              <a:rPr lang="en-US" sz="2400">
                <a:solidFill>
                  <a:schemeClr val="hlink"/>
                </a:solidFill>
                <a:latin typeface="Arial" charset="0"/>
              </a:rPr>
              <a:t>.</a:t>
            </a:r>
          </a:p>
        </p:txBody>
      </p:sp>
      <p:sp>
        <p:nvSpPr>
          <p:cNvPr id="1288201" name="Text Box 9"/>
          <p:cNvSpPr txBox="1">
            <a:spLocks noChangeArrowheads="1"/>
          </p:cNvSpPr>
          <p:nvPr/>
        </p:nvSpPr>
        <p:spPr bwMode="auto">
          <a:xfrm>
            <a:off x="1271588" y="4595813"/>
            <a:ext cx="7315200"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Power</a:t>
            </a:r>
            <a:r>
              <a:rPr lang="en-US" sz="2400" baseline="-25000">
                <a:solidFill>
                  <a:schemeClr val="hlink"/>
                </a:solidFill>
                <a:latin typeface="Arial" charset="0"/>
              </a:rPr>
              <a:t>in</a:t>
            </a:r>
            <a:r>
              <a:rPr lang="en-US" sz="2400">
                <a:solidFill>
                  <a:schemeClr val="hlink"/>
                </a:solidFill>
                <a:latin typeface="Arial" charset="0"/>
              </a:rPr>
              <a:t> = </a:t>
            </a:r>
            <a:r>
              <a:rPr lang="en-US" sz="2400">
                <a:solidFill>
                  <a:schemeClr val="hlink"/>
                </a:solidFill>
                <a:latin typeface="Arial" charset="0"/>
                <a:sym typeface="Symbol" pitchFamily="18" charset="2"/>
              </a:rPr>
              <a:t>(1/2)</a:t>
            </a:r>
            <a:r>
              <a:rPr lang="en-US" sz="2400" i="1">
                <a:solidFill>
                  <a:schemeClr val="hlink"/>
                </a:solidFill>
                <a:latin typeface="Arial" charset="0"/>
                <a:sym typeface="Symbol" pitchFamily="18" charset="2"/>
              </a:rPr>
              <a:t>A</a:t>
            </a:r>
            <a:r>
              <a:rPr lang="en-US" sz="2400">
                <a:solidFill>
                  <a:schemeClr val="hlink"/>
                </a:solidFill>
                <a:latin typeface="Arial" charset="0"/>
                <a:sym typeface="Symbol" pitchFamily="18" charset="2"/>
              </a:rPr>
              <a:t></a:t>
            </a:r>
            <a:r>
              <a:rPr lang="en-US" sz="2400" i="1">
                <a:solidFill>
                  <a:schemeClr val="hlink"/>
                </a:solidFill>
                <a:latin typeface="Arial" charset="0"/>
                <a:sym typeface="Symbol" pitchFamily="18" charset="2"/>
              </a:rPr>
              <a:t>v</a:t>
            </a:r>
            <a:r>
              <a:rPr lang="en-US" sz="2400" baseline="30000">
                <a:solidFill>
                  <a:schemeClr val="hlink"/>
                </a:solidFill>
                <a:latin typeface="Arial" charset="0"/>
                <a:sym typeface="Symbol" pitchFamily="18" charset="2"/>
              </a:rPr>
              <a:t>3</a:t>
            </a:r>
            <a:r>
              <a:rPr lang="en-US" sz="2400">
                <a:solidFill>
                  <a:schemeClr val="hlink"/>
                </a:solidFill>
                <a:latin typeface="Arial" charset="0"/>
                <a:sym typeface="Symbol" pitchFamily="18" charset="2"/>
              </a:rPr>
              <a:t> = (1/2)(177)(1.2)9</a:t>
            </a:r>
            <a:r>
              <a:rPr lang="en-US" sz="2400" baseline="30000">
                <a:solidFill>
                  <a:schemeClr val="hlink"/>
                </a:solidFill>
                <a:latin typeface="Arial" charset="0"/>
                <a:sym typeface="Symbol" pitchFamily="18" charset="2"/>
              </a:rPr>
              <a:t>3</a:t>
            </a:r>
            <a:r>
              <a:rPr lang="en-US" sz="2400">
                <a:solidFill>
                  <a:schemeClr val="hlink"/>
                </a:solidFill>
                <a:latin typeface="Arial" charset="0"/>
                <a:sym typeface="Symbol" pitchFamily="18" charset="2"/>
              </a:rPr>
              <a:t> = 77420</a:t>
            </a:r>
          </a:p>
        </p:txBody>
      </p:sp>
      <p:sp>
        <p:nvSpPr>
          <p:cNvPr id="1288202" name="Text Box 10"/>
          <p:cNvSpPr txBox="1">
            <a:spLocks noChangeArrowheads="1"/>
          </p:cNvSpPr>
          <p:nvPr/>
        </p:nvSpPr>
        <p:spPr bwMode="auto">
          <a:xfrm>
            <a:off x="1274763" y="5146675"/>
            <a:ext cx="7315200"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Power</a:t>
            </a:r>
            <a:r>
              <a:rPr lang="en-US" sz="2400" baseline="-25000">
                <a:solidFill>
                  <a:schemeClr val="hlink"/>
                </a:solidFill>
                <a:latin typeface="Arial" charset="0"/>
              </a:rPr>
              <a:t>thru</a:t>
            </a:r>
            <a:r>
              <a:rPr lang="en-US" sz="2400">
                <a:solidFill>
                  <a:schemeClr val="hlink"/>
                </a:solidFill>
                <a:latin typeface="Arial" charset="0"/>
              </a:rPr>
              <a:t> = </a:t>
            </a:r>
            <a:r>
              <a:rPr lang="en-US" sz="2400">
                <a:solidFill>
                  <a:schemeClr val="hlink"/>
                </a:solidFill>
                <a:latin typeface="Arial" charset="0"/>
                <a:sym typeface="Symbol" pitchFamily="18" charset="2"/>
              </a:rPr>
              <a:t>(1/2)</a:t>
            </a:r>
            <a:r>
              <a:rPr lang="en-US" sz="2400" i="1">
                <a:solidFill>
                  <a:schemeClr val="hlink"/>
                </a:solidFill>
                <a:latin typeface="Arial" charset="0"/>
                <a:sym typeface="Symbol" pitchFamily="18" charset="2"/>
              </a:rPr>
              <a:t>A</a:t>
            </a:r>
            <a:r>
              <a:rPr lang="en-US" sz="2400">
                <a:solidFill>
                  <a:schemeClr val="hlink"/>
                </a:solidFill>
                <a:latin typeface="Arial" charset="0"/>
                <a:sym typeface="Symbol" pitchFamily="18" charset="2"/>
              </a:rPr>
              <a:t></a:t>
            </a:r>
            <a:r>
              <a:rPr lang="en-US" sz="2400" i="1">
                <a:solidFill>
                  <a:schemeClr val="hlink"/>
                </a:solidFill>
                <a:latin typeface="Arial" charset="0"/>
                <a:sym typeface="Symbol" pitchFamily="18" charset="2"/>
              </a:rPr>
              <a:t>v</a:t>
            </a:r>
            <a:r>
              <a:rPr lang="en-US" sz="2400" baseline="30000">
                <a:solidFill>
                  <a:schemeClr val="hlink"/>
                </a:solidFill>
                <a:latin typeface="Arial" charset="0"/>
                <a:sym typeface="Symbol" pitchFamily="18" charset="2"/>
              </a:rPr>
              <a:t>3</a:t>
            </a:r>
            <a:r>
              <a:rPr lang="en-US" sz="2400">
                <a:solidFill>
                  <a:schemeClr val="hlink"/>
                </a:solidFill>
                <a:latin typeface="Arial" charset="0"/>
                <a:sym typeface="Symbol" pitchFamily="18" charset="2"/>
              </a:rPr>
              <a:t> = (1/2)(177)(2.2)5</a:t>
            </a:r>
            <a:r>
              <a:rPr lang="en-US" sz="2400" baseline="30000">
                <a:solidFill>
                  <a:schemeClr val="hlink"/>
                </a:solidFill>
                <a:latin typeface="Arial" charset="0"/>
                <a:sym typeface="Symbol" pitchFamily="18" charset="2"/>
              </a:rPr>
              <a:t>3</a:t>
            </a:r>
            <a:r>
              <a:rPr lang="en-US" sz="2400">
                <a:solidFill>
                  <a:schemeClr val="hlink"/>
                </a:solidFill>
                <a:latin typeface="Arial" charset="0"/>
                <a:sym typeface="Symbol" pitchFamily="18" charset="2"/>
              </a:rPr>
              <a:t> = 24338</a:t>
            </a:r>
          </a:p>
        </p:txBody>
      </p:sp>
      <p:sp>
        <p:nvSpPr>
          <p:cNvPr id="1288203" name="Text Box 11"/>
          <p:cNvSpPr txBox="1">
            <a:spLocks noChangeArrowheads="1"/>
          </p:cNvSpPr>
          <p:nvPr/>
        </p:nvSpPr>
        <p:spPr bwMode="auto">
          <a:xfrm>
            <a:off x="1276350" y="5741988"/>
            <a:ext cx="7315200"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Power</a:t>
            </a:r>
            <a:r>
              <a:rPr lang="en-US" sz="2400" baseline="-25000">
                <a:solidFill>
                  <a:schemeClr val="hlink"/>
                </a:solidFill>
                <a:latin typeface="Arial" charset="0"/>
              </a:rPr>
              <a:t>ext</a:t>
            </a:r>
            <a:r>
              <a:rPr lang="en-US" sz="2400">
                <a:solidFill>
                  <a:schemeClr val="hlink"/>
                </a:solidFill>
                <a:latin typeface="Arial" charset="0"/>
              </a:rPr>
              <a:t> = </a:t>
            </a:r>
            <a:r>
              <a:rPr lang="en-US" sz="2400" i="1">
                <a:solidFill>
                  <a:schemeClr val="hlink"/>
                </a:solidFill>
                <a:latin typeface="Arial" charset="0"/>
              </a:rPr>
              <a:t>power</a:t>
            </a:r>
            <a:r>
              <a:rPr lang="en-US" sz="2400" baseline="-25000">
                <a:solidFill>
                  <a:schemeClr val="hlink"/>
                </a:solidFill>
                <a:latin typeface="Arial" charset="0"/>
              </a:rPr>
              <a:t>in</a:t>
            </a:r>
            <a:r>
              <a:rPr lang="en-US" sz="2400">
                <a:solidFill>
                  <a:schemeClr val="hlink"/>
                </a:solidFill>
                <a:latin typeface="Arial" charset="0"/>
                <a:sym typeface="Symbol" pitchFamily="18" charset="2"/>
              </a:rPr>
              <a:t> - </a:t>
            </a:r>
            <a:r>
              <a:rPr lang="en-US" sz="2400" i="1">
                <a:solidFill>
                  <a:schemeClr val="hlink"/>
                </a:solidFill>
                <a:latin typeface="Arial" charset="0"/>
              </a:rPr>
              <a:t>power</a:t>
            </a:r>
            <a:r>
              <a:rPr lang="en-US" sz="2400" baseline="-25000">
                <a:solidFill>
                  <a:schemeClr val="hlink"/>
                </a:solidFill>
                <a:latin typeface="Arial" charset="0"/>
              </a:rPr>
              <a:t>thru</a:t>
            </a:r>
          </a:p>
        </p:txBody>
      </p:sp>
      <p:sp>
        <p:nvSpPr>
          <p:cNvPr id="1288204" name="Text Box 12"/>
          <p:cNvSpPr txBox="1">
            <a:spLocks noChangeArrowheads="1"/>
          </p:cNvSpPr>
          <p:nvPr/>
        </p:nvSpPr>
        <p:spPr bwMode="auto">
          <a:xfrm>
            <a:off x="1282700" y="6296025"/>
            <a:ext cx="7315200"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Power</a:t>
            </a:r>
            <a:r>
              <a:rPr lang="en-US" sz="2400" baseline="-25000">
                <a:solidFill>
                  <a:schemeClr val="hlink"/>
                </a:solidFill>
                <a:latin typeface="Arial" charset="0"/>
              </a:rPr>
              <a:t>ext</a:t>
            </a:r>
            <a:r>
              <a:rPr lang="en-US" sz="2400">
                <a:solidFill>
                  <a:schemeClr val="hlink"/>
                </a:solidFill>
                <a:latin typeface="Arial" charset="0"/>
              </a:rPr>
              <a:t> = </a:t>
            </a:r>
            <a:r>
              <a:rPr lang="en-US" sz="2400">
                <a:solidFill>
                  <a:schemeClr val="hlink"/>
                </a:solidFill>
                <a:latin typeface="Arial" charset="0"/>
                <a:sym typeface="Symbol" pitchFamily="18" charset="2"/>
              </a:rPr>
              <a:t>77420 – 24338 = 53082 W = 53 kW.</a:t>
            </a:r>
          </a:p>
        </p:txBody>
      </p:sp>
      <p:sp>
        <p:nvSpPr>
          <p:cNvPr id="69644" name="Rectangle 13"/>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Solving problems relevant to energy transformations</a:t>
            </a:r>
            <a:endParaRPr lang="en-US" i="1">
              <a:solidFill>
                <a:srgbClr val="000000"/>
              </a:solidFill>
              <a:ea typeface="Calibri" pitchFamily="34" charset="0"/>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88197"/>
                                        </p:tgtEl>
                                        <p:attrNameLst>
                                          <p:attrName>style.visibility</p:attrName>
                                        </p:attrNameLst>
                                      </p:cBhvr>
                                      <p:to>
                                        <p:strVal val="visible"/>
                                      </p:to>
                                    </p:set>
                                    <p:anim calcmode="lin" valueType="num">
                                      <p:cBhvr additive="base">
                                        <p:cTn id="7" dur="500" fill="hold"/>
                                        <p:tgtEl>
                                          <p:spTgt spid="1288197"/>
                                        </p:tgtEl>
                                        <p:attrNameLst>
                                          <p:attrName>ppt_x</p:attrName>
                                        </p:attrNameLst>
                                      </p:cBhvr>
                                      <p:tavLst>
                                        <p:tav tm="0">
                                          <p:val>
                                            <p:strVal val="#ppt_x"/>
                                          </p:val>
                                        </p:tav>
                                        <p:tav tm="100000">
                                          <p:val>
                                            <p:strVal val="#ppt_x"/>
                                          </p:val>
                                        </p:tav>
                                      </p:tavLst>
                                    </p:anim>
                                    <p:anim calcmode="lin" valueType="num">
                                      <p:cBhvr additive="base">
                                        <p:cTn id="8" dur="500" fill="hold"/>
                                        <p:tgtEl>
                                          <p:spTgt spid="128819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88198"/>
                                        </p:tgtEl>
                                        <p:attrNameLst>
                                          <p:attrName>style.visibility</p:attrName>
                                        </p:attrNameLst>
                                      </p:cBhvr>
                                      <p:to>
                                        <p:strVal val="visible"/>
                                      </p:to>
                                    </p:set>
                                    <p:anim calcmode="lin" valueType="num">
                                      <p:cBhvr additive="base">
                                        <p:cTn id="13" dur="500" fill="hold"/>
                                        <p:tgtEl>
                                          <p:spTgt spid="1288198"/>
                                        </p:tgtEl>
                                        <p:attrNameLst>
                                          <p:attrName>ppt_x</p:attrName>
                                        </p:attrNameLst>
                                      </p:cBhvr>
                                      <p:tavLst>
                                        <p:tav tm="0">
                                          <p:val>
                                            <p:strVal val="#ppt_x"/>
                                          </p:val>
                                        </p:tav>
                                        <p:tav tm="100000">
                                          <p:val>
                                            <p:strVal val="#ppt_x"/>
                                          </p:val>
                                        </p:tav>
                                      </p:tavLst>
                                    </p:anim>
                                    <p:anim calcmode="lin" valueType="num">
                                      <p:cBhvr additive="base">
                                        <p:cTn id="14" dur="500" fill="hold"/>
                                        <p:tgtEl>
                                          <p:spTgt spid="128819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88199"/>
                                        </p:tgtEl>
                                        <p:attrNameLst>
                                          <p:attrName>style.visibility</p:attrName>
                                        </p:attrNameLst>
                                      </p:cBhvr>
                                      <p:to>
                                        <p:strVal val="visible"/>
                                      </p:to>
                                    </p:set>
                                    <p:anim calcmode="lin" valueType="num">
                                      <p:cBhvr additive="base">
                                        <p:cTn id="19" dur="500" fill="hold"/>
                                        <p:tgtEl>
                                          <p:spTgt spid="1288199"/>
                                        </p:tgtEl>
                                        <p:attrNameLst>
                                          <p:attrName>ppt_x</p:attrName>
                                        </p:attrNameLst>
                                      </p:cBhvr>
                                      <p:tavLst>
                                        <p:tav tm="0">
                                          <p:val>
                                            <p:strVal val="#ppt_x"/>
                                          </p:val>
                                        </p:tav>
                                        <p:tav tm="100000">
                                          <p:val>
                                            <p:strVal val="#ppt_x"/>
                                          </p:val>
                                        </p:tav>
                                      </p:tavLst>
                                    </p:anim>
                                    <p:anim calcmode="lin" valueType="num">
                                      <p:cBhvr additive="base">
                                        <p:cTn id="20" dur="500" fill="hold"/>
                                        <p:tgtEl>
                                          <p:spTgt spid="128819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iterate type="lt">
                                    <p:tmPct val="10000"/>
                                  </p:iterate>
                                  <p:childTnLst>
                                    <p:set>
                                      <p:cBhvr>
                                        <p:cTn id="24" dur="1" fill="hold">
                                          <p:stCondLst>
                                            <p:cond delay="0"/>
                                          </p:stCondLst>
                                        </p:cTn>
                                        <p:tgtEl>
                                          <p:spTgt spid="1288200"/>
                                        </p:tgtEl>
                                        <p:attrNameLst>
                                          <p:attrName>style.visibility</p:attrName>
                                        </p:attrNameLst>
                                      </p:cBhvr>
                                      <p:to>
                                        <p:strVal val="visible"/>
                                      </p:to>
                                    </p:set>
                                    <p:anim calcmode="lin" valueType="num">
                                      <p:cBhvr additive="base">
                                        <p:cTn id="25" dur="500" fill="hold"/>
                                        <p:tgtEl>
                                          <p:spTgt spid="1288200"/>
                                        </p:tgtEl>
                                        <p:attrNameLst>
                                          <p:attrName>ppt_x</p:attrName>
                                        </p:attrNameLst>
                                      </p:cBhvr>
                                      <p:tavLst>
                                        <p:tav tm="0">
                                          <p:val>
                                            <p:strVal val="1+#ppt_w/2"/>
                                          </p:val>
                                        </p:tav>
                                        <p:tav tm="100000">
                                          <p:val>
                                            <p:strVal val="#ppt_x"/>
                                          </p:val>
                                        </p:tav>
                                      </p:tavLst>
                                    </p:anim>
                                    <p:anim calcmode="lin" valueType="num">
                                      <p:cBhvr additive="base">
                                        <p:cTn id="26" dur="500" fill="hold"/>
                                        <p:tgtEl>
                                          <p:spTgt spid="128820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iterate type="lt">
                                    <p:tmPct val="10000"/>
                                  </p:iterate>
                                  <p:childTnLst>
                                    <p:set>
                                      <p:cBhvr>
                                        <p:cTn id="30" dur="1" fill="hold">
                                          <p:stCondLst>
                                            <p:cond delay="0"/>
                                          </p:stCondLst>
                                        </p:cTn>
                                        <p:tgtEl>
                                          <p:spTgt spid="1288201"/>
                                        </p:tgtEl>
                                        <p:attrNameLst>
                                          <p:attrName>style.visibility</p:attrName>
                                        </p:attrNameLst>
                                      </p:cBhvr>
                                      <p:to>
                                        <p:strVal val="visible"/>
                                      </p:to>
                                    </p:set>
                                    <p:anim calcmode="lin" valueType="num">
                                      <p:cBhvr additive="base">
                                        <p:cTn id="31" dur="500" fill="hold"/>
                                        <p:tgtEl>
                                          <p:spTgt spid="1288201"/>
                                        </p:tgtEl>
                                        <p:attrNameLst>
                                          <p:attrName>ppt_x</p:attrName>
                                        </p:attrNameLst>
                                      </p:cBhvr>
                                      <p:tavLst>
                                        <p:tav tm="0">
                                          <p:val>
                                            <p:strVal val="1+#ppt_w/2"/>
                                          </p:val>
                                        </p:tav>
                                        <p:tav tm="100000">
                                          <p:val>
                                            <p:strVal val="#ppt_x"/>
                                          </p:val>
                                        </p:tav>
                                      </p:tavLst>
                                    </p:anim>
                                    <p:anim calcmode="lin" valueType="num">
                                      <p:cBhvr additive="base">
                                        <p:cTn id="32" dur="500" fill="hold"/>
                                        <p:tgtEl>
                                          <p:spTgt spid="128820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type.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iterate type="lt">
                                    <p:tmPct val="10000"/>
                                  </p:iterate>
                                  <p:childTnLst>
                                    <p:set>
                                      <p:cBhvr>
                                        <p:cTn id="36" dur="1" fill="hold">
                                          <p:stCondLst>
                                            <p:cond delay="0"/>
                                          </p:stCondLst>
                                        </p:cTn>
                                        <p:tgtEl>
                                          <p:spTgt spid="1288202"/>
                                        </p:tgtEl>
                                        <p:attrNameLst>
                                          <p:attrName>style.visibility</p:attrName>
                                        </p:attrNameLst>
                                      </p:cBhvr>
                                      <p:to>
                                        <p:strVal val="visible"/>
                                      </p:to>
                                    </p:set>
                                    <p:anim calcmode="lin" valueType="num">
                                      <p:cBhvr additive="base">
                                        <p:cTn id="37" dur="500" fill="hold"/>
                                        <p:tgtEl>
                                          <p:spTgt spid="1288202"/>
                                        </p:tgtEl>
                                        <p:attrNameLst>
                                          <p:attrName>ppt_x</p:attrName>
                                        </p:attrNameLst>
                                      </p:cBhvr>
                                      <p:tavLst>
                                        <p:tav tm="0">
                                          <p:val>
                                            <p:strVal val="1+#ppt_w/2"/>
                                          </p:val>
                                        </p:tav>
                                        <p:tav tm="100000">
                                          <p:val>
                                            <p:strVal val="#ppt_x"/>
                                          </p:val>
                                        </p:tav>
                                      </p:tavLst>
                                    </p:anim>
                                    <p:anim calcmode="lin" valueType="num">
                                      <p:cBhvr additive="base">
                                        <p:cTn id="38" dur="500" fill="hold"/>
                                        <p:tgtEl>
                                          <p:spTgt spid="128820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type.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iterate type="lt">
                                    <p:tmPct val="10000"/>
                                  </p:iterate>
                                  <p:childTnLst>
                                    <p:set>
                                      <p:cBhvr>
                                        <p:cTn id="42" dur="1" fill="hold">
                                          <p:stCondLst>
                                            <p:cond delay="0"/>
                                          </p:stCondLst>
                                        </p:cTn>
                                        <p:tgtEl>
                                          <p:spTgt spid="1288203"/>
                                        </p:tgtEl>
                                        <p:attrNameLst>
                                          <p:attrName>style.visibility</p:attrName>
                                        </p:attrNameLst>
                                      </p:cBhvr>
                                      <p:to>
                                        <p:strVal val="visible"/>
                                      </p:to>
                                    </p:set>
                                    <p:anim calcmode="lin" valueType="num">
                                      <p:cBhvr additive="base">
                                        <p:cTn id="43" dur="500" fill="hold"/>
                                        <p:tgtEl>
                                          <p:spTgt spid="1288203"/>
                                        </p:tgtEl>
                                        <p:attrNameLst>
                                          <p:attrName>ppt_x</p:attrName>
                                        </p:attrNameLst>
                                      </p:cBhvr>
                                      <p:tavLst>
                                        <p:tav tm="0">
                                          <p:val>
                                            <p:strVal val="1+#ppt_w/2"/>
                                          </p:val>
                                        </p:tav>
                                        <p:tav tm="100000">
                                          <p:val>
                                            <p:strVal val="#ppt_x"/>
                                          </p:val>
                                        </p:tav>
                                      </p:tavLst>
                                    </p:anim>
                                    <p:anim calcmode="lin" valueType="num">
                                      <p:cBhvr additive="base">
                                        <p:cTn id="44" dur="500" fill="hold"/>
                                        <p:tgtEl>
                                          <p:spTgt spid="128820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5" name="type.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iterate type="lt">
                                    <p:tmPct val="10000"/>
                                  </p:iterate>
                                  <p:childTnLst>
                                    <p:set>
                                      <p:cBhvr>
                                        <p:cTn id="48" dur="1" fill="hold">
                                          <p:stCondLst>
                                            <p:cond delay="0"/>
                                          </p:stCondLst>
                                        </p:cTn>
                                        <p:tgtEl>
                                          <p:spTgt spid="1288204"/>
                                        </p:tgtEl>
                                        <p:attrNameLst>
                                          <p:attrName>style.visibility</p:attrName>
                                        </p:attrNameLst>
                                      </p:cBhvr>
                                      <p:to>
                                        <p:strVal val="visible"/>
                                      </p:to>
                                    </p:set>
                                    <p:anim calcmode="lin" valueType="num">
                                      <p:cBhvr additive="base">
                                        <p:cTn id="49" dur="500" fill="hold"/>
                                        <p:tgtEl>
                                          <p:spTgt spid="1288204"/>
                                        </p:tgtEl>
                                        <p:attrNameLst>
                                          <p:attrName>ppt_x</p:attrName>
                                        </p:attrNameLst>
                                      </p:cBhvr>
                                      <p:tavLst>
                                        <p:tav tm="0">
                                          <p:val>
                                            <p:strVal val="1+#ppt_w/2"/>
                                          </p:val>
                                        </p:tav>
                                        <p:tav tm="100000">
                                          <p:val>
                                            <p:strVal val="#ppt_x"/>
                                          </p:val>
                                        </p:tav>
                                      </p:tavLst>
                                    </p:anim>
                                    <p:anim calcmode="lin" valueType="num">
                                      <p:cBhvr additive="base">
                                        <p:cTn id="50" dur="500" fill="hold"/>
                                        <p:tgtEl>
                                          <p:spTgt spid="128820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8200" grpId="0"/>
      <p:bldP spid="1288201" grpId="0"/>
      <p:bldP spid="1288202" grpId="0"/>
      <p:bldP spid="1288203" grpId="0"/>
      <p:bldP spid="128820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
          <p:cNvSpPr>
            <a:spLocks noChangeArrowheads="1"/>
          </p:cNvSpPr>
          <p:nvPr/>
        </p:nvSpPr>
        <p:spPr bwMode="auto">
          <a:xfrm>
            <a:off x="685800" y="1824038"/>
            <a:ext cx="7772400" cy="3819525"/>
          </a:xfrm>
          <a:prstGeom prst="rect">
            <a:avLst/>
          </a:prstGeom>
          <a:solidFill>
            <a:srgbClr val="CCFFCC"/>
          </a:solidFill>
          <a:ln w="9525">
            <a:noFill/>
            <a:miter lim="800000"/>
            <a:headEnd/>
            <a:tailEnd/>
          </a:ln>
        </p:spPr>
        <p:txBody>
          <a:bodyPr/>
          <a:lstStyle/>
          <a:p>
            <a:endParaRPr lang="en-US"/>
          </a:p>
        </p:txBody>
      </p:sp>
      <p:pic>
        <p:nvPicPr>
          <p:cNvPr id="70659" name="Picture 1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2625" y="1858963"/>
            <a:ext cx="7800975" cy="1214437"/>
          </a:xfrm>
          <a:prstGeom prst="rect">
            <a:avLst/>
          </a:prstGeom>
          <a:noFill/>
          <a:ln w="9525">
            <a:noFill/>
            <a:miter lim="800000"/>
            <a:headEnd/>
            <a:tailEnd/>
          </a:ln>
        </p:spPr>
      </p:pic>
      <p:pic>
        <p:nvPicPr>
          <p:cNvPr id="70660" name="Picture 1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69925" y="3082925"/>
            <a:ext cx="7802563" cy="666750"/>
          </a:xfrm>
          <a:prstGeom prst="rect">
            <a:avLst/>
          </a:prstGeom>
          <a:noFill/>
          <a:ln w="9525">
            <a:noFill/>
            <a:miter lim="800000"/>
            <a:headEnd/>
            <a:tailEnd/>
          </a:ln>
        </p:spPr>
      </p:pic>
      <p:sp>
        <p:nvSpPr>
          <p:cNvPr id="70661" name="Rectangle 13"/>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Solving problems relevant to energy transformations</a:t>
            </a:r>
            <a:endParaRPr lang="en-US" i="1">
              <a:solidFill>
                <a:srgbClr val="000000"/>
              </a:solidFill>
              <a:ea typeface="Calibri" pitchFamily="34" charset="0"/>
              <a:cs typeface="Times New Roman" pitchFamily="18" charset="0"/>
            </a:endParaRPr>
          </a:p>
        </p:txBody>
      </p:sp>
      <p:sp>
        <p:nvSpPr>
          <p:cNvPr id="70662"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290247" name="Picture 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55638" y="3717925"/>
            <a:ext cx="7735887" cy="1462088"/>
          </a:xfrm>
          <a:prstGeom prst="rect">
            <a:avLst/>
          </a:prstGeom>
          <a:noFill/>
          <a:ln w="9525">
            <a:noFill/>
            <a:miter lim="800000"/>
            <a:headEnd/>
            <a:tailEnd/>
          </a:ln>
        </p:spPr>
      </p:pic>
      <p:sp>
        <p:nvSpPr>
          <p:cNvPr id="1290248" name="Text Box 8"/>
          <p:cNvSpPr txBox="1">
            <a:spLocks noChangeArrowheads="1"/>
          </p:cNvSpPr>
          <p:nvPr/>
        </p:nvSpPr>
        <p:spPr bwMode="auto">
          <a:xfrm>
            <a:off x="1355725" y="4462463"/>
            <a:ext cx="6629400"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i="1">
                <a:solidFill>
                  <a:schemeClr val="hlink"/>
                </a:solidFill>
                <a:latin typeface="Arial" charset="0"/>
              </a:rPr>
              <a:t>P</a:t>
            </a:r>
            <a:r>
              <a:rPr lang="en-US" sz="2400" baseline="-25000">
                <a:solidFill>
                  <a:schemeClr val="hlink"/>
                </a:solidFill>
                <a:latin typeface="Arial" charset="0"/>
              </a:rPr>
              <a:t>out</a:t>
            </a:r>
            <a:r>
              <a:rPr lang="en-US" sz="2400" i="1">
                <a:solidFill>
                  <a:schemeClr val="hlink"/>
                </a:solidFill>
                <a:latin typeface="Arial" charset="0"/>
              </a:rPr>
              <a:t> </a:t>
            </a:r>
            <a:r>
              <a:rPr lang="en-US" sz="2400">
                <a:solidFill>
                  <a:schemeClr val="hlink"/>
                </a:solidFill>
                <a:latin typeface="Arial" charset="0"/>
              </a:rPr>
              <a:t>=</a:t>
            </a:r>
            <a:r>
              <a:rPr lang="en-US" sz="2400" i="1">
                <a:solidFill>
                  <a:schemeClr val="hlink"/>
                </a:solidFill>
                <a:latin typeface="Arial" charset="0"/>
              </a:rPr>
              <a:t> </a:t>
            </a:r>
            <a:r>
              <a:rPr lang="en-US" sz="2400">
                <a:solidFill>
                  <a:schemeClr val="hlink"/>
                </a:solidFill>
                <a:latin typeface="Arial" charset="0"/>
              </a:rPr>
              <a:t>(</a:t>
            </a:r>
            <a:r>
              <a:rPr lang="en-US" sz="2400" i="1">
                <a:solidFill>
                  <a:schemeClr val="hlink"/>
                </a:solidFill>
                <a:latin typeface="Arial" charset="0"/>
              </a:rPr>
              <a:t>efficiency</a:t>
            </a:r>
            <a:r>
              <a:rPr lang="en-US" sz="2400">
                <a:solidFill>
                  <a:schemeClr val="hlink"/>
                </a:solidFill>
                <a:latin typeface="Arial" charset="0"/>
              </a:rPr>
              <a:t>)</a:t>
            </a:r>
            <a:r>
              <a:rPr lang="en-US" sz="2400" i="1">
                <a:solidFill>
                  <a:schemeClr val="hlink"/>
                </a:solidFill>
                <a:latin typeface="Arial" charset="0"/>
              </a:rPr>
              <a:t>P</a:t>
            </a:r>
            <a:r>
              <a:rPr lang="en-US" sz="2400" baseline="-25000">
                <a:solidFill>
                  <a:schemeClr val="hlink"/>
                </a:solidFill>
                <a:latin typeface="Arial" charset="0"/>
              </a:rPr>
              <a:t>extracted</a:t>
            </a:r>
            <a:r>
              <a:rPr lang="en-US" sz="2400">
                <a:solidFill>
                  <a:schemeClr val="hlink"/>
                </a:solidFill>
                <a:latin typeface="Arial" charset="0"/>
              </a:rPr>
              <a:t> </a:t>
            </a:r>
          </a:p>
        </p:txBody>
      </p:sp>
      <p:sp>
        <p:nvSpPr>
          <p:cNvPr id="1290249" name="Text Box 9"/>
          <p:cNvSpPr txBox="1">
            <a:spLocks noChangeArrowheads="1"/>
          </p:cNvSpPr>
          <p:nvPr/>
        </p:nvSpPr>
        <p:spPr bwMode="auto">
          <a:xfrm>
            <a:off x="1358900" y="5054600"/>
            <a:ext cx="6629400"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i="1">
                <a:solidFill>
                  <a:schemeClr val="hlink"/>
                </a:solidFill>
                <a:latin typeface="Arial" charset="0"/>
              </a:rPr>
              <a:t>P</a:t>
            </a:r>
            <a:r>
              <a:rPr lang="en-US" sz="2400" baseline="-25000">
                <a:solidFill>
                  <a:schemeClr val="hlink"/>
                </a:solidFill>
                <a:latin typeface="Arial" charset="0"/>
              </a:rPr>
              <a:t>out</a:t>
            </a:r>
            <a:r>
              <a:rPr lang="en-US" sz="2400" i="1">
                <a:solidFill>
                  <a:schemeClr val="hlink"/>
                </a:solidFill>
                <a:latin typeface="Arial" charset="0"/>
              </a:rPr>
              <a:t> </a:t>
            </a:r>
            <a:r>
              <a:rPr lang="en-US" sz="2400">
                <a:solidFill>
                  <a:schemeClr val="hlink"/>
                </a:solidFill>
                <a:latin typeface="Arial" charset="0"/>
              </a:rPr>
              <a:t>=</a:t>
            </a:r>
            <a:r>
              <a:rPr lang="en-US" sz="2400" i="1">
                <a:solidFill>
                  <a:schemeClr val="hlink"/>
                </a:solidFill>
                <a:latin typeface="Arial" charset="0"/>
              </a:rPr>
              <a:t> </a:t>
            </a:r>
            <a:r>
              <a:rPr lang="en-US" sz="2400">
                <a:solidFill>
                  <a:schemeClr val="hlink"/>
                </a:solidFill>
                <a:latin typeface="Arial" charset="0"/>
              </a:rPr>
              <a:t>(0.72)(</a:t>
            </a:r>
            <a:r>
              <a:rPr lang="en-US" sz="2400">
                <a:solidFill>
                  <a:schemeClr val="hlink"/>
                </a:solidFill>
                <a:latin typeface="Arial" charset="0"/>
                <a:sym typeface="Symbol" pitchFamily="18" charset="2"/>
              </a:rPr>
              <a:t>53 kW) = 38 kW</a:t>
            </a:r>
            <a:r>
              <a:rPr lang="en-US" sz="2400">
                <a:solidFill>
                  <a:schemeClr val="hlink"/>
                </a:solidFill>
                <a:latin typeface="Arial" charset="0"/>
              </a:rPr>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90247"/>
                                        </p:tgtEl>
                                        <p:attrNameLst>
                                          <p:attrName>style.visibility</p:attrName>
                                        </p:attrNameLst>
                                      </p:cBhvr>
                                      <p:to>
                                        <p:strVal val="visible"/>
                                      </p:to>
                                    </p:set>
                                    <p:anim calcmode="lin" valueType="num">
                                      <p:cBhvr additive="base">
                                        <p:cTn id="7" dur="500" fill="hold"/>
                                        <p:tgtEl>
                                          <p:spTgt spid="1290247"/>
                                        </p:tgtEl>
                                        <p:attrNameLst>
                                          <p:attrName>ppt_x</p:attrName>
                                        </p:attrNameLst>
                                      </p:cBhvr>
                                      <p:tavLst>
                                        <p:tav tm="0">
                                          <p:val>
                                            <p:strVal val="#ppt_x"/>
                                          </p:val>
                                        </p:tav>
                                        <p:tav tm="100000">
                                          <p:val>
                                            <p:strVal val="#ppt_x"/>
                                          </p:val>
                                        </p:tav>
                                      </p:tavLst>
                                    </p:anim>
                                    <p:anim calcmode="lin" valueType="num">
                                      <p:cBhvr additive="base">
                                        <p:cTn id="8" dur="500" fill="hold"/>
                                        <p:tgtEl>
                                          <p:spTgt spid="12902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iterate type="lt">
                                    <p:tmPct val="10000"/>
                                  </p:iterate>
                                  <p:childTnLst>
                                    <p:set>
                                      <p:cBhvr>
                                        <p:cTn id="12" dur="1" fill="hold">
                                          <p:stCondLst>
                                            <p:cond delay="0"/>
                                          </p:stCondLst>
                                        </p:cTn>
                                        <p:tgtEl>
                                          <p:spTgt spid="1290248"/>
                                        </p:tgtEl>
                                        <p:attrNameLst>
                                          <p:attrName>style.visibility</p:attrName>
                                        </p:attrNameLst>
                                      </p:cBhvr>
                                      <p:to>
                                        <p:strVal val="visible"/>
                                      </p:to>
                                    </p:set>
                                    <p:anim calcmode="lin" valueType="num">
                                      <p:cBhvr additive="base">
                                        <p:cTn id="13" dur="500" fill="hold"/>
                                        <p:tgtEl>
                                          <p:spTgt spid="1290248"/>
                                        </p:tgtEl>
                                        <p:attrNameLst>
                                          <p:attrName>ppt_x</p:attrName>
                                        </p:attrNameLst>
                                      </p:cBhvr>
                                      <p:tavLst>
                                        <p:tav tm="0">
                                          <p:val>
                                            <p:strVal val="1+#ppt_w/2"/>
                                          </p:val>
                                        </p:tav>
                                        <p:tav tm="100000">
                                          <p:val>
                                            <p:strVal val="#ppt_x"/>
                                          </p:val>
                                        </p:tav>
                                      </p:tavLst>
                                    </p:anim>
                                    <p:anim calcmode="lin" valueType="num">
                                      <p:cBhvr additive="base">
                                        <p:cTn id="14" dur="500" fill="hold"/>
                                        <p:tgtEl>
                                          <p:spTgt spid="129024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10000"/>
                                  </p:iterate>
                                  <p:childTnLst>
                                    <p:set>
                                      <p:cBhvr>
                                        <p:cTn id="18" dur="1" fill="hold">
                                          <p:stCondLst>
                                            <p:cond delay="0"/>
                                          </p:stCondLst>
                                        </p:cTn>
                                        <p:tgtEl>
                                          <p:spTgt spid="1290249"/>
                                        </p:tgtEl>
                                        <p:attrNameLst>
                                          <p:attrName>style.visibility</p:attrName>
                                        </p:attrNameLst>
                                      </p:cBhvr>
                                      <p:to>
                                        <p:strVal val="visible"/>
                                      </p:to>
                                    </p:set>
                                    <p:anim calcmode="lin" valueType="num">
                                      <p:cBhvr additive="base">
                                        <p:cTn id="19" dur="500" fill="hold"/>
                                        <p:tgtEl>
                                          <p:spTgt spid="1290249"/>
                                        </p:tgtEl>
                                        <p:attrNameLst>
                                          <p:attrName>ppt_x</p:attrName>
                                        </p:attrNameLst>
                                      </p:cBhvr>
                                      <p:tavLst>
                                        <p:tav tm="0">
                                          <p:val>
                                            <p:strVal val="1+#ppt_w/2"/>
                                          </p:val>
                                        </p:tav>
                                        <p:tav tm="100000">
                                          <p:val>
                                            <p:strVal val="#ppt_x"/>
                                          </p:val>
                                        </p:tav>
                                      </p:tavLst>
                                    </p:anim>
                                    <p:anim calcmode="lin" valueType="num">
                                      <p:cBhvr additive="base">
                                        <p:cTn id="20" dur="500" fill="hold"/>
                                        <p:tgtEl>
                                          <p:spTgt spid="129024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48" grpId="0"/>
      <p:bldP spid="1290249"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71683" name="Rectangle 4"/>
          <p:cNvSpPr>
            <a:spLocks noChangeArrowheads="1"/>
          </p:cNvSpPr>
          <p:nvPr/>
        </p:nvSpPr>
        <p:spPr bwMode="auto">
          <a:xfrm>
            <a:off x="685800" y="1847850"/>
            <a:ext cx="7772400" cy="3770313"/>
          </a:xfrm>
          <a:prstGeom prst="rect">
            <a:avLst/>
          </a:prstGeom>
          <a:solidFill>
            <a:srgbClr val="CCFFCC"/>
          </a:solidFill>
          <a:ln w="9525">
            <a:noFill/>
            <a:miter lim="800000"/>
            <a:headEnd/>
            <a:tailEnd/>
          </a:ln>
        </p:spPr>
        <p:txBody>
          <a:bodyPr/>
          <a:lstStyle/>
          <a:p>
            <a:endParaRPr lang="en-US"/>
          </a:p>
        </p:txBody>
      </p:sp>
      <p:sp>
        <p:nvSpPr>
          <p:cNvPr id="1292293" name="Text Box 5"/>
          <p:cNvSpPr txBox="1">
            <a:spLocks noChangeArrowheads="1"/>
          </p:cNvSpPr>
          <p:nvPr/>
        </p:nvSpPr>
        <p:spPr bwMode="auto">
          <a:xfrm>
            <a:off x="850900" y="3505200"/>
            <a:ext cx="6629400"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Power is proportional to </a:t>
            </a:r>
            <a:r>
              <a:rPr lang="en-US" sz="2400" i="1">
                <a:solidFill>
                  <a:schemeClr val="hlink"/>
                </a:solidFill>
                <a:latin typeface="Arial" charset="0"/>
              </a:rPr>
              <a:t>v</a:t>
            </a:r>
            <a:r>
              <a:rPr lang="en-US" sz="2400" baseline="30000">
                <a:solidFill>
                  <a:schemeClr val="hlink"/>
                </a:solidFill>
                <a:latin typeface="Arial" charset="0"/>
              </a:rPr>
              <a:t>3</a:t>
            </a:r>
            <a:r>
              <a:rPr lang="en-US" sz="2400">
                <a:solidFill>
                  <a:schemeClr val="hlink"/>
                </a:solidFill>
                <a:latin typeface="Arial" charset="0"/>
              </a:rPr>
              <a:t>.</a:t>
            </a:r>
          </a:p>
        </p:txBody>
      </p:sp>
      <p:pic>
        <p:nvPicPr>
          <p:cNvPr id="1292294" name="Picture 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38188" y="1890713"/>
            <a:ext cx="7694612" cy="1527175"/>
          </a:xfrm>
          <a:prstGeom prst="rect">
            <a:avLst/>
          </a:prstGeom>
          <a:noFill/>
          <a:ln w="9525">
            <a:noFill/>
            <a:miter lim="800000"/>
            <a:headEnd/>
            <a:tailEnd/>
          </a:ln>
        </p:spPr>
      </p:pic>
      <p:sp>
        <p:nvSpPr>
          <p:cNvPr id="1292295" name="Text Box 7"/>
          <p:cNvSpPr txBox="1">
            <a:spLocks noChangeArrowheads="1"/>
          </p:cNvSpPr>
          <p:nvPr/>
        </p:nvSpPr>
        <p:spPr bwMode="auto">
          <a:xfrm>
            <a:off x="842963" y="3975100"/>
            <a:ext cx="7532687"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The wind speed had doubled (from 6 to 12 m</a:t>
            </a:r>
            <a:r>
              <a:rPr lang="en-US" sz="2400" baseline="-25000">
                <a:solidFill>
                  <a:schemeClr val="hlink"/>
                </a:solidFill>
                <a:latin typeface="Arial" charset="0"/>
              </a:rPr>
              <a:t> </a:t>
            </a:r>
            <a:r>
              <a:rPr lang="en-US" sz="2400">
                <a:solidFill>
                  <a:schemeClr val="hlink"/>
                </a:solidFill>
                <a:latin typeface="Arial" charset="0"/>
              </a:rPr>
              <a:t>s</a:t>
            </a:r>
            <a:r>
              <a:rPr lang="en-US" sz="2400" baseline="30000">
                <a:solidFill>
                  <a:schemeClr val="hlink"/>
                </a:solidFill>
                <a:latin typeface="Arial" charset="0"/>
              </a:rPr>
              <a:t>-1</a:t>
            </a:r>
            <a:r>
              <a:rPr lang="en-US" sz="2400">
                <a:solidFill>
                  <a:schemeClr val="hlink"/>
                </a:solidFill>
                <a:latin typeface="Arial" charset="0"/>
              </a:rPr>
              <a:t>).</a:t>
            </a:r>
          </a:p>
        </p:txBody>
      </p:sp>
      <p:sp>
        <p:nvSpPr>
          <p:cNvPr id="1292296" name="Text Box 8"/>
          <p:cNvSpPr txBox="1">
            <a:spLocks noChangeArrowheads="1"/>
          </p:cNvSpPr>
          <p:nvPr/>
        </p:nvSpPr>
        <p:spPr bwMode="auto">
          <a:xfrm>
            <a:off x="852488" y="4471988"/>
            <a:ext cx="7532687"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Thus the power should increase by 2</a:t>
            </a:r>
            <a:r>
              <a:rPr lang="en-US" sz="2400" baseline="30000">
                <a:solidFill>
                  <a:schemeClr val="hlink"/>
                </a:solidFill>
                <a:latin typeface="Arial" charset="0"/>
              </a:rPr>
              <a:t>3</a:t>
            </a:r>
            <a:r>
              <a:rPr lang="en-US" sz="2400">
                <a:solidFill>
                  <a:schemeClr val="hlink"/>
                </a:solidFill>
                <a:latin typeface="Arial" charset="0"/>
              </a:rPr>
              <a:t> = 8 times.</a:t>
            </a:r>
          </a:p>
        </p:txBody>
      </p:sp>
      <p:sp>
        <p:nvSpPr>
          <p:cNvPr id="1292297" name="Text Box 9"/>
          <p:cNvSpPr txBox="1">
            <a:spLocks noChangeArrowheads="1"/>
          </p:cNvSpPr>
          <p:nvPr/>
        </p:nvSpPr>
        <p:spPr bwMode="auto">
          <a:xfrm>
            <a:off x="858838" y="4941888"/>
            <a:ext cx="7532687"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Output will now be 8(5 kW) = 40 kW.</a:t>
            </a:r>
          </a:p>
        </p:txBody>
      </p:sp>
      <p:sp>
        <p:nvSpPr>
          <p:cNvPr id="1292298" name="Oval 10"/>
          <p:cNvSpPr>
            <a:spLocks noChangeArrowheads="1"/>
          </p:cNvSpPr>
          <p:nvPr/>
        </p:nvSpPr>
        <p:spPr bwMode="auto">
          <a:xfrm>
            <a:off x="4630738" y="2979738"/>
            <a:ext cx="409575" cy="409575"/>
          </a:xfrm>
          <a:prstGeom prst="ellipse">
            <a:avLst/>
          </a:prstGeom>
          <a:noFill/>
          <a:ln w="28575">
            <a:solidFill>
              <a:srgbClr val="FF0000"/>
            </a:solidFill>
            <a:round/>
            <a:headEnd/>
            <a:tailEnd/>
          </a:ln>
        </p:spPr>
        <p:txBody>
          <a:bodyPr wrap="none" anchor="ctr"/>
          <a:lstStyle/>
          <a:p>
            <a:endParaRPr lang="en-US"/>
          </a:p>
        </p:txBody>
      </p:sp>
      <p:sp>
        <p:nvSpPr>
          <p:cNvPr id="71690" name="Rectangle 11"/>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Solving problems relevant to energy transformations</a:t>
            </a:r>
            <a:endParaRPr lang="en-US" i="1">
              <a:solidFill>
                <a:srgbClr val="000000"/>
              </a:solidFill>
              <a:ea typeface="Calibri" pitchFamily="34" charset="0"/>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92294"/>
                                        </p:tgtEl>
                                        <p:attrNameLst>
                                          <p:attrName>style.visibility</p:attrName>
                                        </p:attrNameLst>
                                      </p:cBhvr>
                                      <p:to>
                                        <p:strVal val="visible"/>
                                      </p:to>
                                    </p:set>
                                    <p:anim calcmode="lin" valueType="num">
                                      <p:cBhvr additive="base">
                                        <p:cTn id="7" dur="500" fill="hold"/>
                                        <p:tgtEl>
                                          <p:spTgt spid="1292294"/>
                                        </p:tgtEl>
                                        <p:attrNameLst>
                                          <p:attrName>ppt_x</p:attrName>
                                        </p:attrNameLst>
                                      </p:cBhvr>
                                      <p:tavLst>
                                        <p:tav tm="0">
                                          <p:val>
                                            <p:strVal val="#ppt_x"/>
                                          </p:val>
                                        </p:tav>
                                        <p:tav tm="100000">
                                          <p:val>
                                            <p:strVal val="#ppt_x"/>
                                          </p:val>
                                        </p:tav>
                                      </p:tavLst>
                                    </p:anim>
                                    <p:anim calcmode="lin" valueType="num">
                                      <p:cBhvr additive="base">
                                        <p:cTn id="8" dur="500" fill="hold"/>
                                        <p:tgtEl>
                                          <p:spTgt spid="129229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iterate type="lt">
                                    <p:tmPct val="10000"/>
                                  </p:iterate>
                                  <p:childTnLst>
                                    <p:set>
                                      <p:cBhvr>
                                        <p:cTn id="12" dur="1" fill="hold">
                                          <p:stCondLst>
                                            <p:cond delay="0"/>
                                          </p:stCondLst>
                                        </p:cTn>
                                        <p:tgtEl>
                                          <p:spTgt spid="1292293"/>
                                        </p:tgtEl>
                                        <p:attrNameLst>
                                          <p:attrName>style.visibility</p:attrName>
                                        </p:attrNameLst>
                                      </p:cBhvr>
                                      <p:to>
                                        <p:strVal val="visible"/>
                                      </p:to>
                                    </p:set>
                                    <p:anim calcmode="lin" valueType="num">
                                      <p:cBhvr additive="base">
                                        <p:cTn id="13" dur="500" fill="hold"/>
                                        <p:tgtEl>
                                          <p:spTgt spid="1292293"/>
                                        </p:tgtEl>
                                        <p:attrNameLst>
                                          <p:attrName>ppt_x</p:attrName>
                                        </p:attrNameLst>
                                      </p:cBhvr>
                                      <p:tavLst>
                                        <p:tav tm="0">
                                          <p:val>
                                            <p:strVal val="1+#ppt_w/2"/>
                                          </p:val>
                                        </p:tav>
                                        <p:tav tm="100000">
                                          <p:val>
                                            <p:strVal val="#ppt_x"/>
                                          </p:val>
                                        </p:tav>
                                      </p:tavLst>
                                    </p:anim>
                                    <p:anim calcmode="lin" valueType="num">
                                      <p:cBhvr additive="base">
                                        <p:cTn id="14" dur="500" fill="hold"/>
                                        <p:tgtEl>
                                          <p:spTgt spid="129229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10000"/>
                                  </p:iterate>
                                  <p:childTnLst>
                                    <p:set>
                                      <p:cBhvr>
                                        <p:cTn id="18" dur="1" fill="hold">
                                          <p:stCondLst>
                                            <p:cond delay="0"/>
                                          </p:stCondLst>
                                        </p:cTn>
                                        <p:tgtEl>
                                          <p:spTgt spid="1292295"/>
                                        </p:tgtEl>
                                        <p:attrNameLst>
                                          <p:attrName>style.visibility</p:attrName>
                                        </p:attrNameLst>
                                      </p:cBhvr>
                                      <p:to>
                                        <p:strVal val="visible"/>
                                      </p:to>
                                    </p:set>
                                    <p:anim calcmode="lin" valueType="num">
                                      <p:cBhvr additive="base">
                                        <p:cTn id="19" dur="500" fill="hold"/>
                                        <p:tgtEl>
                                          <p:spTgt spid="1292295"/>
                                        </p:tgtEl>
                                        <p:attrNameLst>
                                          <p:attrName>ppt_x</p:attrName>
                                        </p:attrNameLst>
                                      </p:cBhvr>
                                      <p:tavLst>
                                        <p:tav tm="0">
                                          <p:val>
                                            <p:strVal val="1+#ppt_w/2"/>
                                          </p:val>
                                        </p:tav>
                                        <p:tav tm="100000">
                                          <p:val>
                                            <p:strVal val="#ppt_x"/>
                                          </p:val>
                                        </p:tav>
                                      </p:tavLst>
                                    </p:anim>
                                    <p:anim calcmode="lin" valueType="num">
                                      <p:cBhvr additive="base">
                                        <p:cTn id="20" dur="500" fill="hold"/>
                                        <p:tgtEl>
                                          <p:spTgt spid="129229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iterate type="lt">
                                    <p:tmPct val="10000"/>
                                  </p:iterate>
                                  <p:childTnLst>
                                    <p:set>
                                      <p:cBhvr>
                                        <p:cTn id="24" dur="1" fill="hold">
                                          <p:stCondLst>
                                            <p:cond delay="0"/>
                                          </p:stCondLst>
                                        </p:cTn>
                                        <p:tgtEl>
                                          <p:spTgt spid="1292296"/>
                                        </p:tgtEl>
                                        <p:attrNameLst>
                                          <p:attrName>style.visibility</p:attrName>
                                        </p:attrNameLst>
                                      </p:cBhvr>
                                      <p:to>
                                        <p:strVal val="visible"/>
                                      </p:to>
                                    </p:set>
                                    <p:anim calcmode="lin" valueType="num">
                                      <p:cBhvr additive="base">
                                        <p:cTn id="25" dur="500" fill="hold"/>
                                        <p:tgtEl>
                                          <p:spTgt spid="1292296"/>
                                        </p:tgtEl>
                                        <p:attrNameLst>
                                          <p:attrName>ppt_x</p:attrName>
                                        </p:attrNameLst>
                                      </p:cBhvr>
                                      <p:tavLst>
                                        <p:tav tm="0">
                                          <p:val>
                                            <p:strVal val="1+#ppt_w/2"/>
                                          </p:val>
                                        </p:tav>
                                        <p:tav tm="100000">
                                          <p:val>
                                            <p:strVal val="#ppt_x"/>
                                          </p:val>
                                        </p:tav>
                                      </p:tavLst>
                                    </p:anim>
                                    <p:anim calcmode="lin" valueType="num">
                                      <p:cBhvr additive="base">
                                        <p:cTn id="26" dur="500" fill="hold"/>
                                        <p:tgtEl>
                                          <p:spTgt spid="129229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iterate type="lt">
                                    <p:tmPct val="10000"/>
                                  </p:iterate>
                                  <p:childTnLst>
                                    <p:set>
                                      <p:cBhvr>
                                        <p:cTn id="30" dur="1" fill="hold">
                                          <p:stCondLst>
                                            <p:cond delay="0"/>
                                          </p:stCondLst>
                                        </p:cTn>
                                        <p:tgtEl>
                                          <p:spTgt spid="1292297"/>
                                        </p:tgtEl>
                                        <p:attrNameLst>
                                          <p:attrName>style.visibility</p:attrName>
                                        </p:attrNameLst>
                                      </p:cBhvr>
                                      <p:to>
                                        <p:strVal val="visible"/>
                                      </p:to>
                                    </p:set>
                                    <p:anim calcmode="lin" valueType="num">
                                      <p:cBhvr additive="base">
                                        <p:cTn id="31" dur="500" fill="hold"/>
                                        <p:tgtEl>
                                          <p:spTgt spid="1292297"/>
                                        </p:tgtEl>
                                        <p:attrNameLst>
                                          <p:attrName>ppt_x</p:attrName>
                                        </p:attrNameLst>
                                      </p:cBhvr>
                                      <p:tavLst>
                                        <p:tav tm="0">
                                          <p:val>
                                            <p:strVal val="1+#ppt_w/2"/>
                                          </p:val>
                                        </p:tav>
                                        <p:tav tm="100000">
                                          <p:val>
                                            <p:strVal val="#ppt_x"/>
                                          </p:val>
                                        </p:tav>
                                      </p:tavLst>
                                    </p:anim>
                                    <p:anim calcmode="lin" valueType="num">
                                      <p:cBhvr additive="base">
                                        <p:cTn id="32" dur="500" fill="hold"/>
                                        <p:tgtEl>
                                          <p:spTgt spid="129229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type.wav"/>
                                        </p:tgtEl>
                                      </p:cMediaNode>
                                    </p:audio>
                                  </p:subTnLst>
                                </p:cTn>
                              </p:par>
                            </p:childTnLst>
                          </p:cTn>
                        </p:par>
                      </p:childTnLst>
                    </p:cTn>
                  </p:par>
                  <p:par>
                    <p:cTn id="33" fill="hold">
                      <p:stCondLst>
                        <p:cond delay="indefinite"/>
                      </p:stCondLst>
                      <p:childTnLst>
                        <p:par>
                          <p:cTn id="34" fill="hold">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1292298"/>
                                        </p:tgtEl>
                                        <p:attrNameLst>
                                          <p:attrName>style.visibility</p:attrName>
                                        </p:attrNameLst>
                                      </p:cBhvr>
                                      <p:to>
                                        <p:strVal val="visible"/>
                                      </p:to>
                                    </p:set>
                                    <p:anim calcmode="lin" valueType="num">
                                      <p:cBhvr>
                                        <p:cTn id="37" dur="500" fill="hold"/>
                                        <p:tgtEl>
                                          <p:spTgt spid="1292298"/>
                                        </p:tgtEl>
                                        <p:attrNameLst>
                                          <p:attrName>ppt_w</p:attrName>
                                        </p:attrNameLst>
                                      </p:cBhvr>
                                      <p:tavLst>
                                        <p:tav tm="0">
                                          <p:val>
                                            <p:fltVal val="0"/>
                                          </p:val>
                                        </p:tav>
                                        <p:tav tm="100000">
                                          <p:val>
                                            <p:strVal val="#ppt_w"/>
                                          </p:val>
                                        </p:tav>
                                      </p:tavLst>
                                    </p:anim>
                                    <p:anim calcmode="lin" valueType="num">
                                      <p:cBhvr>
                                        <p:cTn id="38" dur="500" fill="hold"/>
                                        <p:tgtEl>
                                          <p:spTgt spid="1292298"/>
                                        </p:tgtEl>
                                        <p:attrNameLst>
                                          <p:attrName>ppt_h</p:attrName>
                                        </p:attrNameLst>
                                      </p:cBhvr>
                                      <p:tavLst>
                                        <p:tav tm="0">
                                          <p:val>
                                            <p:fltVal val="0"/>
                                          </p:val>
                                        </p:tav>
                                        <p:tav tm="100000">
                                          <p:val>
                                            <p:strVal val="#ppt_h"/>
                                          </p:val>
                                        </p:tav>
                                      </p:tavLst>
                                    </p:anim>
                                    <p:animEffect transition="in" filter="fade">
                                      <p:cBhvr>
                                        <p:cTn id="39" dur="500"/>
                                        <p:tgtEl>
                                          <p:spTgt spid="1292298"/>
                                        </p:tgtEl>
                                      </p:cBhvr>
                                    </p:animEffect>
                                  </p:childTnLst>
                                  <p:subTnLst>
                                    <p:audio>
                                      <p:cMediaNode>
                                        <p:cTn display="0" masterRel="sameClick">
                                          <p:stCondLst>
                                            <p:cond evt="begin" delay="0">
                                              <p:tn val="35"/>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2293" grpId="0"/>
      <p:bldP spid="1292295" grpId="0"/>
      <p:bldP spid="1292296" grpId="0"/>
      <p:bldP spid="1292297" grpId="0"/>
      <p:bldP spid="129229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82" name="Rectangle 2"/>
          <p:cNvSpPr>
            <a:spLocks noChangeArrowheads="1"/>
          </p:cNvSpPr>
          <p:nvPr/>
        </p:nvSpPr>
        <p:spPr bwMode="auto">
          <a:xfrm>
            <a:off x="685800" y="1401763"/>
            <a:ext cx="7772400" cy="2449512"/>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rgbClr val="000000"/>
                </a:solidFill>
                <a:latin typeface="Arial" charset="0"/>
                <a:ea typeface="Calibri" pitchFamily="34" charset="0"/>
                <a:cs typeface="Arial" charset="0"/>
              </a:rPr>
              <a:t>Aims: </a:t>
            </a:r>
            <a:endParaRPr lang="en-US" sz="2400">
              <a:solidFill>
                <a:srgbClr val="000000"/>
              </a:solidFill>
              <a:latin typeface="Arial" charset="0"/>
              <a:ea typeface="Calibri" pitchFamily="34" charset="0"/>
              <a:cs typeface="Arial" charset="0"/>
            </a:endParaRPr>
          </a:p>
          <a:p>
            <a:pPr marL="609600" indent="-609600">
              <a:spcBef>
                <a:spcPct val="20000"/>
              </a:spcBef>
            </a:pPr>
            <a:r>
              <a:rPr lang="en-US" sz="2400">
                <a:solidFill>
                  <a:srgbClr val="000000"/>
                </a:solidFill>
                <a:latin typeface="Arial" charset="0"/>
                <a:ea typeface="Calibri" pitchFamily="34" charset="0"/>
                <a:cs typeface="Arial" charset="0"/>
              </a:rPr>
              <a:t>• </a:t>
            </a:r>
            <a:r>
              <a:rPr lang="en-US" sz="2400" b="1">
                <a:solidFill>
                  <a:srgbClr val="000000"/>
                </a:solidFill>
                <a:latin typeface="Arial" charset="0"/>
                <a:ea typeface="Calibri" pitchFamily="34" charset="0"/>
                <a:cs typeface="Arial" charset="0"/>
              </a:rPr>
              <a:t>Aim 4: </a:t>
            </a:r>
            <a:r>
              <a:rPr lang="en-US" sz="2400">
                <a:solidFill>
                  <a:srgbClr val="000000"/>
                </a:solidFill>
                <a:latin typeface="Arial" charset="0"/>
                <a:ea typeface="Calibri" pitchFamily="34" charset="0"/>
                <a:cs typeface="Arial" charset="0"/>
              </a:rPr>
              <a:t>the production of power involves many different scientific disciplines and requires the evaluation and synthesis of scientific information </a:t>
            </a:r>
          </a:p>
          <a:p>
            <a:pPr marL="609600" indent="-609600">
              <a:spcBef>
                <a:spcPct val="20000"/>
              </a:spcBef>
            </a:pPr>
            <a:r>
              <a:rPr lang="en-US" sz="2400">
                <a:solidFill>
                  <a:srgbClr val="000000"/>
                </a:solidFill>
                <a:latin typeface="Arial" charset="0"/>
                <a:ea typeface="Calibri" pitchFamily="34" charset="0"/>
                <a:cs typeface="Arial" charset="0"/>
              </a:rPr>
              <a:t>• </a:t>
            </a:r>
            <a:r>
              <a:rPr lang="en-US" sz="2400" b="1">
                <a:solidFill>
                  <a:srgbClr val="000000"/>
                </a:solidFill>
                <a:latin typeface="Arial" charset="0"/>
                <a:ea typeface="Calibri" pitchFamily="34" charset="0"/>
                <a:cs typeface="Arial" charset="0"/>
              </a:rPr>
              <a:t>Aim 8: </a:t>
            </a:r>
            <a:r>
              <a:rPr lang="en-US" sz="2400">
                <a:solidFill>
                  <a:srgbClr val="000000"/>
                </a:solidFill>
                <a:latin typeface="Arial" charset="0"/>
                <a:ea typeface="Calibri" pitchFamily="34" charset="0"/>
                <a:cs typeface="Arial" charset="0"/>
              </a:rPr>
              <a:t>the production of energy has wide economic, environmental, moral and ethical dimensions</a:t>
            </a:r>
            <a:r>
              <a:rPr lang="en-US" sz="2400">
                <a:solidFill>
                  <a:srgbClr val="000000"/>
                </a:solidFill>
                <a:latin typeface="Arial" charset="0"/>
                <a:ea typeface="Calibri" pitchFamily="34" charset="0"/>
                <a:cs typeface="Times New Roman" pitchFamily="18" charset="0"/>
              </a:rPr>
              <a:t> </a:t>
            </a:r>
          </a:p>
        </p:txBody>
      </p:sp>
      <p:sp>
        <p:nvSpPr>
          <p:cNvPr id="8195"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4482">
                                            <p:txEl>
                                              <p:pRg st="0" end="0"/>
                                            </p:txEl>
                                          </p:spTgt>
                                        </p:tgtEl>
                                        <p:attrNameLst>
                                          <p:attrName>style.visibility</p:attrName>
                                        </p:attrNameLst>
                                      </p:cBhvr>
                                      <p:to>
                                        <p:strVal val="visible"/>
                                      </p:to>
                                    </p:set>
                                    <p:anim calcmode="lin" valueType="num">
                                      <p:cBhvr additive="base">
                                        <p:cTn id="7" dur="500" fill="hold"/>
                                        <p:tgtEl>
                                          <p:spTgt spid="10444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448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44482">
                                            <p:txEl>
                                              <p:pRg st="1" end="1"/>
                                            </p:txEl>
                                          </p:spTgt>
                                        </p:tgtEl>
                                        <p:attrNameLst>
                                          <p:attrName>style.visibility</p:attrName>
                                        </p:attrNameLst>
                                      </p:cBhvr>
                                      <p:to>
                                        <p:strVal val="visible"/>
                                      </p:to>
                                    </p:set>
                                    <p:anim calcmode="lin" valueType="num">
                                      <p:cBhvr additive="base">
                                        <p:cTn id="13" dur="500" fill="hold"/>
                                        <p:tgtEl>
                                          <p:spTgt spid="104448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44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44482">
                                            <p:txEl>
                                              <p:pRg st="2" end="2"/>
                                            </p:txEl>
                                          </p:spTgt>
                                        </p:tgtEl>
                                        <p:attrNameLst>
                                          <p:attrName>style.visibility</p:attrName>
                                        </p:attrNameLst>
                                      </p:cBhvr>
                                      <p:to>
                                        <p:strVal val="visible"/>
                                      </p:to>
                                    </p:set>
                                    <p:anim calcmode="lin" valueType="num">
                                      <p:cBhvr additive="base">
                                        <p:cTn id="19" dur="500" fill="hold"/>
                                        <p:tgtEl>
                                          <p:spTgt spid="104448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448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ChangeArrowheads="1"/>
          </p:cNvSpPr>
          <p:nvPr/>
        </p:nvSpPr>
        <p:spPr bwMode="auto">
          <a:xfrm>
            <a:off x="685800" y="1846263"/>
            <a:ext cx="7772400" cy="4541837"/>
          </a:xfrm>
          <a:prstGeom prst="rect">
            <a:avLst/>
          </a:prstGeom>
          <a:solidFill>
            <a:srgbClr val="CCFFCC"/>
          </a:solidFill>
          <a:ln w="9525">
            <a:noFill/>
            <a:miter lim="800000"/>
            <a:headEnd/>
            <a:tailEnd/>
          </a:ln>
        </p:spPr>
        <p:txBody>
          <a:bodyPr/>
          <a:lstStyle/>
          <a:p>
            <a:endParaRPr lang="en-US">
              <a:sym typeface="Symbol" pitchFamily="18" charset="2"/>
            </a:endParaRPr>
          </a:p>
        </p:txBody>
      </p:sp>
      <p:pic>
        <p:nvPicPr>
          <p:cNvPr id="1337355" name="Picture 1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3738" y="1890713"/>
            <a:ext cx="7739062" cy="4256087"/>
          </a:xfrm>
          <a:prstGeom prst="rect">
            <a:avLst/>
          </a:prstGeom>
          <a:noFill/>
          <a:ln w="9525">
            <a:noFill/>
            <a:miter lim="800000"/>
            <a:headEnd/>
            <a:tailEnd/>
          </a:ln>
        </p:spPr>
      </p:pic>
      <p:sp>
        <p:nvSpPr>
          <p:cNvPr id="72708"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1337350" name="Text Box 6"/>
          <p:cNvSpPr txBox="1">
            <a:spLocks noChangeArrowheads="1"/>
          </p:cNvSpPr>
          <p:nvPr/>
        </p:nvSpPr>
        <p:spPr bwMode="auto">
          <a:xfrm>
            <a:off x="1760538" y="3270250"/>
            <a:ext cx="6778625"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Wind power doesn’t produce greenhouse gas.</a:t>
            </a:r>
          </a:p>
        </p:txBody>
      </p:sp>
      <p:sp>
        <p:nvSpPr>
          <p:cNvPr id="1337351" name="Text Box 7"/>
          <p:cNvSpPr txBox="1">
            <a:spLocks noChangeArrowheads="1"/>
          </p:cNvSpPr>
          <p:nvPr/>
        </p:nvSpPr>
        <p:spPr bwMode="auto">
          <a:xfrm>
            <a:off x="1760538" y="3790950"/>
            <a:ext cx="6054725"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Wind power is a renewable resource.</a:t>
            </a:r>
          </a:p>
        </p:txBody>
      </p:sp>
      <p:sp>
        <p:nvSpPr>
          <p:cNvPr id="1337352" name="Text Box 8"/>
          <p:cNvSpPr txBox="1">
            <a:spLocks noChangeArrowheads="1"/>
          </p:cNvSpPr>
          <p:nvPr/>
        </p:nvSpPr>
        <p:spPr bwMode="auto">
          <a:xfrm>
            <a:off x="1787525" y="5100638"/>
            <a:ext cx="5462588"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Wind depends on the weather.</a:t>
            </a:r>
          </a:p>
        </p:txBody>
      </p:sp>
      <p:sp>
        <p:nvSpPr>
          <p:cNvPr id="1337353" name="Text Box 9"/>
          <p:cNvSpPr txBox="1">
            <a:spLocks noChangeArrowheads="1"/>
          </p:cNvSpPr>
          <p:nvPr/>
        </p:nvSpPr>
        <p:spPr bwMode="auto">
          <a:xfrm>
            <a:off x="1789113" y="5634038"/>
            <a:ext cx="6299200"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2 GW </a:t>
            </a:r>
            <a:r>
              <a:rPr lang="en-US" sz="2400" i="1">
                <a:solidFill>
                  <a:schemeClr val="hlink"/>
                </a:solidFill>
                <a:latin typeface="Arial" charset="0"/>
              </a:rPr>
              <a:t>/</a:t>
            </a:r>
            <a:r>
              <a:rPr lang="en-US" sz="2400">
                <a:solidFill>
                  <a:schemeClr val="hlink"/>
                </a:solidFill>
                <a:latin typeface="Arial" charset="0"/>
              </a:rPr>
              <a:t> 0.8 MW = 2500 turbines required!</a:t>
            </a:r>
          </a:p>
        </p:txBody>
      </p:sp>
      <p:sp>
        <p:nvSpPr>
          <p:cNvPr id="72713" name="Rectangle 10"/>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Solving problems relevant to energy transformations</a:t>
            </a:r>
            <a:endParaRPr lang="en-US" i="1">
              <a:solidFill>
                <a:srgbClr val="000000"/>
              </a:solidFill>
              <a:ea typeface="Calibri" pitchFamily="34" charset="0"/>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7355"/>
                                        </p:tgtEl>
                                        <p:attrNameLst>
                                          <p:attrName>style.visibility</p:attrName>
                                        </p:attrNameLst>
                                      </p:cBhvr>
                                      <p:to>
                                        <p:strVal val="visible"/>
                                      </p:to>
                                    </p:set>
                                    <p:anim calcmode="lin" valueType="num">
                                      <p:cBhvr additive="base">
                                        <p:cTn id="7" dur="500" fill="hold"/>
                                        <p:tgtEl>
                                          <p:spTgt spid="1337355"/>
                                        </p:tgtEl>
                                        <p:attrNameLst>
                                          <p:attrName>ppt_x</p:attrName>
                                        </p:attrNameLst>
                                      </p:cBhvr>
                                      <p:tavLst>
                                        <p:tav tm="0">
                                          <p:val>
                                            <p:strVal val="#ppt_x"/>
                                          </p:val>
                                        </p:tav>
                                        <p:tav tm="100000">
                                          <p:val>
                                            <p:strVal val="#ppt_x"/>
                                          </p:val>
                                        </p:tav>
                                      </p:tavLst>
                                    </p:anim>
                                    <p:anim calcmode="lin" valueType="num">
                                      <p:cBhvr additive="base">
                                        <p:cTn id="8" dur="500" fill="hold"/>
                                        <p:tgtEl>
                                          <p:spTgt spid="133735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iterate type="lt">
                                    <p:tmPct val="10000"/>
                                  </p:iterate>
                                  <p:childTnLst>
                                    <p:set>
                                      <p:cBhvr>
                                        <p:cTn id="12" dur="1" fill="hold">
                                          <p:stCondLst>
                                            <p:cond delay="0"/>
                                          </p:stCondLst>
                                        </p:cTn>
                                        <p:tgtEl>
                                          <p:spTgt spid="1337350">
                                            <p:txEl>
                                              <p:pRg st="0" end="0"/>
                                            </p:txEl>
                                          </p:spTgt>
                                        </p:tgtEl>
                                        <p:attrNameLst>
                                          <p:attrName>style.visibility</p:attrName>
                                        </p:attrNameLst>
                                      </p:cBhvr>
                                      <p:to>
                                        <p:strVal val="visible"/>
                                      </p:to>
                                    </p:set>
                                    <p:anim calcmode="lin" valueType="num">
                                      <p:cBhvr additive="base">
                                        <p:cTn id="13" dur="500" fill="hold"/>
                                        <p:tgtEl>
                                          <p:spTgt spid="1337350">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33735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iterate type="lt">
                                    <p:tmPct val="10000"/>
                                  </p:iterate>
                                  <p:childTnLst>
                                    <p:set>
                                      <p:cBhvr>
                                        <p:cTn id="18" dur="1" fill="hold">
                                          <p:stCondLst>
                                            <p:cond delay="0"/>
                                          </p:stCondLst>
                                        </p:cTn>
                                        <p:tgtEl>
                                          <p:spTgt spid="1337351">
                                            <p:txEl>
                                              <p:pRg st="0" end="0"/>
                                            </p:txEl>
                                          </p:spTgt>
                                        </p:tgtEl>
                                        <p:attrNameLst>
                                          <p:attrName>style.visibility</p:attrName>
                                        </p:attrNameLst>
                                      </p:cBhvr>
                                      <p:to>
                                        <p:strVal val="visible"/>
                                      </p:to>
                                    </p:set>
                                    <p:anim calcmode="lin" valueType="num">
                                      <p:cBhvr additive="base">
                                        <p:cTn id="19" dur="500" fill="hold"/>
                                        <p:tgtEl>
                                          <p:spTgt spid="1337351">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33735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iterate type="lt">
                                    <p:tmPct val="10000"/>
                                  </p:iterate>
                                  <p:childTnLst>
                                    <p:set>
                                      <p:cBhvr>
                                        <p:cTn id="24" dur="1" fill="hold">
                                          <p:stCondLst>
                                            <p:cond delay="0"/>
                                          </p:stCondLst>
                                        </p:cTn>
                                        <p:tgtEl>
                                          <p:spTgt spid="1337352">
                                            <p:txEl>
                                              <p:pRg st="0" end="0"/>
                                            </p:txEl>
                                          </p:spTgt>
                                        </p:tgtEl>
                                        <p:attrNameLst>
                                          <p:attrName>style.visibility</p:attrName>
                                        </p:attrNameLst>
                                      </p:cBhvr>
                                      <p:to>
                                        <p:strVal val="visible"/>
                                      </p:to>
                                    </p:set>
                                    <p:anim calcmode="lin" valueType="num">
                                      <p:cBhvr additive="base">
                                        <p:cTn id="25" dur="500" fill="hold"/>
                                        <p:tgtEl>
                                          <p:spTgt spid="1337352">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33735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iterate type="lt">
                                    <p:tmPct val="10000"/>
                                  </p:iterate>
                                  <p:childTnLst>
                                    <p:set>
                                      <p:cBhvr>
                                        <p:cTn id="30" dur="1" fill="hold">
                                          <p:stCondLst>
                                            <p:cond delay="0"/>
                                          </p:stCondLst>
                                        </p:cTn>
                                        <p:tgtEl>
                                          <p:spTgt spid="1337353">
                                            <p:txEl>
                                              <p:pRg st="0" end="0"/>
                                            </p:txEl>
                                          </p:spTgt>
                                        </p:tgtEl>
                                        <p:attrNameLst>
                                          <p:attrName>style.visibility</p:attrName>
                                        </p:attrNameLst>
                                      </p:cBhvr>
                                      <p:to>
                                        <p:strVal val="visible"/>
                                      </p:to>
                                    </p:set>
                                    <p:anim calcmode="lin" valueType="num">
                                      <p:cBhvr additive="base">
                                        <p:cTn id="31" dur="500" fill="hold"/>
                                        <p:tgtEl>
                                          <p:spTgt spid="1337353">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33735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994" name="Rectangle 2"/>
          <p:cNvSpPr>
            <a:spLocks noChangeArrowheads="1"/>
          </p:cNvSpPr>
          <p:nvPr/>
        </p:nvSpPr>
        <p:spPr bwMode="auto">
          <a:xfrm>
            <a:off x="685800" y="1401763"/>
            <a:ext cx="7772400" cy="279558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Describing hydroelectric systems</a:t>
            </a:r>
            <a:r>
              <a:rPr lang="en-US" sz="2400">
                <a:solidFill>
                  <a:srgbClr val="000000"/>
                </a:solidFill>
                <a:latin typeface="Arial" charset="0"/>
                <a:ea typeface="Calibri" pitchFamily="34" charset="0"/>
                <a:cs typeface="Times New Roman" pitchFamily="18" charset="0"/>
                <a:sym typeface="Symbol" pitchFamily="18" charset="2"/>
              </a:rPr>
              <a:t> </a:t>
            </a:r>
            <a:endParaRPr lang="en-US" sz="2400">
              <a:solidFill>
                <a:srgbClr val="000000"/>
              </a:solidFill>
              <a:latin typeface="Arial" charset="0"/>
              <a:ea typeface="Calibri" pitchFamily="34" charset="0"/>
              <a:cs typeface="Times New Roman" pitchFamily="18" charset="0"/>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We can divide hydroelectric power production into two groups: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b="1">
                <a:solidFill>
                  <a:srgbClr val="FF0000"/>
                </a:solidFill>
                <a:latin typeface="Arial" charset="0"/>
                <a:ea typeface="Calibri" pitchFamily="34" charset="0"/>
                <a:cs typeface="Times New Roman" pitchFamily="18" charset="0"/>
              </a:rPr>
              <a:t>Sun-derived</a:t>
            </a:r>
            <a:r>
              <a:rPr lang="en-US" sz="2400">
                <a:solidFill>
                  <a:srgbClr val="000000"/>
                </a:solidFill>
                <a:latin typeface="Arial" charset="0"/>
                <a:ea typeface="Calibri" pitchFamily="34" charset="0"/>
                <a:cs typeface="Times New Roman" pitchFamily="18" charset="0"/>
              </a:rPr>
              <a:t> uses sun-driven potential energy.</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b="1">
                <a:solidFill>
                  <a:srgbClr val="006600"/>
                </a:solidFill>
                <a:latin typeface="Arial" charset="0"/>
                <a:ea typeface="Calibri" pitchFamily="34" charset="0"/>
                <a:cs typeface="Times New Roman" pitchFamily="18" charset="0"/>
              </a:rPr>
              <a:t>Moon-derived</a:t>
            </a:r>
            <a:r>
              <a:rPr lang="en-US" sz="2400">
                <a:solidFill>
                  <a:srgbClr val="000000"/>
                </a:solidFill>
                <a:latin typeface="Arial" charset="0"/>
                <a:ea typeface="Calibri" pitchFamily="34" charset="0"/>
                <a:cs typeface="Times New Roman" pitchFamily="18" charset="0"/>
              </a:rPr>
              <a:t> uses tidal-driven potential energy. </a:t>
            </a:r>
          </a:p>
        </p:txBody>
      </p:sp>
      <p:sp>
        <p:nvSpPr>
          <p:cNvPr id="73731"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236996" name="Picture 4" descr="hoover_dam"/>
          <p:cNvPicPr>
            <a:picLocks noChangeAspect="1" noChangeArrowheads="1"/>
          </p:cNvPicPr>
          <p:nvPr/>
        </p:nvPicPr>
        <p:blipFill>
          <a:blip r:embed="rId6" cstate="print"/>
          <a:srcRect b="3290"/>
          <a:stretch>
            <a:fillRect/>
          </a:stretch>
        </p:blipFill>
        <p:spPr bwMode="auto">
          <a:xfrm>
            <a:off x="261938" y="3567113"/>
            <a:ext cx="4321175" cy="2986087"/>
          </a:xfrm>
          <a:prstGeom prst="rect">
            <a:avLst/>
          </a:prstGeom>
          <a:ln>
            <a:noFill/>
          </a:ln>
          <a:effectLst>
            <a:outerShdw blurRad="292100" dist="139700" dir="2700000" algn="tl" rotWithShape="0">
              <a:srgbClr val="333333">
                <a:alpha val="65000"/>
              </a:srgbClr>
            </a:outerShdw>
          </a:effectLst>
        </p:spPr>
      </p:pic>
      <p:pic>
        <p:nvPicPr>
          <p:cNvPr id="1236997" name="Picture 5" descr="169439"/>
          <p:cNvPicPr>
            <a:picLocks noChangeAspect="1" noChangeArrowheads="1"/>
          </p:cNvPicPr>
          <p:nvPr/>
        </p:nvPicPr>
        <p:blipFill>
          <a:blip r:embed="rId7" cstate="print"/>
          <a:srcRect b="3882"/>
          <a:stretch>
            <a:fillRect/>
          </a:stretch>
        </p:blipFill>
        <p:spPr bwMode="auto">
          <a:xfrm>
            <a:off x="4762500" y="3730625"/>
            <a:ext cx="4143375" cy="2987675"/>
          </a:xfrm>
          <a:prstGeom prst="rect">
            <a:avLst/>
          </a:prstGeom>
          <a:ln>
            <a:noFill/>
          </a:ln>
          <a:effectLst>
            <a:outerShdw blurRad="292100" dist="139700" dir="2700000" algn="tl" rotWithShape="0">
              <a:srgbClr val="333333">
                <a:alpha val="65000"/>
              </a:srgbClr>
            </a:outerShdw>
          </a:effectLst>
        </p:spPr>
      </p:pic>
      <p:sp>
        <p:nvSpPr>
          <p:cNvPr id="1236998" name="Text Box 6"/>
          <p:cNvSpPr txBox="1">
            <a:spLocks noChangeArrowheads="1"/>
          </p:cNvSpPr>
          <p:nvPr/>
        </p:nvSpPr>
        <p:spPr bwMode="auto">
          <a:xfrm>
            <a:off x="293688" y="3571875"/>
            <a:ext cx="2222500" cy="822325"/>
          </a:xfrm>
          <a:prstGeom prst="rect">
            <a:avLst/>
          </a:prstGeom>
          <a:noFill/>
          <a:ln w="9525">
            <a:noFill/>
            <a:miter lim="800000"/>
            <a:headEnd/>
            <a:tailEnd/>
          </a:ln>
        </p:spPr>
        <p:txBody>
          <a:bodyPr>
            <a:spAutoFit/>
          </a:bodyPr>
          <a:lstStyle/>
          <a:p>
            <a:r>
              <a:rPr lang="en-US" sz="2400" i="1">
                <a:solidFill>
                  <a:srgbClr val="FF0000"/>
                </a:solidFill>
                <a:latin typeface="Arial" charset="0"/>
              </a:rPr>
              <a:t>Hoover Dam:</a:t>
            </a:r>
            <a:r>
              <a:rPr lang="en-US" sz="2400">
                <a:solidFill>
                  <a:schemeClr val="bg1"/>
                </a:solidFill>
                <a:latin typeface="Arial" charset="0"/>
              </a:rPr>
              <a:t> 1.5</a:t>
            </a:r>
            <a:r>
              <a:rPr lang="en-US" sz="2400">
                <a:solidFill>
                  <a:schemeClr val="bg1"/>
                </a:solidFill>
                <a:latin typeface="Arial" charset="0"/>
                <a:sym typeface="Symbol" pitchFamily="18" charset="2"/>
              </a:rPr>
              <a:t>10</a:t>
            </a:r>
            <a:r>
              <a:rPr lang="en-US" sz="2400" baseline="30000">
                <a:solidFill>
                  <a:schemeClr val="bg1"/>
                </a:solidFill>
                <a:latin typeface="Arial" charset="0"/>
                <a:sym typeface="Symbol" pitchFamily="18" charset="2"/>
              </a:rPr>
              <a:t>9</a:t>
            </a:r>
            <a:r>
              <a:rPr lang="en-US" sz="2400">
                <a:solidFill>
                  <a:schemeClr val="bg1"/>
                </a:solidFill>
                <a:latin typeface="Arial" charset="0"/>
                <a:sym typeface="Symbol" pitchFamily="18" charset="2"/>
              </a:rPr>
              <a:t> W</a:t>
            </a:r>
          </a:p>
        </p:txBody>
      </p:sp>
      <p:sp>
        <p:nvSpPr>
          <p:cNvPr id="1236999" name="Text Box 7"/>
          <p:cNvSpPr txBox="1">
            <a:spLocks noChangeArrowheads="1"/>
          </p:cNvSpPr>
          <p:nvPr/>
        </p:nvSpPr>
        <p:spPr bwMode="auto">
          <a:xfrm>
            <a:off x="4773613" y="3713163"/>
            <a:ext cx="3376612" cy="822325"/>
          </a:xfrm>
          <a:prstGeom prst="rect">
            <a:avLst/>
          </a:prstGeom>
          <a:noFill/>
          <a:ln w="9525">
            <a:noFill/>
            <a:miter lim="800000"/>
            <a:headEnd/>
            <a:tailEnd/>
          </a:ln>
        </p:spPr>
        <p:txBody>
          <a:bodyPr>
            <a:spAutoFit/>
          </a:bodyPr>
          <a:lstStyle/>
          <a:p>
            <a:r>
              <a:rPr lang="en-US" sz="2400" i="1">
                <a:solidFill>
                  <a:srgbClr val="006600"/>
                </a:solidFill>
                <a:latin typeface="Arial" charset="0"/>
              </a:rPr>
              <a:t>Rance Tidal Barrage</a:t>
            </a:r>
            <a:r>
              <a:rPr lang="en-US" sz="2400" i="1">
                <a:latin typeface="Arial" charset="0"/>
              </a:rPr>
              <a:t>:</a:t>
            </a:r>
            <a:r>
              <a:rPr lang="en-US" sz="2400">
                <a:latin typeface="Arial" charset="0"/>
              </a:rPr>
              <a:t> 2.4</a:t>
            </a:r>
            <a:r>
              <a:rPr lang="en-US" sz="2400">
                <a:latin typeface="Arial" charset="0"/>
                <a:sym typeface="Symbol" pitchFamily="18" charset="2"/>
              </a:rPr>
              <a:t>10</a:t>
            </a:r>
            <a:r>
              <a:rPr lang="en-US" sz="2400" baseline="30000">
                <a:latin typeface="Arial" charset="0"/>
                <a:sym typeface="Symbol" pitchFamily="18" charset="2"/>
              </a:rPr>
              <a:t>8</a:t>
            </a:r>
            <a:r>
              <a:rPr lang="en-US" sz="2400">
                <a:latin typeface="Arial" charset="0"/>
                <a:sym typeface="Symbol" pitchFamily="18" charset="2"/>
              </a:rPr>
              <a:t> W</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36994">
                                            <p:txEl>
                                              <p:pRg st="0" end="0"/>
                                            </p:txEl>
                                          </p:spTgt>
                                        </p:tgtEl>
                                        <p:attrNameLst>
                                          <p:attrName>style.visibility</p:attrName>
                                        </p:attrNameLst>
                                      </p:cBhvr>
                                      <p:to>
                                        <p:strVal val="visible"/>
                                      </p:to>
                                    </p:set>
                                    <p:anim calcmode="lin" valueType="num">
                                      <p:cBhvr additive="base">
                                        <p:cTn id="7" dur="500" fill="hold"/>
                                        <p:tgtEl>
                                          <p:spTgt spid="12369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369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36994">
                                            <p:txEl>
                                              <p:pRg st="1" end="1"/>
                                            </p:txEl>
                                          </p:spTgt>
                                        </p:tgtEl>
                                        <p:attrNameLst>
                                          <p:attrName>style.visibility</p:attrName>
                                        </p:attrNameLst>
                                      </p:cBhvr>
                                      <p:to>
                                        <p:strVal val="visible"/>
                                      </p:to>
                                    </p:set>
                                    <p:anim calcmode="lin" valueType="num">
                                      <p:cBhvr additive="base">
                                        <p:cTn id="13" dur="500" fill="hold"/>
                                        <p:tgtEl>
                                          <p:spTgt spid="12369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369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36994">
                                            <p:txEl>
                                              <p:pRg st="2" end="2"/>
                                            </p:txEl>
                                          </p:spTgt>
                                        </p:tgtEl>
                                        <p:attrNameLst>
                                          <p:attrName>style.visibility</p:attrName>
                                        </p:attrNameLst>
                                      </p:cBhvr>
                                      <p:to>
                                        <p:strVal val="visible"/>
                                      </p:to>
                                    </p:set>
                                    <p:anim calcmode="lin" valueType="num">
                                      <p:cBhvr additive="base">
                                        <p:cTn id="19" dur="500" fill="hold"/>
                                        <p:tgtEl>
                                          <p:spTgt spid="123699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369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53" presetClass="entr" presetSubtype="0" fill="hold" nodeType="withEffect">
                                  <p:stCondLst>
                                    <p:cond delay="0"/>
                                  </p:stCondLst>
                                  <p:childTnLst>
                                    <p:set>
                                      <p:cBhvr>
                                        <p:cTn id="22" dur="1" fill="hold">
                                          <p:stCondLst>
                                            <p:cond delay="0"/>
                                          </p:stCondLst>
                                        </p:cTn>
                                        <p:tgtEl>
                                          <p:spTgt spid="1236996"/>
                                        </p:tgtEl>
                                        <p:attrNameLst>
                                          <p:attrName>style.visibility</p:attrName>
                                        </p:attrNameLst>
                                      </p:cBhvr>
                                      <p:to>
                                        <p:strVal val="visible"/>
                                      </p:to>
                                    </p:set>
                                    <p:anim calcmode="lin" valueType="num">
                                      <p:cBhvr>
                                        <p:cTn id="23" dur="500" fill="hold"/>
                                        <p:tgtEl>
                                          <p:spTgt spid="1236996"/>
                                        </p:tgtEl>
                                        <p:attrNameLst>
                                          <p:attrName>ppt_w</p:attrName>
                                        </p:attrNameLst>
                                      </p:cBhvr>
                                      <p:tavLst>
                                        <p:tav tm="0">
                                          <p:val>
                                            <p:fltVal val="0"/>
                                          </p:val>
                                        </p:tav>
                                        <p:tav tm="100000">
                                          <p:val>
                                            <p:strVal val="#ppt_w"/>
                                          </p:val>
                                        </p:tav>
                                      </p:tavLst>
                                    </p:anim>
                                    <p:anim calcmode="lin" valueType="num">
                                      <p:cBhvr>
                                        <p:cTn id="24" dur="500" fill="hold"/>
                                        <p:tgtEl>
                                          <p:spTgt spid="1236996"/>
                                        </p:tgtEl>
                                        <p:attrNameLst>
                                          <p:attrName>ppt_h</p:attrName>
                                        </p:attrNameLst>
                                      </p:cBhvr>
                                      <p:tavLst>
                                        <p:tav tm="0">
                                          <p:val>
                                            <p:fltVal val="0"/>
                                          </p:val>
                                        </p:tav>
                                        <p:tav tm="100000">
                                          <p:val>
                                            <p:strVal val="#ppt_h"/>
                                          </p:val>
                                        </p:tav>
                                      </p:tavLst>
                                    </p:anim>
                                    <p:animEffect transition="in" filter="fade">
                                      <p:cBhvr>
                                        <p:cTn id="25" dur="500"/>
                                        <p:tgtEl>
                                          <p:spTgt spid="123699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iterate type="lt">
                                    <p:tmPct val="10000"/>
                                  </p:iterate>
                                  <p:childTnLst>
                                    <p:set>
                                      <p:cBhvr>
                                        <p:cTn id="29" dur="1" fill="hold">
                                          <p:stCondLst>
                                            <p:cond delay="0"/>
                                          </p:stCondLst>
                                        </p:cTn>
                                        <p:tgtEl>
                                          <p:spTgt spid="1236998"/>
                                        </p:tgtEl>
                                        <p:attrNameLst>
                                          <p:attrName>style.visibility</p:attrName>
                                        </p:attrNameLst>
                                      </p:cBhvr>
                                      <p:to>
                                        <p:strVal val="visible"/>
                                      </p:to>
                                    </p:set>
                                    <p:anim calcmode="lin" valueType="num">
                                      <p:cBhvr additive="base">
                                        <p:cTn id="30" dur="500" fill="hold"/>
                                        <p:tgtEl>
                                          <p:spTgt spid="1236998"/>
                                        </p:tgtEl>
                                        <p:attrNameLst>
                                          <p:attrName>ppt_x</p:attrName>
                                        </p:attrNameLst>
                                      </p:cBhvr>
                                      <p:tavLst>
                                        <p:tav tm="0">
                                          <p:val>
                                            <p:strVal val="1+#ppt_w/2"/>
                                          </p:val>
                                        </p:tav>
                                        <p:tav tm="100000">
                                          <p:val>
                                            <p:strVal val="#ppt_x"/>
                                          </p:val>
                                        </p:tav>
                                      </p:tavLst>
                                    </p:anim>
                                    <p:anim calcmode="lin" valueType="num">
                                      <p:cBhvr additive="base">
                                        <p:cTn id="31" dur="500" fill="hold"/>
                                        <p:tgtEl>
                                          <p:spTgt spid="123699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5" name="type.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236994">
                                            <p:txEl>
                                              <p:pRg st="3" end="3"/>
                                            </p:txEl>
                                          </p:spTgt>
                                        </p:tgtEl>
                                        <p:attrNameLst>
                                          <p:attrName>style.visibility</p:attrName>
                                        </p:attrNameLst>
                                      </p:cBhvr>
                                      <p:to>
                                        <p:strVal val="visible"/>
                                      </p:to>
                                    </p:set>
                                    <p:anim calcmode="lin" valueType="num">
                                      <p:cBhvr additive="base">
                                        <p:cTn id="36" dur="500" fill="hold"/>
                                        <p:tgtEl>
                                          <p:spTgt spid="1236994">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23699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par>
                                <p:cTn id="38" presetID="53" presetClass="entr" presetSubtype="0" fill="hold" nodeType="withEffect">
                                  <p:stCondLst>
                                    <p:cond delay="0"/>
                                  </p:stCondLst>
                                  <p:childTnLst>
                                    <p:set>
                                      <p:cBhvr>
                                        <p:cTn id="39" dur="1" fill="hold">
                                          <p:stCondLst>
                                            <p:cond delay="0"/>
                                          </p:stCondLst>
                                        </p:cTn>
                                        <p:tgtEl>
                                          <p:spTgt spid="1236997"/>
                                        </p:tgtEl>
                                        <p:attrNameLst>
                                          <p:attrName>style.visibility</p:attrName>
                                        </p:attrNameLst>
                                      </p:cBhvr>
                                      <p:to>
                                        <p:strVal val="visible"/>
                                      </p:to>
                                    </p:set>
                                    <p:anim calcmode="lin" valueType="num">
                                      <p:cBhvr>
                                        <p:cTn id="40" dur="500" fill="hold"/>
                                        <p:tgtEl>
                                          <p:spTgt spid="1236997"/>
                                        </p:tgtEl>
                                        <p:attrNameLst>
                                          <p:attrName>ppt_w</p:attrName>
                                        </p:attrNameLst>
                                      </p:cBhvr>
                                      <p:tavLst>
                                        <p:tav tm="0">
                                          <p:val>
                                            <p:fltVal val="0"/>
                                          </p:val>
                                        </p:tav>
                                        <p:tav tm="100000">
                                          <p:val>
                                            <p:strVal val="#ppt_w"/>
                                          </p:val>
                                        </p:tav>
                                      </p:tavLst>
                                    </p:anim>
                                    <p:anim calcmode="lin" valueType="num">
                                      <p:cBhvr>
                                        <p:cTn id="41" dur="500" fill="hold"/>
                                        <p:tgtEl>
                                          <p:spTgt spid="1236997"/>
                                        </p:tgtEl>
                                        <p:attrNameLst>
                                          <p:attrName>ppt_h</p:attrName>
                                        </p:attrNameLst>
                                      </p:cBhvr>
                                      <p:tavLst>
                                        <p:tav tm="0">
                                          <p:val>
                                            <p:fltVal val="0"/>
                                          </p:val>
                                        </p:tav>
                                        <p:tav tm="100000">
                                          <p:val>
                                            <p:strVal val="#ppt_h"/>
                                          </p:val>
                                        </p:tav>
                                      </p:tavLst>
                                    </p:anim>
                                    <p:animEffect transition="in" filter="fade">
                                      <p:cBhvr>
                                        <p:cTn id="42" dur="500"/>
                                        <p:tgtEl>
                                          <p:spTgt spid="1236997"/>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iterate type="lt">
                                    <p:tmPct val="10000"/>
                                  </p:iterate>
                                  <p:childTnLst>
                                    <p:set>
                                      <p:cBhvr>
                                        <p:cTn id="46" dur="1" fill="hold">
                                          <p:stCondLst>
                                            <p:cond delay="0"/>
                                          </p:stCondLst>
                                        </p:cTn>
                                        <p:tgtEl>
                                          <p:spTgt spid="1236999"/>
                                        </p:tgtEl>
                                        <p:attrNameLst>
                                          <p:attrName>style.visibility</p:attrName>
                                        </p:attrNameLst>
                                      </p:cBhvr>
                                      <p:to>
                                        <p:strVal val="visible"/>
                                      </p:to>
                                    </p:set>
                                    <p:anim calcmode="lin" valueType="num">
                                      <p:cBhvr additive="base">
                                        <p:cTn id="47" dur="500" fill="hold"/>
                                        <p:tgtEl>
                                          <p:spTgt spid="1236999"/>
                                        </p:tgtEl>
                                        <p:attrNameLst>
                                          <p:attrName>ppt_x</p:attrName>
                                        </p:attrNameLst>
                                      </p:cBhvr>
                                      <p:tavLst>
                                        <p:tav tm="0">
                                          <p:val>
                                            <p:strVal val="1+#ppt_w/2"/>
                                          </p:val>
                                        </p:tav>
                                        <p:tav tm="100000">
                                          <p:val>
                                            <p:strVal val="#ppt_x"/>
                                          </p:val>
                                        </p:tav>
                                      </p:tavLst>
                                    </p:anim>
                                    <p:anim calcmode="lin" valueType="num">
                                      <p:cBhvr additive="base">
                                        <p:cTn id="48" dur="500" fill="hold"/>
                                        <p:tgtEl>
                                          <p:spTgt spid="123699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6998" grpId="0"/>
      <p:bldP spid="1236999"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45" name="Rectangle 5"/>
          <p:cNvSpPr>
            <a:spLocks noChangeArrowheads="1"/>
          </p:cNvSpPr>
          <p:nvPr/>
        </p:nvSpPr>
        <p:spPr bwMode="auto">
          <a:xfrm>
            <a:off x="682625" y="5724525"/>
            <a:ext cx="7764463" cy="1133475"/>
          </a:xfrm>
          <a:prstGeom prst="rect">
            <a:avLst/>
          </a:prstGeom>
          <a:solidFill>
            <a:srgbClr val="FFCCCC"/>
          </a:solidFill>
          <a:ln w="9525">
            <a:noFill/>
            <a:miter lim="800000"/>
            <a:headEnd/>
            <a:tailEnd/>
          </a:ln>
        </p:spPr>
        <p:txBody>
          <a:bodyPr/>
          <a:lstStyle/>
          <a:p>
            <a:r>
              <a:rPr lang="en-US" sz="2400" b="1" i="1">
                <a:latin typeface="Arial" charset="0"/>
              </a:rPr>
              <a:t>FYI</a:t>
            </a:r>
          </a:p>
          <a:p>
            <a:r>
              <a:rPr lang="en-US" sz="2400" b="1">
                <a:latin typeface="Arial" charset="0"/>
                <a:sym typeface="Symbol" pitchFamily="18" charset="2"/>
              </a:rPr>
              <a:t></a:t>
            </a:r>
            <a:r>
              <a:rPr lang="en-US" sz="2400">
                <a:latin typeface="Arial" charset="0"/>
                <a:sym typeface="Symbol" pitchFamily="18" charset="2"/>
              </a:rPr>
              <a:t>If electrical supply and demand differ by 5%, a </a:t>
            </a:r>
            <a:r>
              <a:rPr lang="en-US" sz="2400" b="1">
                <a:latin typeface="Arial" charset="0"/>
                <a:sym typeface="Symbol" pitchFamily="18" charset="2"/>
              </a:rPr>
              <a:t>blackout</a:t>
            </a:r>
            <a:r>
              <a:rPr lang="en-US" sz="2400">
                <a:latin typeface="Arial" charset="0"/>
                <a:sym typeface="Symbol" pitchFamily="18" charset="2"/>
              </a:rPr>
              <a:t> occurs. Pumped storage alleviates this.</a:t>
            </a:r>
          </a:p>
        </p:txBody>
      </p:sp>
      <p:sp>
        <p:nvSpPr>
          <p:cNvPr id="1239042" name="Rectangle 2"/>
          <p:cNvSpPr>
            <a:spLocks noChangeArrowheads="1"/>
          </p:cNvSpPr>
          <p:nvPr/>
        </p:nvSpPr>
        <p:spPr bwMode="auto">
          <a:xfrm>
            <a:off x="685800" y="1401763"/>
            <a:ext cx="7772400" cy="4397375"/>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Describing hydroelectric systems</a:t>
            </a:r>
            <a:r>
              <a:rPr lang="en-US" sz="2400">
                <a:solidFill>
                  <a:srgbClr val="000000"/>
                </a:solidFill>
                <a:latin typeface="Arial" charset="0"/>
                <a:ea typeface="Calibri" pitchFamily="34" charset="0"/>
                <a:cs typeface="Times New Roman" pitchFamily="18" charset="0"/>
                <a:sym typeface="Symbol" pitchFamily="18" charset="2"/>
              </a:rPr>
              <a:t> </a:t>
            </a:r>
            <a:r>
              <a:rPr lang="en-US" sz="2400" i="1">
                <a:solidFill>
                  <a:schemeClr val="accent2"/>
                </a:solidFill>
                <a:latin typeface="Arial" charset="0"/>
                <a:ea typeface="Calibri" pitchFamily="34" charset="0"/>
                <a:cs typeface="Times New Roman" pitchFamily="18" charset="0"/>
                <a:sym typeface="Symbol" pitchFamily="18" charset="2"/>
              </a:rPr>
              <a:t>– sun-driven</a:t>
            </a:r>
            <a:endParaRPr lang="en-US" i="1">
              <a:solidFill>
                <a:schemeClr val="accent2"/>
              </a:solidFill>
              <a:ea typeface="Calibri" pitchFamily="34" charset="0"/>
              <a:cs typeface="Times New Roman" pitchFamily="18" charset="0"/>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 </a:t>
            </a:r>
            <a:r>
              <a:rPr lang="en-US" sz="2400">
                <a:solidFill>
                  <a:srgbClr val="000000"/>
                </a:solidFill>
                <a:latin typeface="Arial" charset="0"/>
                <a:ea typeface="Calibri" pitchFamily="34" charset="0"/>
                <a:cs typeface="Times New Roman" pitchFamily="18" charset="0"/>
              </a:rPr>
              <a:t>typical </a:t>
            </a:r>
            <a:r>
              <a:rPr lang="en-US" sz="2400" b="1">
                <a:solidFill>
                  <a:srgbClr val="000000"/>
                </a:solidFill>
                <a:latin typeface="Arial" charset="0"/>
                <a:ea typeface="Calibri" pitchFamily="34" charset="0"/>
                <a:cs typeface="Times New Roman" pitchFamily="18" charset="0"/>
              </a:rPr>
              <a:t>hydroelectric                                                   dam</a:t>
            </a:r>
            <a:r>
              <a:rPr lang="en-US" sz="2400">
                <a:solidFill>
                  <a:srgbClr val="000000"/>
                </a:solidFill>
                <a:latin typeface="Arial" charset="0"/>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Sun-driven </a:t>
            </a:r>
            <a:r>
              <a:rPr lang="en-US" sz="2400">
                <a:solidFill>
                  <a:srgbClr val="000000"/>
                </a:solidFill>
                <a:latin typeface="Arial" charset="0"/>
                <a:ea typeface="Calibri" pitchFamily="34" charset="0"/>
                <a:cs typeface="Times New Roman" pitchFamily="18" charset="0"/>
              </a:rPr>
              <a:t>evaporation                                                     and rainfall place water                                                        at a high potential energy.</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During times of less                                                      energy demand, excess                                                 power plant electricity can be used to pump water back up into the reservoir for later use.</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This is called the </a:t>
            </a:r>
            <a:r>
              <a:rPr lang="en-US" sz="2400" b="1">
                <a:solidFill>
                  <a:srgbClr val="000000"/>
                </a:solidFill>
                <a:latin typeface="Arial" charset="0"/>
                <a:ea typeface="Calibri" pitchFamily="34" charset="0"/>
                <a:cs typeface="Times New Roman" pitchFamily="18" charset="0"/>
              </a:rPr>
              <a:t>pumped storage scheme</a:t>
            </a:r>
            <a:r>
              <a:rPr lang="en-US" sz="2400">
                <a:solidFill>
                  <a:srgbClr val="000000"/>
                </a:solidFill>
                <a:latin typeface="Arial" charset="0"/>
                <a:ea typeface="Calibri" pitchFamily="34" charset="0"/>
                <a:cs typeface="Times New Roman" pitchFamily="18" charset="0"/>
              </a:rPr>
              <a:t>.</a:t>
            </a:r>
          </a:p>
        </p:txBody>
      </p:sp>
      <p:sp>
        <p:nvSpPr>
          <p:cNvPr id="74756"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239044" name="Picture 4" descr="exhibit19-1"/>
          <p:cNvPicPr>
            <a:picLocks noChangeAspect="1" noChangeArrowheads="1"/>
          </p:cNvPicPr>
          <p:nvPr/>
        </p:nvPicPr>
        <p:blipFill>
          <a:blip r:embed="rId5" cstate="print"/>
          <a:srcRect l="2469" t="11511" r="1920" b="7607"/>
          <a:stretch>
            <a:fillRect/>
          </a:stretch>
        </p:blipFill>
        <p:spPr bwMode="auto">
          <a:xfrm>
            <a:off x="4362450" y="1936750"/>
            <a:ext cx="4584700" cy="2586038"/>
          </a:xfrm>
          <a:prstGeom prst="rect">
            <a:avLst/>
          </a:prstGeom>
          <a:ln>
            <a:noFill/>
          </a:ln>
          <a:effectLst>
            <a:outerShdw blurRad="292100" dist="139700" dir="2700000" algn="tl" rotWithShape="0">
              <a:srgbClr val="333333">
                <a:alpha val="65000"/>
              </a:srgbClr>
            </a:outerShdw>
          </a:effectLst>
        </p:spPr>
      </p:pic>
      <p:pic>
        <p:nvPicPr>
          <p:cNvPr id="1239046" name="Picture 6" descr="hoover_dam"/>
          <p:cNvPicPr>
            <a:picLocks noChangeAspect="1" noChangeArrowheads="1"/>
          </p:cNvPicPr>
          <p:nvPr/>
        </p:nvPicPr>
        <p:blipFill>
          <a:blip r:embed="rId6" cstate="print"/>
          <a:srcRect b="3290"/>
          <a:stretch>
            <a:fillRect/>
          </a:stretch>
        </p:blipFill>
        <p:spPr bwMode="auto">
          <a:xfrm>
            <a:off x="6972300" y="76200"/>
            <a:ext cx="2032000" cy="14033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39042">
                                            <p:txEl>
                                              <p:pRg st="1" end="1"/>
                                            </p:txEl>
                                          </p:spTgt>
                                        </p:tgtEl>
                                        <p:attrNameLst>
                                          <p:attrName>style.visibility</p:attrName>
                                        </p:attrNameLst>
                                      </p:cBhvr>
                                      <p:to>
                                        <p:strVal val="visible"/>
                                      </p:to>
                                    </p:set>
                                    <p:anim calcmode="lin" valueType="num">
                                      <p:cBhvr additive="base">
                                        <p:cTn id="7" dur="500" fill="hold"/>
                                        <p:tgtEl>
                                          <p:spTgt spid="123904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390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239044"/>
                                        </p:tgtEl>
                                        <p:attrNameLst>
                                          <p:attrName>style.visibility</p:attrName>
                                        </p:attrNameLst>
                                      </p:cBhvr>
                                      <p:to>
                                        <p:strVal val="visible"/>
                                      </p:to>
                                    </p:set>
                                    <p:anim calcmode="lin" valueType="num">
                                      <p:cBhvr>
                                        <p:cTn id="11" dur="500" fill="hold"/>
                                        <p:tgtEl>
                                          <p:spTgt spid="1239044"/>
                                        </p:tgtEl>
                                        <p:attrNameLst>
                                          <p:attrName>ppt_w</p:attrName>
                                        </p:attrNameLst>
                                      </p:cBhvr>
                                      <p:tavLst>
                                        <p:tav tm="0">
                                          <p:val>
                                            <p:fltVal val="0"/>
                                          </p:val>
                                        </p:tav>
                                        <p:tav tm="100000">
                                          <p:val>
                                            <p:strVal val="#ppt_w"/>
                                          </p:val>
                                        </p:tav>
                                      </p:tavLst>
                                    </p:anim>
                                    <p:anim calcmode="lin" valueType="num">
                                      <p:cBhvr>
                                        <p:cTn id="12" dur="500" fill="hold"/>
                                        <p:tgtEl>
                                          <p:spTgt spid="1239044"/>
                                        </p:tgtEl>
                                        <p:attrNameLst>
                                          <p:attrName>ppt_h</p:attrName>
                                        </p:attrNameLst>
                                      </p:cBhvr>
                                      <p:tavLst>
                                        <p:tav tm="0">
                                          <p:val>
                                            <p:fltVal val="0"/>
                                          </p:val>
                                        </p:tav>
                                        <p:tav tm="100000">
                                          <p:val>
                                            <p:strVal val="#ppt_h"/>
                                          </p:val>
                                        </p:tav>
                                      </p:tavLst>
                                    </p:anim>
                                    <p:animEffect transition="in" filter="fade">
                                      <p:cBhvr>
                                        <p:cTn id="13" dur="500"/>
                                        <p:tgtEl>
                                          <p:spTgt spid="1239044"/>
                                        </p:tgtEl>
                                      </p:cBhvr>
                                    </p:animEffect>
                                  </p:childTnLst>
                                </p:cTn>
                              </p:par>
                              <p:par>
                                <p:cTn id="14" presetID="53" presetClass="entr" presetSubtype="0" fill="hold" nodeType="withEffect">
                                  <p:stCondLst>
                                    <p:cond delay="0"/>
                                  </p:stCondLst>
                                  <p:childTnLst>
                                    <p:set>
                                      <p:cBhvr>
                                        <p:cTn id="15" dur="1" fill="hold">
                                          <p:stCondLst>
                                            <p:cond delay="0"/>
                                          </p:stCondLst>
                                        </p:cTn>
                                        <p:tgtEl>
                                          <p:spTgt spid="1239046"/>
                                        </p:tgtEl>
                                        <p:attrNameLst>
                                          <p:attrName>style.visibility</p:attrName>
                                        </p:attrNameLst>
                                      </p:cBhvr>
                                      <p:to>
                                        <p:strVal val="visible"/>
                                      </p:to>
                                    </p:set>
                                    <p:anim calcmode="lin" valueType="num">
                                      <p:cBhvr>
                                        <p:cTn id="16" dur="500" fill="hold"/>
                                        <p:tgtEl>
                                          <p:spTgt spid="1239046"/>
                                        </p:tgtEl>
                                        <p:attrNameLst>
                                          <p:attrName>ppt_w</p:attrName>
                                        </p:attrNameLst>
                                      </p:cBhvr>
                                      <p:tavLst>
                                        <p:tav tm="0">
                                          <p:val>
                                            <p:fltVal val="0"/>
                                          </p:val>
                                        </p:tav>
                                        <p:tav tm="100000">
                                          <p:val>
                                            <p:strVal val="#ppt_w"/>
                                          </p:val>
                                        </p:tav>
                                      </p:tavLst>
                                    </p:anim>
                                    <p:anim calcmode="lin" valueType="num">
                                      <p:cBhvr>
                                        <p:cTn id="17" dur="500" fill="hold"/>
                                        <p:tgtEl>
                                          <p:spTgt spid="1239046"/>
                                        </p:tgtEl>
                                        <p:attrNameLst>
                                          <p:attrName>ppt_h</p:attrName>
                                        </p:attrNameLst>
                                      </p:cBhvr>
                                      <p:tavLst>
                                        <p:tav tm="0">
                                          <p:val>
                                            <p:fltVal val="0"/>
                                          </p:val>
                                        </p:tav>
                                        <p:tav tm="100000">
                                          <p:val>
                                            <p:strVal val="#ppt_h"/>
                                          </p:val>
                                        </p:tav>
                                      </p:tavLst>
                                    </p:anim>
                                    <p:animEffect transition="in" filter="fade">
                                      <p:cBhvr>
                                        <p:cTn id="18" dur="500"/>
                                        <p:tgtEl>
                                          <p:spTgt spid="123904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39042">
                                            <p:txEl>
                                              <p:pRg st="2" end="2"/>
                                            </p:txEl>
                                          </p:spTgt>
                                        </p:tgtEl>
                                        <p:attrNameLst>
                                          <p:attrName>style.visibility</p:attrName>
                                        </p:attrNameLst>
                                      </p:cBhvr>
                                      <p:to>
                                        <p:strVal val="visible"/>
                                      </p:to>
                                    </p:set>
                                    <p:anim calcmode="lin" valueType="num">
                                      <p:cBhvr additive="base">
                                        <p:cTn id="23" dur="500" fill="hold"/>
                                        <p:tgtEl>
                                          <p:spTgt spid="1239042">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3904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39042">
                                            <p:txEl>
                                              <p:pRg st="3" end="3"/>
                                            </p:txEl>
                                          </p:spTgt>
                                        </p:tgtEl>
                                        <p:attrNameLst>
                                          <p:attrName>style.visibility</p:attrName>
                                        </p:attrNameLst>
                                      </p:cBhvr>
                                      <p:to>
                                        <p:strVal val="visible"/>
                                      </p:to>
                                    </p:set>
                                    <p:anim calcmode="lin" valueType="num">
                                      <p:cBhvr additive="base">
                                        <p:cTn id="29" dur="500" fill="hold"/>
                                        <p:tgtEl>
                                          <p:spTgt spid="1239042">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3904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239042">
                                            <p:txEl>
                                              <p:pRg st="4" end="4"/>
                                            </p:txEl>
                                          </p:spTgt>
                                        </p:tgtEl>
                                        <p:attrNameLst>
                                          <p:attrName>style.visibility</p:attrName>
                                        </p:attrNameLst>
                                      </p:cBhvr>
                                      <p:to>
                                        <p:strVal val="visible"/>
                                      </p:to>
                                    </p:set>
                                    <p:anim calcmode="lin" valueType="num">
                                      <p:cBhvr additive="base">
                                        <p:cTn id="35" dur="500" fill="hold"/>
                                        <p:tgtEl>
                                          <p:spTgt spid="1239042">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3904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239045">
                                            <p:txEl>
                                              <p:pRg st="1" end="1"/>
                                            </p:txEl>
                                          </p:spTgt>
                                        </p:tgtEl>
                                        <p:attrNameLst>
                                          <p:attrName>style.visibility</p:attrName>
                                        </p:attrNameLst>
                                      </p:cBhvr>
                                      <p:to>
                                        <p:strVal val="visible"/>
                                      </p:to>
                                    </p:set>
                                    <p:anim calcmode="lin" valueType="num">
                                      <p:cBhvr additive="base">
                                        <p:cTn id="41" dur="500" fill="hold"/>
                                        <p:tgtEl>
                                          <p:spTgt spid="1239045">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23904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1090" name="Rectangle 2"/>
          <p:cNvSpPr>
            <a:spLocks noChangeArrowheads="1"/>
          </p:cNvSpPr>
          <p:nvPr/>
        </p:nvSpPr>
        <p:spPr bwMode="auto">
          <a:xfrm>
            <a:off x="661988" y="3092450"/>
            <a:ext cx="7781925" cy="2081213"/>
          </a:xfrm>
          <a:prstGeom prst="rect">
            <a:avLst/>
          </a:prstGeom>
          <a:solidFill>
            <a:schemeClr val="accent1"/>
          </a:solidFill>
          <a:ln w="9525">
            <a:noFill/>
            <a:miter lim="800000"/>
            <a:headEnd/>
            <a:tailEnd/>
          </a:ln>
        </p:spPr>
        <p:txBody>
          <a:bodyPr wrap="none" anchor="ctr"/>
          <a:lstStyle/>
          <a:p>
            <a:endParaRPr lang="en-US"/>
          </a:p>
        </p:txBody>
      </p:sp>
      <p:sp>
        <p:nvSpPr>
          <p:cNvPr id="1241091" name="Rectangle 3"/>
          <p:cNvSpPr>
            <a:spLocks noChangeArrowheads="1"/>
          </p:cNvSpPr>
          <p:nvPr/>
        </p:nvSpPr>
        <p:spPr bwMode="auto">
          <a:xfrm>
            <a:off x="665163" y="5141913"/>
            <a:ext cx="7773987" cy="1335087"/>
          </a:xfrm>
          <a:prstGeom prst="rect">
            <a:avLst/>
          </a:prstGeom>
          <a:solidFill>
            <a:srgbClr val="0000FF"/>
          </a:solidFill>
          <a:ln w="9525">
            <a:noFill/>
            <a:miter lim="800000"/>
            <a:headEnd/>
            <a:tailEnd/>
          </a:ln>
        </p:spPr>
        <p:txBody>
          <a:bodyPr wrap="none" anchor="ctr"/>
          <a:lstStyle/>
          <a:p>
            <a:endParaRPr lang="en-US"/>
          </a:p>
        </p:txBody>
      </p:sp>
      <p:sp>
        <p:nvSpPr>
          <p:cNvPr id="1241092" name="Rectangle 4"/>
          <p:cNvSpPr>
            <a:spLocks noChangeArrowheads="1"/>
          </p:cNvSpPr>
          <p:nvPr/>
        </p:nvSpPr>
        <p:spPr bwMode="auto">
          <a:xfrm>
            <a:off x="661988" y="4211638"/>
            <a:ext cx="1876425" cy="987425"/>
          </a:xfrm>
          <a:prstGeom prst="rect">
            <a:avLst/>
          </a:prstGeom>
          <a:solidFill>
            <a:srgbClr val="0000FF"/>
          </a:solidFill>
          <a:ln w="9525">
            <a:noFill/>
            <a:miter lim="800000"/>
            <a:headEnd/>
            <a:tailEnd/>
          </a:ln>
        </p:spPr>
        <p:txBody>
          <a:bodyPr wrap="none" anchor="ctr"/>
          <a:lstStyle/>
          <a:p>
            <a:endParaRPr lang="en-US"/>
          </a:p>
        </p:txBody>
      </p:sp>
      <p:sp>
        <p:nvSpPr>
          <p:cNvPr id="1241093" name="Rectangle 5"/>
          <p:cNvSpPr>
            <a:spLocks noChangeArrowheads="1"/>
          </p:cNvSpPr>
          <p:nvPr/>
        </p:nvSpPr>
        <p:spPr bwMode="auto">
          <a:xfrm>
            <a:off x="3983038" y="4211638"/>
            <a:ext cx="4451350" cy="1000125"/>
          </a:xfrm>
          <a:prstGeom prst="rect">
            <a:avLst/>
          </a:prstGeom>
          <a:solidFill>
            <a:srgbClr val="0000FF"/>
          </a:solidFill>
          <a:ln w="9525">
            <a:noFill/>
            <a:miter lim="800000"/>
            <a:headEnd/>
            <a:tailEnd/>
          </a:ln>
        </p:spPr>
        <p:txBody>
          <a:bodyPr wrap="none" anchor="ctr"/>
          <a:lstStyle/>
          <a:p>
            <a:endParaRPr lang="en-US"/>
          </a:p>
        </p:txBody>
      </p:sp>
      <p:sp>
        <p:nvSpPr>
          <p:cNvPr id="1241094" name="Rectangle 6"/>
          <p:cNvSpPr>
            <a:spLocks noChangeArrowheads="1"/>
          </p:cNvSpPr>
          <p:nvPr/>
        </p:nvSpPr>
        <p:spPr bwMode="auto">
          <a:xfrm>
            <a:off x="2128838" y="4992688"/>
            <a:ext cx="385762" cy="1360487"/>
          </a:xfrm>
          <a:prstGeom prst="rect">
            <a:avLst/>
          </a:prstGeom>
          <a:solidFill>
            <a:schemeClr val="bg2"/>
          </a:solidFill>
          <a:ln w="9525">
            <a:noFill/>
            <a:miter lim="800000"/>
            <a:headEnd/>
            <a:tailEnd/>
          </a:ln>
        </p:spPr>
        <p:txBody>
          <a:bodyPr wrap="none" anchor="ctr"/>
          <a:lstStyle/>
          <a:p>
            <a:endParaRPr lang="en-US"/>
          </a:p>
        </p:txBody>
      </p:sp>
      <p:sp>
        <p:nvSpPr>
          <p:cNvPr id="1241095" name="Rectangle 7"/>
          <p:cNvSpPr>
            <a:spLocks noChangeArrowheads="1"/>
          </p:cNvSpPr>
          <p:nvPr/>
        </p:nvSpPr>
        <p:spPr bwMode="auto">
          <a:xfrm>
            <a:off x="3995738" y="5006975"/>
            <a:ext cx="373062" cy="1360488"/>
          </a:xfrm>
          <a:prstGeom prst="rect">
            <a:avLst/>
          </a:prstGeom>
          <a:solidFill>
            <a:schemeClr val="bg2"/>
          </a:solidFill>
          <a:ln w="9525">
            <a:noFill/>
            <a:miter lim="800000"/>
            <a:headEnd/>
            <a:tailEnd/>
          </a:ln>
        </p:spPr>
        <p:txBody>
          <a:bodyPr wrap="none" anchor="ctr"/>
          <a:lstStyle/>
          <a:p>
            <a:endParaRPr lang="en-US"/>
          </a:p>
        </p:txBody>
      </p:sp>
      <p:pic>
        <p:nvPicPr>
          <p:cNvPr id="1241096" name="Picture 8"/>
          <p:cNvPicPr>
            <a:picLocks noChangeAspect="1" noChangeArrowheads="1"/>
          </p:cNvPicPr>
          <p:nvPr/>
        </p:nvPicPr>
        <p:blipFill>
          <a:blip r:embed="rId5" cstate="print">
            <a:clrChange>
              <a:clrFrom>
                <a:srgbClr val="FFFFFF"/>
              </a:clrFrom>
              <a:clrTo>
                <a:srgbClr val="FFFFFF">
                  <a:alpha val="0"/>
                </a:srgbClr>
              </a:clrTo>
            </a:clrChange>
          </a:blip>
          <a:srcRect r="1666"/>
          <a:stretch>
            <a:fillRect/>
          </a:stretch>
        </p:blipFill>
        <p:spPr bwMode="auto">
          <a:xfrm>
            <a:off x="663575" y="4130675"/>
            <a:ext cx="7772400" cy="2727325"/>
          </a:xfrm>
          <a:prstGeom prst="rect">
            <a:avLst/>
          </a:prstGeom>
          <a:noFill/>
          <a:ln w="9525">
            <a:noFill/>
            <a:miter lim="800000"/>
            <a:headEnd/>
            <a:tailEnd/>
          </a:ln>
        </p:spPr>
      </p:pic>
      <p:sp>
        <p:nvSpPr>
          <p:cNvPr id="1241097" name="Rectangle 9"/>
          <p:cNvSpPr>
            <a:spLocks noChangeArrowheads="1"/>
          </p:cNvSpPr>
          <p:nvPr/>
        </p:nvSpPr>
        <p:spPr bwMode="auto">
          <a:xfrm>
            <a:off x="685800" y="1401763"/>
            <a:ext cx="7772400" cy="1698625"/>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Describing hydroelectric systems</a:t>
            </a:r>
            <a:r>
              <a:rPr lang="en-US" sz="2400">
                <a:solidFill>
                  <a:srgbClr val="000000"/>
                </a:solidFill>
                <a:latin typeface="Arial" charset="0"/>
                <a:ea typeface="Calibri" pitchFamily="34" charset="0"/>
                <a:cs typeface="Times New Roman" pitchFamily="18" charset="0"/>
                <a:sym typeface="Symbol" pitchFamily="18" charset="2"/>
              </a:rPr>
              <a:t> </a:t>
            </a:r>
            <a:r>
              <a:rPr lang="en-US" sz="2400" i="1">
                <a:solidFill>
                  <a:schemeClr val="accent2"/>
                </a:solidFill>
                <a:latin typeface="Arial" charset="0"/>
                <a:ea typeface="Calibri" pitchFamily="34" charset="0"/>
                <a:cs typeface="Times New Roman" pitchFamily="18" charset="0"/>
                <a:sym typeface="Symbol" pitchFamily="18" charset="2"/>
              </a:rPr>
              <a:t>– tide-driven</a:t>
            </a:r>
            <a:endParaRPr lang="en-US" i="1">
              <a:solidFill>
                <a:schemeClr val="accent2"/>
              </a:solidFill>
              <a:ea typeface="Calibri" pitchFamily="34" charset="0"/>
              <a:cs typeface="Times New Roman" pitchFamily="18" charset="0"/>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 </a:t>
            </a:r>
            <a:r>
              <a:rPr lang="en-US" sz="2400">
                <a:solidFill>
                  <a:srgbClr val="000000"/>
                </a:solidFill>
                <a:latin typeface="Arial" charset="0"/>
                <a:ea typeface="Calibri" pitchFamily="34" charset="0"/>
                <a:cs typeface="Times New Roman" pitchFamily="18" charset="0"/>
              </a:rPr>
              <a:t>typical </a:t>
            </a:r>
            <a:r>
              <a:rPr lang="en-US" sz="2400" b="1">
                <a:solidFill>
                  <a:srgbClr val="000000"/>
                </a:solidFill>
                <a:latin typeface="Arial" charset="0"/>
                <a:ea typeface="Calibri" pitchFamily="34" charset="0"/>
                <a:cs typeface="Times New Roman" pitchFamily="18" charset="0"/>
              </a:rPr>
              <a:t>tidal barrage</a:t>
            </a:r>
            <a:r>
              <a:rPr lang="en-US" sz="2400">
                <a:solidFill>
                  <a:srgbClr val="000000"/>
                </a:solidFill>
                <a:latin typeface="Arial" charset="0"/>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 turbine can be driven both ways during a tidal cycle.</a:t>
            </a:r>
          </a:p>
        </p:txBody>
      </p:sp>
      <p:sp>
        <p:nvSpPr>
          <p:cNvPr id="75786" name="Rectangle 10"/>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1241099" name="AutoShape 11"/>
          <p:cNvSpPr>
            <a:spLocks noChangeArrowheads="1"/>
          </p:cNvSpPr>
          <p:nvPr/>
        </p:nvSpPr>
        <p:spPr bwMode="auto">
          <a:xfrm>
            <a:off x="2876550" y="5497513"/>
            <a:ext cx="720725" cy="358775"/>
          </a:xfrm>
          <a:prstGeom prst="rightArrow">
            <a:avLst>
              <a:gd name="adj1" fmla="val 50000"/>
              <a:gd name="adj2" fmla="val 50221"/>
            </a:avLst>
          </a:prstGeom>
          <a:solidFill>
            <a:schemeClr val="accent1"/>
          </a:solidFill>
          <a:ln w="9525">
            <a:solidFill>
              <a:schemeClr val="tx1"/>
            </a:solidFill>
            <a:miter lim="800000"/>
            <a:headEnd/>
            <a:tailEnd/>
          </a:ln>
        </p:spPr>
        <p:txBody>
          <a:bodyPr wrap="none" anchor="ctr"/>
          <a:lstStyle/>
          <a:p>
            <a:endParaRPr lang="en-US"/>
          </a:p>
        </p:txBody>
      </p:sp>
      <p:sp>
        <p:nvSpPr>
          <p:cNvPr id="1241100" name="AutoShape 12"/>
          <p:cNvSpPr>
            <a:spLocks noChangeArrowheads="1"/>
          </p:cNvSpPr>
          <p:nvPr/>
        </p:nvSpPr>
        <p:spPr bwMode="auto">
          <a:xfrm flipH="1">
            <a:off x="2816225" y="6115050"/>
            <a:ext cx="720725" cy="358775"/>
          </a:xfrm>
          <a:prstGeom prst="rightArrow">
            <a:avLst>
              <a:gd name="adj1" fmla="val 50000"/>
              <a:gd name="adj2" fmla="val 50221"/>
            </a:avLst>
          </a:prstGeom>
          <a:solidFill>
            <a:schemeClr val="accent1"/>
          </a:solidFill>
          <a:ln w="9525">
            <a:solidFill>
              <a:schemeClr val="tx1"/>
            </a:solidFill>
            <a:miter lim="800000"/>
            <a:headEnd/>
            <a:tailEnd/>
          </a:ln>
        </p:spPr>
        <p:txBody>
          <a:bodyPr wrap="none" anchor="ctr"/>
          <a:lstStyle/>
          <a:p>
            <a:endParaRPr lang="en-US"/>
          </a:p>
        </p:txBody>
      </p:sp>
      <p:sp>
        <p:nvSpPr>
          <p:cNvPr id="1241101" name="Text Box 13"/>
          <p:cNvSpPr txBox="1">
            <a:spLocks noChangeArrowheads="1"/>
          </p:cNvSpPr>
          <p:nvPr/>
        </p:nvSpPr>
        <p:spPr bwMode="auto">
          <a:xfrm>
            <a:off x="641350" y="6402388"/>
            <a:ext cx="2311400" cy="519112"/>
          </a:xfrm>
          <a:prstGeom prst="rect">
            <a:avLst/>
          </a:prstGeom>
          <a:noFill/>
          <a:ln w="9525">
            <a:noFill/>
            <a:miter lim="800000"/>
            <a:headEnd/>
            <a:tailEnd/>
          </a:ln>
        </p:spPr>
        <p:txBody>
          <a:bodyPr wrap="none">
            <a:spAutoFit/>
          </a:bodyPr>
          <a:lstStyle/>
          <a:p>
            <a:r>
              <a:rPr lang="en-US" sz="2800" b="1">
                <a:solidFill>
                  <a:schemeClr val="hlink"/>
                </a:solidFill>
              </a:rPr>
              <a:t>Ocean side</a:t>
            </a:r>
          </a:p>
        </p:txBody>
      </p:sp>
      <p:sp>
        <p:nvSpPr>
          <p:cNvPr id="1241102" name="Text Box 14"/>
          <p:cNvSpPr txBox="1">
            <a:spLocks noChangeArrowheads="1"/>
          </p:cNvSpPr>
          <p:nvPr/>
        </p:nvSpPr>
        <p:spPr bwMode="auto">
          <a:xfrm>
            <a:off x="5514975" y="6370638"/>
            <a:ext cx="2736850" cy="519112"/>
          </a:xfrm>
          <a:prstGeom prst="rect">
            <a:avLst/>
          </a:prstGeom>
          <a:noFill/>
          <a:ln w="9525">
            <a:noFill/>
            <a:miter lim="800000"/>
            <a:headEnd/>
            <a:tailEnd/>
          </a:ln>
        </p:spPr>
        <p:txBody>
          <a:bodyPr wrap="none">
            <a:spAutoFit/>
          </a:bodyPr>
          <a:lstStyle/>
          <a:p>
            <a:r>
              <a:rPr lang="en-US" sz="2800" b="1">
                <a:solidFill>
                  <a:schemeClr val="hlink"/>
                </a:solidFill>
              </a:rPr>
              <a:t>Estuary side</a:t>
            </a:r>
          </a:p>
        </p:txBody>
      </p:sp>
      <p:pic>
        <p:nvPicPr>
          <p:cNvPr id="1241103" name="Picture 15" descr="169439"/>
          <p:cNvPicPr>
            <a:picLocks noChangeAspect="1" noChangeArrowheads="1"/>
          </p:cNvPicPr>
          <p:nvPr/>
        </p:nvPicPr>
        <p:blipFill>
          <a:blip r:embed="rId6" cstate="print"/>
          <a:srcRect b="3882"/>
          <a:stretch>
            <a:fillRect/>
          </a:stretch>
        </p:blipFill>
        <p:spPr bwMode="auto">
          <a:xfrm>
            <a:off x="6975475" y="69850"/>
            <a:ext cx="2025650" cy="14605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41097">
                                            <p:txEl>
                                              <p:pRg st="1" end="1"/>
                                            </p:txEl>
                                          </p:spTgt>
                                        </p:tgtEl>
                                        <p:attrNameLst>
                                          <p:attrName>style.visibility</p:attrName>
                                        </p:attrNameLst>
                                      </p:cBhvr>
                                      <p:to>
                                        <p:strVal val="visible"/>
                                      </p:to>
                                    </p:set>
                                    <p:anim calcmode="lin" valueType="num">
                                      <p:cBhvr additive="base">
                                        <p:cTn id="7" dur="500" fill="hold"/>
                                        <p:tgtEl>
                                          <p:spTgt spid="124109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4109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22" presetClass="entr" presetSubtype="4" fill="hold" nodeType="withEffect">
                                  <p:stCondLst>
                                    <p:cond delay="0"/>
                                  </p:stCondLst>
                                  <p:childTnLst>
                                    <p:set>
                                      <p:cBhvr>
                                        <p:cTn id="10" dur="1" fill="hold">
                                          <p:stCondLst>
                                            <p:cond delay="0"/>
                                          </p:stCondLst>
                                        </p:cTn>
                                        <p:tgtEl>
                                          <p:spTgt spid="1241096"/>
                                        </p:tgtEl>
                                        <p:attrNameLst>
                                          <p:attrName>style.visibility</p:attrName>
                                        </p:attrNameLst>
                                      </p:cBhvr>
                                      <p:to>
                                        <p:strVal val="visible"/>
                                      </p:to>
                                    </p:set>
                                    <p:animEffect transition="in" filter="wipe(down)">
                                      <p:cBhvr>
                                        <p:cTn id="11" dur="500"/>
                                        <p:tgtEl>
                                          <p:spTgt spid="124109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41090"/>
                                        </p:tgtEl>
                                        <p:attrNameLst>
                                          <p:attrName>style.visibility</p:attrName>
                                        </p:attrNameLst>
                                      </p:cBhvr>
                                      <p:to>
                                        <p:strVal val="visible"/>
                                      </p:to>
                                    </p:set>
                                    <p:animEffect transition="in" filter="fade">
                                      <p:cBhvr>
                                        <p:cTn id="14" dur="500"/>
                                        <p:tgtEl>
                                          <p:spTgt spid="124109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41091"/>
                                        </p:tgtEl>
                                        <p:attrNameLst>
                                          <p:attrName>style.visibility</p:attrName>
                                        </p:attrNameLst>
                                      </p:cBhvr>
                                      <p:to>
                                        <p:strVal val="visible"/>
                                      </p:to>
                                    </p:set>
                                    <p:animEffect transition="in" filter="fade">
                                      <p:cBhvr>
                                        <p:cTn id="17" dur="500"/>
                                        <p:tgtEl>
                                          <p:spTgt spid="124109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41094"/>
                                        </p:tgtEl>
                                        <p:attrNameLst>
                                          <p:attrName>style.visibility</p:attrName>
                                        </p:attrNameLst>
                                      </p:cBhvr>
                                      <p:to>
                                        <p:strVal val="visible"/>
                                      </p:to>
                                    </p:set>
                                    <p:animEffect transition="in" filter="fade">
                                      <p:cBhvr>
                                        <p:cTn id="20" dur="500"/>
                                        <p:tgtEl>
                                          <p:spTgt spid="124109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41095"/>
                                        </p:tgtEl>
                                        <p:attrNameLst>
                                          <p:attrName>style.visibility</p:attrName>
                                        </p:attrNameLst>
                                      </p:cBhvr>
                                      <p:to>
                                        <p:strVal val="visible"/>
                                      </p:to>
                                    </p:set>
                                    <p:animEffect transition="in" filter="fade">
                                      <p:cBhvr>
                                        <p:cTn id="23" dur="500"/>
                                        <p:tgtEl>
                                          <p:spTgt spid="1241095"/>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1241101"/>
                                        </p:tgtEl>
                                        <p:attrNameLst>
                                          <p:attrName>style.visibility</p:attrName>
                                        </p:attrNameLst>
                                      </p:cBhvr>
                                      <p:to>
                                        <p:strVal val="visible"/>
                                      </p:to>
                                    </p:set>
                                    <p:anim calcmode="lin" valueType="num">
                                      <p:cBhvr>
                                        <p:cTn id="26" dur="500" fill="hold"/>
                                        <p:tgtEl>
                                          <p:spTgt spid="1241101"/>
                                        </p:tgtEl>
                                        <p:attrNameLst>
                                          <p:attrName>ppt_w</p:attrName>
                                        </p:attrNameLst>
                                      </p:cBhvr>
                                      <p:tavLst>
                                        <p:tav tm="0">
                                          <p:val>
                                            <p:fltVal val="0"/>
                                          </p:val>
                                        </p:tav>
                                        <p:tav tm="100000">
                                          <p:val>
                                            <p:strVal val="#ppt_w"/>
                                          </p:val>
                                        </p:tav>
                                      </p:tavLst>
                                    </p:anim>
                                    <p:anim calcmode="lin" valueType="num">
                                      <p:cBhvr>
                                        <p:cTn id="27" dur="500" fill="hold"/>
                                        <p:tgtEl>
                                          <p:spTgt spid="1241101"/>
                                        </p:tgtEl>
                                        <p:attrNameLst>
                                          <p:attrName>ppt_h</p:attrName>
                                        </p:attrNameLst>
                                      </p:cBhvr>
                                      <p:tavLst>
                                        <p:tav tm="0">
                                          <p:val>
                                            <p:fltVal val="0"/>
                                          </p:val>
                                        </p:tav>
                                        <p:tav tm="100000">
                                          <p:val>
                                            <p:strVal val="#ppt_h"/>
                                          </p:val>
                                        </p:tav>
                                      </p:tavLst>
                                    </p:anim>
                                    <p:animEffect transition="in" filter="fade">
                                      <p:cBhvr>
                                        <p:cTn id="28" dur="500"/>
                                        <p:tgtEl>
                                          <p:spTgt spid="1241101"/>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1241102"/>
                                        </p:tgtEl>
                                        <p:attrNameLst>
                                          <p:attrName>style.visibility</p:attrName>
                                        </p:attrNameLst>
                                      </p:cBhvr>
                                      <p:to>
                                        <p:strVal val="visible"/>
                                      </p:to>
                                    </p:set>
                                    <p:anim calcmode="lin" valueType="num">
                                      <p:cBhvr>
                                        <p:cTn id="31" dur="500" fill="hold"/>
                                        <p:tgtEl>
                                          <p:spTgt spid="1241102"/>
                                        </p:tgtEl>
                                        <p:attrNameLst>
                                          <p:attrName>ppt_w</p:attrName>
                                        </p:attrNameLst>
                                      </p:cBhvr>
                                      <p:tavLst>
                                        <p:tav tm="0">
                                          <p:val>
                                            <p:fltVal val="0"/>
                                          </p:val>
                                        </p:tav>
                                        <p:tav tm="100000">
                                          <p:val>
                                            <p:strVal val="#ppt_w"/>
                                          </p:val>
                                        </p:tav>
                                      </p:tavLst>
                                    </p:anim>
                                    <p:anim calcmode="lin" valueType="num">
                                      <p:cBhvr>
                                        <p:cTn id="32" dur="500" fill="hold"/>
                                        <p:tgtEl>
                                          <p:spTgt spid="1241102"/>
                                        </p:tgtEl>
                                        <p:attrNameLst>
                                          <p:attrName>ppt_h</p:attrName>
                                        </p:attrNameLst>
                                      </p:cBhvr>
                                      <p:tavLst>
                                        <p:tav tm="0">
                                          <p:val>
                                            <p:fltVal val="0"/>
                                          </p:val>
                                        </p:tav>
                                        <p:tav tm="100000">
                                          <p:val>
                                            <p:strVal val="#ppt_h"/>
                                          </p:val>
                                        </p:tav>
                                      </p:tavLst>
                                    </p:anim>
                                    <p:animEffect transition="in" filter="fade">
                                      <p:cBhvr>
                                        <p:cTn id="33" dur="500"/>
                                        <p:tgtEl>
                                          <p:spTgt spid="1241102"/>
                                        </p:tgtEl>
                                      </p:cBhvr>
                                    </p:animEffect>
                                  </p:childTnLst>
                                </p:cTn>
                              </p:par>
                              <p:par>
                                <p:cTn id="34" presetID="53" presetClass="entr" presetSubtype="0" fill="hold" nodeType="withEffect">
                                  <p:stCondLst>
                                    <p:cond delay="0"/>
                                  </p:stCondLst>
                                  <p:childTnLst>
                                    <p:set>
                                      <p:cBhvr>
                                        <p:cTn id="35" dur="1" fill="hold">
                                          <p:stCondLst>
                                            <p:cond delay="0"/>
                                          </p:stCondLst>
                                        </p:cTn>
                                        <p:tgtEl>
                                          <p:spTgt spid="1241103"/>
                                        </p:tgtEl>
                                        <p:attrNameLst>
                                          <p:attrName>style.visibility</p:attrName>
                                        </p:attrNameLst>
                                      </p:cBhvr>
                                      <p:to>
                                        <p:strVal val="visible"/>
                                      </p:to>
                                    </p:set>
                                    <p:anim calcmode="lin" valueType="num">
                                      <p:cBhvr>
                                        <p:cTn id="36" dur="500" fill="hold"/>
                                        <p:tgtEl>
                                          <p:spTgt spid="1241103"/>
                                        </p:tgtEl>
                                        <p:attrNameLst>
                                          <p:attrName>ppt_w</p:attrName>
                                        </p:attrNameLst>
                                      </p:cBhvr>
                                      <p:tavLst>
                                        <p:tav tm="0">
                                          <p:val>
                                            <p:fltVal val="0"/>
                                          </p:val>
                                        </p:tav>
                                        <p:tav tm="100000">
                                          <p:val>
                                            <p:strVal val="#ppt_w"/>
                                          </p:val>
                                        </p:tav>
                                      </p:tavLst>
                                    </p:anim>
                                    <p:anim calcmode="lin" valueType="num">
                                      <p:cBhvr>
                                        <p:cTn id="37" dur="500" fill="hold"/>
                                        <p:tgtEl>
                                          <p:spTgt spid="1241103"/>
                                        </p:tgtEl>
                                        <p:attrNameLst>
                                          <p:attrName>ppt_h</p:attrName>
                                        </p:attrNameLst>
                                      </p:cBhvr>
                                      <p:tavLst>
                                        <p:tav tm="0">
                                          <p:val>
                                            <p:fltVal val="0"/>
                                          </p:val>
                                        </p:tav>
                                        <p:tav tm="100000">
                                          <p:val>
                                            <p:strVal val="#ppt_h"/>
                                          </p:val>
                                        </p:tav>
                                      </p:tavLst>
                                    </p:anim>
                                    <p:animEffect transition="in" filter="fade">
                                      <p:cBhvr>
                                        <p:cTn id="38" dur="500"/>
                                        <p:tgtEl>
                                          <p:spTgt spid="124110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241092"/>
                                        </p:tgtEl>
                                        <p:attrNameLst>
                                          <p:attrName>style.visibility</p:attrName>
                                        </p:attrNameLst>
                                      </p:cBhvr>
                                      <p:to>
                                        <p:strVal val="visible"/>
                                      </p:to>
                                    </p:set>
                                    <p:animEffect transition="in" filter="wipe(down)">
                                      <p:cBhvr>
                                        <p:cTn id="43" dur="5000"/>
                                        <p:tgtEl>
                                          <p:spTgt spid="1241092"/>
                                        </p:tgtEl>
                                      </p:cBhvr>
                                    </p:animEffect>
                                  </p:childTnLst>
                                </p:cTn>
                              </p:par>
                            </p:childTnLst>
                          </p:cTn>
                        </p:par>
                        <p:par>
                          <p:cTn id="44" fill="hold">
                            <p:stCondLst>
                              <p:cond delay="5000"/>
                            </p:stCondLst>
                            <p:childTnLst>
                              <p:par>
                                <p:cTn id="45" presetID="64" presetClass="path" presetSubtype="0" accel="50000" decel="50000" fill="hold" grpId="1" nodeType="afterEffect">
                                  <p:stCondLst>
                                    <p:cond delay="0"/>
                                  </p:stCondLst>
                                  <p:childTnLst>
                                    <p:animMotion origin="layout" path="M 5.55556E-7 -3.33333E-6 L 5.55556E-7 -0.11921 " pathEditMode="relative" rAng="0" ptsTypes="AA">
                                      <p:cBhvr>
                                        <p:cTn id="46" dur="2000" fill="hold"/>
                                        <p:tgtEl>
                                          <p:spTgt spid="1241094"/>
                                        </p:tgtEl>
                                        <p:attrNameLst>
                                          <p:attrName>ppt_x</p:attrName>
                                          <p:attrName>ppt_y</p:attrName>
                                        </p:attrNameLst>
                                      </p:cBhvr>
                                      <p:rCtr x="0" y="-60"/>
                                    </p:animMotion>
                                  </p:childTnLst>
                                </p:cTn>
                              </p:par>
                            </p:childTnLst>
                          </p:cTn>
                        </p:par>
                        <p:par>
                          <p:cTn id="47" fill="hold">
                            <p:stCondLst>
                              <p:cond delay="7000"/>
                            </p:stCondLst>
                            <p:childTnLst>
                              <p:par>
                                <p:cTn id="48" presetID="64" presetClass="path" presetSubtype="0" accel="50000" decel="50000" fill="hold" grpId="1" nodeType="afterEffect">
                                  <p:stCondLst>
                                    <p:cond delay="0"/>
                                  </p:stCondLst>
                                  <p:childTnLst>
                                    <p:animMotion origin="layout" path="M 5.55556E-7 -3.33333E-6 L 5.55556E-7 -0.11921 " pathEditMode="relative" rAng="0" ptsTypes="AA">
                                      <p:cBhvr>
                                        <p:cTn id="49" dur="2000" fill="hold"/>
                                        <p:tgtEl>
                                          <p:spTgt spid="1241095"/>
                                        </p:tgtEl>
                                        <p:attrNameLst>
                                          <p:attrName>ppt_x</p:attrName>
                                          <p:attrName>ppt_y</p:attrName>
                                        </p:attrNameLst>
                                      </p:cBhvr>
                                      <p:rCtr x="0" y="-60"/>
                                    </p:animMotion>
                                  </p:childTnLst>
                                </p:cTn>
                              </p:par>
                            </p:childTnLst>
                          </p:cTn>
                        </p:par>
                        <p:par>
                          <p:cTn id="50" fill="hold">
                            <p:stCondLst>
                              <p:cond delay="9000"/>
                            </p:stCondLst>
                            <p:childTnLst>
                              <p:par>
                                <p:cTn id="51" presetID="22" presetClass="entr" presetSubtype="4" fill="hold" grpId="0" nodeType="afterEffect">
                                  <p:stCondLst>
                                    <p:cond delay="0"/>
                                  </p:stCondLst>
                                  <p:childTnLst>
                                    <p:set>
                                      <p:cBhvr>
                                        <p:cTn id="52" dur="1" fill="hold">
                                          <p:stCondLst>
                                            <p:cond delay="0"/>
                                          </p:stCondLst>
                                        </p:cTn>
                                        <p:tgtEl>
                                          <p:spTgt spid="1241093"/>
                                        </p:tgtEl>
                                        <p:attrNameLst>
                                          <p:attrName>style.visibility</p:attrName>
                                        </p:attrNameLst>
                                      </p:cBhvr>
                                      <p:to>
                                        <p:strVal val="visible"/>
                                      </p:to>
                                    </p:set>
                                    <p:animEffect transition="in" filter="wipe(down)">
                                      <p:cBhvr>
                                        <p:cTn id="53" dur="5000"/>
                                        <p:tgtEl>
                                          <p:spTgt spid="124109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241099"/>
                                        </p:tgtEl>
                                        <p:attrNameLst>
                                          <p:attrName>style.visibility</p:attrName>
                                        </p:attrNameLst>
                                      </p:cBhvr>
                                      <p:to>
                                        <p:strVal val="visible"/>
                                      </p:to>
                                    </p:set>
                                    <p:animEffect transition="in" filter="fade">
                                      <p:cBhvr>
                                        <p:cTn id="56" dur="2000"/>
                                        <p:tgtEl>
                                          <p:spTgt spid="1241099"/>
                                        </p:tgtEl>
                                      </p:cBhvr>
                                    </p:animEffect>
                                  </p:childTnLst>
                                </p:cTn>
                              </p:par>
                            </p:childTnLst>
                          </p:cTn>
                        </p:par>
                        <p:par>
                          <p:cTn id="57" fill="hold">
                            <p:stCondLst>
                              <p:cond delay="14000"/>
                            </p:stCondLst>
                            <p:childTnLst>
                              <p:par>
                                <p:cTn id="58" presetID="42" presetClass="path" presetSubtype="0" accel="50000" decel="50000" fill="hold" grpId="2" nodeType="afterEffect">
                                  <p:stCondLst>
                                    <p:cond delay="0"/>
                                  </p:stCondLst>
                                  <p:childTnLst>
                                    <p:animMotion origin="layout" path="M 5.55556E-7 -0.11921 L -0.00139 0.00162 " pathEditMode="relative" rAng="0" ptsTypes="AA">
                                      <p:cBhvr>
                                        <p:cTn id="59" dur="2000" fill="hold"/>
                                        <p:tgtEl>
                                          <p:spTgt spid="1241094"/>
                                        </p:tgtEl>
                                        <p:attrNameLst>
                                          <p:attrName>ppt_x</p:attrName>
                                          <p:attrName>ppt_y</p:attrName>
                                        </p:attrNameLst>
                                      </p:cBhvr>
                                      <p:rCtr x="-1" y="60"/>
                                    </p:animMotion>
                                  </p:childTnLst>
                                </p:cTn>
                              </p:par>
                            </p:childTnLst>
                          </p:cTn>
                        </p:par>
                        <p:par>
                          <p:cTn id="60" fill="hold">
                            <p:stCondLst>
                              <p:cond delay="16000"/>
                            </p:stCondLst>
                            <p:childTnLst>
                              <p:par>
                                <p:cTn id="61" presetID="42" presetClass="path" presetSubtype="0" accel="50000" decel="50000" fill="hold" grpId="2" nodeType="afterEffect">
                                  <p:stCondLst>
                                    <p:cond delay="0"/>
                                  </p:stCondLst>
                                  <p:childTnLst>
                                    <p:animMotion origin="layout" path="M -1.66667E-6 -0.11922 L -0.00121 -0.00371 " pathEditMode="relative" rAng="0" ptsTypes="AA">
                                      <p:cBhvr>
                                        <p:cTn id="62" dur="2000" fill="hold"/>
                                        <p:tgtEl>
                                          <p:spTgt spid="1241095"/>
                                        </p:tgtEl>
                                        <p:attrNameLst>
                                          <p:attrName>ppt_x</p:attrName>
                                          <p:attrName>ppt_y</p:attrName>
                                        </p:attrNameLst>
                                      </p:cBhvr>
                                      <p:rCtr x="-1" y="58"/>
                                    </p:animMotion>
                                  </p:childTnLst>
                                </p:cTn>
                              </p:par>
                              <p:par>
                                <p:cTn id="63" presetID="10" presetClass="exit" presetSubtype="0" fill="hold" grpId="1" nodeType="withEffect">
                                  <p:stCondLst>
                                    <p:cond delay="0"/>
                                  </p:stCondLst>
                                  <p:childTnLst>
                                    <p:animEffect transition="out" filter="fade">
                                      <p:cBhvr>
                                        <p:cTn id="64" dur="500"/>
                                        <p:tgtEl>
                                          <p:spTgt spid="1241099"/>
                                        </p:tgtEl>
                                      </p:cBhvr>
                                    </p:animEffect>
                                    <p:set>
                                      <p:cBhvr>
                                        <p:cTn id="65" dur="1" fill="hold">
                                          <p:stCondLst>
                                            <p:cond delay="499"/>
                                          </p:stCondLst>
                                        </p:cTn>
                                        <p:tgtEl>
                                          <p:spTgt spid="1241099"/>
                                        </p:tgtEl>
                                        <p:attrNameLst>
                                          <p:attrName>style.visibility</p:attrName>
                                        </p:attrNameLst>
                                      </p:cBhvr>
                                      <p:to>
                                        <p:strVal val="hidden"/>
                                      </p:to>
                                    </p:set>
                                  </p:childTnLst>
                                </p:cTn>
                              </p:par>
                            </p:childTnLst>
                          </p:cTn>
                        </p:par>
                        <p:par>
                          <p:cTn id="66" fill="hold">
                            <p:stCondLst>
                              <p:cond delay="18000"/>
                            </p:stCondLst>
                            <p:childTnLst>
                              <p:par>
                                <p:cTn id="67" presetID="22" presetClass="exit" presetSubtype="1" fill="hold" grpId="1" nodeType="afterEffect">
                                  <p:stCondLst>
                                    <p:cond delay="0"/>
                                  </p:stCondLst>
                                  <p:childTnLst>
                                    <p:animEffect transition="out" filter="wipe(up)">
                                      <p:cBhvr>
                                        <p:cTn id="68" dur="5000"/>
                                        <p:tgtEl>
                                          <p:spTgt spid="1241092"/>
                                        </p:tgtEl>
                                      </p:cBhvr>
                                    </p:animEffect>
                                    <p:set>
                                      <p:cBhvr>
                                        <p:cTn id="69" dur="1" fill="hold">
                                          <p:stCondLst>
                                            <p:cond delay="4999"/>
                                          </p:stCondLst>
                                        </p:cTn>
                                        <p:tgtEl>
                                          <p:spTgt spid="1241092"/>
                                        </p:tgtEl>
                                        <p:attrNameLst>
                                          <p:attrName>style.visibility</p:attrName>
                                        </p:attrNameLst>
                                      </p:cBhvr>
                                      <p:to>
                                        <p:strVal val="hidden"/>
                                      </p:to>
                                    </p:set>
                                  </p:childTnLst>
                                </p:cTn>
                              </p:par>
                            </p:childTnLst>
                          </p:cTn>
                        </p:par>
                        <p:par>
                          <p:cTn id="70" fill="hold">
                            <p:stCondLst>
                              <p:cond delay="23000"/>
                            </p:stCondLst>
                            <p:childTnLst>
                              <p:par>
                                <p:cTn id="71" presetID="64" presetClass="path" presetSubtype="0" accel="50000" decel="50000" fill="hold" grpId="3" nodeType="afterEffect">
                                  <p:stCondLst>
                                    <p:cond delay="0"/>
                                  </p:stCondLst>
                                  <p:childTnLst>
                                    <p:animMotion origin="layout" path="M -0.00139 0.00162 L -0.00139 -0.11412 " pathEditMode="relative" rAng="0" ptsTypes="AA">
                                      <p:cBhvr>
                                        <p:cTn id="72" dur="2000" fill="hold"/>
                                        <p:tgtEl>
                                          <p:spTgt spid="1241094"/>
                                        </p:tgtEl>
                                        <p:attrNameLst>
                                          <p:attrName>ppt_x</p:attrName>
                                          <p:attrName>ppt_y</p:attrName>
                                        </p:attrNameLst>
                                      </p:cBhvr>
                                      <p:rCtr x="0" y="-58"/>
                                    </p:animMotion>
                                  </p:childTnLst>
                                </p:cTn>
                              </p:par>
                            </p:childTnLst>
                          </p:cTn>
                        </p:par>
                        <p:par>
                          <p:cTn id="73" fill="hold">
                            <p:stCondLst>
                              <p:cond delay="25000"/>
                            </p:stCondLst>
                            <p:childTnLst>
                              <p:par>
                                <p:cTn id="74" presetID="64" presetClass="path" presetSubtype="0" accel="50000" decel="50000" fill="hold" grpId="3" nodeType="afterEffect">
                                  <p:stCondLst>
                                    <p:cond delay="0"/>
                                  </p:stCondLst>
                                  <p:childTnLst>
                                    <p:animMotion origin="layout" path="M -0.00122 -0.0037 L -0.00122 -0.12477 " pathEditMode="relative" rAng="0" ptsTypes="AA">
                                      <p:cBhvr>
                                        <p:cTn id="75" dur="2000" fill="hold"/>
                                        <p:tgtEl>
                                          <p:spTgt spid="1241095"/>
                                        </p:tgtEl>
                                        <p:attrNameLst>
                                          <p:attrName>ppt_x</p:attrName>
                                          <p:attrName>ppt_y</p:attrName>
                                        </p:attrNameLst>
                                      </p:cBhvr>
                                      <p:rCtr x="0" y="-61"/>
                                    </p:animMotion>
                                  </p:childTnLst>
                                </p:cTn>
                              </p:par>
                            </p:childTnLst>
                          </p:cTn>
                        </p:par>
                        <p:par>
                          <p:cTn id="76" fill="hold">
                            <p:stCondLst>
                              <p:cond delay="27000"/>
                            </p:stCondLst>
                            <p:childTnLst>
                              <p:par>
                                <p:cTn id="77" presetID="22" presetClass="exit" presetSubtype="1" fill="hold" grpId="1" nodeType="afterEffect">
                                  <p:stCondLst>
                                    <p:cond delay="0"/>
                                  </p:stCondLst>
                                  <p:childTnLst>
                                    <p:animEffect transition="out" filter="wipe(up)">
                                      <p:cBhvr>
                                        <p:cTn id="78" dur="5000"/>
                                        <p:tgtEl>
                                          <p:spTgt spid="1241093"/>
                                        </p:tgtEl>
                                      </p:cBhvr>
                                    </p:animEffect>
                                    <p:set>
                                      <p:cBhvr>
                                        <p:cTn id="79" dur="1" fill="hold">
                                          <p:stCondLst>
                                            <p:cond delay="4999"/>
                                          </p:stCondLst>
                                        </p:cTn>
                                        <p:tgtEl>
                                          <p:spTgt spid="1241093"/>
                                        </p:tgtEl>
                                        <p:attrNameLst>
                                          <p:attrName>style.visibility</p:attrName>
                                        </p:attrNameLst>
                                      </p:cBhvr>
                                      <p:to>
                                        <p:strVal val="hidden"/>
                                      </p:to>
                                    </p:set>
                                  </p:childTnLst>
                                </p:cTn>
                              </p:par>
                              <p:par>
                                <p:cTn id="80" presetID="10" presetClass="entr" presetSubtype="0" fill="hold" grpId="0" nodeType="withEffect">
                                  <p:stCondLst>
                                    <p:cond delay="0"/>
                                  </p:stCondLst>
                                  <p:childTnLst>
                                    <p:set>
                                      <p:cBhvr>
                                        <p:cTn id="81" dur="1" fill="hold">
                                          <p:stCondLst>
                                            <p:cond delay="0"/>
                                          </p:stCondLst>
                                        </p:cTn>
                                        <p:tgtEl>
                                          <p:spTgt spid="1241100"/>
                                        </p:tgtEl>
                                        <p:attrNameLst>
                                          <p:attrName>style.visibility</p:attrName>
                                        </p:attrNameLst>
                                      </p:cBhvr>
                                      <p:to>
                                        <p:strVal val="visible"/>
                                      </p:to>
                                    </p:set>
                                    <p:animEffect transition="in" filter="fade">
                                      <p:cBhvr>
                                        <p:cTn id="82" dur="2000"/>
                                        <p:tgtEl>
                                          <p:spTgt spid="1241100"/>
                                        </p:tgtEl>
                                      </p:cBhvr>
                                    </p:animEffect>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241097">
                                            <p:txEl>
                                              <p:pRg st="2" end="2"/>
                                            </p:txEl>
                                          </p:spTgt>
                                        </p:tgtEl>
                                        <p:attrNameLst>
                                          <p:attrName>style.visibility</p:attrName>
                                        </p:attrNameLst>
                                      </p:cBhvr>
                                      <p:to>
                                        <p:strVal val="visible"/>
                                      </p:to>
                                    </p:set>
                                    <p:anim calcmode="lin" valueType="num">
                                      <p:cBhvr additive="base">
                                        <p:cTn id="87" dur="500" fill="hold"/>
                                        <p:tgtEl>
                                          <p:spTgt spid="1241097">
                                            <p:txEl>
                                              <p:pRg st="2" end="2"/>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24109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1090" grpId="0" animBg="1"/>
      <p:bldP spid="1241091" grpId="0" animBg="1"/>
      <p:bldP spid="1241092" grpId="0" animBg="1"/>
      <p:bldP spid="1241092" grpId="1" animBg="1"/>
      <p:bldP spid="1241093" grpId="0" animBg="1"/>
      <p:bldP spid="1241093" grpId="1" animBg="1"/>
      <p:bldP spid="1241094" grpId="0" animBg="1"/>
      <p:bldP spid="1241094" grpId="1" animBg="1"/>
      <p:bldP spid="1241094" grpId="2" animBg="1"/>
      <p:bldP spid="1241094" grpId="3" animBg="1"/>
      <p:bldP spid="1241095" grpId="0" animBg="1"/>
      <p:bldP spid="1241095" grpId="1" animBg="1"/>
      <p:bldP spid="1241095" grpId="2" animBg="1"/>
      <p:bldP spid="1241095" grpId="3" animBg="1"/>
      <p:bldP spid="1241099" grpId="0" animBg="1"/>
      <p:bldP spid="1241099" grpId="1" animBg="1"/>
      <p:bldP spid="1241100" grpId="0" animBg="1"/>
      <p:bldP spid="1241101" grpId="0"/>
      <p:bldP spid="124110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3138" name="Rectangle 2"/>
          <p:cNvSpPr>
            <a:spLocks noChangeArrowheads="1"/>
          </p:cNvSpPr>
          <p:nvPr/>
        </p:nvSpPr>
        <p:spPr bwMode="auto">
          <a:xfrm>
            <a:off x="685800" y="1401763"/>
            <a:ext cx="7772400" cy="1662112"/>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r>
              <a:rPr lang="en-US">
                <a:solidFill>
                  <a:srgbClr val="000000"/>
                </a:solidFill>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In the sun- or tide-driven scheme there is a conversion of the potential energy of the water into the kinetic energy of a turbine and thus to electricity.	</a:t>
            </a:r>
          </a:p>
        </p:txBody>
      </p:sp>
      <p:sp>
        <p:nvSpPr>
          <p:cNvPr id="76803"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grpSp>
        <p:nvGrpSpPr>
          <p:cNvPr id="2" name="Group 4"/>
          <p:cNvGrpSpPr>
            <a:grpSpLocks/>
          </p:cNvGrpSpPr>
          <p:nvPr/>
        </p:nvGrpSpPr>
        <p:grpSpPr bwMode="auto">
          <a:xfrm>
            <a:off x="747713" y="3321050"/>
            <a:ext cx="3200400" cy="1298575"/>
            <a:chOff x="819" y="2177"/>
            <a:chExt cx="2206" cy="1355"/>
          </a:xfrm>
        </p:grpSpPr>
        <p:sp>
          <p:nvSpPr>
            <p:cNvPr id="76823" name="AutoShape 5"/>
            <p:cNvSpPr>
              <a:spLocks noChangeArrowheads="1"/>
            </p:cNvSpPr>
            <p:nvPr/>
          </p:nvSpPr>
          <p:spPr bwMode="auto">
            <a:xfrm>
              <a:off x="819" y="2213"/>
              <a:ext cx="2206" cy="1319"/>
            </a:xfrm>
            <a:prstGeom prst="chevron">
              <a:avLst>
                <a:gd name="adj" fmla="val 41812"/>
              </a:avLst>
            </a:prstGeom>
            <a:solidFill>
              <a:srgbClr val="006600"/>
            </a:solidFill>
            <a:ln w="9525">
              <a:solidFill>
                <a:schemeClr val="tx1"/>
              </a:solidFill>
              <a:miter lim="800000"/>
              <a:headEnd/>
              <a:tailEnd/>
            </a:ln>
          </p:spPr>
          <p:txBody>
            <a:bodyPr wrap="none" anchor="ctr"/>
            <a:lstStyle/>
            <a:p>
              <a:endParaRPr lang="en-US"/>
            </a:p>
          </p:txBody>
        </p:sp>
        <p:sp>
          <p:nvSpPr>
            <p:cNvPr id="76824" name="Text Box 6"/>
            <p:cNvSpPr txBox="1">
              <a:spLocks noChangeArrowheads="1"/>
            </p:cNvSpPr>
            <p:nvPr/>
          </p:nvSpPr>
          <p:spPr bwMode="auto">
            <a:xfrm>
              <a:off x="1322" y="2177"/>
              <a:ext cx="1116" cy="1050"/>
            </a:xfrm>
            <a:prstGeom prst="rect">
              <a:avLst/>
            </a:prstGeom>
            <a:noFill/>
            <a:ln w="9525">
              <a:noFill/>
              <a:miter lim="800000"/>
              <a:headEnd/>
              <a:tailEnd/>
            </a:ln>
          </p:spPr>
          <p:txBody>
            <a:bodyPr>
              <a:spAutoFit/>
            </a:bodyPr>
            <a:lstStyle/>
            <a:p>
              <a:r>
                <a:rPr lang="en-US" b="1">
                  <a:solidFill>
                    <a:schemeClr val="bg1"/>
                  </a:solidFill>
                </a:rPr>
                <a:t>ENERGY IN SUNLIGHT /OR TIDE</a:t>
              </a:r>
            </a:p>
          </p:txBody>
        </p:sp>
      </p:grpSp>
      <p:grpSp>
        <p:nvGrpSpPr>
          <p:cNvPr id="3" name="Group 7"/>
          <p:cNvGrpSpPr>
            <a:grpSpLocks/>
          </p:cNvGrpSpPr>
          <p:nvPr/>
        </p:nvGrpSpPr>
        <p:grpSpPr bwMode="auto">
          <a:xfrm>
            <a:off x="2419350" y="4389438"/>
            <a:ext cx="2500313" cy="1422400"/>
            <a:chOff x="1524" y="3197"/>
            <a:chExt cx="1575" cy="896"/>
          </a:xfrm>
        </p:grpSpPr>
        <p:sp>
          <p:nvSpPr>
            <p:cNvPr id="76821" name="AutoShape 8"/>
            <p:cNvSpPr>
              <a:spLocks noChangeArrowheads="1"/>
            </p:cNvSpPr>
            <p:nvPr/>
          </p:nvSpPr>
          <p:spPr bwMode="auto">
            <a:xfrm rot="5400000">
              <a:off x="2001" y="3162"/>
              <a:ext cx="485" cy="555"/>
            </a:xfrm>
            <a:custGeom>
              <a:avLst/>
              <a:gdLst>
                <a:gd name="T0" fmla="*/ 340 w 21600"/>
                <a:gd name="T1" fmla="*/ 0 h 21600"/>
                <a:gd name="T2" fmla="*/ 340 w 21600"/>
                <a:gd name="T3" fmla="*/ 312 h 21600"/>
                <a:gd name="T4" fmla="*/ 73 w 21600"/>
                <a:gd name="T5" fmla="*/ 555 h 21600"/>
                <a:gd name="T6" fmla="*/ 485 w 21600"/>
                <a:gd name="T7" fmla="*/ 156 h 21600"/>
                <a:gd name="T8" fmla="*/ 17694720 60000 65536"/>
                <a:gd name="T9" fmla="*/ 5898240 60000 65536"/>
                <a:gd name="T10" fmla="*/ 5898240 60000 65536"/>
                <a:gd name="T11" fmla="*/ 0 60000 65536"/>
                <a:gd name="T12" fmla="*/ 12426 w 21600"/>
                <a:gd name="T13" fmla="*/ 2919 h 21600"/>
                <a:gd name="T14" fmla="*/ 18215 w 21600"/>
                <a:gd name="T15" fmla="*/ 9263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CC00"/>
            </a:solidFill>
            <a:ln w="9525">
              <a:solidFill>
                <a:schemeClr val="tx1"/>
              </a:solidFill>
              <a:miter lim="800000"/>
              <a:headEnd/>
              <a:tailEnd/>
            </a:ln>
          </p:spPr>
          <p:txBody>
            <a:bodyPr wrap="none" anchor="ctr"/>
            <a:lstStyle/>
            <a:p>
              <a:endParaRPr lang="en-US"/>
            </a:p>
          </p:txBody>
        </p:sp>
        <p:sp>
          <p:nvSpPr>
            <p:cNvPr id="76822" name="Text Box 9"/>
            <p:cNvSpPr txBox="1">
              <a:spLocks noChangeArrowheads="1"/>
            </p:cNvSpPr>
            <p:nvPr/>
          </p:nvSpPr>
          <p:spPr bwMode="auto">
            <a:xfrm>
              <a:off x="1524" y="3651"/>
              <a:ext cx="1575" cy="442"/>
            </a:xfrm>
            <a:prstGeom prst="rect">
              <a:avLst/>
            </a:prstGeom>
            <a:noFill/>
            <a:ln w="9525">
              <a:noFill/>
              <a:miter lim="800000"/>
              <a:headEnd/>
              <a:tailEnd/>
            </a:ln>
          </p:spPr>
          <p:txBody>
            <a:bodyPr>
              <a:spAutoFit/>
            </a:bodyPr>
            <a:lstStyle/>
            <a:p>
              <a:r>
                <a:rPr lang="en-US" b="1"/>
                <a:t>EVAPORATION FROM RESERVOIR</a:t>
              </a:r>
            </a:p>
          </p:txBody>
        </p:sp>
      </p:grpSp>
      <p:grpSp>
        <p:nvGrpSpPr>
          <p:cNvPr id="4" name="Group 10"/>
          <p:cNvGrpSpPr>
            <a:grpSpLocks/>
          </p:cNvGrpSpPr>
          <p:nvPr/>
        </p:nvGrpSpPr>
        <p:grpSpPr bwMode="auto">
          <a:xfrm>
            <a:off x="3105150" y="3328988"/>
            <a:ext cx="2381250" cy="1060450"/>
            <a:chOff x="1956" y="2529"/>
            <a:chExt cx="1500" cy="668"/>
          </a:xfrm>
        </p:grpSpPr>
        <p:sp>
          <p:nvSpPr>
            <p:cNvPr id="76819" name="AutoShape 11"/>
            <p:cNvSpPr>
              <a:spLocks noChangeArrowheads="1"/>
            </p:cNvSpPr>
            <p:nvPr/>
          </p:nvSpPr>
          <p:spPr bwMode="auto">
            <a:xfrm>
              <a:off x="1969" y="2546"/>
              <a:ext cx="1487" cy="651"/>
            </a:xfrm>
            <a:prstGeom prst="homePlate">
              <a:avLst>
                <a:gd name="adj" fmla="val 57104"/>
              </a:avLst>
            </a:prstGeom>
            <a:solidFill>
              <a:srgbClr val="0000FF"/>
            </a:solidFill>
            <a:ln w="9525">
              <a:solidFill>
                <a:schemeClr val="tx1"/>
              </a:solidFill>
              <a:miter lim="800000"/>
              <a:headEnd/>
              <a:tailEnd/>
            </a:ln>
          </p:spPr>
          <p:txBody>
            <a:bodyPr wrap="none" anchor="ctr"/>
            <a:lstStyle/>
            <a:p>
              <a:endParaRPr lang="en-US"/>
            </a:p>
          </p:txBody>
        </p:sp>
        <p:sp>
          <p:nvSpPr>
            <p:cNvPr id="76820" name="Text Box 12"/>
            <p:cNvSpPr txBox="1">
              <a:spLocks noChangeArrowheads="1"/>
            </p:cNvSpPr>
            <p:nvPr/>
          </p:nvSpPr>
          <p:spPr bwMode="auto">
            <a:xfrm>
              <a:off x="1956" y="2529"/>
              <a:ext cx="1020" cy="634"/>
            </a:xfrm>
            <a:prstGeom prst="rect">
              <a:avLst/>
            </a:prstGeom>
            <a:noFill/>
            <a:ln w="9525">
              <a:noFill/>
              <a:miter lim="800000"/>
              <a:headEnd/>
              <a:tailEnd/>
            </a:ln>
          </p:spPr>
          <p:txBody>
            <a:bodyPr>
              <a:spAutoFit/>
            </a:bodyPr>
            <a:lstStyle/>
            <a:p>
              <a:r>
                <a:rPr lang="en-US" b="1">
                  <a:solidFill>
                    <a:schemeClr val="bg1"/>
                  </a:solidFill>
                </a:rPr>
                <a:t>POTENTIAL ENERGY IN RESERVOIR</a:t>
              </a:r>
            </a:p>
          </p:txBody>
        </p:sp>
      </p:grpSp>
      <p:grpSp>
        <p:nvGrpSpPr>
          <p:cNvPr id="5" name="Group 13"/>
          <p:cNvGrpSpPr>
            <a:grpSpLocks/>
          </p:cNvGrpSpPr>
          <p:nvPr/>
        </p:nvGrpSpPr>
        <p:grpSpPr bwMode="auto">
          <a:xfrm>
            <a:off x="4868863" y="3336925"/>
            <a:ext cx="2381250" cy="868363"/>
            <a:chOff x="3396" y="3191"/>
            <a:chExt cx="1500" cy="547"/>
          </a:xfrm>
        </p:grpSpPr>
        <p:sp>
          <p:nvSpPr>
            <p:cNvPr id="76817" name="AutoShape 14"/>
            <p:cNvSpPr>
              <a:spLocks noChangeArrowheads="1"/>
            </p:cNvSpPr>
            <p:nvPr/>
          </p:nvSpPr>
          <p:spPr bwMode="auto">
            <a:xfrm>
              <a:off x="3409" y="3208"/>
              <a:ext cx="1487" cy="501"/>
            </a:xfrm>
            <a:prstGeom prst="homePlate">
              <a:avLst>
                <a:gd name="adj" fmla="val 74202"/>
              </a:avLst>
            </a:prstGeom>
            <a:solidFill>
              <a:srgbClr val="FF00FF"/>
            </a:solidFill>
            <a:ln w="9525">
              <a:solidFill>
                <a:schemeClr val="tx1"/>
              </a:solidFill>
              <a:miter lim="800000"/>
              <a:headEnd/>
              <a:tailEnd/>
            </a:ln>
          </p:spPr>
          <p:txBody>
            <a:bodyPr wrap="none" anchor="ctr"/>
            <a:lstStyle/>
            <a:p>
              <a:endParaRPr lang="en-US"/>
            </a:p>
          </p:txBody>
        </p:sp>
        <p:sp>
          <p:nvSpPr>
            <p:cNvPr id="76818" name="Text Box 15"/>
            <p:cNvSpPr txBox="1">
              <a:spLocks noChangeArrowheads="1"/>
            </p:cNvSpPr>
            <p:nvPr/>
          </p:nvSpPr>
          <p:spPr bwMode="auto">
            <a:xfrm>
              <a:off x="3396" y="3191"/>
              <a:ext cx="1020" cy="547"/>
            </a:xfrm>
            <a:prstGeom prst="rect">
              <a:avLst/>
            </a:prstGeom>
            <a:noFill/>
            <a:ln w="9525">
              <a:noFill/>
              <a:miter lim="800000"/>
              <a:headEnd/>
              <a:tailEnd/>
            </a:ln>
          </p:spPr>
          <p:txBody>
            <a:bodyPr>
              <a:spAutoFit/>
            </a:bodyPr>
            <a:lstStyle/>
            <a:p>
              <a:pPr>
                <a:lnSpc>
                  <a:spcPct val="85000"/>
                </a:lnSpc>
              </a:pPr>
              <a:r>
                <a:rPr lang="en-US" b="1"/>
                <a:t>KINETIC ENERGY OF TURBINE</a:t>
              </a:r>
            </a:p>
          </p:txBody>
        </p:sp>
      </p:grpSp>
      <p:grpSp>
        <p:nvGrpSpPr>
          <p:cNvPr id="6" name="Group 16"/>
          <p:cNvGrpSpPr>
            <a:grpSpLocks/>
          </p:cNvGrpSpPr>
          <p:nvPr/>
        </p:nvGrpSpPr>
        <p:grpSpPr bwMode="auto">
          <a:xfrm>
            <a:off x="4841875" y="4159250"/>
            <a:ext cx="1520825" cy="1117600"/>
            <a:chOff x="3050" y="3052"/>
            <a:chExt cx="958" cy="704"/>
          </a:xfrm>
        </p:grpSpPr>
        <p:sp>
          <p:nvSpPr>
            <p:cNvPr id="76815" name="AutoShape 17"/>
            <p:cNvSpPr>
              <a:spLocks noChangeArrowheads="1"/>
            </p:cNvSpPr>
            <p:nvPr/>
          </p:nvSpPr>
          <p:spPr bwMode="auto">
            <a:xfrm rot="5400000">
              <a:off x="3118" y="3017"/>
              <a:ext cx="485" cy="555"/>
            </a:xfrm>
            <a:custGeom>
              <a:avLst/>
              <a:gdLst>
                <a:gd name="T0" fmla="*/ 340 w 21600"/>
                <a:gd name="T1" fmla="*/ 0 h 21600"/>
                <a:gd name="T2" fmla="*/ 340 w 21600"/>
                <a:gd name="T3" fmla="*/ 312 h 21600"/>
                <a:gd name="T4" fmla="*/ 73 w 21600"/>
                <a:gd name="T5" fmla="*/ 555 h 21600"/>
                <a:gd name="T6" fmla="*/ 485 w 21600"/>
                <a:gd name="T7" fmla="*/ 156 h 21600"/>
                <a:gd name="T8" fmla="*/ 17694720 60000 65536"/>
                <a:gd name="T9" fmla="*/ 5898240 60000 65536"/>
                <a:gd name="T10" fmla="*/ 5898240 60000 65536"/>
                <a:gd name="T11" fmla="*/ 0 60000 65536"/>
                <a:gd name="T12" fmla="*/ 12426 w 21600"/>
                <a:gd name="T13" fmla="*/ 2919 h 21600"/>
                <a:gd name="T14" fmla="*/ 18215 w 21600"/>
                <a:gd name="T15" fmla="*/ 9263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CC00"/>
            </a:solidFill>
            <a:ln w="9525">
              <a:solidFill>
                <a:schemeClr val="tx1"/>
              </a:solidFill>
              <a:miter lim="800000"/>
              <a:headEnd/>
              <a:tailEnd/>
            </a:ln>
          </p:spPr>
          <p:txBody>
            <a:bodyPr wrap="none" anchor="ctr"/>
            <a:lstStyle/>
            <a:p>
              <a:endParaRPr lang="en-US"/>
            </a:p>
          </p:txBody>
        </p:sp>
        <p:sp>
          <p:nvSpPr>
            <p:cNvPr id="76816" name="Text Box 18"/>
            <p:cNvSpPr txBox="1">
              <a:spLocks noChangeArrowheads="1"/>
            </p:cNvSpPr>
            <p:nvPr/>
          </p:nvSpPr>
          <p:spPr bwMode="auto">
            <a:xfrm>
              <a:off x="3050" y="3506"/>
              <a:ext cx="958" cy="250"/>
            </a:xfrm>
            <a:prstGeom prst="rect">
              <a:avLst/>
            </a:prstGeom>
            <a:noFill/>
            <a:ln w="9525">
              <a:noFill/>
              <a:miter lim="800000"/>
              <a:headEnd/>
              <a:tailEnd/>
            </a:ln>
          </p:spPr>
          <p:txBody>
            <a:bodyPr>
              <a:spAutoFit/>
            </a:bodyPr>
            <a:lstStyle/>
            <a:p>
              <a:r>
                <a:rPr lang="en-US" b="1"/>
                <a:t>FRICTION</a:t>
              </a:r>
            </a:p>
          </p:txBody>
        </p:sp>
      </p:grpSp>
      <p:grpSp>
        <p:nvGrpSpPr>
          <p:cNvPr id="7" name="Group 19"/>
          <p:cNvGrpSpPr>
            <a:grpSpLocks/>
          </p:cNvGrpSpPr>
          <p:nvPr/>
        </p:nvGrpSpPr>
        <p:grpSpPr bwMode="auto">
          <a:xfrm>
            <a:off x="6632575" y="3316288"/>
            <a:ext cx="2211388" cy="612775"/>
            <a:chOff x="4178" y="2521"/>
            <a:chExt cx="1393" cy="386"/>
          </a:xfrm>
        </p:grpSpPr>
        <p:sp>
          <p:nvSpPr>
            <p:cNvPr id="76813" name="AutoShape 20"/>
            <p:cNvSpPr>
              <a:spLocks noChangeArrowheads="1"/>
            </p:cNvSpPr>
            <p:nvPr/>
          </p:nvSpPr>
          <p:spPr bwMode="auto">
            <a:xfrm>
              <a:off x="4178" y="2550"/>
              <a:ext cx="1393" cy="357"/>
            </a:xfrm>
            <a:prstGeom prst="homePlate">
              <a:avLst>
                <a:gd name="adj" fmla="val 47510"/>
              </a:avLst>
            </a:prstGeom>
            <a:solidFill>
              <a:srgbClr val="FF9933"/>
            </a:solidFill>
            <a:ln w="9525">
              <a:solidFill>
                <a:schemeClr val="tx1"/>
              </a:solidFill>
              <a:miter lim="800000"/>
              <a:headEnd/>
              <a:tailEnd/>
            </a:ln>
          </p:spPr>
          <p:txBody>
            <a:bodyPr wrap="none" anchor="ctr"/>
            <a:lstStyle/>
            <a:p>
              <a:endParaRPr lang="en-US"/>
            </a:p>
          </p:txBody>
        </p:sp>
        <p:sp>
          <p:nvSpPr>
            <p:cNvPr id="76814" name="Text Box 21"/>
            <p:cNvSpPr txBox="1">
              <a:spLocks noChangeArrowheads="1"/>
            </p:cNvSpPr>
            <p:nvPr/>
          </p:nvSpPr>
          <p:spPr bwMode="auto">
            <a:xfrm>
              <a:off x="4188" y="2521"/>
              <a:ext cx="1301" cy="250"/>
            </a:xfrm>
            <a:prstGeom prst="rect">
              <a:avLst/>
            </a:prstGeom>
            <a:noFill/>
            <a:ln w="9525">
              <a:noFill/>
              <a:miter lim="800000"/>
              <a:headEnd/>
              <a:tailEnd/>
            </a:ln>
          </p:spPr>
          <p:txBody>
            <a:bodyPr>
              <a:spAutoFit/>
            </a:bodyPr>
            <a:lstStyle/>
            <a:p>
              <a:r>
                <a:rPr lang="en-US" b="1"/>
                <a:t>ELECTRICITY</a:t>
              </a:r>
            </a:p>
          </p:txBody>
        </p:sp>
      </p:grpSp>
      <p:grpSp>
        <p:nvGrpSpPr>
          <p:cNvPr id="8" name="Group 22"/>
          <p:cNvGrpSpPr>
            <a:grpSpLocks/>
          </p:cNvGrpSpPr>
          <p:nvPr/>
        </p:nvGrpSpPr>
        <p:grpSpPr bwMode="auto">
          <a:xfrm>
            <a:off x="6578600" y="3930650"/>
            <a:ext cx="1520825" cy="1117600"/>
            <a:chOff x="3050" y="3052"/>
            <a:chExt cx="958" cy="704"/>
          </a:xfrm>
        </p:grpSpPr>
        <p:sp>
          <p:nvSpPr>
            <p:cNvPr id="76811" name="AutoShape 23"/>
            <p:cNvSpPr>
              <a:spLocks noChangeArrowheads="1"/>
            </p:cNvSpPr>
            <p:nvPr/>
          </p:nvSpPr>
          <p:spPr bwMode="auto">
            <a:xfrm rot="5400000">
              <a:off x="3118" y="3017"/>
              <a:ext cx="485" cy="555"/>
            </a:xfrm>
            <a:custGeom>
              <a:avLst/>
              <a:gdLst>
                <a:gd name="T0" fmla="*/ 340 w 21600"/>
                <a:gd name="T1" fmla="*/ 0 h 21600"/>
                <a:gd name="T2" fmla="*/ 340 w 21600"/>
                <a:gd name="T3" fmla="*/ 312 h 21600"/>
                <a:gd name="T4" fmla="*/ 73 w 21600"/>
                <a:gd name="T5" fmla="*/ 555 h 21600"/>
                <a:gd name="T6" fmla="*/ 485 w 21600"/>
                <a:gd name="T7" fmla="*/ 156 h 21600"/>
                <a:gd name="T8" fmla="*/ 17694720 60000 65536"/>
                <a:gd name="T9" fmla="*/ 5898240 60000 65536"/>
                <a:gd name="T10" fmla="*/ 5898240 60000 65536"/>
                <a:gd name="T11" fmla="*/ 0 60000 65536"/>
                <a:gd name="T12" fmla="*/ 12426 w 21600"/>
                <a:gd name="T13" fmla="*/ 2919 h 21600"/>
                <a:gd name="T14" fmla="*/ 18215 w 21600"/>
                <a:gd name="T15" fmla="*/ 9263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CC00"/>
            </a:solidFill>
            <a:ln w="9525">
              <a:solidFill>
                <a:schemeClr val="tx1"/>
              </a:solidFill>
              <a:miter lim="800000"/>
              <a:headEnd/>
              <a:tailEnd/>
            </a:ln>
          </p:spPr>
          <p:txBody>
            <a:bodyPr wrap="none" anchor="ctr"/>
            <a:lstStyle/>
            <a:p>
              <a:endParaRPr lang="en-US"/>
            </a:p>
          </p:txBody>
        </p:sp>
        <p:sp>
          <p:nvSpPr>
            <p:cNvPr id="76812" name="Text Box 24"/>
            <p:cNvSpPr txBox="1">
              <a:spLocks noChangeArrowheads="1"/>
            </p:cNvSpPr>
            <p:nvPr/>
          </p:nvSpPr>
          <p:spPr bwMode="auto">
            <a:xfrm>
              <a:off x="3050" y="3506"/>
              <a:ext cx="958" cy="250"/>
            </a:xfrm>
            <a:prstGeom prst="rect">
              <a:avLst/>
            </a:prstGeom>
            <a:noFill/>
            <a:ln w="9525">
              <a:noFill/>
              <a:miter lim="800000"/>
              <a:headEnd/>
              <a:tailEnd/>
            </a:ln>
          </p:spPr>
          <p:txBody>
            <a:bodyPr>
              <a:spAutoFit/>
            </a:bodyPr>
            <a:lstStyle/>
            <a:p>
              <a:r>
                <a:rPr lang="en-US" b="1"/>
                <a:t>FRICTION</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43138">
                                            <p:txEl>
                                              <p:pRg st="0" end="0"/>
                                            </p:txEl>
                                          </p:spTgt>
                                        </p:tgtEl>
                                        <p:attrNameLst>
                                          <p:attrName>style.visibility</p:attrName>
                                        </p:attrNameLst>
                                      </p:cBhvr>
                                      <p:to>
                                        <p:strVal val="visible"/>
                                      </p:to>
                                    </p:set>
                                    <p:anim calcmode="lin" valueType="num">
                                      <p:cBhvr additive="base">
                                        <p:cTn id="7" dur="500" fill="hold"/>
                                        <p:tgtEl>
                                          <p:spTgt spid="12431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4313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43138">
                                            <p:txEl>
                                              <p:pRg st="1" end="1"/>
                                            </p:txEl>
                                          </p:spTgt>
                                        </p:tgtEl>
                                        <p:attrNameLst>
                                          <p:attrName>style.visibility</p:attrName>
                                        </p:attrNameLst>
                                      </p:cBhvr>
                                      <p:to>
                                        <p:strVal val="visible"/>
                                      </p:to>
                                    </p:set>
                                    <p:anim calcmode="lin" valueType="num">
                                      <p:cBhvr additive="base">
                                        <p:cTn id="13" dur="500" fill="hold"/>
                                        <p:tgtEl>
                                          <p:spTgt spid="124313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431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subTnLst>
                                    <p:audio>
                                      <p:cMediaNode>
                                        <p:cTn display="0" masterRel="sameClick">
                                          <p:stCondLst>
                                            <p:cond evt="begin" delay="0">
                                              <p:tn val="22"/>
                                            </p:cond>
                                          </p:stCondLst>
                                          <p:endCondLst>
                                            <p:cond evt="onStopAudio" delay="0">
                                              <p:tgtEl>
                                                <p:sldTgt/>
                                              </p:tgtEl>
                                            </p:cond>
                                          </p:endCondLst>
                                        </p:cTn>
                                        <p:tgtEl>
                                          <p:sndTgt r:embed="rId3" name="camera.wav"/>
                                        </p:tgtEl>
                                      </p:cMediaNode>
                                    </p:audio>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subTnLst>
                                    <p:audio>
                                      <p:cMediaNode>
                                        <p:cTn display="0" masterRel="sameClick">
                                          <p:stCondLst>
                                            <p:cond evt="begin" delay="0">
                                              <p:tn val="27"/>
                                            </p:cond>
                                          </p:stCondLst>
                                          <p:endCondLst>
                                            <p:cond evt="onStopAudio" delay="0">
                                              <p:tgtEl>
                                                <p:sldTgt/>
                                              </p:tgtEl>
                                            </p:cond>
                                          </p:endCondLst>
                                        </p:cTn>
                                        <p:tgtEl>
                                          <p:sndTgt r:embed="rId3" name="camera.wav"/>
                                        </p:tgtEl>
                                      </p:cMediaNode>
                                    </p:audio>
                                  </p:sub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subTnLst>
                                    <p:audio>
                                      <p:cMediaNode>
                                        <p:cTn display="0" masterRel="sameClick">
                                          <p:stCondLst>
                                            <p:cond evt="begin" delay="0">
                                              <p:tn val="32"/>
                                            </p:cond>
                                          </p:stCondLst>
                                          <p:endCondLst>
                                            <p:cond evt="onStopAudio" delay="0">
                                              <p:tgtEl>
                                                <p:sldTgt/>
                                              </p:tgtEl>
                                            </p:cond>
                                          </p:endCondLst>
                                        </p:cTn>
                                        <p:tgtEl>
                                          <p:sndTgt r:embed="rId3" name="camera.wav"/>
                                        </p:tgtEl>
                                      </p:cMediaNode>
                                    </p:audio>
                                  </p:sub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subTnLst>
                                    <p:audio>
                                      <p:cMediaNode>
                                        <p:cTn display="0" masterRel="sameClick">
                                          <p:stCondLst>
                                            <p:cond evt="begin" delay="0">
                                              <p:tn val="37"/>
                                            </p:cond>
                                          </p:stCondLst>
                                          <p:endCondLst>
                                            <p:cond evt="onStopAudio" delay="0">
                                              <p:tgtEl>
                                                <p:sldTgt/>
                                              </p:tgtEl>
                                            </p:cond>
                                          </p:endCondLst>
                                        </p:cTn>
                                        <p:tgtEl>
                                          <p:sndTgt r:embed="rId3" name="camera.wav"/>
                                        </p:tgtEl>
                                      </p:cMediaNode>
                                    </p:audio>
                                  </p:sub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subTnLst>
                                    <p:audio>
                                      <p:cMediaNode>
                                        <p:cTn display="0" masterRel="sameClick">
                                          <p:stCondLst>
                                            <p:cond evt="begin" delay="0">
                                              <p:tn val="42"/>
                                            </p:cond>
                                          </p:stCondLst>
                                          <p:endCondLst>
                                            <p:cond evt="onStopAudio" delay="0">
                                              <p:tgtEl>
                                                <p:sldTgt/>
                                              </p:tgtEl>
                                            </p:cond>
                                          </p:endCondLst>
                                        </p:cTn>
                                        <p:tgtEl>
                                          <p:sndTgt r:embed="rId3" name="camera.wav"/>
                                        </p:tgtEl>
                                      </p:cMediaNode>
                                    </p:audio>
                                  </p:sub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left)">
                                      <p:cBhvr>
                                        <p:cTn id="49" dur="500"/>
                                        <p:tgtEl>
                                          <p:spTgt spid="8"/>
                                        </p:tgtEl>
                                      </p:cBhvr>
                                    </p:animEffect>
                                  </p:childTnLst>
                                  <p:subTnLst>
                                    <p:audio>
                                      <p:cMediaNode>
                                        <p:cTn display="0" masterRel="sameClick">
                                          <p:stCondLst>
                                            <p:cond evt="begin" delay="0">
                                              <p:tn val="47"/>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5186" name="Rectangle 2"/>
          <p:cNvSpPr>
            <a:spLocks noChangeArrowheads="1"/>
          </p:cNvSpPr>
          <p:nvPr/>
        </p:nvSpPr>
        <p:spPr bwMode="auto">
          <a:xfrm>
            <a:off x="685800" y="1858963"/>
            <a:ext cx="7772400" cy="4999037"/>
          </a:xfrm>
          <a:prstGeom prst="rect">
            <a:avLst/>
          </a:prstGeom>
          <a:solidFill>
            <a:srgbClr val="CCFFCC"/>
          </a:solidFill>
          <a:ln w="9525">
            <a:noFill/>
            <a:miter lim="800000"/>
            <a:headEnd/>
            <a:tailEnd/>
          </a:ln>
        </p:spPr>
        <p:txBody>
          <a:bodyPr/>
          <a:lstStyle/>
          <a:p>
            <a:r>
              <a:rPr lang="en-US" sz="2400">
                <a:latin typeface="Arial" charset="0"/>
              </a:rPr>
              <a:t>PRACTICE: A reservoir                                                        for a hydroelectric dam                                                       is shown.</a:t>
            </a:r>
          </a:p>
          <a:p>
            <a:r>
              <a:rPr lang="en-US" sz="2400">
                <a:latin typeface="Arial" charset="0"/>
                <a:sym typeface="Symbol" pitchFamily="18" charset="2"/>
              </a:rPr>
              <a:t>(a) </a:t>
            </a:r>
            <a:r>
              <a:rPr lang="en-US" sz="2400">
                <a:latin typeface="Arial" charset="0"/>
              </a:rPr>
              <a:t>Calculate the                                                         potential energy yield.</a:t>
            </a:r>
          </a:p>
          <a:p>
            <a:r>
              <a:rPr lang="en-US" sz="2400">
                <a:latin typeface="Arial" charset="0"/>
              </a:rPr>
              <a:t>SOLUTION:</a:t>
            </a:r>
          </a:p>
          <a:p>
            <a:r>
              <a:rPr lang="en-US" sz="2400">
                <a:latin typeface="Arial" charset="0"/>
                <a:sym typeface="Symbol" pitchFamily="18" charset="2"/>
              </a:rPr>
              <a:t>The total volume of water is </a:t>
            </a:r>
          </a:p>
          <a:p>
            <a:r>
              <a:rPr lang="en-US" sz="2400" i="1">
                <a:latin typeface="Arial" charset="0"/>
                <a:sym typeface="Symbol" pitchFamily="18" charset="2"/>
              </a:rPr>
              <a:t> V</a:t>
            </a:r>
            <a:r>
              <a:rPr lang="en-US" sz="2400">
                <a:latin typeface="Arial" charset="0"/>
                <a:sym typeface="Symbol" pitchFamily="18" charset="2"/>
              </a:rPr>
              <a:t> = 1700(2500)(50) = 2.12510</a:t>
            </a:r>
            <a:r>
              <a:rPr lang="en-US" sz="2400" baseline="30000">
                <a:latin typeface="Arial" charset="0"/>
                <a:sym typeface="Symbol" pitchFamily="18" charset="2"/>
              </a:rPr>
              <a:t>8</a:t>
            </a:r>
            <a:r>
              <a:rPr lang="en-US" sz="2400">
                <a:latin typeface="Arial" charset="0"/>
                <a:sym typeface="Symbol" pitchFamily="18" charset="2"/>
              </a:rPr>
              <a:t> m</a:t>
            </a:r>
            <a:r>
              <a:rPr lang="en-US" sz="2400" baseline="30000">
                <a:latin typeface="Arial" charset="0"/>
                <a:sym typeface="Symbol" pitchFamily="18" charset="2"/>
              </a:rPr>
              <a:t>3</a:t>
            </a:r>
            <a:r>
              <a:rPr lang="en-US" sz="2400">
                <a:latin typeface="Arial" charset="0"/>
                <a:sym typeface="Symbol" pitchFamily="18" charset="2"/>
              </a:rPr>
              <a:t>.</a:t>
            </a:r>
          </a:p>
          <a:p>
            <a:r>
              <a:rPr lang="en-US" sz="2400">
                <a:latin typeface="Arial" charset="0"/>
                <a:sym typeface="Symbol" pitchFamily="18" charset="2"/>
              </a:rPr>
              <a:t>The mass of the water is</a:t>
            </a:r>
          </a:p>
          <a:p>
            <a:r>
              <a:rPr lang="en-US" sz="2400" i="1">
                <a:latin typeface="Arial" charset="0"/>
                <a:sym typeface="Symbol" pitchFamily="18" charset="2"/>
              </a:rPr>
              <a:t> m</a:t>
            </a:r>
            <a:r>
              <a:rPr lang="en-US" sz="2400">
                <a:latin typeface="Arial" charset="0"/>
                <a:sym typeface="Symbol" pitchFamily="18" charset="2"/>
              </a:rPr>
              <a:t> = </a:t>
            </a:r>
            <a:r>
              <a:rPr lang="en-US" sz="2400" i="1">
                <a:latin typeface="Arial" charset="0"/>
                <a:sym typeface="Symbol" pitchFamily="18" charset="2"/>
              </a:rPr>
              <a:t>V</a:t>
            </a:r>
            <a:r>
              <a:rPr lang="en-US" sz="2400">
                <a:latin typeface="Arial" charset="0"/>
                <a:sym typeface="Symbol" pitchFamily="18" charset="2"/>
              </a:rPr>
              <a:t> = (1000 kg</a:t>
            </a:r>
            <a:r>
              <a:rPr lang="en-US" sz="2400" baseline="-25000">
                <a:latin typeface="Arial" charset="0"/>
                <a:sym typeface="Symbol" pitchFamily="18" charset="2"/>
              </a:rPr>
              <a:t> </a:t>
            </a:r>
            <a:r>
              <a:rPr lang="en-US" sz="2400">
                <a:latin typeface="Arial" charset="0"/>
                <a:sym typeface="Symbol" pitchFamily="18" charset="2"/>
              </a:rPr>
              <a:t>m</a:t>
            </a:r>
            <a:r>
              <a:rPr lang="en-US" sz="2400" baseline="30000">
                <a:latin typeface="Arial" charset="0"/>
                <a:sym typeface="Symbol" pitchFamily="18" charset="2"/>
              </a:rPr>
              <a:t>-3</a:t>
            </a:r>
            <a:r>
              <a:rPr lang="en-US" sz="2400">
                <a:latin typeface="Arial" charset="0"/>
                <a:sym typeface="Symbol" pitchFamily="18" charset="2"/>
              </a:rPr>
              <a:t>)(2.12510</a:t>
            </a:r>
            <a:r>
              <a:rPr lang="en-US" sz="2400" baseline="30000">
                <a:latin typeface="Arial" charset="0"/>
                <a:sym typeface="Symbol" pitchFamily="18" charset="2"/>
              </a:rPr>
              <a:t>8</a:t>
            </a:r>
            <a:r>
              <a:rPr lang="en-US" sz="2400">
                <a:latin typeface="Arial" charset="0"/>
                <a:sym typeface="Symbol" pitchFamily="18" charset="2"/>
              </a:rPr>
              <a:t> m</a:t>
            </a:r>
            <a:r>
              <a:rPr lang="en-US" sz="2400" baseline="30000">
                <a:latin typeface="Arial" charset="0"/>
                <a:sym typeface="Symbol" pitchFamily="18" charset="2"/>
              </a:rPr>
              <a:t>3</a:t>
            </a:r>
            <a:r>
              <a:rPr lang="en-US" sz="2400">
                <a:latin typeface="Arial" charset="0"/>
                <a:sym typeface="Symbol" pitchFamily="18" charset="2"/>
              </a:rPr>
              <a:t>) = 2.12510</a:t>
            </a:r>
            <a:r>
              <a:rPr lang="en-US" sz="2400" baseline="30000">
                <a:latin typeface="Arial" charset="0"/>
                <a:sym typeface="Symbol" pitchFamily="18" charset="2"/>
              </a:rPr>
              <a:t>11</a:t>
            </a:r>
            <a:r>
              <a:rPr lang="en-US" sz="2400">
                <a:latin typeface="Arial" charset="0"/>
                <a:sym typeface="Symbol" pitchFamily="18" charset="2"/>
              </a:rPr>
              <a:t> kg.</a:t>
            </a:r>
          </a:p>
          <a:p>
            <a:r>
              <a:rPr lang="en-US" sz="2400">
                <a:latin typeface="Arial" charset="0"/>
                <a:sym typeface="Symbol" pitchFamily="18" charset="2"/>
              </a:rPr>
              <a:t>The average water height is  </a:t>
            </a:r>
            <a:r>
              <a:rPr lang="en-US" sz="2400" i="1">
                <a:latin typeface="Arial" charset="0"/>
                <a:sym typeface="Symbol" pitchFamily="18" charset="2"/>
              </a:rPr>
              <a:t>h</a:t>
            </a:r>
            <a:r>
              <a:rPr lang="en-US" sz="2400">
                <a:latin typeface="Arial" charset="0"/>
                <a:sym typeface="Symbol" pitchFamily="18" charset="2"/>
              </a:rPr>
              <a:t> = 75 + 50 </a:t>
            </a:r>
            <a:r>
              <a:rPr lang="en-US" sz="2400" i="1">
                <a:latin typeface="Arial" charset="0"/>
                <a:sym typeface="Symbol" pitchFamily="18" charset="2"/>
              </a:rPr>
              <a:t>/</a:t>
            </a:r>
            <a:r>
              <a:rPr lang="en-US" sz="2400">
                <a:latin typeface="Arial" charset="0"/>
                <a:sym typeface="Symbol" pitchFamily="18" charset="2"/>
              </a:rPr>
              <a:t> 2 = 100 m.</a:t>
            </a:r>
          </a:p>
          <a:p>
            <a:r>
              <a:rPr lang="en-US" sz="2400">
                <a:latin typeface="Arial" charset="0"/>
                <a:sym typeface="Symbol" pitchFamily="18" charset="2"/>
              </a:rPr>
              <a:t>The potential energy yield will then be</a:t>
            </a:r>
          </a:p>
          <a:p>
            <a:r>
              <a:rPr lang="en-US" sz="2400" i="1">
                <a:latin typeface="Arial" charset="0"/>
                <a:sym typeface="Symbol" pitchFamily="18" charset="2"/>
              </a:rPr>
              <a:t>     E</a:t>
            </a:r>
            <a:r>
              <a:rPr lang="en-US" sz="2400" i="1" baseline="-25000">
                <a:latin typeface="Arial" charset="0"/>
                <a:sym typeface="Symbol" pitchFamily="18" charset="2"/>
              </a:rPr>
              <a:t>P</a:t>
            </a:r>
            <a:r>
              <a:rPr lang="en-US" sz="2400">
                <a:latin typeface="Arial" charset="0"/>
                <a:sym typeface="Symbol" pitchFamily="18" charset="2"/>
              </a:rPr>
              <a:t> = </a:t>
            </a:r>
            <a:r>
              <a:rPr lang="en-US" sz="2400" i="1">
                <a:latin typeface="Arial" charset="0"/>
                <a:sym typeface="Symbol" pitchFamily="18" charset="2"/>
              </a:rPr>
              <a:t>mgh</a:t>
            </a:r>
            <a:r>
              <a:rPr lang="en-US" sz="2400">
                <a:latin typeface="Arial" charset="0"/>
                <a:sym typeface="Symbol" pitchFamily="18" charset="2"/>
              </a:rPr>
              <a:t> = (2.12510</a:t>
            </a:r>
            <a:r>
              <a:rPr lang="en-US" sz="2400" baseline="30000">
                <a:latin typeface="Arial" charset="0"/>
                <a:sym typeface="Symbol" pitchFamily="18" charset="2"/>
              </a:rPr>
              <a:t>11</a:t>
            </a:r>
            <a:r>
              <a:rPr lang="en-US" sz="2400">
                <a:latin typeface="Arial" charset="0"/>
                <a:sym typeface="Symbol" pitchFamily="18" charset="2"/>
              </a:rPr>
              <a:t>)(10)(100) = 2.12510</a:t>
            </a:r>
            <a:r>
              <a:rPr lang="en-US" sz="2400" baseline="30000">
                <a:latin typeface="Arial" charset="0"/>
                <a:sym typeface="Symbol" pitchFamily="18" charset="2"/>
              </a:rPr>
              <a:t>14</a:t>
            </a:r>
            <a:r>
              <a:rPr lang="en-US" sz="2400">
                <a:latin typeface="Arial" charset="0"/>
                <a:sym typeface="Symbol" pitchFamily="18" charset="2"/>
              </a:rPr>
              <a:t> J.</a:t>
            </a:r>
            <a:endParaRPr lang="en-US" sz="2400" baseline="30000">
              <a:latin typeface="Arial" charset="0"/>
              <a:sym typeface="Symbol" pitchFamily="18" charset="2"/>
            </a:endParaRPr>
          </a:p>
        </p:txBody>
      </p:sp>
      <p:sp>
        <p:nvSpPr>
          <p:cNvPr id="77827" name="Rectangle 3"/>
          <p:cNvSpPr>
            <a:spLocks noChangeArrowheads="1"/>
          </p:cNvSpPr>
          <p:nvPr/>
        </p:nvSpPr>
        <p:spPr bwMode="auto">
          <a:xfrm>
            <a:off x="685800" y="1401763"/>
            <a:ext cx="7772400" cy="48418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sp>
        <p:nvSpPr>
          <p:cNvPr id="77828"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245189"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083050" y="1847850"/>
            <a:ext cx="4786313" cy="1806575"/>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45186">
                                            <p:txEl>
                                              <p:pRg st="0" end="0"/>
                                            </p:txEl>
                                          </p:spTgt>
                                        </p:tgtEl>
                                        <p:attrNameLst>
                                          <p:attrName>style.visibility</p:attrName>
                                        </p:attrNameLst>
                                      </p:cBhvr>
                                      <p:to>
                                        <p:strVal val="visible"/>
                                      </p:to>
                                    </p:set>
                                    <p:anim calcmode="lin" valueType="num">
                                      <p:cBhvr additive="base">
                                        <p:cTn id="7" dur="500" fill="hold"/>
                                        <p:tgtEl>
                                          <p:spTgt spid="12451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4518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245189"/>
                                        </p:tgtEl>
                                        <p:attrNameLst>
                                          <p:attrName>style.visibility</p:attrName>
                                        </p:attrNameLst>
                                      </p:cBhvr>
                                      <p:to>
                                        <p:strVal val="visible"/>
                                      </p:to>
                                    </p:set>
                                    <p:anim calcmode="lin" valueType="num">
                                      <p:cBhvr>
                                        <p:cTn id="11" dur="500" fill="hold"/>
                                        <p:tgtEl>
                                          <p:spTgt spid="1245189"/>
                                        </p:tgtEl>
                                        <p:attrNameLst>
                                          <p:attrName>ppt_w</p:attrName>
                                        </p:attrNameLst>
                                      </p:cBhvr>
                                      <p:tavLst>
                                        <p:tav tm="0">
                                          <p:val>
                                            <p:fltVal val="0"/>
                                          </p:val>
                                        </p:tav>
                                        <p:tav tm="100000">
                                          <p:val>
                                            <p:strVal val="#ppt_w"/>
                                          </p:val>
                                        </p:tav>
                                      </p:tavLst>
                                    </p:anim>
                                    <p:anim calcmode="lin" valueType="num">
                                      <p:cBhvr>
                                        <p:cTn id="12" dur="500" fill="hold"/>
                                        <p:tgtEl>
                                          <p:spTgt spid="1245189"/>
                                        </p:tgtEl>
                                        <p:attrNameLst>
                                          <p:attrName>ppt_h</p:attrName>
                                        </p:attrNameLst>
                                      </p:cBhvr>
                                      <p:tavLst>
                                        <p:tav tm="0">
                                          <p:val>
                                            <p:fltVal val="0"/>
                                          </p:val>
                                        </p:tav>
                                        <p:tav tm="100000">
                                          <p:val>
                                            <p:strVal val="#ppt_h"/>
                                          </p:val>
                                        </p:tav>
                                      </p:tavLst>
                                    </p:anim>
                                    <p:animEffect transition="in" filter="fade">
                                      <p:cBhvr>
                                        <p:cTn id="13" dur="500"/>
                                        <p:tgtEl>
                                          <p:spTgt spid="124518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45186">
                                            <p:txEl>
                                              <p:pRg st="1" end="1"/>
                                            </p:txEl>
                                          </p:spTgt>
                                        </p:tgtEl>
                                        <p:attrNameLst>
                                          <p:attrName>style.visibility</p:attrName>
                                        </p:attrNameLst>
                                      </p:cBhvr>
                                      <p:to>
                                        <p:strVal val="visible"/>
                                      </p:to>
                                    </p:set>
                                    <p:anim calcmode="lin" valueType="num">
                                      <p:cBhvr additive="base">
                                        <p:cTn id="18" dur="500" fill="hold"/>
                                        <p:tgtEl>
                                          <p:spTgt spid="124518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451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45186">
                                            <p:txEl>
                                              <p:pRg st="2" end="2"/>
                                            </p:txEl>
                                          </p:spTgt>
                                        </p:tgtEl>
                                        <p:attrNameLst>
                                          <p:attrName>style.visibility</p:attrName>
                                        </p:attrNameLst>
                                      </p:cBhvr>
                                      <p:to>
                                        <p:strVal val="visible"/>
                                      </p:to>
                                    </p:set>
                                    <p:anim calcmode="lin" valueType="num">
                                      <p:cBhvr additive="base">
                                        <p:cTn id="24" dur="500" fill="hold"/>
                                        <p:tgtEl>
                                          <p:spTgt spid="1245186">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4518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245186">
                                            <p:txEl>
                                              <p:pRg st="3" end="3"/>
                                            </p:txEl>
                                          </p:spTgt>
                                        </p:tgtEl>
                                        <p:attrNameLst>
                                          <p:attrName>style.visibility</p:attrName>
                                        </p:attrNameLst>
                                      </p:cBhvr>
                                      <p:to>
                                        <p:strVal val="visible"/>
                                      </p:to>
                                    </p:set>
                                    <p:anim calcmode="lin" valueType="num">
                                      <p:cBhvr additive="base">
                                        <p:cTn id="30" dur="500" fill="hold"/>
                                        <p:tgtEl>
                                          <p:spTgt spid="1245186">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4518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245186">
                                            <p:txEl>
                                              <p:pRg st="4" end="4"/>
                                            </p:txEl>
                                          </p:spTgt>
                                        </p:tgtEl>
                                        <p:attrNameLst>
                                          <p:attrName>style.visibility</p:attrName>
                                        </p:attrNameLst>
                                      </p:cBhvr>
                                      <p:to>
                                        <p:strVal val="visible"/>
                                      </p:to>
                                    </p:set>
                                    <p:anim calcmode="lin" valueType="num">
                                      <p:cBhvr additive="base">
                                        <p:cTn id="36" dur="500" fill="hold"/>
                                        <p:tgtEl>
                                          <p:spTgt spid="1245186">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24518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245186">
                                            <p:txEl>
                                              <p:pRg st="5" end="5"/>
                                            </p:txEl>
                                          </p:spTgt>
                                        </p:tgtEl>
                                        <p:attrNameLst>
                                          <p:attrName>style.visibility</p:attrName>
                                        </p:attrNameLst>
                                      </p:cBhvr>
                                      <p:to>
                                        <p:strVal val="visible"/>
                                      </p:to>
                                    </p:set>
                                    <p:anim calcmode="lin" valueType="num">
                                      <p:cBhvr additive="base">
                                        <p:cTn id="42" dur="500" fill="hold"/>
                                        <p:tgtEl>
                                          <p:spTgt spid="1245186">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24518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245186">
                                            <p:txEl>
                                              <p:pRg st="6" end="6"/>
                                            </p:txEl>
                                          </p:spTgt>
                                        </p:tgtEl>
                                        <p:attrNameLst>
                                          <p:attrName>style.visibility</p:attrName>
                                        </p:attrNameLst>
                                      </p:cBhvr>
                                      <p:to>
                                        <p:strVal val="visible"/>
                                      </p:to>
                                    </p:set>
                                    <p:anim calcmode="lin" valueType="num">
                                      <p:cBhvr additive="base">
                                        <p:cTn id="48" dur="500" fill="hold"/>
                                        <p:tgtEl>
                                          <p:spTgt spid="1245186">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24518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245186">
                                            <p:txEl>
                                              <p:pRg st="7" end="7"/>
                                            </p:txEl>
                                          </p:spTgt>
                                        </p:tgtEl>
                                        <p:attrNameLst>
                                          <p:attrName>style.visibility</p:attrName>
                                        </p:attrNameLst>
                                      </p:cBhvr>
                                      <p:to>
                                        <p:strVal val="visible"/>
                                      </p:to>
                                    </p:set>
                                    <p:anim calcmode="lin" valueType="num">
                                      <p:cBhvr additive="base">
                                        <p:cTn id="54" dur="500" fill="hold"/>
                                        <p:tgtEl>
                                          <p:spTgt spid="1245186">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24518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245186">
                                            <p:txEl>
                                              <p:pRg st="8" end="8"/>
                                            </p:txEl>
                                          </p:spTgt>
                                        </p:tgtEl>
                                        <p:attrNameLst>
                                          <p:attrName>style.visibility</p:attrName>
                                        </p:attrNameLst>
                                      </p:cBhvr>
                                      <p:to>
                                        <p:strVal val="visible"/>
                                      </p:to>
                                    </p:set>
                                    <p:anim calcmode="lin" valueType="num">
                                      <p:cBhvr additive="base">
                                        <p:cTn id="60" dur="500" fill="hold"/>
                                        <p:tgtEl>
                                          <p:spTgt spid="1245186">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24518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245186">
                                            <p:txEl>
                                              <p:pRg st="9" end="9"/>
                                            </p:txEl>
                                          </p:spTgt>
                                        </p:tgtEl>
                                        <p:attrNameLst>
                                          <p:attrName>style.visibility</p:attrName>
                                        </p:attrNameLst>
                                      </p:cBhvr>
                                      <p:to>
                                        <p:strVal val="visible"/>
                                      </p:to>
                                    </p:set>
                                    <p:anim calcmode="lin" valueType="num">
                                      <p:cBhvr additive="base">
                                        <p:cTn id="66" dur="500" fill="hold"/>
                                        <p:tgtEl>
                                          <p:spTgt spid="1245186">
                                            <p:txEl>
                                              <p:pRg st="9" end="9"/>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245186">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7240" name="Rectangle 8"/>
          <p:cNvSpPr>
            <a:spLocks noChangeArrowheads="1"/>
          </p:cNvSpPr>
          <p:nvPr/>
        </p:nvSpPr>
        <p:spPr bwMode="auto">
          <a:xfrm>
            <a:off x="685800" y="1858963"/>
            <a:ext cx="7772400" cy="4999037"/>
          </a:xfrm>
          <a:prstGeom prst="rect">
            <a:avLst/>
          </a:prstGeom>
          <a:solidFill>
            <a:srgbClr val="CCFFCC"/>
          </a:solidFill>
          <a:ln w="9525">
            <a:noFill/>
            <a:miter lim="800000"/>
            <a:headEnd/>
            <a:tailEnd/>
          </a:ln>
        </p:spPr>
        <p:txBody>
          <a:bodyPr/>
          <a:lstStyle/>
          <a:p>
            <a:r>
              <a:rPr lang="en-US" sz="2400">
                <a:latin typeface="Arial" charset="0"/>
              </a:rPr>
              <a:t>PRACTICE: A reservoir                                                        for a hydroelectric dam                                                       is shown.</a:t>
            </a:r>
          </a:p>
          <a:p>
            <a:pPr>
              <a:spcBef>
                <a:spcPct val="5000"/>
              </a:spcBef>
            </a:pPr>
            <a:r>
              <a:rPr lang="en-US" sz="2400">
                <a:latin typeface="Arial" charset="0"/>
                <a:sym typeface="Symbol" pitchFamily="18" charset="2"/>
              </a:rPr>
              <a:t>(b) </a:t>
            </a:r>
            <a:r>
              <a:rPr lang="en-US" sz="2400">
                <a:latin typeface="Arial" charset="0"/>
              </a:rPr>
              <a:t>If the water flow rate                                                      is 25 m</a:t>
            </a:r>
            <a:r>
              <a:rPr lang="en-US" sz="2400" baseline="30000">
                <a:latin typeface="Arial" charset="0"/>
              </a:rPr>
              <a:t>3</a:t>
            </a:r>
            <a:r>
              <a:rPr lang="en-US" sz="2400">
                <a:latin typeface="Arial" charset="0"/>
              </a:rPr>
              <a:t> per second, what                                                     is the power provided by the moving water?</a:t>
            </a:r>
          </a:p>
          <a:p>
            <a:pPr>
              <a:spcBef>
                <a:spcPct val="5000"/>
              </a:spcBef>
            </a:pPr>
            <a:r>
              <a:rPr lang="en-US" sz="2400">
                <a:latin typeface="Arial" charset="0"/>
              </a:rPr>
              <a:t>SOLUTION:</a:t>
            </a:r>
          </a:p>
          <a:p>
            <a:pPr>
              <a:spcBef>
                <a:spcPct val="5000"/>
              </a:spcBef>
            </a:pPr>
            <a:r>
              <a:rPr lang="en-US" sz="2400">
                <a:latin typeface="Arial" charset="0"/>
                <a:sym typeface="Symbol" pitchFamily="18" charset="2"/>
              </a:rPr>
              <a:t>Each cubic meter has a mass of 1000 kg.</a:t>
            </a:r>
          </a:p>
          <a:p>
            <a:pPr>
              <a:spcBef>
                <a:spcPct val="5000"/>
              </a:spcBef>
            </a:pPr>
            <a:r>
              <a:rPr lang="en-US" sz="2400">
                <a:latin typeface="Arial" charset="0"/>
                <a:sym typeface="Symbol" pitchFamily="18" charset="2"/>
              </a:rPr>
              <a:t>Thus each second </a:t>
            </a:r>
            <a:r>
              <a:rPr lang="en-US" sz="2400" i="1">
                <a:latin typeface="Arial" charset="0"/>
                <a:sym typeface="Symbol" pitchFamily="18" charset="2"/>
              </a:rPr>
              <a:t>m </a:t>
            </a:r>
            <a:r>
              <a:rPr lang="en-US" sz="2400">
                <a:latin typeface="Arial" charset="0"/>
                <a:sym typeface="Symbol" pitchFamily="18" charset="2"/>
              </a:rPr>
              <a:t>= 25(1000) = 25000 kg falls. </a:t>
            </a:r>
          </a:p>
          <a:p>
            <a:pPr>
              <a:spcBef>
                <a:spcPct val="5000"/>
              </a:spcBef>
            </a:pPr>
            <a:r>
              <a:rPr lang="en-US" sz="2400">
                <a:latin typeface="Arial" charset="0"/>
                <a:sym typeface="Symbol" pitchFamily="18" charset="2"/>
              </a:rPr>
              <a:t>Thus each second the reservoir relinquishes</a:t>
            </a:r>
          </a:p>
          <a:p>
            <a:pPr>
              <a:spcBef>
                <a:spcPct val="5000"/>
              </a:spcBef>
            </a:pPr>
            <a:r>
              <a:rPr lang="en-US" sz="2400" i="1">
                <a:latin typeface="Arial" charset="0"/>
                <a:sym typeface="Symbol" pitchFamily="18" charset="2"/>
              </a:rPr>
              <a:t>          E</a:t>
            </a:r>
            <a:r>
              <a:rPr lang="en-US" sz="2400" baseline="-25000">
                <a:latin typeface="Arial" charset="0"/>
                <a:sym typeface="Symbol" pitchFamily="18" charset="2"/>
              </a:rPr>
              <a:t>P</a:t>
            </a:r>
            <a:r>
              <a:rPr lang="en-US" sz="2400">
                <a:latin typeface="Arial" charset="0"/>
                <a:sym typeface="Symbol" pitchFamily="18" charset="2"/>
              </a:rPr>
              <a:t> = </a:t>
            </a:r>
            <a:r>
              <a:rPr lang="en-US" sz="2400" i="1">
                <a:latin typeface="Arial" charset="0"/>
                <a:sym typeface="Symbol" pitchFamily="18" charset="2"/>
              </a:rPr>
              <a:t>mgh</a:t>
            </a:r>
            <a:r>
              <a:rPr lang="en-US" sz="2400">
                <a:latin typeface="Arial" charset="0"/>
                <a:sym typeface="Symbol" pitchFamily="18" charset="2"/>
              </a:rPr>
              <a:t> = (25000)(10)(100) = 2.510</a:t>
            </a:r>
            <a:r>
              <a:rPr lang="en-US" sz="2400" baseline="30000">
                <a:latin typeface="Arial" charset="0"/>
                <a:sym typeface="Symbol" pitchFamily="18" charset="2"/>
              </a:rPr>
              <a:t>7</a:t>
            </a:r>
            <a:r>
              <a:rPr lang="en-US" sz="2400">
                <a:latin typeface="Arial" charset="0"/>
                <a:sym typeface="Symbol" pitchFamily="18" charset="2"/>
              </a:rPr>
              <a:t> J.</a:t>
            </a:r>
          </a:p>
          <a:p>
            <a:pPr>
              <a:spcBef>
                <a:spcPct val="5000"/>
              </a:spcBef>
            </a:pPr>
            <a:r>
              <a:rPr lang="en-US" sz="2400">
                <a:latin typeface="Arial" charset="0"/>
                <a:sym typeface="Symbol" pitchFamily="18" charset="2"/>
              </a:rPr>
              <a:t>Since power is measured in W (or J s</a:t>
            </a:r>
            <a:r>
              <a:rPr lang="en-US" sz="2400" baseline="30000">
                <a:latin typeface="Arial" charset="0"/>
                <a:sym typeface="Symbol" pitchFamily="18" charset="2"/>
              </a:rPr>
              <a:t>-1</a:t>
            </a:r>
            <a:r>
              <a:rPr lang="en-US" sz="2400">
                <a:latin typeface="Arial" charset="0"/>
                <a:sym typeface="Symbol" pitchFamily="18" charset="2"/>
              </a:rPr>
              <a:t>) the power provided is 2.510</a:t>
            </a:r>
            <a:r>
              <a:rPr lang="en-US" sz="2400" baseline="30000">
                <a:latin typeface="Arial" charset="0"/>
                <a:sym typeface="Symbol" pitchFamily="18" charset="2"/>
              </a:rPr>
              <a:t>7</a:t>
            </a:r>
            <a:r>
              <a:rPr lang="en-US" sz="2400">
                <a:latin typeface="Arial" charset="0"/>
                <a:sym typeface="Symbol" pitchFamily="18" charset="2"/>
              </a:rPr>
              <a:t> W = 25 MW.</a:t>
            </a:r>
          </a:p>
        </p:txBody>
      </p:sp>
      <p:sp>
        <p:nvSpPr>
          <p:cNvPr id="78851" name="Rectangle 9"/>
          <p:cNvSpPr>
            <a:spLocks noChangeArrowheads="1"/>
          </p:cNvSpPr>
          <p:nvPr/>
        </p:nvSpPr>
        <p:spPr bwMode="auto">
          <a:xfrm>
            <a:off x="685800" y="1401763"/>
            <a:ext cx="7772400" cy="48418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pic>
        <p:nvPicPr>
          <p:cNvPr id="78852" name="Picture 1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083050" y="1847850"/>
            <a:ext cx="4786313" cy="1806575"/>
          </a:xfrm>
          <a:prstGeom prst="rect">
            <a:avLst/>
          </a:prstGeom>
          <a:noFill/>
          <a:ln w="9525">
            <a:noFill/>
            <a:miter lim="800000"/>
            <a:headEnd/>
            <a:tailEnd/>
          </a:ln>
        </p:spPr>
      </p:pic>
      <p:sp>
        <p:nvSpPr>
          <p:cNvPr id="78853"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1247238" name="Text Box 6"/>
          <p:cNvSpPr txBox="1">
            <a:spLocks noChangeArrowheads="1"/>
          </p:cNvSpPr>
          <p:nvPr/>
        </p:nvSpPr>
        <p:spPr bwMode="auto">
          <a:xfrm>
            <a:off x="2470150" y="4100513"/>
            <a:ext cx="3557588" cy="457200"/>
          </a:xfrm>
          <a:prstGeom prst="rect">
            <a:avLst/>
          </a:prstGeom>
          <a:solidFill>
            <a:srgbClr val="FFCC00"/>
          </a:solidFill>
          <a:ln w="9525">
            <a:noFill/>
            <a:miter lim="800000"/>
            <a:headEnd/>
            <a:tailEnd/>
          </a:ln>
        </p:spPr>
        <p:txBody>
          <a:bodyPr wrap="none">
            <a:spAutoFit/>
          </a:bodyPr>
          <a:lstStyle/>
          <a:p>
            <a:r>
              <a:rPr lang="en-US" sz="2400">
                <a:solidFill>
                  <a:srgbClr val="008000"/>
                </a:solidFill>
                <a:latin typeface="Arial" charset="0"/>
              </a:rPr>
              <a:t>Average height is 100 m.</a:t>
            </a:r>
          </a:p>
        </p:txBody>
      </p:sp>
      <p:sp>
        <p:nvSpPr>
          <p:cNvPr id="1247239" name="Rectangle 7"/>
          <p:cNvSpPr>
            <a:spLocks noChangeArrowheads="1"/>
          </p:cNvSpPr>
          <p:nvPr/>
        </p:nvSpPr>
        <p:spPr bwMode="auto">
          <a:xfrm>
            <a:off x="1058863" y="3417888"/>
            <a:ext cx="854075" cy="300037"/>
          </a:xfrm>
          <a:prstGeom prst="rect">
            <a:avLst/>
          </a:prstGeom>
          <a:solidFill>
            <a:srgbClr val="FFCC00">
              <a:alpha val="49019"/>
            </a:srgbClr>
          </a:solidFill>
          <a:ln w="9525">
            <a:no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47240">
                                            <p:txEl>
                                              <p:pRg st="1" end="1"/>
                                            </p:txEl>
                                          </p:spTgt>
                                        </p:tgtEl>
                                        <p:attrNameLst>
                                          <p:attrName>style.visibility</p:attrName>
                                        </p:attrNameLst>
                                      </p:cBhvr>
                                      <p:to>
                                        <p:strVal val="visible"/>
                                      </p:to>
                                    </p:set>
                                    <p:anim calcmode="lin" valueType="num">
                                      <p:cBhvr additive="base">
                                        <p:cTn id="7" dur="500" fill="hold"/>
                                        <p:tgtEl>
                                          <p:spTgt spid="124724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4724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47240">
                                            <p:txEl>
                                              <p:pRg st="2" end="2"/>
                                            </p:txEl>
                                          </p:spTgt>
                                        </p:tgtEl>
                                        <p:attrNameLst>
                                          <p:attrName>style.visibility</p:attrName>
                                        </p:attrNameLst>
                                      </p:cBhvr>
                                      <p:to>
                                        <p:strVal val="visible"/>
                                      </p:to>
                                    </p:set>
                                    <p:anim calcmode="lin" valueType="num">
                                      <p:cBhvr additive="base">
                                        <p:cTn id="13" dur="500" fill="hold"/>
                                        <p:tgtEl>
                                          <p:spTgt spid="124724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4724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47240">
                                            <p:txEl>
                                              <p:pRg st="3" end="3"/>
                                            </p:txEl>
                                          </p:spTgt>
                                        </p:tgtEl>
                                        <p:attrNameLst>
                                          <p:attrName>style.visibility</p:attrName>
                                        </p:attrNameLst>
                                      </p:cBhvr>
                                      <p:to>
                                        <p:strVal val="visible"/>
                                      </p:to>
                                    </p:set>
                                    <p:anim calcmode="lin" valueType="num">
                                      <p:cBhvr additive="base">
                                        <p:cTn id="19" dur="500" fill="hold"/>
                                        <p:tgtEl>
                                          <p:spTgt spid="124724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4724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47240">
                                            <p:txEl>
                                              <p:pRg st="4" end="4"/>
                                            </p:txEl>
                                          </p:spTgt>
                                        </p:tgtEl>
                                        <p:attrNameLst>
                                          <p:attrName>style.visibility</p:attrName>
                                        </p:attrNameLst>
                                      </p:cBhvr>
                                      <p:to>
                                        <p:strVal val="visible"/>
                                      </p:to>
                                    </p:set>
                                    <p:anim calcmode="lin" valueType="num">
                                      <p:cBhvr additive="base">
                                        <p:cTn id="25" dur="500" fill="hold"/>
                                        <p:tgtEl>
                                          <p:spTgt spid="124724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4724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247239"/>
                                        </p:tgtEl>
                                        <p:attrNameLst>
                                          <p:attrName>style.visibility</p:attrName>
                                        </p:attrNameLst>
                                      </p:cBhvr>
                                      <p:to>
                                        <p:strVal val="visible"/>
                                      </p:to>
                                    </p:set>
                                    <p:animEffect transition="in" filter="wipe(left)">
                                      <p:cBhvr>
                                        <p:cTn id="31" dur="500"/>
                                        <p:tgtEl>
                                          <p:spTgt spid="1247239"/>
                                        </p:tgtEl>
                                      </p:cBhvr>
                                    </p:animEffect>
                                  </p:childTnLst>
                                  <p:subTnLst>
                                    <p:audio>
                                      <p:cMediaNode>
                                        <p:cTn display="0" masterRel="sameClick">
                                          <p:stCondLst>
                                            <p:cond evt="begin" delay="0">
                                              <p:tn val="29"/>
                                            </p:cond>
                                          </p:stCondLst>
                                          <p:endCondLst>
                                            <p:cond evt="onStopAudio" delay="0">
                                              <p:tgtEl>
                                                <p:sldTgt/>
                                              </p:tgtEl>
                                            </p:cond>
                                          </p:endCondLst>
                                        </p:cTn>
                                        <p:tgtEl>
                                          <p:sndTgt r:embed="rId5" name="cashreg.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247240">
                                            <p:txEl>
                                              <p:pRg st="5" end="5"/>
                                            </p:txEl>
                                          </p:spTgt>
                                        </p:tgtEl>
                                        <p:attrNameLst>
                                          <p:attrName>style.visibility</p:attrName>
                                        </p:attrNameLst>
                                      </p:cBhvr>
                                      <p:to>
                                        <p:strVal val="visible"/>
                                      </p:to>
                                    </p:set>
                                    <p:anim calcmode="lin" valueType="num">
                                      <p:cBhvr additive="base">
                                        <p:cTn id="36" dur="500" fill="hold"/>
                                        <p:tgtEl>
                                          <p:spTgt spid="1247240">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24724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247240">
                                            <p:txEl>
                                              <p:pRg st="6" end="6"/>
                                            </p:txEl>
                                          </p:spTgt>
                                        </p:tgtEl>
                                        <p:attrNameLst>
                                          <p:attrName>style.visibility</p:attrName>
                                        </p:attrNameLst>
                                      </p:cBhvr>
                                      <p:to>
                                        <p:strVal val="visible"/>
                                      </p:to>
                                    </p:set>
                                    <p:anim calcmode="lin" valueType="num">
                                      <p:cBhvr additive="base">
                                        <p:cTn id="42" dur="500" fill="hold"/>
                                        <p:tgtEl>
                                          <p:spTgt spid="1247240">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24724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1" fill="hold" grpId="0" nodeType="clickEffect">
                                  <p:stCondLst>
                                    <p:cond delay="0"/>
                                  </p:stCondLst>
                                  <p:childTnLst>
                                    <p:set>
                                      <p:cBhvr>
                                        <p:cTn id="47" dur="1" fill="hold">
                                          <p:stCondLst>
                                            <p:cond delay="0"/>
                                          </p:stCondLst>
                                        </p:cTn>
                                        <p:tgtEl>
                                          <p:spTgt spid="1247238"/>
                                        </p:tgtEl>
                                        <p:attrNameLst>
                                          <p:attrName>style.visibility</p:attrName>
                                        </p:attrNameLst>
                                      </p:cBhvr>
                                      <p:to>
                                        <p:strVal val="visible"/>
                                      </p:to>
                                    </p:set>
                                    <p:anim calcmode="lin" valueType="num">
                                      <p:cBhvr additive="base">
                                        <p:cTn id="48" dur="500" fill="hold"/>
                                        <p:tgtEl>
                                          <p:spTgt spid="1247238"/>
                                        </p:tgtEl>
                                        <p:attrNameLst>
                                          <p:attrName>ppt_x</p:attrName>
                                        </p:attrNameLst>
                                      </p:cBhvr>
                                      <p:tavLst>
                                        <p:tav tm="0">
                                          <p:val>
                                            <p:strVal val="#ppt_x"/>
                                          </p:val>
                                        </p:tav>
                                        <p:tav tm="100000">
                                          <p:val>
                                            <p:strVal val="#ppt_x"/>
                                          </p:val>
                                        </p:tav>
                                      </p:tavLst>
                                    </p:anim>
                                    <p:anim calcmode="lin" valueType="num">
                                      <p:cBhvr additive="base">
                                        <p:cTn id="49" dur="500" fill="hold"/>
                                        <p:tgtEl>
                                          <p:spTgt spid="124723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6" name="whoosh.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247240">
                                            <p:txEl>
                                              <p:pRg st="7" end="7"/>
                                            </p:txEl>
                                          </p:spTgt>
                                        </p:tgtEl>
                                        <p:attrNameLst>
                                          <p:attrName>style.visibility</p:attrName>
                                        </p:attrNameLst>
                                      </p:cBhvr>
                                      <p:to>
                                        <p:strVal val="visible"/>
                                      </p:to>
                                    </p:set>
                                    <p:anim calcmode="lin" valueType="num">
                                      <p:cBhvr additive="base">
                                        <p:cTn id="54" dur="500" fill="hold"/>
                                        <p:tgtEl>
                                          <p:spTgt spid="1247240">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24724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7238" grpId="0" animBg="1"/>
      <p:bldP spid="1247239"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86" name="Rectangle 6"/>
          <p:cNvSpPr>
            <a:spLocks noChangeArrowheads="1"/>
          </p:cNvSpPr>
          <p:nvPr/>
        </p:nvSpPr>
        <p:spPr bwMode="auto">
          <a:xfrm>
            <a:off x="685800" y="1858963"/>
            <a:ext cx="7772400" cy="4999037"/>
          </a:xfrm>
          <a:prstGeom prst="rect">
            <a:avLst/>
          </a:prstGeom>
          <a:solidFill>
            <a:srgbClr val="CCFFCC"/>
          </a:solidFill>
          <a:ln w="9525">
            <a:noFill/>
            <a:miter lim="800000"/>
            <a:headEnd/>
            <a:tailEnd/>
          </a:ln>
        </p:spPr>
        <p:txBody>
          <a:bodyPr/>
          <a:lstStyle/>
          <a:p>
            <a:r>
              <a:rPr lang="en-US" sz="2400">
                <a:latin typeface="Arial" charset="0"/>
              </a:rPr>
              <a:t>PRACTICE: A reservoir                                                        for a hydroelectric dam                                                       is shown.</a:t>
            </a:r>
          </a:p>
          <a:p>
            <a:r>
              <a:rPr lang="en-US" sz="2400">
                <a:latin typeface="Arial" charset="0"/>
                <a:sym typeface="Symbol" pitchFamily="18" charset="2"/>
              </a:rPr>
              <a:t>(c) </a:t>
            </a:r>
            <a:r>
              <a:rPr lang="en-US" sz="2400">
                <a:latin typeface="Arial" charset="0"/>
              </a:rPr>
              <a:t>If the water is not                                                replenished, how long                                                            can this reservoir produce power at this rate?</a:t>
            </a:r>
          </a:p>
          <a:p>
            <a:r>
              <a:rPr lang="en-US" sz="2400">
                <a:latin typeface="Arial" charset="0"/>
              </a:rPr>
              <a:t>SOLUTION:</a:t>
            </a:r>
          </a:p>
          <a:p>
            <a:r>
              <a:rPr lang="en-US" sz="2400">
                <a:latin typeface="Arial" charset="0"/>
                <a:sym typeface="Symbol" pitchFamily="18" charset="2"/>
              </a:rPr>
              <a:t>The total volume of water is </a:t>
            </a:r>
          </a:p>
          <a:p>
            <a:r>
              <a:rPr lang="en-US" sz="2400" i="1">
                <a:latin typeface="Arial" charset="0"/>
                <a:sym typeface="Symbol" pitchFamily="18" charset="2"/>
              </a:rPr>
              <a:t>              V</a:t>
            </a:r>
            <a:r>
              <a:rPr lang="en-US" sz="2400">
                <a:latin typeface="Arial" charset="0"/>
                <a:sym typeface="Symbol" pitchFamily="18" charset="2"/>
              </a:rPr>
              <a:t> = 1700(2500)(50) = 2.12510</a:t>
            </a:r>
            <a:r>
              <a:rPr lang="en-US" sz="2400" baseline="30000">
                <a:latin typeface="Arial" charset="0"/>
                <a:sym typeface="Symbol" pitchFamily="18" charset="2"/>
              </a:rPr>
              <a:t>8</a:t>
            </a:r>
            <a:r>
              <a:rPr lang="en-US" sz="2400">
                <a:latin typeface="Arial" charset="0"/>
                <a:sym typeface="Symbol" pitchFamily="18" charset="2"/>
              </a:rPr>
              <a:t> m</a:t>
            </a:r>
            <a:r>
              <a:rPr lang="en-US" sz="2400" baseline="30000">
                <a:latin typeface="Arial" charset="0"/>
                <a:sym typeface="Symbol" pitchFamily="18" charset="2"/>
              </a:rPr>
              <a:t>3</a:t>
            </a:r>
            <a:r>
              <a:rPr lang="en-US" sz="2400">
                <a:latin typeface="Arial" charset="0"/>
                <a:sym typeface="Symbol" pitchFamily="18" charset="2"/>
              </a:rPr>
              <a:t>.</a:t>
            </a:r>
          </a:p>
          <a:p>
            <a:r>
              <a:rPr lang="en-US" sz="2400">
                <a:latin typeface="Arial" charset="0"/>
                <a:sym typeface="Symbol" pitchFamily="18" charset="2"/>
              </a:rPr>
              <a:t>The volume flow rate is </a:t>
            </a:r>
            <a:r>
              <a:rPr lang="en-US" sz="2400">
                <a:latin typeface="Arial" charset="0"/>
              </a:rPr>
              <a:t>25 m</a:t>
            </a:r>
            <a:r>
              <a:rPr lang="en-US" sz="2400" baseline="30000">
                <a:latin typeface="Arial" charset="0"/>
              </a:rPr>
              <a:t>3</a:t>
            </a:r>
            <a:r>
              <a:rPr lang="en-US" sz="2400" baseline="-25000">
                <a:latin typeface="Arial" charset="0"/>
              </a:rPr>
              <a:t> </a:t>
            </a:r>
            <a:r>
              <a:rPr lang="en-US" sz="2400">
                <a:latin typeface="Arial" charset="0"/>
              </a:rPr>
              <a:t>s</a:t>
            </a:r>
            <a:r>
              <a:rPr lang="en-US" sz="2400" baseline="30000">
                <a:latin typeface="Arial" charset="0"/>
              </a:rPr>
              <a:t>-1</a:t>
            </a:r>
            <a:r>
              <a:rPr lang="en-US" sz="2400">
                <a:latin typeface="Arial" charset="0"/>
              </a:rPr>
              <a:t>.</a:t>
            </a:r>
          </a:p>
          <a:p>
            <a:r>
              <a:rPr lang="en-US" sz="2400">
                <a:latin typeface="Arial" charset="0"/>
                <a:sym typeface="Symbol" pitchFamily="18" charset="2"/>
              </a:rPr>
              <a:t>Thus the time is given by</a:t>
            </a:r>
          </a:p>
          <a:p>
            <a:r>
              <a:rPr lang="en-US" sz="2400" i="1">
                <a:latin typeface="Arial" charset="0"/>
                <a:sym typeface="Symbol" pitchFamily="18" charset="2"/>
              </a:rPr>
              <a:t>                  t</a:t>
            </a:r>
            <a:r>
              <a:rPr lang="en-US" sz="2400">
                <a:latin typeface="Arial" charset="0"/>
                <a:sym typeface="Symbol" pitchFamily="18" charset="2"/>
              </a:rPr>
              <a:t> = (2.12510</a:t>
            </a:r>
            <a:r>
              <a:rPr lang="en-US" sz="2400" baseline="30000">
                <a:latin typeface="Arial" charset="0"/>
                <a:sym typeface="Symbol" pitchFamily="18" charset="2"/>
              </a:rPr>
              <a:t>8</a:t>
            </a:r>
            <a:r>
              <a:rPr lang="en-US" sz="2400">
                <a:latin typeface="Arial" charset="0"/>
                <a:sym typeface="Symbol" pitchFamily="18" charset="2"/>
              </a:rPr>
              <a:t> m</a:t>
            </a:r>
            <a:r>
              <a:rPr lang="en-US" sz="2400" baseline="30000">
                <a:latin typeface="Arial" charset="0"/>
                <a:sym typeface="Symbol" pitchFamily="18" charset="2"/>
              </a:rPr>
              <a:t>3</a:t>
            </a:r>
            <a:r>
              <a:rPr lang="en-US" sz="2400">
                <a:latin typeface="Arial" charset="0"/>
                <a:sym typeface="Symbol" pitchFamily="18" charset="2"/>
              </a:rPr>
              <a:t>) </a:t>
            </a:r>
            <a:r>
              <a:rPr lang="en-US" sz="2400" i="1">
                <a:latin typeface="Arial" charset="0"/>
                <a:sym typeface="Symbol" pitchFamily="18" charset="2"/>
              </a:rPr>
              <a:t>/</a:t>
            </a:r>
            <a:r>
              <a:rPr lang="en-US" sz="2400">
                <a:latin typeface="Arial" charset="0"/>
                <a:sym typeface="Symbol" pitchFamily="18" charset="2"/>
              </a:rPr>
              <a:t> (</a:t>
            </a:r>
            <a:r>
              <a:rPr lang="en-US" sz="2400">
                <a:latin typeface="Arial" charset="0"/>
              </a:rPr>
              <a:t>25 m</a:t>
            </a:r>
            <a:r>
              <a:rPr lang="en-US" sz="2400" baseline="30000">
                <a:latin typeface="Arial" charset="0"/>
              </a:rPr>
              <a:t>3</a:t>
            </a:r>
            <a:r>
              <a:rPr lang="en-US" sz="2400" baseline="-25000">
                <a:latin typeface="Arial" charset="0"/>
              </a:rPr>
              <a:t> </a:t>
            </a:r>
            <a:r>
              <a:rPr lang="en-US" sz="2400">
                <a:latin typeface="Arial" charset="0"/>
              </a:rPr>
              <a:t>s</a:t>
            </a:r>
            <a:r>
              <a:rPr lang="en-US" sz="2400" baseline="30000">
                <a:latin typeface="Arial" charset="0"/>
              </a:rPr>
              <a:t>-1</a:t>
            </a:r>
            <a:r>
              <a:rPr lang="en-US" sz="2400">
                <a:latin typeface="Arial" charset="0"/>
                <a:sym typeface="Symbol" pitchFamily="18" charset="2"/>
              </a:rPr>
              <a:t>) </a:t>
            </a:r>
          </a:p>
          <a:p>
            <a:r>
              <a:rPr lang="en-US" sz="2400">
                <a:latin typeface="Arial" charset="0"/>
                <a:sym typeface="Symbol" pitchFamily="18" charset="2"/>
              </a:rPr>
              <a:t>                    = 8.510</a:t>
            </a:r>
            <a:r>
              <a:rPr lang="en-US" sz="2400" baseline="30000">
                <a:latin typeface="Arial" charset="0"/>
                <a:sym typeface="Symbol" pitchFamily="18" charset="2"/>
              </a:rPr>
              <a:t>6</a:t>
            </a:r>
            <a:r>
              <a:rPr lang="en-US" sz="2400">
                <a:latin typeface="Arial" charset="0"/>
                <a:sym typeface="Symbol" pitchFamily="18" charset="2"/>
              </a:rPr>
              <a:t> s = 2361 h = 100 d.</a:t>
            </a:r>
          </a:p>
        </p:txBody>
      </p:sp>
      <p:sp>
        <p:nvSpPr>
          <p:cNvPr id="79875" name="Rectangle 7"/>
          <p:cNvSpPr>
            <a:spLocks noChangeArrowheads="1"/>
          </p:cNvSpPr>
          <p:nvPr/>
        </p:nvSpPr>
        <p:spPr bwMode="auto">
          <a:xfrm>
            <a:off x="685800" y="1401763"/>
            <a:ext cx="7772400" cy="48418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pic>
        <p:nvPicPr>
          <p:cNvPr id="79876" name="Picture 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083050" y="1847850"/>
            <a:ext cx="4786313" cy="1806575"/>
          </a:xfrm>
          <a:prstGeom prst="rect">
            <a:avLst/>
          </a:prstGeom>
          <a:noFill/>
          <a:ln w="9525">
            <a:noFill/>
            <a:miter lim="800000"/>
            <a:headEnd/>
            <a:tailEnd/>
          </a:ln>
        </p:spPr>
      </p:pic>
      <p:sp>
        <p:nvSpPr>
          <p:cNvPr id="79877"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49286">
                                            <p:txEl>
                                              <p:pRg st="1" end="1"/>
                                            </p:txEl>
                                          </p:spTgt>
                                        </p:tgtEl>
                                        <p:attrNameLst>
                                          <p:attrName>style.visibility</p:attrName>
                                        </p:attrNameLst>
                                      </p:cBhvr>
                                      <p:to>
                                        <p:strVal val="visible"/>
                                      </p:to>
                                    </p:set>
                                    <p:anim calcmode="lin" valueType="num">
                                      <p:cBhvr additive="base">
                                        <p:cTn id="7" dur="500" fill="hold"/>
                                        <p:tgtEl>
                                          <p:spTgt spid="124928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492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49286">
                                            <p:txEl>
                                              <p:pRg st="2" end="2"/>
                                            </p:txEl>
                                          </p:spTgt>
                                        </p:tgtEl>
                                        <p:attrNameLst>
                                          <p:attrName>style.visibility</p:attrName>
                                        </p:attrNameLst>
                                      </p:cBhvr>
                                      <p:to>
                                        <p:strVal val="visible"/>
                                      </p:to>
                                    </p:set>
                                    <p:anim calcmode="lin" valueType="num">
                                      <p:cBhvr additive="base">
                                        <p:cTn id="13" dur="500" fill="hold"/>
                                        <p:tgtEl>
                                          <p:spTgt spid="124928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4928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49286">
                                            <p:txEl>
                                              <p:pRg st="3" end="3"/>
                                            </p:txEl>
                                          </p:spTgt>
                                        </p:tgtEl>
                                        <p:attrNameLst>
                                          <p:attrName>style.visibility</p:attrName>
                                        </p:attrNameLst>
                                      </p:cBhvr>
                                      <p:to>
                                        <p:strVal val="visible"/>
                                      </p:to>
                                    </p:set>
                                    <p:anim calcmode="lin" valueType="num">
                                      <p:cBhvr additive="base">
                                        <p:cTn id="19" dur="500" fill="hold"/>
                                        <p:tgtEl>
                                          <p:spTgt spid="124928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4928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49286">
                                            <p:txEl>
                                              <p:pRg st="4" end="4"/>
                                            </p:txEl>
                                          </p:spTgt>
                                        </p:tgtEl>
                                        <p:attrNameLst>
                                          <p:attrName>style.visibility</p:attrName>
                                        </p:attrNameLst>
                                      </p:cBhvr>
                                      <p:to>
                                        <p:strVal val="visible"/>
                                      </p:to>
                                    </p:set>
                                    <p:anim calcmode="lin" valueType="num">
                                      <p:cBhvr additive="base">
                                        <p:cTn id="25" dur="500" fill="hold"/>
                                        <p:tgtEl>
                                          <p:spTgt spid="124928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4928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49286">
                                            <p:txEl>
                                              <p:pRg st="5" end="5"/>
                                            </p:txEl>
                                          </p:spTgt>
                                        </p:tgtEl>
                                        <p:attrNameLst>
                                          <p:attrName>style.visibility</p:attrName>
                                        </p:attrNameLst>
                                      </p:cBhvr>
                                      <p:to>
                                        <p:strVal val="visible"/>
                                      </p:to>
                                    </p:set>
                                    <p:anim calcmode="lin" valueType="num">
                                      <p:cBhvr additive="base">
                                        <p:cTn id="31" dur="500" fill="hold"/>
                                        <p:tgtEl>
                                          <p:spTgt spid="124928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4928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49286">
                                            <p:txEl>
                                              <p:pRg st="6" end="6"/>
                                            </p:txEl>
                                          </p:spTgt>
                                        </p:tgtEl>
                                        <p:attrNameLst>
                                          <p:attrName>style.visibility</p:attrName>
                                        </p:attrNameLst>
                                      </p:cBhvr>
                                      <p:to>
                                        <p:strVal val="visible"/>
                                      </p:to>
                                    </p:set>
                                    <p:anim calcmode="lin" valueType="num">
                                      <p:cBhvr additive="base">
                                        <p:cTn id="37" dur="500" fill="hold"/>
                                        <p:tgtEl>
                                          <p:spTgt spid="124928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4928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49286">
                                            <p:txEl>
                                              <p:pRg st="7" end="7"/>
                                            </p:txEl>
                                          </p:spTgt>
                                        </p:tgtEl>
                                        <p:attrNameLst>
                                          <p:attrName>style.visibility</p:attrName>
                                        </p:attrNameLst>
                                      </p:cBhvr>
                                      <p:to>
                                        <p:strVal val="visible"/>
                                      </p:to>
                                    </p:set>
                                    <p:anim calcmode="lin" valueType="num">
                                      <p:cBhvr additive="base">
                                        <p:cTn id="43" dur="500" fill="hold"/>
                                        <p:tgtEl>
                                          <p:spTgt spid="1249286">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4928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49286">
                                            <p:txEl>
                                              <p:pRg st="8" end="8"/>
                                            </p:txEl>
                                          </p:spTgt>
                                        </p:tgtEl>
                                        <p:attrNameLst>
                                          <p:attrName>style.visibility</p:attrName>
                                        </p:attrNameLst>
                                      </p:cBhvr>
                                      <p:to>
                                        <p:strVal val="visible"/>
                                      </p:to>
                                    </p:set>
                                    <p:anim calcmode="lin" valueType="num">
                                      <p:cBhvr additive="base">
                                        <p:cTn id="49" dur="500" fill="hold"/>
                                        <p:tgtEl>
                                          <p:spTgt spid="1249286">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4928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939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Describing solar energy systems</a:t>
            </a:r>
            <a:endParaRPr lang="en-US">
              <a:solidFill>
                <a:srgbClr val="000000"/>
              </a:solidFill>
              <a:ea typeface="Calibri" pitchFamily="34" charset="0"/>
              <a:cs typeface="Times New Roman" pitchFamily="18" charset="0"/>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 energy of the sun produced                                        the fossil fuels.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Hydroelectric dams operate                                           using sun-lifted water.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Wind turbines use sun-driven                                                wind currents.</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In a sense, all of these energy                                        sources are indirectly due to the sun.</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When we speak of </a:t>
            </a:r>
            <a:r>
              <a:rPr lang="en-US" sz="2400" i="1">
                <a:solidFill>
                  <a:srgbClr val="000000"/>
                </a:solidFill>
                <a:latin typeface="Arial" charset="0"/>
                <a:ea typeface="Calibri" pitchFamily="34" charset="0"/>
                <a:cs typeface="Times New Roman" pitchFamily="18" charset="0"/>
              </a:rPr>
              <a:t>solar power</a:t>
            </a:r>
            <a:r>
              <a:rPr lang="en-US" sz="2400">
                <a:solidFill>
                  <a:srgbClr val="000000"/>
                </a:solidFill>
                <a:latin typeface="Arial" charset="0"/>
                <a:ea typeface="Calibri" pitchFamily="34" charset="0"/>
                <a:cs typeface="Times New Roman" pitchFamily="18" charset="0"/>
              </a:rPr>
              <a:t> it is in the direct sense, meaning energy gotten </a:t>
            </a:r>
            <a:r>
              <a:rPr lang="en-US" sz="2400" u="sng">
                <a:solidFill>
                  <a:srgbClr val="000000"/>
                </a:solidFill>
                <a:latin typeface="Arial" charset="0"/>
                <a:ea typeface="Calibri" pitchFamily="34" charset="0"/>
                <a:cs typeface="Times New Roman" pitchFamily="18" charset="0"/>
              </a:rPr>
              <a:t>directly</a:t>
            </a:r>
            <a:r>
              <a:rPr lang="en-US" sz="2400">
                <a:solidFill>
                  <a:srgbClr val="000000"/>
                </a:solidFill>
                <a:latin typeface="Arial" charset="0"/>
                <a:ea typeface="Calibri" pitchFamily="34" charset="0"/>
                <a:cs typeface="Times New Roman" pitchFamily="18" charset="0"/>
              </a:rPr>
              <a:t> from the sun's rays.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 two direct solar energy devices we will discuss are </a:t>
            </a:r>
            <a:r>
              <a:rPr lang="en-US" sz="2400" i="1">
                <a:solidFill>
                  <a:srgbClr val="000000"/>
                </a:solidFill>
                <a:latin typeface="Arial" charset="0"/>
                <a:ea typeface="Calibri" pitchFamily="34" charset="0"/>
                <a:cs typeface="Times New Roman" pitchFamily="18" charset="0"/>
              </a:rPr>
              <a:t>solar heating panels</a:t>
            </a:r>
            <a:r>
              <a:rPr lang="en-US" sz="2400">
                <a:solidFill>
                  <a:srgbClr val="000000"/>
                </a:solidFill>
                <a:latin typeface="Arial" charset="0"/>
                <a:ea typeface="Calibri" pitchFamily="34" charset="0"/>
                <a:cs typeface="Times New Roman" pitchFamily="18" charset="0"/>
              </a:rPr>
              <a:t> and </a:t>
            </a:r>
            <a:r>
              <a:rPr lang="en-US" sz="2400" i="1">
                <a:solidFill>
                  <a:srgbClr val="000000"/>
                </a:solidFill>
                <a:latin typeface="Arial" charset="0"/>
                <a:ea typeface="Calibri" pitchFamily="34" charset="0"/>
                <a:cs typeface="Times New Roman" pitchFamily="18" charset="0"/>
              </a:rPr>
              <a:t>photovoltaic cells</a:t>
            </a:r>
            <a:r>
              <a:rPr lang="en-US" sz="2400">
                <a:solidFill>
                  <a:srgbClr val="000000"/>
                </a:solidFill>
                <a:latin typeface="Arial" charset="0"/>
                <a:ea typeface="Calibri" pitchFamily="34" charset="0"/>
                <a:cs typeface="Times New Roman" pitchFamily="18" charset="0"/>
              </a:rPr>
              <a:t>.</a:t>
            </a:r>
          </a:p>
        </p:txBody>
      </p:sp>
      <p:sp>
        <p:nvSpPr>
          <p:cNvPr id="80899"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339396" name="Picture 4" descr="is-the-sun-setting-on-solar-power-in-spain_1"/>
          <p:cNvPicPr>
            <a:picLocks noChangeAspect="1" noChangeArrowheads="1"/>
          </p:cNvPicPr>
          <p:nvPr/>
        </p:nvPicPr>
        <p:blipFill>
          <a:blip r:embed="rId5" cstate="print"/>
          <a:srcRect/>
          <a:stretch>
            <a:fillRect/>
          </a:stretch>
        </p:blipFill>
        <p:spPr bwMode="auto">
          <a:xfrm>
            <a:off x="5468938" y="1273175"/>
            <a:ext cx="3408362" cy="340836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9394">
                                            <p:txEl>
                                              <p:pRg st="0" end="0"/>
                                            </p:txEl>
                                          </p:spTgt>
                                        </p:tgtEl>
                                        <p:attrNameLst>
                                          <p:attrName>style.visibility</p:attrName>
                                        </p:attrNameLst>
                                      </p:cBhvr>
                                      <p:to>
                                        <p:strVal val="visible"/>
                                      </p:to>
                                    </p:set>
                                    <p:anim calcmode="lin" valueType="num">
                                      <p:cBhvr additive="base">
                                        <p:cTn id="7" dur="500" fill="hold"/>
                                        <p:tgtEl>
                                          <p:spTgt spid="13393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93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9394">
                                            <p:txEl>
                                              <p:pRg st="1" end="1"/>
                                            </p:txEl>
                                          </p:spTgt>
                                        </p:tgtEl>
                                        <p:attrNameLst>
                                          <p:attrName>style.visibility</p:attrName>
                                        </p:attrNameLst>
                                      </p:cBhvr>
                                      <p:to>
                                        <p:strVal val="visible"/>
                                      </p:to>
                                    </p:set>
                                    <p:anim calcmode="lin" valueType="num">
                                      <p:cBhvr additive="base">
                                        <p:cTn id="13" dur="500" fill="hold"/>
                                        <p:tgtEl>
                                          <p:spTgt spid="13393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93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39394">
                                            <p:txEl>
                                              <p:pRg st="2" end="2"/>
                                            </p:txEl>
                                          </p:spTgt>
                                        </p:tgtEl>
                                        <p:attrNameLst>
                                          <p:attrName>style.visibility</p:attrName>
                                        </p:attrNameLst>
                                      </p:cBhvr>
                                      <p:to>
                                        <p:strVal val="visible"/>
                                      </p:to>
                                    </p:set>
                                    <p:anim calcmode="lin" valueType="num">
                                      <p:cBhvr additive="base">
                                        <p:cTn id="19" dur="500" fill="hold"/>
                                        <p:tgtEl>
                                          <p:spTgt spid="133939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93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39394">
                                            <p:txEl>
                                              <p:pRg st="3" end="3"/>
                                            </p:txEl>
                                          </p:spTgt>
                                        </p:tgtEl>
                                        <p:attrNameLst>
                                          <p:attrName>style.visibility</p:attrName>
                                        </p:attrNameLst>
                                      </p:cBhvr>
                                      <p:to>
                                        <p:strVal val="visible"/>
                                      </p:to>
                                    </p:set>
                                    <p:anim calcmode="lin" valueType="num">
                                      <p:cBhvr additive="base">
                                        <p:cTn id="25" dur="500" fill="hold"/>
                                        <p:tgtEl>
                                          <p:spTgt spid="133939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939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39394">
                                            <p:txEl>
                                              <p:pRg st="4" end="4"/>
                                            </p:txEl>
                                          </p:spTgt>
                                        </p:tgtEl>
                                        <p:attrNameLst>
                                          <p:attrName>style.visibility</p:attrName>
                                        </p:attrNameLst>
                                      </p:cBhvr>
                                      <p:to>
                                        <p:strVal val="visible"/>
                                      </p:to>
                                    </p:set>
                                    <p:anim calcmode="lin" valueType="num">
                                      <p:cBhvr additive="base">
                                        <p:cTn id="31" dur="500" fill="hold"/>
                                        <p:tgtEl>
                                          <p:spTgt spid="133939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939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39394">
                                            <p:txEl>
                                              <p:pRg st="5" end="5"/>
                                            </p:txEl>
                                          </p:spTgt>
                                        </p:tgtEl>
                                        <p:attrNameLst>
                                          <p:attrName>style.visibility</p:attrName>
                                        </p:attrNameLst>
                                      </p:cBhvr>
                                      <p:to>
                                        <p:strVal val="visible"/>
                                      </p:to>
                                    </p:set>
                                    <p:anim calcmode="lin" valueType="num">
                                      <p:cBhvr additive="base">
                                        <p:cTn id="37" dur="500" fill="hold"/>
                                        <p:tgtEl>
                                          <p:spTgt spid="133939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939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par>
                                <p:cTn id="39" presetID="53" presetClass="entr" presetSubtype="0" fill="hold" nodeType="withEffect">
                                  <p:stCondLst>
                                    <p:cond delay="0"/>
                                  </p:stCondLst>
                                  <p:childTnLst>
                                    <p:set>
                                      <p:cBhvr>
                                        <p:cTn id="40" dur="1" fill="hold">
                                          <p:stCondLst>
                                            <p:cond delay="0"/>
                                          </p:stCondLst>
                                        </p:cTn>
                                        <p:tgtEl>
                                          <p:spTgt spid="1339396"/>
                                        </p:tgtEl>
                                        <p:attrNameLst>
                                          <p:attrName>style.visibility</p:attrName>
                                        </p:attrNameLst>
                                      </p:cBhvr>
                                      <p:to>
                                        <p:strVal val="visible"/>
                                      </p:to>
                                    </p:set>
                                    <p:anim calcmode="lin" valueType="num">
                                      <p:cBhvr>
                                        <p:cTn id="41" dur="500" fill="hold"/>
                                        <p:tgtEl>
                                          <p:spTgt spid="1339396"/>
                                        </p:tgtEl>
                                        <p:attrNameLst>
                                          <p:attrName>ppt_w</p:attrName>
                                        </p:attrNameLst>
                                      </p:cBhvr>
                                      <p:tavLst>
                                        <p:tav tm="0">
                                          <p:val>
                                            <p:fltVal val="0"/>
                                          </p:val>
                                        </p:tav>
                                        <p:tav tm="100000">
                                          <p:val>
                                            <p:strVal val="#ppt_w"/>
                                          </p:val>
                                        </p:tav>
                                      </p:tavLst>
                                    </p:anim>
                                    <p:anim calcmode="lin" valueType="num">
                                      <p:cBhvr>
                                        <p:cTn id="42" dur="500" fill="hold"/>
                                        <p:tgtEl>
                                          <p:spTgt spid="1339396"/>
                                        </p:tgtEl>
                                        <p:attrNameLst>
                                          <p:attrName>ppt_h</p:attrName>
                                        </p:attrNameLst>
                                      </p:cBhvr>
                                      <p:tavLst>
                                        <p:tav tm="0">
                                          <p:val>
                                            <p:fltVal val="0"/>
                                          </p:val>
                                        </p:tav>
                                        <p:tav tm="100000">
                                          <p:val>
                                            <p:strVal val="#ppt_h"/>
                                          </p:val>
                                        </p:tav>
                                      </p:tavLst>
                                    </p:anim>
                                    <p:animEffect transition="in" filter="fade">
                                      <p:cBhvr>
                                        <p:cTn id="43" dur="500"/>
                                        <p:tgtEl>
                                          <p:spTgt spid="1339396"/>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339394">
                                            <p:txEl>
                                              <p:pRg st="6" end="6"/>
                                            </p:txEl>
                                          </p:spTgt>
                                        </p:tgtEl>
                                        <p:attrNameLst>
                                          <p:attrName>style.visibility</p:attrName>
                                        </p:attrNameLst>
                                      </p:cBhvr>
                                      <p:to>
                                        <p:strVal val="visible"/>
                                      </p:to>
                                    </p:set>
                                    <p:anim calcmode="lin" valueType="num">
                                      <p:cBhvr additive="base">
                                        <p:cTn id="48" dur="500" fill="hold"/>
                                        <p:tgtEl>
                                          <p:spTgt spid="1339394">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33939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4452" name="Rectangle 4"/>
          <p:cNvSpPr>
            <a:spLocks noChangeArrowheads="1"/>
          </p:cNvSpPr>
          <p:nvPr/>
        </p:nvSpPr>
        <p:spPr bwMode="auto">
          <a:xfrm>
            <a:off x="685800" y="1831975"/>
            <a:ext cx="7772400" cy="5026025"/>
          </a:xfrm>
          <a:prstGeom prst="rect">
            <a:avLst/>
          </a:prstGeom>
          <a:solidFill>
            <a:srgbClr val="CCFFCC"/>
          </a:solidFill>
          <a:ln w="9525">
            <a:noFill/>
            <a:miter lim="800000"/>
            <a:headEnd/>
            <a:tailEnd/>
          </a:ln>
        </p:spPr>
        <p:txBody>
          <a:bodyPr/>
          <a:lstStyle/>
          <a:p>
            <a:r>
              <a:rPr lang="en-US" sz="2400">
                <a:latin typeface="Arial" charset="0"/>
              </a:rPr>
              <a:t>PRACTICE: </a:t>
            </a:r>
          </a:p>
          <a:p>
            <a:r>
              <a:rPr lang="en-US" sz="2400">
                <a:latin typeface="Arial" charset="0"/>
              </a:rPr>
              <a:t>The sun radiates energy at a rate of                         3.90</a:t>
            </a:r>
            <a:r>
              <a:rPr lang="en-US" sz="2400">
                <a:latin typeface="Arial" charset="0"/>
                <a:sym typeface="Symbol" pitchFamily="18" charset="2"/>
              </a:rPr>
              <a:t>10</a:t>
            </a:r>
            <a:r>
              <a:rPr lang="en-US" sz="2400" baseline="30000">
                <a:latin typeface="Arial" charset="0"/>
                <a:sym typeface="Symbol" pitchFamily="18" charset="2"/>
              </a:rPr>
              <a:t>26</a:t>
            </a:r>
            <a:r>
              <a:rPr lang="en-US" sz="2400" baseline="-25000">
                <a:latin typeface="Arial" charset="0"/>
                <a:sym typeface="Symbol" pitchFamily="18" charset="2"/>
              </a:rPr>
              <a:t> </a:t>
            </a:r>
            <a:r>
              <a:rPr lang="en-US" sz="2400">
                <a:latin typeface="Arial" charset="0"/>
                <a:sym typeface="Symbol" pitchFamily="18" charset="2"/>
              </a:rPr>
              <a:t>W.  What is the rate at                                   which energy from the sun reaches                                 earth if our orbital radius is </a:t>
            </a:r>
            <a:r>
              <a:rPr lang="en-US" sz="2400">
                <a:latin typeface="Arial" charset="0"/>
              </a:rPr>
              <a:t>1.5</a:t>
            </a:r>
            <a:r>
              <a:rPr lang="en-US" sz="2400">
                <a:latin typeface="Arial" charset="0"/>
                <a:sym typeface="Symbol" pitchFamily="18" charset="2"/>
              </a:rPr>
              <a:t>10</a:t>
            </a:r>
            <a:r>
              <a:rPr lang="en-US" sz="2400" baseline="30000">
                <a:latin typeface="Arial" charset="0"/>
                <a:sym typeface="Symbol" pitchFamily="18" charset="2"/>
              </a:rPr>
              <a:t>11</a:t>
            </a:r>
            <a:r>
              <a:rPr lang="en-US" sz="2400" baseline="-25000">
                <a:latin typeface="Arial" charset="0"/>
                <a:sym typeface="Symbol" pitchFamily="18" charset="2"/>
              </a:rPr>
              <a:t> </a:t>
            </a:r>
            <a:r>
              <a:rPr lang="en-US" sz="2400">
                <a:latin typeface="Arial" charset="0"/>
                <a:sym typeface="Symbol" pitchFamily="18" charset="2"/>
              </a:rPr>
              <a:t>m? </a:t>
            </a:r>
          </a:p>
          <a:p>
            <a:r>
              <a:rPr lang="en-US" sz="2400">
                <a:latin typeface="Arial" charset="0"/>
                <a:sym typeface="Symbol" pitchFamily="18" charset="2"/>
              </a:rPr>
              <a:t>SOLUTION:</a:t>
            </a:r>
          </a:p>
          <a:p>
            <a:r>
              <a:rPr lang="en-US" sz="2400">
                <a:latin typeface="Arial" charset="0"/>
                <a:sym typeface="Symbol" pitchFamily="18" charset="2"/>
              </a:rPr>
              <a:t></a:t>
            </a:r>
            <a:r>
              <a:rPr lang="en-US" sz="2400">
                <a:latin typeface="Arial" charset="0"/>
              </a:rPr>
              <a:t>The surface area of a sphere is </a:t>
            </a:r>
            <a:r>
              <a:rPr lang="en-US" sz="2400" i="1">
                <a:latin typeface="Arial" charset="0"/>
              </a:rPr>
              <a:t>A</a:t>
            </a:r>
            <a:r>
              <a:rPr lang="en-US" sz="2400">
                <a:latin typeface="Arial" charset="0"/>
              </a:rPr>
              <a:t> = 4</a:t>
            </a:r>
            <a:r>
              <a:rPr lang="en-US" sz="2400">
                <a:latin typeface="Arial" charset="0"/>
                <a:sym typeface="Symbol" pitchFamily="18" charset="2"/>
              </a:rPr>
              <a:t></a:t>
            </a:r>
            <a:r>
              <a:rPr lang="en-US" sz="2400" i="1">
                <a:latin typeface="Arial" charset="0"/>
                <a:sym typeface="Symbol" pitchFamily="18" charset="2"/>
              </a:rPr>
              <a:t>r</a:t>
            </a:r>
            <a:r>
              <a:rPr lang="en-US" sz="2400" baseline="30000">
                <a:latin typeface="Arial" charset="0"/>
                <a:sym typeface="Symbol" pitchFamily="18" charset="2"/>
              </a:rPr>
              <a:t>2</a:t>
            </a:r>
            <a:r>
              <a:rPr lang="en-US" sz="2400">
                <a:latin typeface="Arial" charset="0"/>
                <a:sym typeface="Symbol" pitchFamily="18" charset="2"/>
              </a:rPr>
              <a:t>.</a:t>
            </a:r>
          </a:p>
          <a:p>
            <a:r>
              <a:rPr lang="en-US" sz="2400">
                <a:latin typeface="Arial" charset="0"/>
                <a:sym typeface="Symbol" pitchFamily="18" charset="2"/>
              </a:rPr>
              <a:t>Recall that intensity is the rate at which energy is being gained per unit area.</a:t>
            </a:r>
            <a:r>
              <a:rPr lang="en-US" sz="2400" i="1">
                <a:latin typeface="Arial" charset="0"/>
                <a:sym typeface="Symbol" pitchFamily="18" charset="2"/>
              </a:rPr>
              <a:t> </a:t>
            </a:r>
            <a:r>
              <a:rPr lang="en-US" sz="2400">
                <a:latin typeface="Arial" charset="0"/>
                <a:sym typeface="Symbol" pitchFamily="18" charset="2"/>
              </a:rPr>
              <a:t>Thus</a:t>
            </a:r>
          </a:p>
          <a:p>
            <a:endParaRPr lang="en-US" sz="2400">
              <a:latin typeface="Arial" charset="0"/>
              <a:sym typeface="Symbol" pitchFamily="18" charset="2"/>
            </a:endParaRPr>
          </a:p>
          <a:p>
            <a:pPr>
              <a:spcBef>
                <a:spcPct val="40000"/>
              </a:spcBef>
            </a:pPr>
            <a:r>
              <a:rPr lang="en-US" sz="2400">
                <a:latin typeface="Arial" charset="0"/>
                <a:sym typeface="Symbol" pitchFamily="18" charset="2"/>
              </a:rPr>
              <a:t>or</a:t>
            </a:r>
            <a:r>
              <a:rPr lang="en-US" sz="2400" i="1">
                <a:latin typeface="Arial" charset="0"/>
                <a:sym typeface="Symbol" pitchFamily="18" charset="2"/>
              </a:rPr>
              <a:t>    I</a:t>
            </a:r>
            <a:r>
              <a:rPr lang="en-US" sz="2400">
                <a:latin typeface="Arial" charset="0"/>
                <a:sym typeface="Symbol" pitchFamily="18" charset="2"/>
              </a:rPr>
              <a:t> = </a:t>
            </a:r>
            <a:r>
              <a:rPr lang="en-US" sz="2400" i="1">
                <a:latin typeface="Arial" charset="0"/>
                <a:sym typeface="Symbol" pitchFamily="18" charset="2"/>
              </a:rPr>
              <a:t>P/ </a:t>
            </a:r>
            <a:r>
              <a:rPr lang="en-US" sz="2400">
                <a:latin typeface="Arial" charset="0"/>
                <a:sym typeface="Symbol" pitchFamily="18" charset="2"/>
              </a:rPr>
              <a:t>[</a:t>
            </a:r>
            <a:r>
              <a:rPr lang="en-US" sz="2400">
                <a:latin typeface="Arial" charset="0"/>
              </a:rPr>
              <a:t>4</a:t>
            </a:r>
            <a:r>
              <a:rPr lang="en-US" sz="2400">
                <a:latin typeface="Arial" charset="0"/>
                <a:sym typeface="Symbol" pitchFamily="18" charset="2"/>
              </a:rPr>
              <a:t></a:t>
            </a:r>
            <a:r>
              <a:rPr lang="en-US" sz="2400" i="1">
                <a:latin typeface="Arial" charset="0"/>
                <a:sym typeface="Symbol" pitchFamily="18" charset="2"/>
              </a:rPr>
              <a:t>r</a:t>
            </a:r>
            <a:r>
              <a:rPr lang="en-US" sz="2400" baseline="30000">
                <a:latin typeface="Arial" charset="0"/>
                <a:sym typeface="Symbol" pitchFamily="18" charset="2"/>
              </a:rPr>
              <a:t>2</a:t>
            </a:r>
            <a:r>
              <a:rPr lang="en-US" sz="2400">
                <a:latin typeface="Arial" charset="0"/>
                <a:sym typeface="Symbol" pitchFamily="18" charset="2"/>
              </a:rPr>
              <a:t>] = </a:t>
            </a:r>
            <a:r>
              <a:rPr lang="en-US" sz="2400">
                <a:latin typeface="Arial" charset="0"/>
              </a:rPr>
              <a:t>3.90</a:t>
            </a:r>
            <a:r>
              <a:rPr lang="en-US" sz="2400">
                <a:latin typeface="Arial" charset="0"/>
                <a:sym typeface="Symbol" pitchFamily="18" charset="2"/>
              </a:rPr>
              <a:t>10</a:t>
            </a:r>
            <a:r>
              <a:rPr lang="en-US" sz="2400" baseline="30000">
                <a:latin typeface="Arial" charset="0"/>
                <a:sym typeface="Symbol" pitchFamily="18" charset="2"/>
              </a:rPr>
              <a:t>26 </a:t>
            </a:r>
            <a:r>
              <a:rPr lang="en-US" sz="2400" i="1">
                <a:latin typeface="Arial" charset="0"/>
                <a:sym typeface="Symbol" pitchFamily="18" charset="2"/>
              </a:rPr>
              <a:t>/</a:t>
            </a:r>
            <a:r>
              <a:rPr lang="en-US" sz="2400">
                <a:latin typeface="Arial" charset="0"/>
                <a:sym typeface="Symbol" pitchFamily="18" charset="2"/>
              </a:rPr>
              <a:t> [</a:t>
            </a:r>
            <a:r>
              <a:rPr lang="en-US" sz="2400">
                <a:latin typeface="Arial" charset="0"/>
              </a:rPr>
              <a:t>4</a:t>
            </a:r>
            <a:r>
              <a:rPr lang="en-US" sz="2400">
                <a:latin typeface="Arial" charset="0"/>
                <a:sym typeface="Symbol" pitchFamily="18" charset="2"/>
              </a:rPr>
              <a:t>(</a:t>
            </a:r>
            <a:r>
              <a:rPr lang="en-US" sz="2400">
                <a:latin typeface="Arial" charset="0"/>
              </a:rPr>
              <a:t>1.5</a:t>
            </a:r>
            <a:r>
              <a:rPr lang="en-US" sz="2400">
                <a:latin typeface="Arial" charset="0"/>
                <a:sym typeface="Symbol" pitchFamily="18" charset="2"/>
              </a:rPr>
              <a:t>10</a:t>
            </a:r>
            <a:r>
              <a:rPr lang="en-US" sz="2400" baseline="30000">
                <a:latin typeface="Arial" charset="0"/>
                <a:sym typeface="Symbol" pitchFamily="18" charset="2"/>
              </a:rPr>
              <a:t>11</a:t>
            </a:r>
            <a:r>
              <a:rPr lang="en-US" sz="2400">
                <a:latin typeface="Arial" charset="0"/>
                <a:sym typeface="Symbol" pitchFamily="18" charset="2"/>
              </a:rPr>
              <a:t>)</a:t>
            </a:r>
            <a:r>
              <a:rPr lang="en-US" sz="2400" baseline="30000">
                <a:latin typeface="Arial" charset="0"/>
                <a:sym typeface="Symbol" pitchFamily="18" charset="2"/>
              </a:rPr>
              <a:t>2</a:t>
            </a:r>
            <a:r>
              <a:rPr lang="en-US" sz="2400">
                <a:latin typeface="Arial" charset="0"/>
                <a:sym typeface="Symbol" pitchFamily="18" charset="2"/>
              </a:rPr>
              <a:t>]</a:t>
            </a:r>
          </a:p>
          <a:p>
            <a:r>
              <a:rPr lang="en-US" sz="2400" i="1">
                <a:latin typeface="Arial" charset="0"/>
                <a:sym typeface="Symbol" pitchFamily="18" charset="2"/>
              </a:rPr>
              <a:t>       I </a:t>
            </a:r>
            <a:r>
              <a:rPr lang="en-US" sz="2400">
                <a:latin typeface="Arial" charset="0"/>
                <a:sym typeface="Symbol" pitchFamily="18" charset="2"/>
              </a:rPr>
              <a:t>= 1380 W</a:t>
            </a:r>
            <a:r>
              <a:rPr lang="en-US" sz="2400" baseline="-25000">
                <a:latin typeface="Arial" charset="0"/>
                <a:sym typeface="Symbol" pitchFamily="18" charset="2"/>
              </a:rPr>
              <a:t> </a:t>
            </a:r>
            <a:r>
              <a:rPr lang="en-US" sz="2400">
                <a:latin typeface="Arial" charset="0"/>
                <a:sym typeface="Symbol" pitchFamily="18" charset="2"/>
              </a:rPr>
              <a:t>m</a:t>
            </a:r>
            <a:r>
              <a:rPr lang="en-US" sz="2400" baseline="30000">
                <a:latin typeface="Arial" charset="0"/>
                <a:sym typeface="Symbol" pitchFamily="18" charset="2"/>
              </a:rPr>
              <a:t>-2</a:t>
            </a:r>
            <a:r>
              <a:rPr lang="en-US" sz="2400">
                <a:latin typeface="Arial" charset="0"/>
                <a:sym typeface="Symbol" pitchFamily="18" charset="2"/>
              </a:rPr>
              <a:t>.</a:t>
            </a:r>
          </a:p>
          <a:p>
            <a:r>
              <a:rPr lang="en-US" sz="2400">
                <a:latin typeface="Arial" charset="0"/>
                <a:sym typeface="Symbol" pitchFamily="18" charset="2"/>
              </a:rPr>
              <a:t>This is 1380 J/s per m</a:t>
            </a:r>
            <a:r>
              <a:rPr lang="en-US" sz="2400" baseline="30000">
                <a:latin typeface="Arial" charset="0"/>
                <a:sym typeface="Symbol" pitchFamily="18" charset="2"/>
              </a:rPr>
              <a:t>2</a:t>
            </a:r>
            <a:r>
              <a:rPr lang="en-US" sz="2400">
                <a:latin typeface="Arial" charset="0"/>
                <a:sym typeface="Symbol" pitchFamily="18" charset="2"/>
              </a:rPr>
              <a:t>.</a:t>
            </a:r>
          </a:p>
        </p:txBody>
      </p:sp>
      <p:sp>
        <p:nvSpPr>
          <p:cNvPr id="81923" name="Rectangle 2"/>
          <p:cNvSpPr>
            <a:spLocks noChangeArrowheads="1"/>
          </p:cNvSpPr>
          <p:nvPr/>
        </p:nvSpPr>
        <p:spPr bwMode="auto">
          <a:xfrm>
            <a:off x="685800" y="1401763"/>
            <a:ext cx="7772400" cy="473075"/>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Describing solar energy systems</a:t>
            </a:r>
          </a:p>
        </p:txBody>
      </p:sp>
      <p:sp>
        <p:nvSpPr>
          <p:cNvPr id="81924"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grpSp>
        <p:nvGrpSpPr>
          <p:cNvPr id="2" name="Group 9"/>
          <p:cNvGrpSpPr>
            <a:grpSpLocks/>
          </p:cNvGrpSpPr>
          <p:nvPr/>
        </p:nvGrpSpPr>
        <p:grpSpPr bwMode="auto">
          <a:xfrm>
            <a:off x="847725" y="5172075"/>
            <a:ext cx="7464425" cy="457200"/>
            <a:chOff x="510" y="2848"/>
            <a:chExt cx="4702" cy="288"/>
          </a:xfrm>
        </p:grpSpPr>
        <p:sp>
          <p:nvSpPr>
            <p:cNvPr id="81927" name="Rectangle 6"/>
            <p:cNvSpPr>
              <a:spLocks noChangeArrowheads="1"/>
            </p:cNvSpPr>
            <p:nvPr/>
          </p:nvSpPr>
          <p:spPr bwMode="auto">
            <a:xfrm>
              <a:off x="592" y="2861"/>
              <a:ext cx="3715" cy="202"/>
            </a:xfrm>
            <a:prstGeom prst="rect">
              <a:avLst/>
            </a:prstGeom>
            <a:noFill/>
            <a:ln w="9525">
              <a:noFill/>
              <a:miter lim="800000"/>
              <a:headEnd/>
              <a:tailEnd/>
            </a:ln>
          </p:spPr>
          <p:txBody>
            <a:bodyPr/>
            <a:lstStyle/>
            <a:p>
              <a:pPr>
                <a:lnSpc>
                  <a:spcPct val="90000"/>
                </a:lnSpc>
                <a:spcBef>
                  <a:spcPct val="20000"/>
                </a:spcBef>
              </a:pPr>
              <a:r>
                <a:rPr lang="en-US" sz="2400" i="1">
                  <a:solidFill>
                    <a:srgbClr val="000000"/>
                  </a:solidFill>
                  <a:latin typeface="Arial" charset="0"/>
                  <a:cs typeface="Times New Roman" pitchFamily="18" charset="0"/>
                  <a:sym typeface="Symbol" pitchFamily="18" charset="2"/>
                </a:rPr>
                <a:t>intensity</a:t>
              </a:r>
              <a:r>
                <a:rPr lang="en-US" sz="2400">
                  <a:solidFill>
                    <a:srgbClr val="000000"/>
                  </a:solidFill>
                  <a:latin typeface="Arial" charset="0"/>
                  <a:cs typeface="Times New Roman" pitchFamily="18" charset="0"/>
                  <a:sym typeface="Symbol" pitchFamily="18" charset="2"/>
                </a:rPr>
                <a:t> = </a:t>
              </a:r>
              <a:r>
                <a:rPr lang="en-US" sz="2400" i="1">
                  <a:solidFill>
                    <a:srgbClr val="000000"/>
                  </a:solidFill>
                  <a:latin typeface="Arial" charset="0"/>
                  <a:cs typeface="Times New Roman" pitchFamily="18" charset="0"/>
                  <a:sym typeface="Symbol" pitchFamily="18" charset="2"/>
                </a:rPr>
                <a:t>power</a:t>
              </a:r>
              <a:r>
                <a:rPr lang="en-US" sz="2400">
                  <a:solidFill>
                    <a:srgbClr val="000000"/>
                  </a:solidFill>
                  <a:latin typeface="Arial" charset="0"/>
                  <a:cs typeface="Times New Roman" pitchFamily="18" charset="0"/>
                  <a:sym typeface="Symbol" pitchFamily="18" charset="2"/>
                </a:rPr>
                <a:t> </a:t>
              </a:r>
              <a:r>
                <a:rPr lang="en-US" sz="2400" i="1">
                  <a:solidFill>
                    <a:srgbClr val="000000"/>
                  </a:solidFill>
                  <a:latin typeface="Arial" charset="0"/>
                  <a:cs typeface="Times New Roman" pitchFamily="18" charset="0"/>
                  <a:sym typeface="Symbol" pitchFamily="18" charset="2"/>
                </a:rPr>
                <a:t>/ A</a:t>
              </a:r>
              <a:endParaRPr lang="en-US" sz="2400" i="1" baseline="30000">
                <a:solidFill>
                  <a:srgbClr val="000000"/>
                </a:solidFill>
                <a:latin typeface="Arial" charset="0"/>
                <a:cs typeface="Times New Roman" pitchFamily="18" charset="0"/>
                <a:sym typeface="Symbol" pitchFamily="18" charset="2"/>
              </a:endParaRPr>
            </a:p>
          </p:txBody>
        </p:sp>
        <p:sp>
          <p:nvSpPr>
            <p:cNvPr id="81928" name="Text Box 7"/>
            <p:cNvSpPr txBox="1">
              <a:spLocks noChangeArrowheads="1"/>
            </p:cNvSpPr>
            <p:nvPr/>
          </p:nvSpPr>
          <p:spPr bwMode="auto">
            <a:xfrm>
              <a:off x="4050" y="2848"/>
              <a:ext cx="1162" cy="288"/>
            </a:xfrm>
            <a:prstGeom prst="rect">
              <a:avLst/>
            </a:prstGeom>
            <a:solidFill>
              <a:srgbClr val="FF0000"/>
            </a:solidFill>
            <a:ln w="9525">
              <a:noFill/>
              <a:miter lim="800000"/>
              <a:headEnd/>
              <a:tailEnd/>
            </a:ln>
          </p:spPr>
          <p:txBody>
            <a:bodyPr>
              <a:spAutoFit/>
            </a:bodyPr>
            <a:lstStyle/>
            <a:p>
              <a:pPr algn="ctr">
                <a:spcBef>
                  <a:spcPct val="50000"/>
                </a:spcBef>
              </a:pPr>
              <a:r>
                <a:rPr lang="en-US" sz="2400">
                  <a:solidFill>
                    <a:schemeClr val="bg1"/>
                  </a:solidFill>
                  <a:latin typeface="Arial" charset="0"/>
                </a:rPr>
                <a:t>intensity</a:t>
              </a:r>
            </a:p>
          </p:txBody>
        </p:sp>
        <p:sp>
          <p:nvSpPr>
            <p:cNvPr id="81929" name="Rectangle 8"/>
            <p:cNvSpPr>
              <a:spLocks noChangeArrowheads="1"/>
            </p:cNvSpPr>
            <p:nvPr/>
          </p:nvSpPr>
          <p:spPr bwMode="auto">
            <a:xfrm>
              <a:off x="510" y="2850"/>
              <a:ext cx="4701" cy="285"/>
            </a:xfrm>
            <a:prstGeom prst="rect">
              <a:avLst/>
            </a:prstGeom>
            <a:noFill/>
            <a:ln w="12700">
              <a:solidFill>
                <a:schemeClr val="tx1"/>
              </a:solidFill>
              <a:miter lim="800000"/>
              <a:headEnd/>
              <a:tailEnd/>
            </a:ln>
          </p:spPr>
          <p:txBody>
            <a:bodyPr wrap="none" anchor="ctr"/>
            <a:lstStyle/>
            <a:p>
              <a:endParaRPr lang="en-US"/>
            </a:p>
          </p:txBody>
        </p:sp>
      </p:grpSp>
      <p:pic>
        <p:nvPicPr>
          <p:cNvPr id="1384459" name="Picture 11" descr="animation of rotating sun"/>
          <p:cNvPicPr>
            <a:picLocks noChangeAspect="1" noChangeArrowheads="1" noCrop="1"/>
          </p:cNvPicPr>
          <p:nvPr/>
        </p:nvPicPr>
        <p:blipFill>
          <a:blip r:embed="rId5" cstate="print"/>
          <a:srcRect/>
          <a:stretch>
            <a:fillRect/>
          </a:stretch>
        </p:blipFill>
        <p:spPr bwMode="auto">
          <a:xfrm>
            <a:off x="5767388" y="157163"/>
            <a:ext cx="3221037" cy="322103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84452">
                                            <p:txEl>
                                              <p:pRg st="0" end="0"/>
                                            </p:txEl>
                                          </p:spTgt>
                                        </p:tgtEl>
                                        <p:attrNameLst>
                                          <p:attrName>style.visibility</p:attrName>
                                        </p:attrNameLst>
                                      </p:cBhvr>
                                      <p:to>
                                        <p:strVal val="visible"/>
                                      </p:to>
                                    </p:set>
                                    <p:anim calcmode="lin" valueType="num">
                                      <p:cBhvr additive="base">
                                        <p:cTn id="7" dur="500" fill="hold"/>
                                        <p:tgtEl>
                                          <p:spTgt spid="13844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8445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84452">
                                            <p:txEl>
                                              <p:pRg st="1" end="1"/>
                                            </p:txEl>
                                          </p:spTgt>
                                        </p:tgtEl>
                                        <p:attrNameLst>
                                          <p:attrName>style.visibility</p:attrName>
                                        </p:attrNameLst>
                                      </p:cBhvr>
                                      <p:to>
                                        <p:strVal val="visible"/>
                                      </p:to>
                                    </p:set>
                                    <p:anim calcmode="lin" valueType="num">
                                      <p:cBhvr additive="base">
                                        <p:cTn id="13" dur="500" fill="hold"/>
                                        <p:tgtEl>
                                          <p:spTgt spid="138445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8445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1384459"/>
                                        </p:tgtEl>
                                        <p:attrNameLst>
                                          <p:attrName>style.visibility</p:attrName>
                                        </p:attrNameLst>
                                      </p:cBhvr>
                                      <p:to>
                                        <p:strVal val="visible"/>
                                      </p:to>
                                    </p:set>
                                    <p:animEffect transition="in" filter="fade">
                                      <p:cBhvr>
                                        <p:cTn id="17" dur="2000"/>
                                        <p:tgtEl>
                                          <p:spTgt spid="138445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384452">
                                            <p:txEl>
                                              <p:pRg st="2" end="2"/>
                                            </p:txEl>
                                          </p:spTgt>
                                        </p:tgtEl>
                                        <p:attrNameLst>
                                          <p:attrName>style.visibility</p:attrName>
                                        </p:attrNameLst>
                                      </p:cBhvr>
                                      <p:to>
                                        <p:strVal val="visible"/>
                                      </p:to>
                                    </p:set>
                                    <p:anim calcmode="lin" valueType="num">
                                      <p:cBhvr additive="base">
                                        <p:cTn id="22" dur="500" fill="hold"/>
                                        <p:tgtEl>
                                          <p:spTgt spid="1384452">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38445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384452">
                                            <p:txEl>
                                              <p:pRg st="3" end="3"/>
                                            </p:txEl>
                                          </p:spTgt>
                                        </p:tgtEl>
                                        <p:attrNameLst>
                                          <p:attrName>style.visibility</p:attrName>
                                        </p:attrNameLst>
                                      </p:cBhvr>
                                      <p:to>
                                        <p:strVal val="visible"/>
                                      </p:to>
                                    </p:set>
                                    <p:anim calcmode="lin" valueType="num">
                                      <p:cBhvr additive="base">
                                        <p:cTn id="28" dur="500" fill="hold"/>
                                        <p:tgtEl>
                                          <p:spTgt spid="1384452">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38445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384452">
                                            <p:txEl>
                                              <p:pRg st="4" end="4"/>
                                            </p:txEl>
                                          </p:spTgt>
                                        </p:tgtEl>
                                        <p:attrNameLst>
                                          <p:attrName>style.visibility</p:attrName>
                                        </p:attrNameLst>
                                      </p:cBhvr>
                                      <p:to>
                                        <p:strVal val="visible"/>
                                      </p:to>
                                    </p:set>
                                    <p:anim calcmode="lin" valueType="num">
                                      <p:cBhvr additive="base">
                                        <p:cTn id="34" dur="500" fill="hold"/>
                                        <p:tgtEl>
                                          <p:spTgt spid="1384452">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38445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p:stCondLst>
                        <p:cond delay="indefinite"/>
                      </p:stCondLst>
                      <p:childTnLst>
                        <p:par>
                          <p:cTn id="37" fill="hold">
                            <p:stCondLst>
                              <p:cond delay="0"/>
                            </p:stCondLst>
                            <p:childTnLst>
                              <p:par>
                                <p:cTn id="38" presetID="53" presetClass="entr" presetSubtype="0"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ppt_w</p:attrName>
                                        </p:attrNameLst>
                                      </p:cBhvr>
                                      <p:tavLst>
                                        <p:tav tm="0">
                                          <p:val>
                                            <p:fltVal val="0"/>
                                          </p:val>
                                        </p:tav>
                                        <p:tav tm="100000">
                                          <p:val>
                                            <p:strVal val="#ppt_w"/>
                                          </p:val>
                                        </p:tav>
                                      </p:tavLst>
                                    </p:anim>
                                    <p:anim calcmode="lin" valueType="num">
                                      <p:cBhvr>
                                        <p:cTn id="41" dur="500" fill="hold"/>
                                        <p:tgtEl>
                                          <p:spTgt spid="2"/>
                                        </p:tgtEl>
                                        <p:attrNameLst>
                                          <p:attrName>ppt_h</p:attrName>
                                        </p:attrNameLst>
                                      </p:cBhvr>
                                      <p:tavLst>
                                        <p:tav tm="0">
                                          <p:val>
                                            <p:fltVal val="0"/>
                                          </p:val>
                                        </p:tav>
                                        <p:tav tm="100000">
                                          <p:val>
                                            <p:strVal val="#ppt_h"/>
                                          </p:val>
                                        </p:tav>
                                      </p:tavLst>
                                    </p:anim>
                                    <p:animEffect transition="in" filter="fade">
                                      <p:cBhvr>
                                        <p:cTn id="42" dur="500"/>
                                        <p:tgtEl>
                                          <p:spTgt spid="2"/>
                                        </p:tgtEl>
                                      </p:cBhvr>
                                    </p:animEffect>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384452">
                                            <p:txEl>
                                              <p:pRg st="6" end="6"/>
                                            </p:txEl>
                                          </p:spTgt>
                                        </p:tgtEl>
                                        <p:attrNameLst>
                                          <p:attrName>style.visibility</p:attrName>
                                        </p:attrNameLst>
                                      </p:cBhvr>
                                      <p:to>
                                        <p:strVal val="visible"/>
                                      </p:to>
                                    </p:set>
                                    <p:anim calcmode="lin" valueType="num">
                                      <p:cBhvr additive="base">
                                        <p:cTn id="47" dur="500" fill="hold"/>
                                        <p:tgtEl>
                                          <p:spTgt spid="1384452">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38445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384452">
                                            <p:txEl>
                                              <p:pRg st="7" end="7"/>
                                            </p:txEl>
                                          </p:spTgt>
                                        </p:tgtEl>
                                        <p:attrNameLst>
                                          <p:attrName>style.visibility</p:attrName>
                                        </p:attrNameLst>
                                      </p:cBhvr>
                                      <p:to>
                                        <p:strVal val="visible"/>
                                      </p:to>
                                    </p:set>
                                    <p:anim calcmode="lin" valueType="num">
                                      <p:cBhvr additive="base">
                                        <p:cTn id="53" dur="500" fill="hold"/>
                                        <p:tgtEl>
                                          <p:spTgt spid="1384452">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38445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384452">
                                            <p:txEl>
                                              <p:pRg st="8" end="8"/>
                                            </p:txEl>
                                          </p:spTgt>
                                        </p:tgtEl>
                                        <p:attrNameLst>
                                          <p:attrName>style.visibility</p:attrName>
                                        </p:attrNameLst>
                                      </p:cBhvr>
                                      <p:to>
                                        <p:strVal val="visible"/>
                                      </p:to>
                                    </p:set>
                                    <p:anim calcmode="lin" valueType="num">
                                      <p:cBhvr additive="base">
                                        <p:cTn id="59" dur="500" fill="hold"/>
                                        <p:tgtEl>
                                          <p:spTgt spid="1384452">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384452">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112" name="Rectangle 40"/>
          <p:cNvSpPr>
            <a:spLocks noChangeArrowheads="1"/>
          </p:cNvSpPr>
          <p:nvPr/>
        </p:nvSpPr>
        <p:spPr bwMode="auto">
          <a:xfrm>
            <a:off x="674688" y="2960688"/>
            <a:ext cx="7772400" cy="3897312"/>
          </a:xfrm>
          <a:prstGeom prst="rect">
            <a:avLst/>
          </a:prstGeom>
          <a:solidFill>
            <a:srgbClr val="FFFFCC"/>
          </a:solidFill>
          <a:ln w="9525">
            <a:noFill/>
            <a:miter lim="800000"/>
            <a:headEnd/>
            <a:tailEnd/>
          </a:ln>
        </p:spPr>
        <p:txBody>
          <a:bodyPr/>
          <a:lstStyle/>
          <a:p>
            <a:pPr>
              <a:spcBef>
                <a:spcPct val="20000"/>
              </a:spcBef>
            </a:pPr>
            <a:r>
              <a:rPr lang="en-US" sz="2400">
                <a:latin typeface="Arial" charset="0"/>
                <a:sym typeface="Symbol" pitchFamily="18" charset="2"/>
              </a:rPr>
              <a:t>EXAMPLE: A wood-burning stove or a                       furnace convert the chemical energy in                          wood or natural gas to heat, through                          burning. The heat is used directly.</a:t>
            </a:r>
          </a:p>
          <a:p>
            <a:pPr>
              <a:spcBef>
                <a:spcPct val="20000"/>
              </a:spcBef>
            </a:pPr>
            <a:endParaRPr lang="en-US" sz="2400">
              <a:latin typeface="Arial" charset="0"/>
              <a:sym typeface="Symbol" pitchFamily="18" charset="2"/>
            </a:endParaRPr>
          </a:p>
          <a:p>
            <a:pPr>
              <a:spcBef>
                <a:spcPct val="20000"/>
              </a:spcBef>
            </a:pPr>
            <a:r>
              <a:rPr lang="en-US" sz="2400">
                <a:latin typeface="Arial" charset="0"/>
                <a:sym typeface="Symbol" pitchFamily="18" charset="2"/>
              </a:rPr>
              <a:t>EXAMPLE: A windmill or waterwheel can                   directly convert the kinetic energy of the                        wind or water into mechanical motion of                      wheels to grind wheat grain into flour.</a:t>
            </a:r>
          </a:p>
        </p:txBody>
      </p:sp>
      <p:sp>
        <p:nvSpPr>
          <p:cNvPr id="1155074" name="Rectangle 2"/>
          <p:cNvSpPr>
            <a:spLocks noChangeArrowheads="1"/>
          </p:cNvSpPr>
          <p:nvPr/>
        </p:nvSpPr>
        <p:spPr bwMode="auto">
          <a:xfrm>
            <a:off x="685800" y="1401763"/>
            <a:ext cx="7772400" cy="1606550"/>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Primary energy sources</a:t>
            </a:r>
            <a:r>
              <a:rPr lang="en-US" sz="2400">
                <a:solidFill>
                  <a:schemeClr val="accent2"/>
                </a:solidFill>
                <a:latin typeface="Arial" charset="0"/>
                <a:ea typeface="Calibri" pitchFamily="34" charset="0"/>
                <a:cs typeface="Arial" charset="0"/>
              </a:rPr>
              <a:t> </a:t>
            </a:r>
            <a:r>
              <a:rPr lang="en-US">
                <a:solidFill>
                  <a:srgbClr val="000000"/>
                </a:solidFill>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A </a:t>
            </a:r>
            <a:r>
              <a:rPr lang="en-US" sz="2400" b="1">
                <a:solidFill>
                  <a:srgbClr val="000000"/>
                </a:solidFill>
                <a:latin typeface="Arial" charset="0"/>
                <a:ea typeface="Calibri" pitchFamily="34" charset="0"/>
                <a:cs typeface="Times New Roman" pitchFamily="18" charset="0"/>
              </a:rPr>
              <a:t>primary energy source</a:t>
            </a:r>
            <a:r>
              <a:rPr lang="en-US" sz="2400">
                <a:solidFill>
                  <a:srgbClr val="000000"/>
                </a:solidFill>
                <a:latin typeface="Arial" charset="0"/>
                <a:ea typeface="Calibri" pitchFamily="34" charset="0"/>
                <a:cs typeface="Times New Roman" pitchFamily="18" charset="0"/>
              </a:rPr>
              <a:t> is an energy source, such as coal, wind, oil, gas, or water, which is used directly by the consumer.	</a:t>
            </a:r>
          </a:p>
        </p:txBody>
      </p:sp>
      <p:sp>
        <p:nvSpPr>
          <p:cNvPr id="9220"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155113" name="Picture 41"/>
          <p:cNvPicPr>
            <a:picLocks noChangeAspect="1" noChangeArrowheads="1"/>
          </p:cNvPicPr>
          <p:nvPr/>
        </p:nvPicPr>
        <p:blipFill>
          <a:blip r:embed="rId5" cstate="print"/>
          <a:srcRect/>
          <a:stretch>
            <a:fillRect/>
          </a:stretch>
        </p:blipFill>
        <p:spPr bwMode="auto">
          <a:xfrm>
            <a:off x="6397625" y="2698750"/>
            <a:ext cx="2230438" cy="2139950"/>
          </a:xfrm>
          <a:prstGeom prst="rect">
            <a:avLst/>
          </a:prstGeom>
          <a:ln>
            <a:noFill/>
          </a:ln>
          <a:effectLst>
            <a:outerShdw blurRad="292100" dist="139700" dir="2700000" algn="tl" rotWithShape="0">
              <a:srgbClr val="333333">
                <a:alpha val="65000"/>
              </a:srgbClr>
            </a:outerShdw>
          </a:effectLst>
        </p:spPr>
      </p:pic>
      <p:pic>
        <p:nvPicPr>
          <p:cNvPr id="1155114" name="Picture 42"/>
          <p:cNvPicPr>
            <a:picLocks noChangeAspect="1" noChangeArrowheads="1"/>
          </p:cNvPicPr>
          <p:nvPr/>
        </p:nvPicPr>
        <p:blipFill>
          <a:blip r:embed="rId6" cstate="print"/>
          <a:srcRect/>
          <a:stretch>
            <a:fillRect/>
          </a:stretch>
        </p:blipFill>
        <p:spPr bwMode="auto">
          <a:xfrm>
            <a:off x="6407150" y="4999038"/>
            <a:ext cx="2217738" cy="167481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5074">
                                            <p:txEl>
                                              <p:pRg st="0" end="0"/>
                                            </p:txEl>
                                          </p:spTgt>
                                        </p:tgtEl>
                                        <p:attrNameLst>
                                          <p:attrName>style.visibility</p:attrName>
                                        </p:attrNameLst>
                                      </p:cBhvr>
                                      <p:to>
                                        <p:strVal val="visible"/>
                                      </p:to>
                                    </p:set>
                                    <p:anim calcmode="lin" valueType="num">
                                      <p:cBhvr additive="base">
                                        <p:cTn id="7" dur="500" fill="hold"/>
                                        <p:tgtEl>
                                          <p:spTgt spid="11550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507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55074">
                                            <p:txEl>
                                              <p:pRg st="1" end="1"/>
                                            </p:txEl>
                                          </p:spTgt>
                                        </p:tgtEl>
                                        <p:attrNameLst>
                                          <p:attrName>style.visibility</p:attrName>
                                        </p:attrNameLst>
                                      </p:cBhvr>
                                      <p:to>
                                        <p:strVal val="visible"/>
                                      </p:to>
                                    </p:set>
                                    <p:anim calcmode="lin" valueType="num">
                                      <p:cBhvr additive="base">
                                        <p:cTn id="13" dur="500" fill="hold"/>
                                        <p:tgtEl>
                                          <p:spTgt spid="115507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550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55112">
                                            <p:txEl>
                                              <p:pRg st="0" end="0"/>
                                            </p:txEl>
                                          </p:spTgt>
                                        </p:tgtEl>
                                        <p:attrNameLst>
                                          <p:attrName>style.visibility</p:attrName>
                                        </p:attrNameLst>
                                      </p:cBhvr>
                                      <p:to>
                                        <p:strVal val="visible"/>
                                      </p:to>
                                    </p:set>
                                    <p:anim calcmode="lin" valueType="num">
                                      <p:cBhvr additive="base">
                                        <p:cTn id="19" dur="500" fill="hold"/>
                                        <p:tgtEl>
                                          <p:spTgt spid="115511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5511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10" presetClass="entr" presetSubtype="0" fill="hold" nodeType="withEffect">
                                  <p:stCondLst>
                                    <p:cond delay="0"/>
                                  </p:stCondLst>
                                  <p:childTnLst>
                                    <p:set>
                                      <p:cBhvr>
                                        <p:cTn id="22" dur="1" fill="hold">
                                          <p:stCondLst>
                                            <p:cond delay="0"/>
                                          </p:stCondLst>
                                        </p:cTn>
                                        <p:tgtEl>
                                          <p:spTgt spid="1155113"/>
                                        </p:tgtEl>
                                        <p:attrNameLst>
                                          <p:attrName>style.visibility</p:attrName>
                                        </p:attrNameLst>
                                      </p:cBhvr>
                                      <p:to>
                                        <p:strVal val="visible"/>
                                      </p:to>
                                    </p:set>
                                    <p:animEffect transition="in" filter="fade">
                                      <p:cBhvr>
                                        <p:cTn id="23" dur="2000"/>
                                        <p:tgtEl>
                                          <p:spTgt spid="115511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155112">
                                            <p:txEl>
                                              <p:pRg st="2" end="2"/>
                                            </p:txEl>
                                          </p:spTgt>
                                        </p:tgtEl>
                                        <p:attrNameLst>
                                          <p:attrName>style.visibility</p:attrName>
                                        </p:attrNameLst>
                                      </p:cBhvr>
                                      <p:to>
                                        <p:strVal val="visible"/>
                                      </p:to>
                                    </p:set>
                                    <p:anim calcmode="lin" valueType="num">
                                      <p:cBhvr additive="base">
                                        <p:cTn id="28" dur="500" fill="hold"/>
                                        <p:tgtEl>
                                          <p:spTgt spid="1155112">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15511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par>
                                <p:cTn id="30" presetID="10" presetClass="entr" presetSubtype="0" fill="hold" nodeType="withEffect">
                                  <p:stCondLst>
                                    <p:cond delay="0"/>
                                  </p:stCondLst>
                                  <p:childTnLst>
                                    <p:set>
                                      <p:cBhvr>
                                        <p:cTn id="31" dur="1" fill="hold">
                                          <p:stCondLst>
                                            <p:cond delay="0"/>
                                          </p:stCondLst>
                                        </p:cTn>
                                        <p:tgtEl>
                                          <p:spTgt spid="1155114"/>
                                        </p:tgtEl>
                                        <p:attrNameLst>
                                          <p:attrName>style.visibility</p:attrName>
                                        </p:attrNameLst>
                                      </p:cBhvr>
                                      <p:to>
                                        <p:strVal val="visible"/>
                                      </p:to>
                                    </p:set>
                                    <p:animEffect transition="in" filter="fade">
                                      <p:cBhvr>
                                        <p:cTn id="32" dur="2000"/>
                                        <p:tgtEl>
                                          <p:spTgt spid="1155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8307" name="Rectangle 3"/>
          <p:cNvSpPr>
            <a:spLocks noChangeArrowheads="1"/>
          </p:cNvSpPr>
          <p:nvPr/>
        </p:nvSpPr>
        <p:spPr bwMode="auto">
          <a:xfrm>
            <a:off x="685800" y="1849438"/>
            <a:ext cx="7772400" cy="5008562"/>
          </a:xfrm>
          <a:prstGeom prst="rect">
            <a:avLst/>
          </a:prstGeom>
          <a:solidFill>
            <a:srgbClr val="CCFFCC"/>
          </a:solidFill>
          <a:ln w="9525">
            <a:noFill/>
            <a:miter lim="800000"/>
            <a:headEnd/>
            <a:tailEnd/>
          </a:ln>
        </p:spPr>
        <p:txBody>
          <a:bodyPr/>
          <a:lstStyle/>
          <a:p>
            <a:pPr>
              <a:spcBef>
                <a:spcPct val="15000"/>
              </a:spcBef>
            </a:pPr>
            <a:r>
              <a:rPr lang="en-US" sz="2400">
                <a:latin typeface="Arial" charset="0"/>
              </a:rPr>
              <a:t>PRACTICE: </a:t>
            </a:r>
          </a:p>
          <a:p>
            <a:pPr>
              <a:spcBef>
                <a:spcPct val="15000"/>
              </a:spcBef>
            </a:pPr>
            <a:r>
              <a:rPr lang="en-US" sz="2400">
                <a:latin typeface="Arial" charset="0"/>
              </a:rPr>
              <a:t>Explain why the solar intensity is different for different parts of the earth.</a:t>
            </a:r>
            <a:r>
              <a:rPr lang="en-US" sz="2400">
                <a:latin typeface="Arial" charset="0"/>
                <a:sym typeface="Symbol" pitchFamily="18" charset="2"/>
              </a:rPr>
              <a:t> </a:t>
            </a:r>
          </a:p>
          <a:p>
            <a:pPr>
              <a:spcBef>
                <a:spcPct val="15000"/>
              </a:spcBef>
            </a:pPr>
            <a:r>
              <a:rPr lang="en-US" sz="2400">
                <a:latin typeface="Arial" charset="0"/>
                <a:sym typeface="Symbol" pitchFamily="18" charset="2"/>
              </a:rPr>
              <a:t>SOLUTION:</a:t>
            </a:r>
          </a:p>
          <a:p>
            <a:pPr>
              <a:spcBef>
                <a:spcPct val="15000"/>
              </a:spcBef>
            </a:pPr>
            <a:r>
              <a:rPr lang="en-US" sz="2400">
                <a:latin typeface="Arial" charset="0"/>
                <a:sym typeface="Symbol" pitchFamily="18" charset="2"/>
              </a:rPr>
              <a:t>The following diagram shows how the same intensity is spread out over more area the higher the latitude.</a:t>
            </a:r>
          </a:p>
        </p:txBody>
      </p:sp>
      <p:sp>
        <p:nvSpPr>
          <p:cNvPr id="82947" name="Rectangle 2"/>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1378308" name="Rectangle 4"/>
          <p:cNvSpPr>
            <a:spLocks noChangeArrowheads="1"/>
          </p:cNvSpPr>
          <p:nvPr/>
        </p:nvSpPr>
        <p:spPr bwMode="auto">
          <a:xfrm>
            <a:off x="5091113" y="5929313"/>
            <a:ext cx="1990725" cy="490537"/>
          </a:xfrm>
          <a:prstGeom prst="rect">
            <a:avLst/>
          </a:prstGeom>
          <a:solidFill>
            <a:srgbClr val="FFCCCC"/>
          </a:solidFill>
          <a:ln w="9525">
            <a:noFill/>
            <a:miter lim="800000"/>
            <a:headEnd/>
            <a:tailEnd/>
          </a:ln>
        </p:spPr>
        <p:txBody>
          <a:bodyPr wrap="none" anchor="ctr"/>
          <a:lstStyle/>
          <a:p>
            <a:endParaRPr lang="en-US"/>
          </a:p>
        </p:txBody>
      </p:sp>
      <p:sp>
        <p:nvSpPr>
          <p:cNvPr id="1378309" name="Rectangle 5"/>
          <p:cNvSpPr>
            <a:spLocks noChangeArrowheads="1"/>
          </p:cNvSpPr>
          <p:nvPr/>
        </p:nvSpPr>
        <p:spPr bwMode="auto">
          <a:xfrm>
            <a:off x="5102225" y="5189538"/>
            <a:ext cx="1990725" cy="490537"/>
          </a:xfrm>
          <a:prstGeom prst="rect">
            <a:avLst/>
          </a:prstGeom>
          <a:solidFill>
            <a:srgbClr val="FFCCCC"/>
          </a:solidFill>
          <a:ln w="9525">
            <a:noFill/>
            <a:miter lim="800000"/>
            <a:headEnd/>
            <a:tailEnd/>
          </a:ln>
        </p:spPr>
        <p:txBody>
          <a:bodyPr wrap="none" anchor="ctr"/>
          <a:lstStyle/>
          <a:p>
            <a:endParaRPr lang="en-US"/>
          </a:p>
        </p:txBody>
      </p:sp>
      <p:sp>
        <p:nvSpPr>
          <p:cNvPr id="1378310" name="Rectangle 6"/>
          <p:cNvSpPr>
            <a:spLocks noChangeArrowheads="1"/>
          </p:cNvSpPr>
          <p:nvPr/>
        </p:nvSpPr>
        <p:spPr bwMode="auto">
          <a:xfrm>
            <a:off x="5091113" y="4449763"/>
            <a:ext cx="1990725" cy="490537"/>
          </a:xfrm>
          <a:prstGeom prst="rect">
            <a:avLst/>
          </a:prstGeom>
          <a:solidFill>
            <a:srgbClr val="FFCCCC"/>
          </a:solidFill>
          <a:ln w="9525">
            <a:noFill/>
            <a:miter lim="800000"/>
            <a:headEnd/>
            <a:tailEnd/>
          </a:ln>
        </p:spPr>
        <p:txBody>
          <a:bodyPr wrap="none" anchor="ctr"/>
          <a:lstStyle/>
          <a:p>
            <a:endParaRPr lang="en-US"/>
          </a:p>
        </p:txBody>
      </p:sp>
      <p:sp>
        <p:nvSpPr>
          <p:cNvPr id="1378311" name="AutoShape 7"/>
          <p:cNvSpPr>
            <a:spLocks noChangeArrowheads="1"/>
          </p:cNvSpPr>
          <p:nvPr/>
        </p:nvSpPr>
        <p:spPr bwMode="auto">
          <a:xfrm rot="5400000">
            <a:off x="4723606" y="4566445"/>
            <a:ext cx="479425" cy="271462"/>
          </a:xfrm>
          <a:custGeom>
            <a:avLst/>
            <a:gdLst>
              <a:gd name="T0" fmla="*/ 419497 w 21600"/>
              <a:gd name="T1" fmla="*/ 135731 h 21600"/>
              <a:gd name="T2" fmla="*/ 239713 w 21600"/>
              <a:gd name="T3" fmla="*/ 271462 h 21600"/>
              <a:gd name="T4" fmla="*/ 59928 w 21600"/>
              <a:gd name="T5" fmla="*/ 135731 h 21600"/>
              <a:gd name="T6" fmla="*/ 239713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378312" name="AutoShape 8"/>
          <p:cNvSpPr>
            <a:spLocks noChangeArrowheads="1"/>
          </p:cNvSpPr>
          <p:nvPr/>
        </p:nvSpPr>
        <p:spPr bwMode="auto">
          <a:xfrm rot="5400000">
            <a:off x="4723606" y="5307807"/>
            <a:ext cx="479425" cy="271462"/>
          </a:xfrm>
          <a:custGeom>
            <a:avLst/>
            <a:gdLst>
              <a:gd name="T0" fmla="*/ 419497 w 21600"/>
              <a:gd name="T1" fmla="*/ 135731 h 21600"/>
              <a:gd name="T2" fmla="*/ 239713 w 21600"/>
              <a:gd name="T3" fmla="*/ 271462 h 21600"/>
              <a:gd name="T4" fmla="*/ 59928 w 21600"/>
              <a:gd name="T5" fmla="*/ 135731 h 21600"/>
              <a:gd name="T6" fmla="*/ 239713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378313" name="AutoShape 9"/>
          <p:cNvSpPr>
            <a:spLocks noChangeArrowheads="1"/>
          </p:cNvSpPr>
          <p:nvPr/>
        </p:nvSpPr>
        <p:spPr bwMode="auto">
          <a:xfrm rot="5400000">
            <a:off x="4723606" y="6045995"/>
            <a:ext cx="479425" cy="271462"/>
          </a:xfrm>
          <a:custGeom>
            <a:avLst/>
            <a:gdLst>
              <a:gd name="T0" fmla="*/ 419497 w 21600"/>
              <a:gd name="T1" fmla="*/ 135731 h 21600"/>
              <a:gd name="T2" fmla="*/ 239713 w 21600"/>
              <a:gd name="T3" fmla="*/ 271462 h 21600"/>
              <a:gd name="T4" fmla="*/ 59928 w 21600"/>
              <a:gd name="T5" fmla="*/ 135731 h 21600"/>
              <a:gd name="T6" fmla="*/ 239713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p:spPr>
        <p:txBody>
          <a:bodyPr wrap="none" anchor="ctr"/>
          <a:lstStyle/>
          <a:p>
            <a:endParaRPr lang="en-US"/>
          </a:p>
        </p:txBody>
      </p:sp>
      <p:pic>
        <p:nvPicPr>
          <p:cNvPr id="1378314" name="Picture 10" descr="Earth view-white background"/>
          <p:cNvPicPr>
            <a:picLocks noChangeAspect="1" noChangeArrowheads="1"/>
          </p:cNvPicPr>
          <p:nvPr/>
        </p:nvPicPr>
        <p:blipFill>
          <a:blip r:embed="rId7" cstate="print">
            <a:clrChange>
              <a:clrFrom>
                <a:srgbClr val="FFFFFF"/>
              </a:clrFrom>
              <a:clrTo>
                <a:srgbClr val="FFFFFF">
                  <a:alpha val="0"/>
                </a:srgbClr>
              </a:clrTo>
            </a:clrChange>
          </a:blip>
          <a:srcRect b="24097"/>
          <a:stretch>
            <a:fillRect/>
          </a:stretch>
        </p:blipFill>
        <p:spPr bwMode="auto">
          <a:xfrm>
            <a:off x="5449888" y="4457700"/>
            <a:ext cx="3267075" cy="2400300"/>
          </a:xfrm>
          <a:prstGeom prst="rect">
            <a:avLst/>
          </a:prstGeom>
          <a:ln>
            <a:noFill/>
          </a:ln>
          <a:effectLst>
            <a:outerShdw blurRad="292100" dist="139700" dir="2700000" algn="tl" rotWithShape="0">
              <a:srgbClr val="333333">
                <a:alpha val="65000"/>
              </a:srgbClr>
            </a:outerShdw>
          </a:effectLst>
        </p:spPr>
      </p:pic>
      <p:sp>
        <p:nvSpPr>
          <p:cNvPr id="1378315" name="Line 11"/>
          <p:cNvSpPr>
            <a:spLocks noChangeShapeType="1"/>
          </p:cNvSpPr>
          <p:nvPr/>
        </p:nvSpPr>
        <p:spPr bwMode="auto">
          <a:xfrm>
            <a:off x="976313" y="5456238"/>
            <a:ext cx="4005262" cy="0"/>
          </a:xfrm>
          <a:prstGeom prst="line">
            <a:avLst/>
          </a:prstGeom>
          <a:noFill/>
          <a:ln w="76200">
            <a:solidFill>
              <a:srgbClr val="FF9900"/>
            </a:solidFill>
            <a:round/>
            <a:headEnd/>
            <a:tailEnd type="triangle" w="med" len="med"/>
          </a:ln>
        </p:spPr>
        <p:txBody>
          <a:bodyPr/>
          <a:lstStyle/>
          <a:p>
            <a:endParaRPr lang="en-US"/>
          </a:p>
        </p:txBody>
      </p:sp>
      <p:sp>
        <p:nvSpPr>
          <p:cNvPr id="1378316" name="Line 12"/>
          <p:cNvSpPr>
            <a:spLocks noChangeShapeType="1"/>
          </p:cNvSpPr>
          <p:nvPr/>
        </p:nvSpPr>
        <p:spPr bwMode="auto">
          <a:xfrm>
            <a:off x="976313" y="4684713"/>
            <a:ext cx="4005262" cy="0"/>
          </a:xfrm>
          <a:prstGeom prst="line">
            <a:avLst/>
          </a:prstGeom>
          <a:noFill/>
          <a:ln w="76200">
            <a:solidFill>
              <a:srgbClr val="FF9900"/>
            </a:solidFill>
            <a:round/>
            <a:headEnd/>
            <a:tailEnd type="triangle" w="med" len="med"/>
          </a:ln>
        </p:spPr>
        <p:txBody>
          <a:bodyPr/>
          <a:lstStyle/>
          <a:p>
            <a:endParaRPr lang="en-US"/>
          </a:p>
        </p:txBody>
      </p:sp>
      <p:sp>
        <p:nvSpPr>
          <p:cNvPr id="1378317" name="Line 13"/>
          <p:cNvSpPr>
            <a:spLocks noChangeShapeType="1"/>
          </p:cNvSpPr>
          <p:nvPr/>
        </p:nvSpPr>
        <p:spPr bwMode="auto">
          <a:xfrm>
            <a:off x="965200" y="6181725"/>
            <a:ext cx="4005263" cy="0"/>
          </a:xfrm>
          <a:prstGeom prst="line">
            <a:avLst/>
          </a:prstGeom>
          <a:noFill/>
          <a:ln w="76200">
            <a:solidFill>
              <a:srgbClr val="FF9900"/>
            </a:solidFill>
            <a:round/>
            <a:headEnd/>
            <a:tailEnd type="triangle" w="med" len="med"/>
          </a:ln>
        </p:spPr>
        <p:txBody>
          <a:bodyPr/>
          <a:lstStyle/>
          <a:p>
            <a:endParaRPr lang="en-US"/>
          </a:p>
        </p:txBody>
      </p:sp>
      <p:sp>
        <p:nvSpPr>
          <p:cNvPr id="1378318" name="Arc 14"/>
          <p:cNvSpPr>
            <a:spLocks/>
          </p:cNvSpPr>
          <p:nvPr/>
        </p:nvSpPr>
        <p:spPr bwMode="auto">
          <a:xfrm>
            <a:off x="5919788" y="4452938"/>
            <a:ext cx="1162050" cy="1620837"/>
          </a:xfrm>
          <a:custGeom>
            <a:avLst/>
            <a:gdLst>
              <a:gd name="T0" fmla="*/ 0 w 15481"/>
              <a:gd name="T1" fmla="*/ 489586 h 21582"/>
              <a:gd name="T2" fmla="*/ 1096145 w 15481"/>
              <a:gd name="T3" fmla="*/ 0 h 21582"/>
              <a:gd name="T4" fmla="*/ 1162050 w 15481"/>
              <a:gd name="T5" fmla="*/ 1620837 h 21582"/>
              <a:gd name="T6" fmla="*/ 0 60000 65536"/>
              <a:gd name="T7" fmla="*/ 0 60000 65536"/>
              <a:gd name="T8" fmla="*/ 0 60000 65536"/>
              <a:gd name="T9" fmla="*/ 0 w 15481"/>
              <a:gd name="T10" fmla="*/ 0 h 21582"/>
              <a:gd name="T11" fmla="*/ 15481 w 15481"/>
              <a:gd name="T12" fmla="*/ 21582 h 21582"/>
            </a:gdLst>
            <a:ahLst/>
            <a:cxnLst>
              <a:cxn ang="T6">
                <a:pos x="T0" y="T1"/>
              </a:cxn>
              <a:cxn ang="T7">
                <a:pos x="T2" y="T3"/>
              </a:cxn>
              <a:cxn ang="T8">
                <a:pos x="T4" y="T5"/>
              </a:cxn>
            </a:cxnLst>
            <a:rect l="T9" t="T10" r="T11" b="T12"/>
            <a:pathLst>
              <a:path w="15481" h="21582" fill="none" extrusionOk="0">
                <a:moveTo>
                  <a:pt x="-1" y="6518"/>
                </a:moveTo>
                <a:cubicBezTo>
                  <a:pt x="3854" y="2557"/>
                  <a:pt x="9080" y="224"/>
                  <a:pt x="14602" y="-1"/>
                </a:cubicBezTo>
              </a:path>
              <a:path w="15481" h="21582" stroke="0" extrusionOk="0">
                <a:moveTo>
                  <a:pt x="-1" y="6518"/>
                </a:moveTo>
                <a:cubicBezTo>
                  <a:pt x="3854" y="2557"/>
                  <a:pt x="9080" y="224"/>
                  <a:pt x="14602" y="-1"/>
                </a:cubicBezTo>
                <a:lnTo>
                  <a:pt x="15481" y="21582"/>
                </a:lnTo>
                <a:close/>
              </a:path>
            </a:pathLst>
          </a:custGeom>
          <a:noFill/>
          <a:ln w="38100">
            <a:solidFill>
              <a:srgbClr val="FF0000"/>
            </a:solidFill>
            <a:round/>
            <a:headEnd/>
            <a:tailEnd/>
          </a:ln>
        </p:spPr>
        <p:txBody>
          <a:bodyPr wrap="none" anchor="ctr"/>
          <a:lstStyle/>
          <a:p>
            <a:endParaRPr lang="en-US"/>
          </a:p>
        </p:txBody>
      </p:sp>
      <p:sp>
        <p:nvSpPr>
          <p:cNvPr id="1378319" name="Line 15"/>
          <p:cNvSpPr>
            <a:spLocks noChangeShapeType="1"/>
          </p:cNvSpPr>
          <p:nvPr/>
        </p:nvSpPr>
        <p:spPr bwMode="auto">
          <a:xfrm>
            <a:off x="5111750" y="4449763"/>
            <a:ext cx="0" cy="490537"/>
          </a:xfrm>
          <a:prstGeom prst="line">
            <a:avLst/>
          </a:prstGeom>
          <a:noFill/>
          <a:ln w="38100">
            <a:solidFill>
              <a:srgbClr val="FF0000"/>
            </a:solidFill>
            <a:round/>
            <a:headEnd/>
            <a:tailEnd/>
          </a:ln>
        </p:spPr>
        <p:txBody>
          <a:bodyPr/>
          <a:lstStyle/>
          <a:p>
            <a:endParaRPr lang="en-US"/>
          </a:p>
        </p:txBody>
      </p:sp>
      <p:sp>
        <p:nvSpPr>
          <p:cNvPr id="1378320" name="Line 16"/>
          <p:cNvSpPr>
            <a:spLocks noChangeShapeType="1"/>
          </p:cNvSpPr>
          <p:nvPr/>
        </p:nvSpPr>
        <p:spPr bwMode="auto">
          <a:xfrm>
            <a:off x="5100638" y="5189538"/>
            <a:ext cx="0" cy="490537"/>
          </a:xfrm>
          <a:prstGeom prst="line">
            <a:avLst/>
          </a:prstGeom>
          <a:noFill/>
          <a:ln w="38100">
            <a:solidFill>
              <a:srgbClr val="FF0000"/>
            </a:solidFill>
            <a:round/>
            <a:headEnd/>
            <a:tailEnd/>
          </a:ln>
        </p:spPr>
        <p:txBody>
          <a:bodyPr/>
          <a:lstStyle/>
          <a:p>
            <a:endParaRPr lang="en-US"/>
          </a:p>
        </p:txBody>
      </p:sp>
      <p:sp>
        <p:nvSpPr>
          <p:cNvPr id="1378321" name="Line 17"/>
          <p:cNvSpPr>
            <a:spLocks noChangeShapeType="1"/>
          </p:cNvSpPr>
          <p:nvPr/>
        </p:nvSpPr>
        <p:spPr bwMode="auto">
          <a:xfrm>
            <a:off x="5099050" y="5942013"/>
            <a:ext cx="0" cy="490537"/>
          </a:xfrm>
          <a:prstGeom prst="line">
            <a:avLst/>
          </a:prstGeom>
          <a:noFill/>
          <a:ln w="38100">
            <a:solidFill>
              <a:srgbClr val="FF0000"/>
            </a:solidFill>
            <a:round/>
            <a:headEnd/>
            <a:tailEnd/>
          </a:ln>
        </p:spPr>
        <p:txBody>
          <a:bodyPr/>
          <a:lstStyle/>
          <a:p>
            <a:endParaRPr lang="en-US"/>
          </a:p>
        </p:txBody>
      </p:sp>
      <p:sp>
        <p:nvSpPr>
          <p:cNvPr id="1378322" name="Arc 18"/>
          <p:cNvSpPr>
            <a:spLocks/>
          </p:cNvSpPr>
          <p:nvPr/>
        </p:nvSpPr>
        <p:spPr bwMode="auto">
          <a:xfrm>
            <a:off x="5505450" y="5192713"/>
            <a:ext cx="1565275" cy="892175"/>
          </a:xfrm>
          <a:custGeom>
            <a:avLst/>
            <a:gdLst>
              <a:gd name="T0" fmla="*/ 0 w 20855"/>
              <a:gd name="T1" fmla="*/ 469740 h 11882"/>
              <a:gd name="T2" fmla="*/ 211355 w 20855"/>
              <a:gd name="T3" fmla="*/ 0 h 11882"/>
              <a:gd name="T4" fmla="*/ 1565275 w 20855"/>
              <a:gd name="T5" fmla="*/ 892175 h 11882"/>
              <a:gd name="T6" fmla="*/ 0 60000 65536"/>
              <a:gd name="T7" fmla="*/ 0 60000 65536"/>
              <a:gd name="T8" fmla="*/ 0 60000 65536"/>
              <a:gd name="T9" fmla="*/ 0 w 20855"/>
              <a:gd name="T10" fmla="*/ 0 h 11882"/>
              <a:gd name="T11" fmla="*/ 20855 w 20855"/>
              <a:gd name="T12" fmla="*/ 11882 h 11882"/>
            </a:gdLst>
            <a:ahLst/>
            <a:cxnLst>
              <a:cxn ang="T6">
                <a:pos x="T0" y="T1"/>
              </a:cxn>
              <a:cxn ang="T7">
                <a:pos x="T2" y="T3"/>
              </a:cxn>
              <a:cxn ang="T8">
                <a:pos x="T4" y="T5"/>
              </a:cxn>
            </a:cxnLst>
            <a:rect l="T9" t="T10" r="T11" b="T12"/>
            <a:pathLst>
              <a:path w="20855" h="11882" fill="none" extrusionOk="0">
                <a:moveTo>
                  <a:pt x="0" y="6256"/>
                </a:moveTo>
                <a:cubicBezTo>
                  <a:pt x="599" y="4034"/>
                  <a:pt x="1550" y="1922"/>
                  <a:pt x="2816" y="0"/>
                </a:cubicBezTo>
              </a:path>
              <a:path w="20855" h="11882" stroke="0" extrusionOk="0">
                <a:moveTo>
                  <a:pt x="0" y="6256"/>
                </a:moveTo>
                <a:cubicBezTo>
                  <a:pt x="599" y="4034"/>
                  <a:pt x="1550" y="1922"/>
                  <a:pt x="2816" y="0"/>
                </a:cubicBezTo>
                <a:lnTo>
                  <a:pt x="20855" y="11882"/>
                </a:lnTo>
                <a:close/>
              </a:path>
            </a:pathLst>
          </a:custGeom>
          <a:noFill/>
          <a:ln w="38100">
            <a:solidFill>
              <a:srgbClr val="FF0000"/>
            </a:solidFill>
            <a:round/>
            <a:headEnd/>
            <a:tailEnd/>
          </a:ln>
        </p:spPr>
        <p:txBody>
          <a:bodyPr wrap="none" anchor="ctr"/>
          <a:lstStyle/>
          <a:p>
            <a:endParaRPr lang="en-US"/>
          </a:p>
        </p:txBody>
      </p:sp>
      <p:sp>
        <p:nvSpPr>
          <p:cNvPr id="1378323" name="Arc 19"/>
          <p:cNvSpPr>
            <a:spLocks/>
          </p:cNvSpPr>
          <p:nvPr/>
        </p:nvSpPr>
        <p:spPr bwMode="auto">
          <a:xfrm>
            <a:off x="5454650" y="5927725"/>
            <a:ext cx="1620838" cy="504825"/>
          </a:xfrm>
          <a:custGeom>
            <a:avLst/>
            <a:gdLst>
              <a:gd name="T0" fmla="*/ 36244 w 21600"/>
              <a:gd name="T1" fmla="*/ 504825 h 6715"/>
              <a:gd name="T2" fmla="*/ 8254 w 21600"/>
              <a:gd name="T3" fmla="*/ 0 h 6715"/>
              <a:gd name="T4" fmla="*/ 1620838 w 21600"/>
              <a:gd name="T5" fmla="*/ 163439 h 6715"/>
              <a:gd name="T6" fmla="*/ 0 60000 65536"/>
              <a:gd name="T7" fmla="*/ 0 60000 65536"/>
              <a:gd name="T8" fmla="*/ 0 60000 65536"/>
              <a:gd name="T9" fmla="*/ 0 w 21600"/>
              <a:gd name="T10" fmla="*/ 0 h 6715"/>
              <a:gd name="T11" fmla="*/ 21600 w 21600"/>
              <a:gd name="T12" fmla="*/ 6715 h 6715"/>
            </a:gdLst>
            <a:ahLst/>
            <a:cxnLst>
              <a:cxn ang="T6">
                <a:pos x="T0" y="T1"/>
              </a:cxn>
              <a:cxn ang="T7">
                <a:pos x="T2" y="T3"/>
              </a:cxn>
              <a:cxn ang="T8">
                <a:pos x="T4" y="T5"/>
              </a:cxn>
            </a:cxnLst>
            <a:rect l="T9" t="T10" r="T11" b="T12"/>
            <a:pathLst>
              <a:path w="21600" h="6715" fill="none" extrusionOk="0">
                <a:moveTo>
                  <a:pt x="482" y="6715"/>
                </a:moveTo>
                <a:cubicBezTo>
                  <a:pt x="161" y="5222"/>
                  <a:pt x="0" y="3700"/>
                  <a:pt x="0" y="2174"/>
                </a:cubicBezTo>
                <a:cubicBezTo>
                  <a:pt x="-1" y="1447"/>
                  <a:pt x="36" y="722"/>
                  <a:pt x="109" y="-1"/>
                </a:cubicBezTo>
              </a:path>
              <a:path w="21600" h="6715" stroke="0" extrusionOk="0">
                <a:moveTo>
                  <a:pt x="482" y="6715"/>
                </a:moveTo>
                <a:cubicBezTo>
                  <a:pt x="161" y="5222"/>
                  <a:pt x="0" y="3700"/>
                  <a:pt x="0" y="2174"/>
                </a:cubicBezTo>
                <a:cubicBezTo>
                  <a:pt x="-1" y="1447"/>
                  <a:pt x="36" y="722"/>
                  <a:pt x="109" y="-1"/>
                </a:cubicBezTo>
                <a:lnTo>
                  <a:pt x="21600" y="2174"/>
                </a:lnTo>
                <a:close/>
              </a:path>
            </a:pathLst>
          </a:custGeom>
          <a:noFill/>
          <a:ln w="38100">
            <a:solidFill>
              <a:srgbClr val="FF0000"/>
            </a:solidFill>
            <a:round/>
            <a:headEnd/>
            <a:tailEnd/>
          </a:ln>
        </p:spPr>
        <p:txBody>
          <a:bodyPr wrap="none" anchor="ctr"/>
          <a:lstStyle/>
          <a:p>
            <a:endParaRPr lang="en-US"/>
          </a:p>
        </p:txBody>
      </p:sp>
      <p:sp>
        <p:nvSpPr>
          <p:cNvPr id="1378324" name="Rectangle 20"/>
          <p:cNvSpPr>
            <a:spLocks noChangeArrowheads="1"/>
          </p:cNvSpPr>
          <p:nvPr/>
        </p:nvSpPr>
        <p:spPr bwMode="auto">
          <a:xfrm rot="5400000">
            <a:off x="3440112" y="5272088"/>
            <a:ext cx="1927225" cy="342900"/>
          </a:xfrm>
          <a:prstGeom prst="rect">
            <a:avLst/>
          </a:prstGeom>
          <a:solidFill>
            <a:srgbClr val="FFCC00">
              <a:alpha val="50195"/>
            </a:srgbClr>
          </a:solidFill>
          <a:ln w="9525">
            <a:noFill/>
            <a:prstDash val="dash"/>
            <a:miter lim="800000"/>
            <a:headEnd/>
            <a:tailEnd/>
          </a:ln>
        </p:spPr>
        <p:txBody>
          <a:bodyPr/>
          <a:lstStyle/>
          <a:p>
            <a:pPr algn="ctr">
              <a:lnSpc>
                <a:spcPct val="90000"/>
              </a:lnSpc>
              <a:spcBef>
                <a:spcPct val="20000"/>
              </a:spcBef>
            </a:pPr>
            <a:r>
              <a:rPr lang="en-US" sz="2400" b="1"/>
              <a:t>1380</a:t>
            </a:r>
            <a:r>
              <a:rPr lang="en-US" sz="2400" b="1" baseline="30000">
                <a:sym typeface="Symbol" pitchFamily="18" charset="2"/>
              </a:rPr>
              <a:t> </a:t>
            </a:r>
            <a:r>
              <a:rPr lang="en-US" sz="2400" b="1">
                <a:sym typeface="Symbol" pitchFamily="18" charset="2"/>
              </a:rPr>
              <a:t>W/m</a:t>
            </a:r>
            <a:r>
              <a:rPr lang="en-US" sz="2400" b="1" baseline="30000">
                <a:sym typeface="Symbol" pitchFamily="18" charset="2"/>
              </a:rPr>
              <a:t>2</a:t>
            </a:r>
          </a:p>
        </p:txBody>
      </p:sp>
      <p:sp>
        <p:nvSpPr>
          <p:cNvPr id="82965" name="Rectangle 21"/>
          <p:cNvSpPr>
            <a:spLocks noChangeArrowheads="1"/>
          </p:cNvSpPr>
          <p:nvPr/>
        </p:nvSpPr>
        <p:spPr bwMode="auto">
          <a:xfrm>
            <a:off x="685800" y="1401763"/>
            <a:ext cx="7772400" cy="47148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Describing solar energy systems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8307">
                                            <p:txEl>
                                              <p:pRg st="0" end="0"/>
                                            </p:txEl>
                                          </p:spTgt>
                                        </p:tgtEl>
                                        <p:attrNameLst>
                                          <p:attrName>style.visibility</p:attrName>
                                        </p:attrNameLst>
                                      </p:cBhvr>
                                      <p:to>
                                        <p:strVal val="visible"/>
                                      </p:to>
                                    </p:set>
                                    <p:anim calcmode="lin" valueType="num">
                                      <p:cBhvr additive="base">
                                        <p:cTn id="7" dur="500" fill="hold"/>
                                        <p:tgtEl>
                                          <p:spTgt spid="13783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7830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78307">
                                            <p:txEl>
                                              <p:pRg st="1" end="1"/>
                                            </p:txEl>
                                          </p:spTgt>
                                        </p:tgtEl>
                                        <p:attrNameLst>
                                          <p:attrName>style.visibility</p:attrName>
                                        </p:attrNameLst>
                                      </p:cBhvr>
                                      <p:to>
                                        <p:strVal val="visible"/>
                                      </p:to>
                                    </p:set>
                                    <p:anim calcmode="lin" valueType="num">
                                      <p:cBhvr additive="base">
                                        <p:cTn id="13" dur="500" fill="hold"/>
                                        <p:tgtEl>
                                          <p:spTgt spid="13783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7830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78307">
                                            <p:txEl>
                                              <p:pRg st="2" end="2"/>
                                            </p:txEl>
                                          </p:spTgt>
                                        </p:tgtEl>
                                        <p:attrNameLst>
                                          <p:attrName>style.visibility</p:attrName>
                                        </p:attrNameLst>
                                      </p:cBhvr>
                                      <p:to>
                                        <p:strVal val="visible"/>
                                      </p:to>
                                    </p:set>
                                    <p:anim calcmode="lin" valueType="num">
                                      <p:cBhvr additive="base">
                                        <p:cTn id="19" dur="500" fill="hold"/>
                                        <p:tgtEl>
                                          <p:spTgt spid="13783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7830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78307">
                                            <p:txEl>
                                              <p:pRg st="3" end="3"/>
                                            </p:txEl>
                                          </p:spTgt>
                                        </p:tgtEl>
                                        <p:attrNameLst>
                                          <p:attrName>style.visibility</p:attrName>
                                        </p:attrNameLst>
                                      </p:cBhvr>
                                      <p:to>
                                        <p:strVal val="visible"/>
                                      </p:to>
                                    </p:set>
                                    <p:anim calcmode="lin" valueType="num">
                                      <p:cBhvr additive="base">
                                        <p:cTn id="25" dur="500" fill="hold"/>
                                        <p:tgtEl>
                                          <p:spTgt spid="13783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7830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78314"/>
                                        </p:tgtEl>
                                        <p:attrNameLst>
                                          <p:attrName>style.visibility</p:attrName>
                                        </p:attrNameLst>
                                      </p:cBhvr>
                                      <p:to>
                                        <p:strVal val="visible"/>
                                      </p:to>
                                    </p:set>
                                    <p:animEffect transition="in" filter="fade">
                                      <p:cBhvr>
                                        <p:cTn id="31" dur="1000"/>
                                        <p:tgtEl>
                                          <p:spTgt spid="1378314"/>
                                        </p:tgtEl>
                                      </p:cBhvr>
                                    </p:animEffect>
                                  </p:childTnLst>
                                  <p:subTnLst>
                                    <p:audio>
                                      <p:cMediaNode>
                                        <p:cTn display="0" masterRel="sameClick">
                                          <p:stCondLst>
                                            <p:cond evt="begin" delay="0">
                                              <p:tn val="29"/>
                                            </p:cond>
                                          </p:stCondLst>
                                          <p:endCondLst>
                                            <p:cond evt="onStopAudio" delay="0">
                                              <p:tgtEl>
                                                <p:sldTgt/>
                                              </p:tgtEl>
                                            </p:cond>
                                          </p:endCondLst>
                                        </p:cTn>
                                        <p:tgtEl>
                                          <p:sndTgt r:embed="rId3" name="camera.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378317"/>
                                        </p:tgtEl>
                                        <p:attrNameLst>
                                          <p:attrName>style.visibility</p:attrName>
                                        </p:attrNameLst>
                                      </p:cBhvr>
                                      <p:to>
                                        <p:strVal val="visible"/>
                                      </p:to>
                                    </p:set>
                                    <p:animEffect transition="in" filter="wipe(left)">
                                      <p:cBhvr>
                                        <p:cTn id="36" dur="500"/>
                                        <p:tgtEl>
                                          <p:spTgt spid="1378317"/>
                                        </p:tgtEl>
                                      </p:cBhvr>
                                    </p:animEffect>
                                  </p:childTnLst>
                                  <p:subTnLst>
                                    <p:audio>
                                      <p:cMediaNode>
                                        <p:cTn display="0" masterRel="sameClick">
                                          <p:stCondLst>
                                            <p:cond evt="begin" delay="0">
                                              <p:tn val="34"/>
                                            </p:cond>
                                          </p:stCondLst>
                                          <p:endCondLst>
                                            <p:cond evt="onStopAudio" delay="0">
                                              <p:tgtEl>
                                                <p:sldTgt/>
                                              </p:tgtEl>
                                            </p:cond>
                                          </p:endCondLst>
                                        </p:cTn>
                                        <p:tgtEl>
                                          <p:sndTgt r:embed="rId5" name="whoosh.wav"/>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378315"/>
                                        </p:tgtEl>
                                        <p:attrNameLst>
                                          <p:attrName>style.visibility</p:attrName>
                                        </p:attrNameLst>
                                      </p:cBhvr>
                                      <p:to>
                                        <p:strVal val="visible"/>
                                      </p:to>
                                    </p:set>
                                    <p:animEffect transition="in" filter="wipe(left)">
                                      <p:cBhvr>
                                        <p:cTn id="41" dur="500"/>
                                        <p:tgtEl>
                                          <p:spTgt spid="1378315"/>
                                        </p:tgtEl>
                                      </p:cBhvr>
                                    </p:animEffect>
                                  </p:childTnLst>
                                  <p:subTnLst>
                                    <p:audio>
                                      <p:cMediaNode>
                                        <p:cTn display="0" masterRel="sameClick">
                                          <p:stCondLst>
                                            <p:cond evt="begin" delay="0">
                                              <p:tn val="39"/>
                                            </p:cond>
                                          </p:stCondLst>
                                          <p:endCondLst>
                                            <p:cond evt="onStopAudio" delay="0">
                                              <p:tgtEl>
                                                <p:sldTgt/>
                                              </p:tgtEl>
                                            </p:cond>
                                          </p:endCondLst>
                                        </p:cTn>
                                        <p:tgtEl>
                                          <p:sndTgt r:embed="rId5" name="whoosh.wav"/>
                                        </p:tgtEl>
                                      </p:cMediaNode>
                                    </p:audio>
                                  </p:sub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378316"/>
                                        </p:tgtEl>
                                        <p:attrNameLst>
                                          <p:attrName>style.visibility</p:attrName>
                                        </p:attrNameLst>
                                      </p:cBhvr>
                                      <p:to>
                                        <p:strVal val="visible"/>
                                      </p:to>
                                    </p:set>
                                    <p:animEffect transition="in" filter="wipe(left)">
                                      <p:cBhvr>
                                        <p:cTn id="46" dur="500"/>
                                        <p:tgtEl>
                                          <p:spTgt spid="1378316"/>
                                        </p:tgtEl>
                                      </p:cBhvr>
                                    </p:animEffect>
                                  </p:childTnLst>
                                  <p:subTnLst>
                                    <p:audio>
                                      <p:cMediaNode>
                                        <p:cTn display="0" masterRel="sameClick">
                                          <p:stCondLst>
                                            <p:cond evt="begin" delay="0">
                                              <p:tn val="44"/>
                                            </p:cond>
                                          </p:stCondLst>
                                          <p:endCondLst>
                                            <p:cond evt="onStopAudio" delay="0">
                                              <p:tgtEl>
                                                <p:sldTgt/>
                                              </p:tgtEl>
                                            </p:cond>
                                          </p:endCondLst>
                                        </p:cTn>
                                        <p:tgtEl>
                                          <p:sndTgt r:embed="rId5" name="whoosh.wav"/>
                                        </p:tgtEl>
                                      </p:cMediaNode>
                                    </p:audio>
                                  </p:sub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378324"/>
                                        </p:tgtEl>
                                        <p:attrNameLst>
                                          <p:attrName>style.visibility</p:attrName>
                                        </p:attrNameLst>
                                      </p:cBhvr>
                                      <p:to>
                                        <p:strVal val="visible"/>
                                      </p:to>
                                    </p:set>
                                    <p:animEffect transition="in" filter="fade">
                                      <p:cBhvr>
                                        <p:cTn id="51" dur="500"/>
                                        <p:tgtEl>
                                          <p:spTgt spid="1378324"/>
                                        </p:tgtEl>
                                      </p:cBhvr>
                                    </p:animEffect>
                                  </p:childTnLst>
                                  <p:subTnLst>
                                    <p:audio>
                                      <p:cMediaNode>
                                        <p:cTn display="0" masterRel="sameClick">
                                          <p:stCondLst>
                                            <p:cond evt="begin" delay="0">
                                              <p:tn val="49"/>
                                            </p:cond>
                                          </p:stCondLst>
                                          <p:endCondLst>
                                            <p:cond evt="onStopAudio" delay="0">
                                              <p:tgtEl>
                                                <p:sldTgt/>
                                              </p:tgtEl>
                                            </p:cond>
                                          </p:endCondLst>
                                        </p:cTn>
                                        <p:tgtEl>
                                          <p:sndTgt r:embed="rId6" name="cashreg.wav"/>
                                        </p:tgtEl>
                                      </p:cMediaNode>
                                    </p:audio>
                                  </p:sub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378313"/>
                                        </p:tgtEl>
                                        <p:attrNameLst>
                                          <p:attrName>style.visibility</p:attrName>
                                        </p:attrNameLst>
                                      </p:cBhvr>
                                      <p:to>
                                        <p:strVal val="visible"/>
                                      </p:to>
                                    </p:set>
                                    <p:animEffect transition="in" filter="wipe(left)">
                                      <p:cBhvr>
                                        <p:cTn id="56" dur="500"/>
                                        <p:tgtEl>
                                          <p:spTgt spid="1378313"/>
                                        </p:tgtEl>
                                      </p:cBhvr>
                                    </p:animEffect>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378321"/>
                                        </p:tgtEl>
                                        <p:attrNameLst>
                                          <p:attrName>style.visibility</p:attrName>
                                        </p:attrNameLst>
                                      </p:cBhvr>
                                      <p:to>
                                        <p:strVal val="visible"/>
                                      </p:to>
                                    </p:set>
                                    <p:animEffect transition="in" filter="wipe(left)">
                                      <p:cBhvr>
                                        <p:cTn id="61" dur="500"/>
                                        <p:tgtEl>
                                          <p:spTgt spid="1378321"/>
                                        </p:tgtEl>
                                      </p:cBhvr>
                                    </p:animEffect>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378308"/>
                                        </p:tgtEl>
                                        <p:attrNameLst>
                                          <p:attrName>style.visibility</p:attrName>
                                        </p:attrNameLst>
                                      </p:cBhvr>
                                      <p:to>
                                        <p:strVal val="visible"/>
                                      </p:to>
                                    </p:set>
                                    <p:animEffect transition="in" filter="wipe(left)">
                                      <p:cBhvr>
                                        <p:cTn id="66" dur="2000"/>
                                        <p:tgtEl>
                                          <p:spTgt spid="1378308"/>
                                        </p:tgtEl>
                                      </p:cBhvr>
                                    </p:animEffect>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378323"/>
                                        </p:tgtEl>
                                        <p:attrNameLst>
                                          <p:attrName>style.visibility</p:attrName>
                                        </p:attrNameLst>
                                      </p:cBhvr>
                                      <p:to>
                                        <p:strVal val="visible"/>
                                      </p:to>
                                    </p:set>
                                    <p:animEffect transition="in" filter="wipe(left)">
                                      <p:cBhvr>
                                        <p:cTn id="71" dur="500"/>
                                        <p:tgtEl>
                                          <p:spTgt spid="1378323"/>
                                        </p:tgtEl>
                                      </p:cBhvr>
                                    </p:animEffect>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378312"/>
                                        </p:tgtEl>
                                        <p:attrNameLst>
                                          <p:attrName>style.visibility</p:attrName>
                                        </p:attrNameLst>
                                      </p:cBhvr>
                                      <p:to>
                                        <p:strVal val="visible"/>
                                      </p:to>
                                    </p:set>
                                    <p:animEffect transition="in" filter="wipe(left)">
                                      <p:cBhvr>
                                        <p:cTn id="76" dur="500"/>
                                        <p:tgtEl>
                                          <p:spTgt spid="1378312"/>
                                        </p:tgtEl>
                                      </p:cBhvr>
                                    </p:animEffect>
                                  </p:childTnLst>
                                  <p:subTnLst>
                                    <p:audio>
                                      <p:cMediaNode>
                                        <p:cTn display="0" masterRel="sameClick">
                                          <p:stCondLst>
                                            <p:cond evt="begin" delay="0">
                                              <p:tn val="74"/>
                                            </p:cond>
                                          </p:stCondLst>
                                          <p:endCondLst>
                                            <p:cond evt="onStopAudio" delay="0">
                                              <p:tgtEl>
                                                <p:sldTgt/>
                                              </p:tgtEl>
                                            </p:cond>
                                          </p:endCondLst>
                                        </p:cTn>
                                        <p:tgtEl>
                                          <p:sndTgt r:embed="rId4" name="arrow.wav"/>
                                        </p:tgtEl>
                                      </p:cMediaNode>
                                    </p:audio>
                                  </p:sub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1378320"/>
                                        </p:tgtEl>
                                        <p:attrNameLst>
                                          <p:attrName>style.visibility</p:attrName>
                                        </p:attrNameLst>
                                      </p:cBhvr>
                                      <p:to>
                                        <p:strVal val="visible"/>
                                      </p:to>
                                    </p:set>
                                    <p:animEffect transition="in" filter="wipe(left)">
                                      <p:cBhvr>
                                        <p:cTn id="81" dur="500"/>
                                        <p:tgtEl>
                                          <p:spTgt spid="1378320"/>
                                        </p:tgtEl>
                                      </p:cBhvr>
                                    </p:animEffect>
                                  </p:childTnLst>
                                  <p:subTnLst>
                                    <p:audio>
                                      <p:cMediaNode>
                                        <p:cTn display="0" masterRel="sameClick">
                                          <p:stCondLst>
                                            <p:cond evt="begin" delay="0">
                                              <p:tn val="79"/>
                                            </p:cond>
                                          </p:stCondLst>
                                          <p:endCondLst>
                                            <p:cond evt="onStopAudio" delay="0">
                                              <p:tgtEl>
                                                <p:sldTgt/>
                                              </p:tgtEl>
                                            </p:cond>
                                          </p:endCondLst>
                                        </p:cTn>
                                        <p:tgtEl>
                                          <p:sndTgt r:embed="rId4" name="arrow.wav"/>
                                        </p:tgtEl>
                                      </p:cMediaNode>
                                    </p:audio>
                                  </p:sub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1378309"/>
                                        </p:tgtEl>
                                        <p:attrNameLst>
                                          <p:attrName>style.visibility</p:attrName>
                                        </p:attrNameLst>
                                      </p:cBhvr>
                                      <p:to>
                                        <p:strVal val="visible"/>
                                      </p:to>
                                    </p:set>
                                    <p:animEffect transition="in" filter="wipe(left)">
                                      <p:cBhvr>
                                        <p:cTn id="86" dur="2000"/>
                                        <p:tgtEl>
                                          <p:spTgt spid="1378309"/>
                                        </p:tgtEl>
                                      </p:cBhvr>
                                    </p:animEffect>
                                  </p:childTnLst>
                                  <p:subTnLst>
                                    <p:audio>
                                      <p:cMediaNode>
                                        <p:cTn display="0" masterRel="sameClick">
                                          <p:stCondLst>
                                            <p:cond evt="begin" delay="0">
                                              <p:tn val="84"/>
                                            </p:cond>
                                          </p:stCondLst>
                                          <p:endCondLst>
                                            <p:cond evt="onStopAudio" delay="0">
                                              <p:tgtEl>
                                                <p:sldTgt/>
                                              </p:tgtEl>
                                            </p:cond>
                                          </p:endCondLst>
                                        </p:cTn>
                                        <p:tgtEl>
                                          <p:sndTgt r:embed="rId4" name="arrow.wav"/>
                                        </p:tgtEl>
                                      </p:cMediaNode>
                                    </p:audio>
                                  </p:sub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1378322"/>
                                        </p:tgtEl>
                                        <p:attrNameLst>
                                          <p:attrName>style.visibility</p:attrName>
                                        </p:attrNameLst>
                                      </p:cBhvr>
                                      <p:to>
                                        <p:strVal val="visible"/>
                                      </p:to>
                                    </p:set>
                                    <p:animEffect transition="in" filter="wipe(left)">
                                      <p:cBhvr>
                                        <p:cTn id="91" dur="500"/>
                                        <p:tgtEl>
                                          <p:spTgt spid="1378322"/>
                                        </p:tgtEl>
                                      </p:cBhvr>
                                    </p:animEffect>
                                  </p:childTnLst>
                                  <p:subTnLst>
                                    <p:audio>
                                      <p:cMediaNode>
                                        <p:cTn display="0" masterRel="sameClick">
                                          <p:stCondLst>
                                            <p:cond evt="begin" delay="0">
                                              <p:tn val="89"/>
                                            </p:cond>
                                          </p:stCondLst>
                                          <p:endCondLst>
                                            <p:cond evt="onStopAudio" delay="0">
                                              <p:tgtEl>
                                                <p:sldTgt/>
                                              </p:tgtEl>
                                            </p:cond>
                                          </p:endCondLst>
                                        </p:cTn>
                                        <p:tgtEl>
                                          <p:sndTgt r:embed="rId4" name="arrow.wav"/>
                                        </p:tgtEl>
                                      </p:cMediaNode>
                                    </p:audio>
                                  </p:sub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1378311"/>
                                        </p:tgtEl>
                                        <p:attrNameLst>
                                          <p:attrName>style.visibility</p:attrName>
                                        </p:attrNameLst>
                                      </p:cBhvr>
                                      <p:to>
                                        <p:strVal val="visible"/>
                                      </p:to>
                                    </p:set>
                                    <p:animEffect transition="in" filter="wipe(left)">
                                      <p:cBhvr>
                                        <p:cTn id="96" dur="500"/>
                                        <p:tgtEl>
                                          <p:spTgt spid="1378311"/>
                                        </p:tgtEl>
                                      </p:cBhvr>
                                    </p:animEffect>
                                  </p:childTnLst>
                                  <p:subTnLst>
                                    <p:audio>
                                      <p:cMediaNode>
                                        <p:cTn display="0" masterRel="sameClick">
                                          <p:stCondLst>
                                            <p:cond evt="begin" delay="0">
                                              <p:tn val="94"/>
                                            </p:cond>
                                          </p:stCondLst>
                                          <p:endCondLst>
                                            <p:cond evt="onStopAudio" delay="0">
                                              <p:tgtEl>
                                                <p:sldTgt/>
                                              </p:tgtEl>
                                            </p:cond>
                                          </p:endCondLst>
                                        </p:cTn>
                                        <p:tgtEl>
                                          <p:sndTgt r:embed="rId4" name="arrow.wav"/>
                                        </p:tgtEl>
                                      </p:cMediaNode>
                                    </p:audio>
                                  </p:sub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1378319"/>
                                        </p:tgtEl>
                                        <p:attrNameLst>
                                          <p:attrName>style.visibility</p:attrName>
                                        </p:attrNameLst>
                                      </p:cBhvr>
                                      <p:to>
                                        <p:strVal val="visible"/>
                                      </p:to>
                                    </p:set>
                                    <p:animEffect transition="in" filter="wipe(left)">
                                      <p:cBhvr>
                                        <p:cTn id="101" dur="500"/>
                                        <p:tgtEl>
                                          <p:spTgt spid="1378319"/>
                                        </p:tgtEl>
                                      </p:cBhvr>
                                    </p:animEffect>
                                  </p:childTnLst>
                                  <p:subTnLst>
                                    <p:audio>
                                      <p:cMediaNode>
                                        <p:cTn display="0" masterRel="sameClick">
                                          <p:stCondLst>
                                            <p:cond evt="begin" delay="0">
                                              <p:tn val="99"/>
                                            </p:cond>
                                          </p:stCondLst>
                                          <p:endCondLst>
                                            <p:cond evt="onStopAudio" delay="0">
                                              <p:tgtEl>
                                                <p:sldTgt/>
                                              </p:tgtEl>
                                            </p:cond>
                                          </p:endCondLst>
                                        </p:cTn>
                                        <p:tgtEl>
                                          <p:sndTgt r:embed="rId4" name="arrow.wav"/>
                                        </p:tgtEl>
                                      </p:cMediaNode>
                                    </p:audio>
                                  </p:sub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1378310"/>
                                        </p:tgtEl>
                                        <p:attrNameLst>
                                          <p:attrName>style.visibility</p:attrName>
                                        </p:attrNameLst>
                                      </p:cBhvr>
                                      <p:to>
                                        <p:strVal val="visible"/>
                                      </p:to>
                                    </p:set>
                                    <p:animEffect transition="in" filter="wipe(left)">
                                      <p:cBhvr>
                                        <p:cTn id="106" dur="2000"/>
                                        <p:tgtEl>
                                          <p:spTgt spid="1378310"/>
                                        </p:tgtEl>
                                      </p:cBhvr>
                                    </p:animEffect>
                                  </p:childTnLst>
                                  <p:subTnLst>
                                    <p:audio>
                                      <p:cMediaNode>
                                        <p:cTn display="0" masterRel="sameClick">
                                          <p:stCondLst>
                                            <p:cond evt="begin" delay="0">
                                              <p:tn val="104"/>
                                            </p:cond>
                                          </p:stCondLst>
                                          <p:endCondLst>
                                            <p:cond evt="onStopAudio" delay="0">
                                              <p:tgtEl>
                                                <p:sldTgt/>
                                              </p:tgtEl>
                                            </p:cond>
                                          </p:endCondLst>
                                        </p:cTn>
                                        <p:tgtEl>
                                          <p:sndTgt r:embed="rId4" name="arrow.wav"/>
                                        </p:tgtEl>
                                      </p:cMediaNode>
                                    </p:audio>
                                  </p:sub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1378318"/>
                                        </p:tgtEl>
                                        <p:attrNameLst>
                                          <p:attrName>style.visibility</p:attrName>
                                        </p:attrNameLst>
                                      </p:cBhvr>
                                      <p:to>
                                        <p:strVal val="visible"/>
                                      </p:to>
                                    </p:set>
                                    <p:animEffect transition="in" filter="wipe(left)">
                                      <p:cBhvr>
                                        <p:cTn id="111" dur="500"/>
                                        <p:tgtEl>
                                          <p:spTgt spid="1378318"/>
                                        </p:tgtEl>
                                      </p:cBhvr>
                                    </p:animEffect>
                                  </p:childTnLst>
                                  <p:subTnLst>
                                    <p:audio>
                                      <p:cMediaNode>
                                        <p:cTn display="0" masterRel="sameClick">
                                          <p:stCondLst>
                                            <p:cond evt="begin" delay="0">
                                              <p:tn val="10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8308" grpId="0" animBg="1"/>
      <p:bldP spid="1378309" grpId="0" animBg="1"/>
      <p:bldP spid="1378310" grpId="0" animBg="1"/>
      <p:bldP spid="1378311" grpId="0" animBg="1"/>
      <p:bldP spid="1378312" grpId="0" animBg="1"/>
      <p:bldP spid="1378313" grpId="0" animBg="1"/>
      <p:bldP spid="1378315" grpId="0" animBg="1"/>
      <p:bldP spid="1378316" grpId="0" animBg="1"/>
      <p:bldP spid="1378317" grpId="0" animBg="1"/>
      <p:bldP spid="1378318" grpId="0" animBg="1"/>
      <p:bldP spid="1378319" grpId="0" animBg="1"/>
      <p:bldP spid="1378320" grpId="0" animBg="1"/>
      <p:bldP spid="1378321" grpId="0" animBg="1"/>
      <p:bldP spid="1378322" grpId="0" animBg="1"/>
      <p:bldP spid="1378323" grpId="0" animBg="1"/>
      <p:bldP spid="1378324"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0358" name="Rectangle 6"/>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a:p>
            <a:r>
              <a:rPr lang="en-US" sz="2400">
                <a:latin typeface="Arial" charset="0"/>
                <a:ea typeface="Calibri" pitchFamily="34" charset="0"/>
                <a:cs typeface="Arial" charset="0"/>
                <a:sym typeface="Symbol" pitchFamily="18" charset="2"/>
              </a:rPr>
              <a:t>The intensity also varies with the season, which is due to the tilt of Earth.</a:t>
            </a:r>
          </a:p>
        </p:txBody>
      </p:sp>
      <p:sp>
        <p:nvSpPr>
          <p:cNvPr id="83971" name="Rectangle 2"/>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380355" name="Picture 3" descr="800px-North_season"/>
          <p:cNvPicPr>
            <a:picLocks noChangeAspect="1" noChangeArrowheads="1"/>
          </p:cNvPicPr>
          <p:nvPr/>
        </p:nvPicPr>
        <p:blipFill>
          <a:blip r:embed="rId5" cstate="print"/>
          <a:srcRect/>
          <a:stretch>
            <a:fillRect/>
          </a:stretch>
        </p:blipFill>
        <p:spPr bwMode="auto">
          <a:xfrm>
            <a:off x="935038" y="2689225"/>
            <a:ext cx="7258050" cy="39941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80358">
                                            <p:txEl>
                                              <p:pRg st="1" end="1"/>
                                            </p:txEl>
                                          </p:spTgt>
                                        </p:tgtEl>
                                        <p:attrNameLst>
                                          <p:attrName>style.visibility</p:attrName>
                                        </p:attrNameLst>
                                      </p:cBhvr>
                                      <p:to>
                                        <p:strVal val="visible"/>
                                      </p:to>
                                    </p:set>
                                    <p:anim calcmode="lin" valueType="num">
                                      <p:cBhvr additive="base">
                                        <p:cTn id="7" dur="500" fill="hold"/>
                                        <p:tgtEl>
                                          <p:spTgt spid="138035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803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380355"/>
                                        </p:tgtEl>
                                        <p:attrNameLst>
                                          <p:attrName>style.visibility</p:attrName>
                                        </p:attrNameLst>
                                      </p:cBhvr>
                                      <p:to>
                                        <p:strVal val="visible"/>
                                      </p:to>
                                    </p:set>
                                    <p:anim calcmode="lin" valueType="num">
                                      <p:cBhvr>
                                        <p:cTn id="11" dur="500" fill="hold"/>
                                        <p:tgtEl>
                                          <p:spTgt spid="1380355"/>
                                        </p:tgtEl>
                                        <p:attrNameLst>
                                          <p:attrName>ppt_w</p:attrName>
                                        </p:attrNameLst>
                                      </p:cBhvr>
                                      <p:tavLst>
                                        <p:tav tm="0">
                                          <p:val>
                                            <p:fltVal val="0"/>
                                          </p:val>
                                        </p:tav>
                                        <p:tav tm="100000">
                                          <p:val>
                                            <p:strVal val="#ppt_w"/>
                                          </p:val>
                                        </p:tav>
                                      </p:tavLst>
                                    </p:anim>
                                    <p:anim calcmode="lin" valueType="num">
                                      <p:cBhvr>
                                        <p:cTn id="12" dur="500" fill="hold"/>
                                        <p:tgtEl>
                                          <p:spTgt spid="1380355"/>
                                        </p:tgtEl>
                                        <p:attrNameLst>
                                          <p:attrName>ppt_h</p:attrName>
                                        </p:attrNameLst>
                                      </p:cBhvr>
                                      <p:tavLst>
                                        <p:tav tm="0">
                                          <p:val>
                                            <p:fltVal val="0"/>
                                          </p:val>
                                        </p:tav>
                                        <p:tav tm="100000">
                                          <p:val>
                                            <p:strVal val="#ppt_h"/>
                                          </p:val>
                                        </p:tav>
                                      </p:tavLst>
                                    </p:anim>
                                    <p:animEffect transition="in" filter="fade">
                                      <p:cBhvr>
                                        <p:cTn id="13" dur="500"/>
                                        <p:tgtEl>
                                          <p:spTgt spid="1380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341444" name="Picture 4"/>
          <p:cNvPicPr>
            <a:picLocks noChangeAspect="1" noChangeArrowheads="1"/>
          </p:cNvPicPr>
          <p:nvPr/>
        </p:nvPicPr>
        <p:blipFill>
          <a:blip r:embed="rId6" cstate="print"/>
          <a:srcRect/>
          <a:stretch>
            <a:fillRect/>
          </a:stretch>
        </p:blipFill>
        <p:spPr bwMode="auto">
          <a:xfrm>
            <a:off x="0" y="4254500"/>
            <a:ext cx="9144000" cy="2619375"/>
          </a:xfrm>
          <a:prstGeom prst="rect">
            <a:avLst/>
          </a:prstGeom>
          <a:noFill/>
          <a:ln w="9525">
            <a:noFill/>
            <a:miter lim="800000"/>
            <a:headEnd/>
            <a:tailEnd/>
          </a:ln>
        </p:spPr>
      </p:pic>
      <p:sp>
        <p:nvSpPr>
          <p:cNvPr id="1341446" name="Text Box 6"/>
          <p:cNvSpPr txBox="1">
            <a:spLocks noChangeArrowheads="1"/>
          </p:cNvSpPr>
          <p:nvPr/>
        </p:nvSpPr>
        <p:spPr bwMode="auto">
          <a:xfrm>
            <a:off x="207963" y="4506913"/>
            <a:ext cx="2281237" cy="457200"/>
          </a:xfrm>
          <a:prstGeom prst="rect">
            <a:avLst/>
          </a:prstGeom>
          <a:solidFill>
            <a:srgbClr val="BBE0E3">
              <a:alpha val="50195"/>
            </a:srgbClr>
          </a:solidFill>
          <a:ln w="9525">
            <a:noFill/>
            <a:miter lim="800000"/>
            <a:headEnd/>
            <a:tailEnd/>
          </a:ln>
        </p:spPr>
        <p:txBody>
          <a:bodyPr>
            <a:spAutoFit/>
          </a:bodyPr>
          <a:lstStyle/>
          <a:p>
            <a:r>
              <a:rPr lang="en-US" sz="2400">
                <a:latin typeface="Arial" charset="0"/>
              </a:rPr>
              <a:t>N-type silicon</a:t>
            </a:r>
          </a:p>
        </p:txBody>
      </p:sp>
      <p:sp>
        <p:nvSpPr>
          <p:cNvPr id="1341447" name="Text Box 7"/>
          <p:cNvSpPr txBox="1">
            <a:spLocks noChangeArrowheads="1"/>
          </p:cNvSpPr>
          <p:nvPr/>
        </p:nvSpPr>
        <p:spPr bwMode="auto">
          <a:xfrm>
            <a:off x="187325" y="6038850"/>
            <a:ext cx="2262188" cy="457200"/>
          </a:xfrm>
          <a:prstGeom prst="rect">
            <a:avLst/>
          </a:prstGeom>
          <a:solidFill>
            <a:srgbClr val="BBE0E3">
              <a:alpha val="50195"/>
            </a:srgbClr>
          </a:solidFill>
          <a:ln w="9525">
            <a:noFill/>
            <a:miter lim="800000"/>
            <a:headEnd/>
            <a:tailEnd/>
          </a:ln>
        </p:spPr>
        <p:txBody>
          <a:bodyPr>
            <a:spAutoFit/>
          </a:bodyPr>
          <a:lstStyle/>
          <a:p>
            <a:r>
              <a:rPr lang="en-US" sz="2400">
                <a:latin typeface="Arial" charset="0"/>
              </a:rPr>
              <a:t>P-type silicon</a:t>
            </a:r>
          </a:p>
        </p:txBody>
      </p:sp>
      <p:sp>
        <p:nvSpPr>
          <p:cNvPr id="1341442" name="Rectangle 2"/>
          <p:cNvSpPr>
            <a:spLocks noChangeArrowheads="1"/>
          </p:cNvSpPr>
          <p:nvPr/>
        </p:nvSpPr>
        <p:spPr bwMode="auto">
          <a:xfrm>
            <a:off x="685800" y="1401763"/>
            <a:ext cx="7772400" cy="2836862"/>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Describing solar energy systems – photovoltaic cells</a:t>
            </a:r>
            <a:r>
              <a:rPr lang="en-US">
                <a:solidFill>
                  <a:srgbClr val="000000"/>
                </a:solidFill>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 </a:t>
            </a:r>
            <a:r>
              <a:rPr lang="en-US" sz="2400" b="1">
                <a:solidFill>
                  <a:srgbClr val="000000"/>
                </a:solidFill>
                <a:latin typeface="Arial" charset="0"/>
                <a:ea typeface="Calibri" pitchFamily="34" charset="0"/>
                <a:cs typeface="Times New Roman" pitchFamily="18" charset="0"/>
              </a:rPr>
              <a:t>photovoltaic cell</a:t>
            </a:r>
            <a:r>
              <a:rPr lang="en-US" sz="2400">
                <a:solidFill>
                  <a:srgbClr val="000000"/>
                </a:solidFill>
                <a:latin typeface="Arial" charset="0"/>
                <a:ea typeface="Calibri" pitchFamily="34" charset="0"/>
                <a:cs typeface="Times New Roman" pitchFamily="18" charset="0"/>
              </a:rPr>
              <a:t> converts                                  sunlight directly into electricity.</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 cell is made of crystalline                                     silicon (a semiconductor) doped                                       with phosphorus and boron                                    impurities.</a:t>
            </a:r>
          </a:p>
        </p:txBody>
      </p:sp>
      <p:pic>
        <p:nvPicPr>
          <p:cNvPr id="1341445" name="Picture 5" descr="Panasonic HIT Photovoltaic Cells Demonstrate High PID Resistance">
            <a:hlinkClick r:id="rId7"/>
          </p:cNvPr>
          <p:cNvPicPr>
            <a:picLocks noChangeAspect="1" noChangeArrowheads="1"/>
          </p:cNvPicPr>
          <p:nvPr/>
        </p:nvPicPr>
        <p:blipFill>
          <a:blip r:embed="rId8" cstate="print">
            <a:clrChange>
              <a:clrFrom>
                <a:srgbClr val="FBFDFA"/>
              </a:clrFrom>
              <a:clrTo>
                <a:srgbClr val="FBFDFA">
                  <a:alpha val="0"/>
                </a:srgbClr>
              </a:clrTo>
            </a:clrChange>
          </a:blip>
          <a:srcRect/>
          <a:stretch>
            <a:fillRect/>
          </a:stretch>
        </p:blipFill>
        <p:spPr bwMode="auto">
          <a:xfrm>
            <a:off x="5430838" y="1646238"/>
            <a:ext cx="3394075" cy="295275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41442">
                                            <p:txEl>
                                              <p:pRg st="0" end="0"/>
                                            </p:txEl>
                                          </p:spTgt>
                                        </p:tgtEl>
                                        <p:attrNameLst>
                                          <p:attrName>style.visibility</p:attrName>
                                        </p:attrNameLst>
                                      </p:cBhvr>
                                      <p:to>
                                        <p:strVal val="visible"/>
                                      </p:to>
                                    </p:set>
                                    <p:anim calcmode="lin" valueType="num">
                                      <p:cBhvr additive="base">
                                        <p:cTn id="7" dur="500" fill="hold"/>
                                        <p:tgtEl>
                                          <p:spTgt spid="13414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4144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41442">
                                            <p:txEl>
                                              <p:pRg st="1" end="1"/>
                                            </p:txEl>
                                          </p:spTgt>
                                        </p:tgtEl>
                                        <p:attrNameLst>
                                          <p:attrName>style.visibility</p:attrName>
                                        </p:attrNameLst>
                                      </p:cBhvr>
                                      <p:to>
                                        <p:strVal val="visible"/>
                                      </p:to>
                                    </p:set>
                                    <p:anim calcmode="lin" valueType="num">
                                      <p:cBhvr additive="base">
                                        <p:cTn id="13" dur="500" fill="hold"/>
                                        <p:tgtEl>
                                          <p:spTgt spid="134144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414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8" presetClass="entr" presetSubtype="16" fill="hold" nodeType="withEffect">
                                  <p:stCondLst>
                                    <p:cond delay="0"/>
                                  </p:stCondLst>
                                  <p:childTnLst>
                                    <p:set>
                                      <p:cBhvr>
                                        <p:cTn id="16" dur="1" fill="hold">
                                          <p:stCondLst>
                                            <p:cond delay="0"/>
                                          </p:stCondLst>
                                        </p:cTn>
                                        <p:tgtEl>
                                          <p:spTgt spid="1341445"/>
                                        </p:tgtEl>
                                        <p:attrNameLst>
                                          <p:attrName>style.visibility</p:attrName>
                                        </p:attrNameLst>
                                      </p:cBhvr>
                                      <p:to>
                                        <p:strVal val="visible"/>
                                      </p:to>
                                    </p:set>
                                    <p:animEffect transition="in" filter="diamond(in)">
                                      <p:cBhvr>
                                        <p:cTn id="17" dur="2000"/>
                                        <p:tgtEl>
                                          <p:spTgt spid="134144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341442">
                                            <p:txEl>
                                              <p:pRg st="2" end="2"/>
                                            </p:txEl>
                                          </p:spTgt>
                                        </p:tgtEl>
                                        <p:attrNameLst>
                                          <p:attrName>style.visibility</p:attrName>
                                        </p:attrNameLst>
                                      </p:cBhvr>
                                      <p:to>
                                        <p:strVal val="visible"/>
                                      </p:to>
                                    </p:set>
                                    <p:anim calcmode="lin" valueType="num">
                                      <p:cBhvr additive="base">
                                        <p:cTn id="22" dur="500" fill="hold"/>
                                        <p:tgtEl>
                                          <p:spTgt spid="1341442">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34144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par>
                                <p:cTn id="24" presetID="8" presetClass="entr" presetSubtype="16" fill="hold" nodeType="withEffect">
                                  <p:stCondLst>
                                    <p:cond delay="0"/>
                                  </p:stCondLst>
                                  <p:childTnLst>
                                    <p:set>
                                      <p:cBhvr>
                                        <p:cTn id="25" dur="1" fill="hold">
                                          <p:stCondLst>
                                            <p:cond delay="0"/>
                                          </p:stCondLst>
                                        </p:cTn>
                                        <p:tgtEl>
                                          <p:spTgt spid="1341444"/>
                                        </p:tgtEl>
                                        <p:attrNameLst>
                                          <p:attrName>style.visibility</p:attrName>
                                        </p:attrNameLst>
                                      </p:cBhvr>
                                      <p:to>
                                        <p:strVal val="visible"/>
                                      </p:to>
                                    </p:set>
                                    <p:animEffect transition="in" filter="diamond(in)">
                                      <p:cBhvr>
                                        <p:cTn id="26" dur="2000"/>
                                        <p:tgtEl>
                                          <p:spTgt spid="134144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341447"/>
                                        </p:tgtEl>
                                        <p:attrNameLst>
                                          <p:attrName>style.visibility</p:attrName>
                                        </p:attrNameLst>
                                      </p:cBhvr>
                                      <p:to>
                                        <p:strVal val="visible"/>
                                      </p:to>
                                    </p:set>
                                    <p:animEffect transition="in" filter="wipe(left)">
                                      <p:cBhvr>
                                        <p:cTn id="31" dur="500"/>
                                        <p:tgtEl>
                                          <p:spTgt spid="1341447"/>
                                        </p:tgtEl>
                                      </p:cBhvr>
                                    </p:animEffect>
                                  </p:childTnLst>
                                  <p:subTnLst>
                                    <p:audio>
                                      <p:cMediaNode>
                                        <p:cTn display="0" masterRel="sameClick">
                                          <p:stCondLst>
                                            <p:cond evt="begin" delay="0">
                                              <p:tn val="29"/>
                                            </p:cond>
                                          </p:stCondLst>
                                          <p:endCondLst>
                                            <p:cond evt="onStopAudio" delay="0">
                                              <p:tgtEl>
                                                <p:sldTgt/>
                                              </p:tgtEl>
                                            </p:cond>
                                          </p:endCondLst>
                                        </p:cTn>
                                        <p:tgtEl>
                                          <p:sndTgt r:embed="rId5" name="whoosh.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341446"/>
                                        </p:tgtEl>
                                        <p:attrNameLst>
                                          <p:attrName>style.visibility</p:attrName>
                                        </p:attrNameLst>
                                      </p:cBhvr>
                                      <p:to>
                                        <p:strVal val="visible"/>
                                      </p:to>
                                    </p:set>
                                    <p:animEffect transition="in" filter="wipe(left)">
                                      <p:cBhvr>
                                        <p:cTn id="36" dur="500"/>
                                        <p:tgtEl>
                                          <p:spTgt spid="1341446"/>
                                        </p:tgtEl>
                                      </p:cBhvr>
                                    </p:animEffect>
                                  </p:childTnLst>
                                  <p:subTnLst>
                                    <p:audio>
                                      <p:cMediaNode>
                                        <p:cTn display="0" masterRel="sameClick">
                                          <p:stCondLst>
                                            <p:cond evt="begin" delay="0">
                                              <p:tn val="34"/>
                                            </p:cond>
                                          </p:stCondLst>
                                          <p:endCondLst>
                                            <p:cond evt="onStopAudio" delay="0">
                                              <p:tgtEl>
                                                <p:sldTgt/>
                                              </p:tgtEl>
                                            </p:cond>
                                          </p:endCondLst>
                                        </p:cTn>
                                        <p:tgtEl>
                                          <p:sndTgt r:embed="rId5"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46" grpId="0" animBg="1"/>
      <p:bldP spid="1341447"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3732" name="Rectangle 4"/>
          <p:cNvSpPr>
            <a:spLocks noChangeArrowheads="1"/>
          </p:cNvSpPr>
          <p:nvPr/>
        </p:nvSpPr>
        <p:spPr bwMode="auto">
          <a:xfrm>
            <a:off x="674688" y="1860550"/>
            <a:ext cx="7772400" cy="4997450"/>
          </a:xfrm>
          <a:prstGeom prst="rect">
            <a:avLst/>
          </a:prstGeom>
          <a:solidFill>
            <a:srgbClr val="FFFFCC"/>
          </a:solidFill>
          <a:ln w="9525">
            <a:noFill/>
            <a:miter lim="800000"/>
            <a:headEnd/>
            <a:tailEnd/>
          </a:ln>
        </p:spPr>
        <p:txBody>
          <a:bodyPr/>
          <a:lstStyle/>
          <a:p>
            <a:pPr>
              <a:spcBef>
                <a:spcPct val="20000"/>
              </a:spcBef>
            </a:pPr>
            <a:r>
              <a:rPr lang="en-US" sz="2400">
                <a:latin typeface="Arial" charset="0"/>
                <a:sym typeface="Symbol" pitchFamily="18" charset="2"/>
              </a:rPr>
              <a:t>EXAMPLE: </a:t>
            </a:r>
            <a:r>
              <a:rPr lang="en-US" sz="2400">
                <a:solidFill>
                  <a:srgbClr val="000000"/>
                </a:solidFill>
                <a:latin typeface="Arial" charset="0"/>
                <a:cs typeface="Times New Roman" pitchFamily="18" charset="0"/>
                <a:sym typeface="Symbol" pitchFamily="18" charset="2"/>
              </a:rPr>
              <a:t>A photovoltaic cell has                                     an area of 1.00 cm</a:t>
            </a:r>
            <a:r>
              <a:rPr lang="en-US" sz="2400" baseline="30000">
                <a:solidFill>
                  <a:srgbClr val="000000"/>
                </a:solidFill>
                <a:latin typeface="Arial" charset="0"/>
                <a:cs typeface="Times New Roman" pitchFamily="18" charset="0"/>
                <a:sym typeface="Symbol" pitchFamily="18" charset="2"/>
              </a:rPr>
              <a:t>2</a:t>
            </a:r>
            <a:r>
              <a:rPr lang="en-US" sz="2400">
                <a:solidFill>
                  <a:srgbClr val="000000"/>
                </a:solidFill>
                <a:latin typeface="Arial" charset="0"/>
                <a:cs typeface="Times New Roman" pitchFamily="18" charset="0"/>
                <a:sym typeface="Symbol" pitchFamily="18" charset="2"/>
              </a:rPr>
              <a:t> and an                                       efficiency of 10.5%.</a:t>
            </a:r>
          </a:p>
          <a:p>
            <a:pPr>
              <a:spcBef>
                <a:spcPct val="20000"/>
              </a:spcBef>
            </a:pPr>
            <a:r>
              <a:rPr lang="en-US" sz="2400">
                <a:solidFill>
                  <a:srgbClr val="000000"/>
                </a:solidFill>
                <a:latin typeface="Arial" charset="0"/>
                <a:cs typeface="Times New Roman" pitchFamily="18" charset="0"/>
                <a:sym typeface="Symbol" pitchFamily="18" charset="2"/>
              </a:rPr>
              <a:t>(a) If the cell is placed in a position                                where the sun's intensity is                                                     </a:t>
            </a:r>
            <a:r>
              <a:rPr lang="en-US" sz="2400" i="1">
                <a:solidFill>
                  <a:srgbClr val="000000"/>
                </a:solidFill>
                <a:latin typeface="Arial" charset="0"/>
                <a:cs typeface="Times New Roman" pitchFamily="18" charset="0"/>
                <a:sym typeface="Symbol" pitchFamily="18" charset="2"/>
              </a:rPr>
              <a:t>I</a:t>
            </a:r>
            <a:r>
              <a:rPr lang="en-US" sz="2400">
                <a:solidFill>
                  <a:srgbClr val="000000"/>
                </a:solidFill>
                <a:latin typeface="Arial" charset="0"/>
                <a:cs typeface="Times New Roman" pitchFamily="18" charset="0"/>
                <a:sym typeface="Symbol" pitchFamily="18" charset="2"/>
              </a:rPr>
              <a:t> = 1250 W</a:t>
            </a:r>
            <a:r>
              <a:rPr lang="en-US" sz="2400" baseline="-25000">
                <a:solidFill>
                  <a:srgbClr val="000000"/>
                </a:solidFill>
                <a:latin typeface="Arial" charset="0"/>
                <a:cs typeface="Times New Roman" pitchFamily="18" charset="0"/>
                <a:sym typeface="Symbol" pitchFamily="18" charset="2"/>
              </a:rPr>
              <a:t> </a:t>
            </a:r>
            <a:r>
              <a:rPr lang="en-US" sz="2400">
                <a:solidFill>
                  <a:srgbClr val="000000"/>
                </a:solidFill>
                <a:latin typeface="Arial" charset="0"/>
                <a:cs typeface="Times New Roman" pitchFamily="18" charset="0"/>
                <a:sym typeface="Symbol" pitchFamily="18" charset="2"/>
              </a:rPr>
              <a:t>m</a:t>
            </a:r>
            <a:r>
              <a:rPr lang="en-US" sz="2400" baseline="30000">
                <a:solidFill>
                  <a:srgbClr val="000000"/>
                </a:solidFill>
                <a:latin typeface="Arial" charset="0"/>
                <a:cs typeface="Times New Roman" pitchFamily="18" charset="0"/>
                <a:sym typeface="Symbol" pitchFamily="18" charset="2"/>
              </a:rPr>
              <a:t>-2</a:t>
            </a:r>
            <a:r>
              <a:rPr lang="en-US" sz="2400">
                <a:solidFill>
                  <a:srgbClr val="000000"/>
                </a:solidFill>
                <a:latin typeface="Arial" charset="0"/>
                <a:cs typeface="Times New Roman" pitchFamily="18" charset="0"/>
                <a:sym typeface="Symbol" pitchFamily="18" charset="2"/>
              </a:rPr>
              <a:t>, what is the power                                output of the cell?</a:t>
            </a:r>
          </a:p>
          <a:p>
            <a:pPr>
              <a:spcBef>
                <a:spcPct val="20000"/>
              </a:spcBef>
            </a:pPr>
            <a:r>
              <a:rPr lang="en-US" sz="2400">
                <a:solidFill>
                  <a:srgbClr val="000000"/>
                </a:solidFill>
                <a:latin typeface="Arial" charset="0"/>
                <a:cs typeface="Times New Roman" pitchFamily="18" charset="0"/>
                <a:sym typeface="Symbol" pitchFamily="18" charset="2"/>
              </a:rPr>
              <a:t>SOLUTION: </a:t>
            </a:r>
          </a:p>
          <a:p>
            <a:pPr>
              <a:spcBef>
                <a:spcPct val="20000"/>
              </a:spcBef>
            </a:pPr>
            <a:r>
              <a:rPr lang="en-US" sz="2400" i="1">
                <a:solidFill>
                  <a:srgbClr val="000000"/>
                </a:solidFill>
                <a:latin typeface="Arial" charset="0"/>
                <a:cs typeface="Times New Roman" pitchFamily="18" charset="0"/>
                <a:sym typeface="Symbol" pitchFamily="18" charset="2"/>
              </a:rPr>
              <a:t>    </a:t>
            </a:r>
            <a:r>
              <a:rPr lang="en-US" sz="2400" i="1" baseline="-25000">
                <a:solidFill>
                  <a:srgbClr val="000000"/>
                </a:solidFill>
                <a:latin typeface="Arial" charset="0"/>
                <a:cs typeface="Times New Roman" pitchFamily="18" charset="0"/>
                <a:sym typeface="Symbol" pitchFamily="18" charset="2"/>
              </a:rPr>
              <a:t>         </a:t>
            </a:r>
            <a:r>
              <a:rPr lang="en-US" sz="2400" i="1">
                <a:solidFill>
                  <a:srgbClr val="000000"/>
                </a:solidFill>
                <a:latin typeface="Arial" charset="0"/>
                <a:cs typeface="Times New Roman" pitchFamily="18" charset="0"/>
                <a:sym typeface="Symbol" pitchFamily="18" charset="2"/>
              </a:rPr>
              <a:t>A</a:t>
            </a:r>
            <a:r>
              <a:rPr lang="en-US" sz="2400">
                <a:solidFill>
                  <a:srgbClr val="000000"/>
                </a:solidFill>
                <a:latin typeface="Arial" charset="0"/>
                <a:cs typeface="Times New Roman" pitchFamily="18" charset="0"/>
                <a:sym typeface="Symbol" pitchFamily="18" charset="2"/>
              </a:rPr>
              <a:t> = (1 cm</a:t>
            </a:r>
            <a:r>
              <a:rPr lang="en-US" sz="2400" baseline="30000">
                <a:solidFill>
                  <a:srgbClr val="000000"/>
                </a:solidFill>
                <a:latin typeface="Arial" charset="0"/>
                <a:cs typeface="Times New Roman" pitchFamily="18" charset="0"/>
                <a:sym typeface="Symbol" pitchFamily="18" charset="2"/>
              </a:rPr>
              <a:t>2</a:t>
            </a:r>
            <a:r>
              <a:rPr lang="en-US" sz="2400">
                <a:solidFill>
                  <a:srgbClr val="000000"/>
                </a:solidFill>
                <a:latin typeface="Arial" charset="0"/>
                <a:cs typeface="Times New Roman" pitchFamily="18" charset="0"/>
                <a:sym typeface="Symbol" pitchFamily="18" charset="2"/>
              </a:rPr>
              <a:t>)(1 m / 100 cm)</a:t>
            </a:r>
            <a:r>
              <a:rPr lang="en-US" sz="2400" baseline="30000">
                <a:solidFill>
                  <a:srgbClr val="000000"/>
                </a:solidFill>
                <a:latin typeface="Arial" charset="0"/>
                <a:cs typeface="Times New Roman" pitchFamily="18" charset="0"/>
                <a:sym typeface="Symbol" pitchFamily="18" charset="2"/>
              </a:rPr>
              <a:t>2</a:t>
            </a:r>
            <a:r>
              <a:rPr lang="en-US" sz="2400">
                <a:solidFill>
                  <a:srgbClr val="000000"/>
                </a:solidFill>
                <a:latin typeface="Arial" charset="0"/>
                <a:cs typeface="Times New Roman" pitchFamily="18" charset="0"/>
                <a:sym typeface="Symbol" pitchFamily="18" charset="2"/>
              </a:rPr>
              <a:t> = 0.0001 m</a:t>
            </a:r>
            <a:r>
              <a:rPr lang="en-US" sz="2400" baseline="30000">
                <a:solidFill>
                  <a:srgbClr val="000000"/>
                </a:solidFill>
                <a:latin typeface="Arial" charset="0"/>
                <a:cs typeface="Times New Roman" pitchFamily="18" charset="0"/>
                <a:sym typeface="Symbol" pitchFamily="18" charset="2"/>
              </a:rPr>
              <a:t>2</a:t>
            </a:r>
            <a:r>
              <a:rPr lang="en-US" sz="2400">
                <a:solidFill>
                  <a:srgbClr val="000000"/>
                </a:solidFill>
                <a:latin typeface="Arial" charset="0"/>
                <a:cs typeface="Times New Roman" pitchFamily="18" charset="0"/>
                <a:sym typeface="Symbol" pitchFamily="18" charset="2"/>
              </a:rPr>
              <a:t>.</a:t>
            </a:r>
          </a:p>
          <a:p>
            <a:pPr>
              <a:spcBef>
                <a:spcPct val="20000"/>
              </a:spcBef>
            </a:pPr>
            <a:r>
              <a:rPr lang="en-US" sz="2400" i="1">
                <a:solidFill>
                  <a:srgbClr val="000000"/>
                </a:solidFill>
                <a:latin typeface="Arial" charset="0"/>
                <a:cs typeface="Times New Roman" pitchFamily="18" charset="0"/>
                <a:sym typeface="Symbol" pitchFamily="18" charset="2"/>
              </a:rPr>
              <a:t>      P</a:t>
            </a:r>
            <a:r>
              <a:rPr lang="en-US" sz="2400" baseline="-25000">
                <a:solidFill>
                  <a:srgbClr val="000000"/>
                </a:solidFill>
                <a:latin typeface="Arial" charset="0"/>
                <a:cs typeface="Times New Roman" pitchFamily="18" charset="0"/>
                <a:sym typeface="Symbol" pitchFamily="18" charset="2"/>
              </a:rPr>
              <a:t>IN</a:t>
            </a:r>
            <a:r>
              <a:rPr lang="en-US" sz="2400" i="1" baseline="-25000">
                <a:solidFill>
                  <a:srgbClr val="000000"/>
                </a:solidFill>
                <a:latin typeface="Arial" charset="0"/>
                <a:cs typeface="Times New Roman" pitchFamily="18" charset="0"/>
                <a:sym typeface="Symbol" pitchFamily="18" charset="2"/>
              </a:rPr>
              <a:t> </a:t>
            </a:r>
            <a:r>
              <a:rPr lang="en-US" sz="2400" i="1">
                <a:solidFill>
                  <a:srgbClr val="000000"/>
                </a:solidFill>
                <a:latin typeface="Arial" charset="0"/>
                <a:cs typeface="Times New Roman" pitchFamily="18" charset="0"/>
                <a:sym typeface="Symbol" pitchFamily="18" charset="2"/>
              </a:rPr>
              <a:t>/ A</a:t>
            </a:r>
            <a:r>
              <a:rPr lang="en-US" sz="2400">
                <a:solidFill>
                  <a:srgbClr val="000000"/>
                </a:solidFill>
                <a:latin typeface="Arial" charset="0"/>
                <a:cs typeface="Times New Roman" pitchFamily="18" charset="0"/>
                <a:sym typeface="Symbol" pitchFamily="18" charset="2"/>
              </a:rPr>
              <a:t> = </a:t>
            </a:r>
            <a:r>
              <a:rPr lang="en-US" sz="2400" i="1">
                <a:solidFill>
                  <a:srgbClr val="000000"/>
                </a:solidFill>
                <a:latin typeface="Arial" charset="0"/>
                <a:cs typeface="Times New Roman" pitchFamily="18" charset="0"/>
                <a:sym typeface="Symbol" pitchFamily="18" charset="2"/>
              </a:rPr>
              <a:t>I</a:t>
            </a:r>
            <a:r>
              <a:rPr lang="en-US" sz="2400" i="1" baseline="-25000">
                <a:solidFill>
                  <a:srgbClr val="000000"/>
                </a:solidFill>
                <a:latin typeface="Arial" charset="0"/>
                <a:cs typeface="Times New Roman" pitchFamily="18" charset="0"/>
                <a:sym typeface="Symbol" pitchFamily="18" charset="2"/>
              </a:rPr>
              <a:t> </a:t>
            </a:r>
            <a:r>
              <a:rPr lang="en-US" sz="2400">
                <a:solidFill>
                  <a:srgbClr val="000000"/>
                </a:solidFill>
                <a:latin typeface="Arial" charset="0"/>
                <a:cs typeface="Times New Roman" pitchFamily="18" charset="0"/>
                <a:sym typeface="Symbol" pitchFamily="18" charset="2"/>
              </a:rPr>
              <a:t>so </a:t>
            </a:r>
            <a:r>
              <a:rPr lang="en-US" sz="2400" i="1">
                <a:solidFill>
                  <a:srgbClr val="000000"/>
                </a:solidFill>
                <a:latin typeface="Arial" charset="0"/>
                <a:cs typeface="Times New Roman" pitchFamily="18" charset="0"/>
                <a:sym typeface="Symbol" pitchFamily="18" charset="2"/>
              </a:rPr>
              <a:t>P</a:t>
            </a:r>
            <a:r>
              <a:rPr lang="en-US" sz="2400" baseline="-25000">
                <a:solidFill>
                  <a:srgbClr val="000000"/>
                </a:solidFill>
                <a:latin typeface="Arial" charset="0"/>
                <a:cs typeface="Times New Roman" pitchFamily="18" charset="0"/>
                <a:sym typeface="Symbol" pitchFamily="18" charset="2"/>
              </a:rPr>
              <a:t>IN</a:t>
            </a:r>
            <a:r>
              <a:rPr lang="en-US" sz="2400">
                <a:solidFill>
                  <a:srgbClr val="000000"/>
                </a:solidFill>
                <a:latin typeface="Arial" charset="0"/>
                <a:cs typeface="Times New Roman" pitchFamily="18" charset="0"/>
                <a:sym typeface="Symbol" pitchFamily="18" charset="2"/>
              </a:rPr>
              <a:t> = </a:t>
            </a:r>
            <a:r>
              <a:rPr lang="en-US" sz="2400" i="1">
                <a:solidFill>
                  <a:srgbClr val="000000"/>
                </a:solidFill>
                <a:latin typeface="Arial" charset="0"/>
                <a:cs typeface="Times New Roman" pitchFamily="18" charset="0"/>
                <a:sym typeface="Symbol" pitchFamily="18" charset="2"/>
              </a:rPr>
              <a:t>IA</a:t>
            </a:r>
            <a:r>
              <a:rPr lang="en-US" sz="2400">
                <a:solidFill>
                  <a:srgbClr val="000000"/>
                </a:solidFill>
                <a:latin typeface="Arial" charset="0"/>
                <a:cs typeface="Times New Roman" pitchFamily="18" charset="0"/>
                <a:sym typeface="Symbol" pitchFamily="18" charset="2"/>
              </a:rPr>
              <a:t> = 1250(0.0001) = 0.125 W.</a:t>
            </a:r>
          </a:p>
          <a:p>
            <a:pPr>
              <a:spcBef>
                <a:spcPct val="20000"/>
              </a:spcBef>
            </a:pPr>
            <a:r>
              <a:rPr lang="en-US" sz="2400">
                <a:solidFill>
                  <a:srgbClr val="000000"/>
                </a:solidFill>
                <a:latin typeface="Arial" charset="0"/>
                <a:cs typeface="Times New Roman" pitchFamily="18" charset="0"/>
                <a:sym typeface="Symbol" pitchFamily="18" charset="2"/>
              </a:rPr>
              <a:t>The cell is only 10.5% efficient so that</a:t>
            </a:r>
          </a:p>
          <a:p>
            <a:pPr>
              <a:spcBef>
                <a:spcPct val="20000"/>
              </a:spcBef>
            </a:pPr>
            <a:r>
              <a:rPr lang="en-US" sz="2400" i="1">
                <a:solidFill>
                  <a:srgbClr val="000000"/>
                </a:solidFill>
                <a:latin typeface="Arial" charset="0"/>
                <a:cs typeface="Times New Roman" pitchFamily="18" charset="0"/>
                <a:sym typeface="Symbol" pitchFamily="18" charset="2"/>
              </a:rPr>
              <a:t>          P</a:t>
            </a:r>
            <a:r>
              <a:rPr lang="en-US" sz="2400" baseline="-25000">
                <a:solidFill>
                  <a:srgbClr val="000000"/>
                </a:solidFill>
                <a:latin typeface="Arial" charset="0"/>
                <a:cs typeface="Times New Roman" pitchFamily="18" charset="0"/>
                <a:sym typeface="Symbol" pitchFamily="18" charset="2"/>
              </a:rPr>
              <a:t>OUT</a:t>
            </a:r>
            <a:r>
              <a:rPr lang="en-US" sz="2400">
                <a:solidFill>
                  <a:srgbClr val="000000"/>
                </a:solidFill>
                <a:latin typeface="Arial" charset="0"/>
                <a:cs typeface="Times New Roman" pitchFamily="18" charset="0"/>
                <a:sym typeface="Symbol" pitchFamily="18" charset="2"/>
              </a:rPr>
              <a:t> = 0.105</a:t>
            </a:r>
            <a:r>
              <a:rPr lang="en-US" sz="2400" i="1">
                <a:solidFill>
                  <a:srgbClr val="000000"/>
                </a:solidFill>
                <a:latin typeface="Arial" charset="0"/>
                <a:cs typeface="Times New Roman" pitchFamily="18" charset="0"/>
                <a:sym typeface="Symbol" pitchFamily="18" charset="2"/>
              </a:rPr>
              <a:t>P</a:t>
            </a:r>
            <a:r>
              <a:rPr lang="en-US" sz="2400" baseline="-25000">
                <a:solidFill>
                  <a:srgbClr val="000000"/>
                </a:solidFill>
                <a:latin typeface="Arial" charset="0"/>
                <a:cs typeface="Times New Roman" pitchFamily="18" charset="0"/>
                <a:sym typeface="Symbol" pitchFamily="18" charset="2"/>
              </a:rPr>
              <a:t>IN</a:t>
            </a:r>
            <a:r>
              <a:rPr lang="en-US" sz="2400">
                <a:solidFill>
                  <a:srgbClr val="000000"/>
                </a:solidFill>
                <a:latin typeface="Arial" charset="0"/>
                <a:cs typeface="Times New Roman" pitchFamily="18" charset="0"/>
                <a:sym typeface="Symbol" pitchFamily="18" charset="2"/>
              </a:rPr>
              <a:t>= 0.105(.125) = 0.0131 W.</a:t>
            </a:r>
            <a:endParaRPr lang="en-US" sz="2400" i="1">
              <a:solidFill>
                <a:srgbClr val="000000"/>
              </a:solidFill>
              <a:latin typeface="Arial" charset="0"/>
              <a:cs typeface="Times New Roman" pitchFamily="18" charset="0"/>
              <a:sym typeface="Symbol" pitchFamily="18" charset="2"/>
            </a:endParaRPr>
          </a:p>
        </p:txBody>
      </p:sp>
      <p:sp>
        <p:nvSpPr>
          <p:cNvPr id="1353730" name="Rectangle 2"/>
          <p:cNvSpPr>
            <a:spLocks noChangeArrowheads="1"/>
          </p:cNvSpPr>
          <p:nvPr/>
        </p:nvSpPr>
        <p:spPr bwMode="auto">
          <a:xfrm>
            <a:off x="685800" y="1401763"/>
            <a:ext cx="7772400" cy="5159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sp>
        <p:nvSpPr>
          <p:cNvPr id="86020"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86021" name="Picture 5" descr="Panasonic HIT Photovoltaic Cells Demonstrate High PID Resistance">
            <a:hlinkClick r:id="rId5"/>
          </p:cNvPr>
          <p:cNvPicPr>
            <a:picLocks noChangeAspect="1" noChangeArrowheads="1"/>
          </p:cNvPicPr>
          <p:nvPr/>
        </p:nvPicPr>
        <p:blipFill>
          <a:blip r:embed="rId6" cstate="print">
            <a:clrChange>
              <a:clrFrom>
                <a:srgbClr val="FBFDFA"/>
              </a:clrFrom>
              <a:clrTo>
                <a:srgbClr val="FBFDFA">
                  <a:alpha val="0"/>
                </a:srgbClr>
              </a:clrTo>
            </a:clrChange>
          </a:blip>
          <a:srcRect/>
          <a:stretch>
            <a:fillRect/>
          </a:stretch>
        </p:blipFill>
        <p:spPr bwMode="auto">
          <a:xfrm>
            <a:off x="5430838" y="1646238"/>
            <a:ext cx="3394075" cy="295275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53730">
                                            <p:txEl>
                                              <p:pRg st="0" end="0"/>
                                            </p:txEl>
                                          </p:spTgt>
                                        </p:tgtEl>
                                        <p:attrNameLst>
                                          <p:attrName>style.visibility</p:attrName>
                                        </p:attrNameLst>
                                      </p:cBhvr>
                                      <p:to>
                                        <p:strVal val="visible"/>
                                      </p:to>
                                    </p:set>
                                    <p:anim calcmode="lin" valueType="num">
                                      <p:cBhvr additive="base">
                                        <p:cTn id="7" dur="500" fill="hold"/>
                                        <p:tgtEl>
                                          <p:spTgt spid="13537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5373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53732">
                                            <p:txEl>
                                              <p:pRg st="0" end="0"/>
                                            </p:txEl>
                                          </p:spTgt>
                                        </p:tgtEl>
                                        <p:attrNameLst>
                                          <p:attrName>style.visibility</p:attrName>
                                        </p:attrNameLst>
                                      </p:cBhvr>
                                      <p:to>
                                        <p:strVal val="visible"/>
                                      </p:to>
                                    </p:set>
                                    <p:anim calcmode="lin" valueType="num">
                                      <p:cBhvr additive="base">
                                        <p:cTn id="13" dur="500" fill="hold"/>
                                        <p:tgtEl>
                                          <p:spTgt spid="135373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5373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53732">
                                            <p:txEl>
                                              <p:pRg st="1" end="1"/>
                                            </p:txEl>
                                          </p:spTgt>
                                        </p:tgtEl>
                                        <p:attrNameLst>
                                          <p:attrName>style.visibility</p:attrName>
                                        </p:attrNameLst>
                                      </p:cBhvr>
                                      <p:to>
                                        <p:strVal val="visible"/>
                                      </p:to>
                                    </p:set>
                                    <p:anim calcmode="lin" valueType="num">
                                      <p:cBhvr additive="base">
                                        <p:cTn id="19" dur="500" fill="hold"/>
                                        <p:tgtEl>
                                          <p:spTgt spid="135373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5373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53732">
                                            <p:txEl>
                                              <p:pRg st="2" end="2"/>
                                            </p:txEl>
                                          </p:spTgt>
                                        </p:tgtEl>
                                        <p:attrNameLst>
                                          <p:attrName>style.visibility</p:attrName>
                                        </p:attrNameLst>
                                      </p:cBhvr>
                                      <p:to>
                                        <p:strVal val="visible"/>
                                      </p:to>
                                    </p:set>
                                    <p:anim calcmode="lin" valueType="num">
                                      <p:cBhvr additive="base">
                                        <p:cTn id="25" dur="500" fill="hold"/>
                                        <p:tgtEl>
                                          <p:spTgt spid="135373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5373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53732">
                                            <p:txEl>
                                              <p:pRg st="3" end="3"/>
                                            </p:txEl>
                                          </p:spTgt>
                                        </p:tgtEl>
                                        <p:attrNameLst>
                                          <p:attrName>style.visibility</p:attrName>
                                        </p:attrNameLst>
                                      </p:cBhvr>
                                      <p:to>
                                        <p:strVal val="visible"/>
                                      </p:to>
                                    </p:set>
                                    <p:anim calcmode="lin" valueType="num">
                                      <p:cBhvr additive="base">
                                        <p:cTn id="31" dur="500" fill="hold"/>
                                        <p:tgtEl>
                                          <p:spTgt spid="135373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5373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53732">
                                            <p:txEl>
                                              <p:pRg st="4" end="4"/>
                                            </p:txEl>
                                          </p:spTgt>
                                        </p:tgtEl>
                                        <p:attrNameLst>
                                          <p:attrName>style.visibility</p:attrName>
                                        </p:attrNameLst>
                                      </p:cBhvr>
                                      <p:to>
                                        <p:strVal val="visible"/>
                                      </p:to>
                                    </p:set>
                                    <p:anim calcmode="lin" valueType="num">
                                      <p:cBhvr additive="base">
                                        <p:cTn id="37" dur="500" fill="hold"/>
                                        <p:tgtEl>
                                          <p:spTgt spid="1353732">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5373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53732">
                                            <p:txEl>
                                              <p:pRg st="5" end="5"/>
                                            </p:txEl>
                                          </p:spTgt>
                                        </p:tgtEl>
                                        <p:attrNameLst>
                                          <p:attrName>style.visibility</p:attrName>
                                        </p:attrNameLst>
                                      </p:cBhvr>
                                      <p:to>
                                        <p:strVal val="visible"/>
                                      </p:to>
                                    </p:set>
                                    <p:anim calcmode="lin" valueType="num">
                                      <p:cBhvr additive="base">
                                        <p:cTn id="43" dur="500" fill="hold"/>
                                        <p:tgtEl>
                                          <p:spTgt spid="1353732">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5373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353732">
                                            <p:txEl>
                                              <p:pRg st="6" end="6"/>
                                            </p:txEl>
                                          </p:spTgt>
                                        </p:tgtEl>
                                        <p:attrNameLst>
                                          <p:attrName>style.visibility</p:attrName>
                                        </p:attrNameLst>
                                      </p:cBhvr>
                                      <p:to>
                                        <p:strVal val="visible"/>
                                      </p:to>
                                    </p:set>
                                    <p:anim calcmode="lin" valueType="num">
                                      <p:cBhvr additive="base">
                                        <p:cTn id="49" dur="500" fill="hold"/>
                                        <p:tgtEl>
                                          <p:spTgt spid="1353732">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5373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5781" name="Rectangle 5"/>
          <p:cNvSpPr>
            <a:spLocks noChangeArrowheads="1"/>
          </p:cNvSpPr>
          <p:nvPr/>
        </p:nvSpPr>
        <p:spPr bwMode="auto">
          <a:xfrm>
            <a:off x="674688" y="1860550"/>
            <a:ext cx="7772400" cy="4997450"/>
          </a:xfrm>
          <a:prstGeom prst="rect">
            <a:avLst/>
          </a:prstGeom>
          <a:solidFill>
            <a:srgbClr val="FFFFCC"/>
          </a:solidFill>
          <a:ln w="9525">
            <a:noFill/>
            <a:miter lim="800000"/>
            <a:headEnd/>
            <a:tailEnd/>
          </a:ln>
        </p:spPr>
        <p:txBody>
          <a:bodyPr/>
          <a:lstStyle/>
          <a:p>
            <a:pPr>
              <a:spcBef>
                <a:spcPct val="20000"/>
              </a:spcBef>
            </a:pPr>
            <a:r>
              <a:rPr lang="en-US" sz="2400">
                <a:latin typeface="Arial" charset="0"/>
                <a:sym typeface="Symbol" pitchFamily="18" charset="2"/>
              </a:rPr>
              <a:t>EXAMPLE: </a:t>
            </a:r>
            <a:r>
              <a:rPr lang="en-US" sz="2400">
                <a:solidFill>
                  <a:srgbClr val="000000"/>
                </a:solidFill>
                <a:latin typeface="Arial" charset="0"/>
                <a:cs typeface="Times New Roman" pitchFamily="18" charset="0"/>
                <a:sym typeface="Symbol" pitchFamily="18" charset="2"/>
              </a:rPr>
              <a:t>A photovoltaic cell has                                     an area of 1.00 cm</a:t>
            </a:r>
            <a:r>
              <a:rPr lang="en-US" sz="2400" baseline="30000">
                <a:solidFill>
                  <a:srgbClr val="000000"/>
                </a:solidFill>
                <a:latin typeface="Arial" charset="0"/>
                <a:cs typeface="Times New Roman" pitchFamily="18" charset="0"/>
                <a:sym typeface="Symbol" pitchFamily="18" charset="2"/>
              </a:rPr>
              <a:t>2</a:t>
            </a:r>
            <a:r>
              <a:rPr lang="en-US" sz="2400">
                <a:solidFill>
                  <a:srgbClr val="000000"/>
                </a:solidFill>
                <a:latin typeface="Arial" charset="0"/>
                <a:cs typeface="Times New Roman" pitchFamily="18" charset="0"/>
                <a:sym typeface="Symbol" pitchFamily="18" charset="2"/>
              </a:rPr>
              <a:t> and an                                       efficiency of 10.5%.</a:t>
            </a:r>
          </a:p>
          <a:p>
            <a:pPr>
              <a:spcBef>
                <a:spcPct val="20000"/>
              </a:spcBef>
            </a:pPr>
            <a:r>
              <a:rPr lang="en-US" sz="2400">
                <a:solidFill>
                  <a:srgbClr val="000000"/>
                </a:solidFill>
                <a:latin typeface="Arial" charset="0"/>
                <a:cs typeface="Times New Roman" pitchFamily="18" charset="0"/>
                <a:sym typeface="Symbol" pitchFamily="18" charset="2"/>
              </a:rPr>
              <a:t>(b) If the cell is rated at 0.500 V,                                      what is its current output?</a:t>
            </a:r>
          </a:p>
          <a:p>
            <a:pPr>
              <a:spcBef>
                <a:spcPct val="20000"/>
              </a:spcBef>
            </a:pPr>
            <a:r>
              <a:rPr lang="en-US" sz="2400">
                <a:solidFill>
                  <a:srgbClr val="000000"/>
                </a:solidFill>
                <a:latin typeface="Arial" charset="0"/>
                <a:cs typeface="Times New Roman" pitchFamily="18" charset="0"/>
                <a:sym typeface="Symbol" pitchFamily="18" charset="2"/>
              </a:rPr>
              <a:t>(c) If ten of these cells are placed in series,                     what will the voltage and the current be?</a:t>
            </a:r>
          </a:p>
          <a:p>
            <a:pPr>
              <a:spcBef>
                <a:spcPct val="20000"/>
              </a:spcBef>
            </a:pPr>
            <a:r>
              <a:rPr lang="en-US" sz="2400">
                <a:solidFill>
                  <a:srgbClr val="000000"/>
                </a:solidFill>
                <a:latin typeface="Arial" charset="0"/>
                <a:cs typeface="Times New Roman" pitchFamily="18" charset="0"/>
                <a:sym typeface="Symbol" pitchFamily="18" charset="2"/>
              </a:rPr>
              <a:t>SOLUTION: </a:t>
            </a:r>
          </a:p>
          <a:p>
            <a:pPr>
              <a:spcBef>
                <a:spcPct val="20000"/>
              </a:spcBef>
            </a:pPr>
            <a:r>
              <a:rPr lang="en-US" sz="2400">
                <a:solidFill>
                  <a:srgbClr val="000000"/>
                </a:solidFill>
                <a:latin typeface="Arial" charset="0"/>
                <a:cs typeface="Times New Roman" pitchFamily="18" charset="0"/>
                <a:sym typeface="Symbol" pitchFamily="18" charset="2"/>
              </a:rPr>
              <a:t>(b)</a:t>
            </a:r>
            <a:r>
              <a:rPr lang="en-US" sz="2400" i="1">
                <a:solidFill>
                  <a:srgbClr val="000000"/>
                </a:solidFill>
                <a:latin typeface="Arial" charset="0"/>
                <a:cs typeface="Times New Roman" pitchFamily="18" charset="0"/>
                <a:sym typeface="Symbol" pitchFamily="18" charset="2"/>
              </a:rPr>
              <a:t> P</a:t>
            </a:r>
            <a:r>
              <a:rPr lang="en-US" sz="2400">
                <a:solidFill>
                  <a:srgbClr val="000000"/>
                </a:solidFill>
                <a:latin typeface="Arial" charset="0"/>
                <a:cs typeface="Times New Roman" pitchFamily="18" charset="0"/>
                <a:sym typeface="Symbol" pitchFamily="18" charset="2"/>
              </a:rPr>
              <a:t> = </a:t>
            </a:r>
            <a:r>
              <a:rPr lang="en-US" sz="2400" i="1">
                <a:solidFill>
                  <a:srgbClr val="000000"/>
                </a:solidFill>
                <a:latin typeface="Arial" charset="0"/>
                <a:cs typeface="Times New Roman" pitchFamily="18" charset="0"/>
                <a:sym typeface="Symbol" pitchFamily="18" charset="2"/>
              </a:rPr>
              <a:t>IV</a:t>
            </a:r>
            <a:r>
              <a:rPr lang="en-US" sz="2400">
                <a:solidFill>
                  <a:srgbClr val="000000"/>
                </a:solidFill>
                <a:latin typeface="Arial" charset="0"/>
                <a:cs typeface="Times New Roman" pitchFamily="18" charset="0"/>
                <a:sym typeface="Symbol" pitchFamily="18" charset="2"/>
              </a:rPr>
              <a:t> so that </a:t>
            </a:r>
            <a:r>
              <a:rPr lang="en-US" sz="2400" i="1">
                <a:solidFill>
                  <a:srgbClr val="000000"/>
                </a:solidFill>
                <a:latin typeface="Arial" charset="0"/>
                <a:cs typeface="Times New Roman" pitchFamily="18" charset="0"/>
                <a:sym typeface="Symbol" pitchFamily="18" charset="2"/>
              </a:rPr>
              <a:t>I</a:t>
            </a:r>
            <a:r>
              <a:rPr lang="en-US" sz="2400">
                <a:solidFill>
                  <a:srgbClr val="000000"/>
                </a:solidFill>
                <a:latin typeface="Arial" charset="0"/>
                <a:cs typeface="Times New Roman" pitchFamily="18" charset="0"/>
                <a:sym typeface="Symbol" pitchFamily="18" charset="2"/>
              </a:rPr>
              <a:t> = </a:t>
            </a:r>
            <a:r>
              <a:rPr lang="en-US" sz="2400" i="1">
                <a:solidFill>
                  <a:srgbClr val="000000"/>
                </a:solidFill>
                <a:latin typeface="Arial" charset="0"/>
                <a:cs typeface="Times New Roman" pitchFamily="18" charset="0"/>
                <a:sym typeface="Symbol" pitchFamily="18" charset="2"/>
              </a:rPr>
              <a:t>P/</a:t>
            </a:r>
            <a:r>
              <a:rPr lang="en-US" sz="2400" i="1" baseline="-25000">
                <a:solidFill>
                  <a:srgbClr val="000000"/>
                </a:solidFill>
                <a:latin typeface="Arial" charset="0"/>
                <a:cs typeface="Times New Roman" pitchFamily="18" charset="0"/>
                <a:sym typeface="Symbol" pitchFamily="18" charset="2"/>
              </a:rPr>
              <a:t> </a:t>
            </a:r>
            <a:r>
              <a:rPr lang="en-US" sz="2400" i="1">
                <a:solidFill>
                  <a:srgbClr val="000000"/>
                </a:solidFill>
                <a:latin typeface="Arial" charset="0"/>
                <a:cs typeface="Times New Roman" pitchFamily="18" charset="0"/>
                <a:sym typeface="Symbol" pitchFamily="18" charset="2"/>
              </a:rPr>
              <a:t>V</a:t>
            </a:r>
            <a:r>
              <a:rPr lang="en-US" sz="2400">
                <a:solidFill>
                  <a:srgbClr val="000000"/>
                </a:solidFill>
                <a:latin typeface="Arial" charset="0"/>
                <a:cs typeface="Times New Roman" pitchFamily="18" charset="0"/>
                <a:sym typeface="Symbol" pitchFamily="18" charset="2"/>
              </a:rPr>
              <a:t> = 0.0131/.5 = 0.0262 A.</a:t>
            </a:r>
          </a:p>
          <a:p>
            <a:pPr>
              <a:spcBef>
                <a:spcPct val="20000"/>
              </a:spcBef>
            </a:pPr>
            <a:r>
              <a:rPr lang="en-US" sz="2400">
                <a:solidFill>
                  <a:srgbClr val="000000"/>
                </a:solidFill>
                <a:latin typeface="Arial" charset="0"/>
                <a:cs typeface="Times New Roman" pitchFamily="18" charset="0"/>
                <a:sym typeface="Symbol" pitchFamily="18" charset="2"/>
              </a:rPr>
              <a:t>(c)</a:t>
            </a:r>
            <a:r>
              <a:rPr lang="en-US" sz="2400" i="1">
                <a:solidFill>
                  <a:srgbClr val="000000"/>
                </a:solidFill>
                <a:latin typeface="Arial" charset="0"/>
                <a:cs typeface="Times New Roman" pitchFamily="18" charset="0"/>
                <a:sym typeface="Symbol" pitchFamily="18" charset="2"/>
              </a:rPr>
              <a:t> </a:t>
            </a:r>
            <a:r>
              <a:rPr lang="en-US" sz="2400" i="1">
                <a:solidFill>
                  <a:schemeClr val="accent2"/>
                </a:solidFill>
                <a:latin typeface="Arial" charset="0"/>
                <a:cs typeface="Times New Roman" pitchFamily="18" charset="0"/>
                <a:sym typeface="Symbol" pitchFamily="18" charset="2"/>
              </a:rPr>
              <a:t>In series the voltage increases</a:t>
            </a:r>
            <a:r>
              <a:rPr lang="en-US" sz="2400">
                <a:solidFill>
                  <a:srgbClr val="000000"/>
                </a:solidFill>
                <a:latin typeface="Arial" charset="0"/>
                <a:cs typeface="Times New Roman" pitchFamily="18" charset="0"/>
                <a:sym typeface="Symbol" pitchFamily="18" charset="2"/>
              </a:rPr>
              <a:t>.</a:t>
            </a:r>
          </a:p>
          <a:p>
            <a:pPr>
              <a:spcBef>
                <a:spcPct val="20000"/>
              </a:spcBef>
            </a:pPr>
            <a:r>
              <a:rPr lang="en-US" sz="2400" i="1">
                <a:solidFill>
                  <a:srgbClr val="000000"/>
                </a:solidFill>
                <a:latin typeface="Arial" charset="0"/>
                <a:cs typeface="Times New Roman" pitchFamily="18" charset="0"/>
                <a:sym typeface="Symbol" pitchFamily="18" charset="2"/>
              </a:rPr>
              <a:t>     </a:t>
            </a:r>
            <a:r>
              <a:rPr lang="en-US" sz="2400" i="1">
                <a:solidFill>
                  <a:schemeClr val="accent2"/>
                </a:solidFill>
                <a:latin typeface="Arial" charset="0"/>
                <a:cs typeface="Times New Roman" pitchFamily="18" charset="0"/>
                <a:sym typeface="Symbol" pitchFamily="18" charset="2"/>
              </a:rPr>
              <a:t>In series the current stays the same</a:t>
            </a:r>
            <a:r>
              <a:rPr lang="en-US" sz="2400">
                <a:solidFill>
                  <a:srgbClr val="000000"/>
                </a:solidFill>
                <a:latin typeface="Arial" charset="0"/>
                <a:cs typeface="Times New Roman" pitchFamily="18" charset="0"/>
                <a:sym typeface="Symbol" pitchFamily="18" charset="2"/>
              </a:rPr>
              <a:t>.</a:t>
            </a:r>
          </a:p>
          <a:p>
            <a:pPr>
              <a:spcBef>
                <a:spcPct val="20000"/>
              </a:spcBef>
            </a:pPr>
            <a:r>
              <a:rPr lang="en-US" sz="2400">
                <a:solidFill>
                  <a:srgbClr val="000000"/>
                </a:solidFill>
                <a:latin typeface="Arial" charset="0"/>
                <a:cs typeface="Times New Roman" pitchFamily="18" charset="0"/>
                <a:sym typeface="Symbol" pitchFamily="18" charset="2"/>
              </a:rPr>
              <a:t>Thus </a:t>
            </a:r>
            <a:r>
              <a:rPr lang="en-US" sz="2400" i="1">
                <a:solidFill>
                  <a:srgbClr val="000000"/>
                </a:solidFill>
                <a:latin typeface="Arial" charset="0"/>
                <a:cs typeface="Times New Roman" pitchFamily="18" charset="0"/>
                <a:sym typeface="Symbol" pitchFamily="18" charset="2"/>
              </a:rPr>
              <a:t>V</a:t>
            </a:r>
            <a:r>
              <a:rPr lang="en-US" sz="2400">
                <a:solidFill>
                  <a:srgbClr val="000000"/>
                </a:solidFill>
                <a:latin typeface="Arial" charset="0"/>
                <a:cs typeface="Times New Roman" pitchFamily="18" charset="0"/>
                <a:sym typeface="Symbol" pitchFamily="18" charset="2"/>
              </a:rPr>
              <a:t> = 10(0.500) = 5.00 V and </a:t>
            </a:r>
            <a:r>
              <a:rPr lang="en-US" sz="2400" i="1">
                <a:solidFill>
                  <a:srgbClr val="000000"/>
                </a:solidFill>
                <a:latin typeface="Arial" charset="0"/>
                <a:cs typeface="Times New Roman" pitchFamily="18" charset="0"/>
                <a:sym typeface="Symbol" pitchFamily="18" charset="2"/>
              </a:rPr>
              <a:t>I</a:t>
            </a:r>
            <a:r>
              <a:rPr lang="en-US" sz="2400">
                <a:solidFill>
                  <a:srgbClr val="000000"/>
                </a:solidFill>
                <a:latin typeface="Arial" charset="0"/>
                <a:cs typeface="Times New Roman" pitchFamily="18" charset="0"/>
                <a:sym typeface="Symbol" pitchFamily="18" charset="2"/>
              </a:rPr>
              <a:t> = 0.0262 A.</a:t>
            </a:r>
          </a:p>
        </p:txBody>
      </p:sp>
      <p:sp>
        <p:nvSpPr>
          <p:cNvPr id="87043" name="Rectangle 6"/>
          <p:cNvSpPr>
            <a:spLocks noChangeArrowheads="1"/>
          </p:cNvSpPr>
          <p:nvPr/>
        </p:nvSpPr>
        <p:spPr bwMode="auto">
          <a:xfrm>
            <a:off x="685800" y="1401763"/>
            <a:ext cx="7772400" cy="5159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pic>
        <p:nvPicPr>
          <p:cNvPr id="87044" name="Picture 7" descr="Panasonic HIT Photovoltaic Cells Demonstrate High PID Resistance">
            <a:hlinkClick r:id="rId5"/>
          </p:cNvPr>
          <p:cNvPicPr>
            <a:picLocks noChangeAspect="1" noChangeArrowheads="1"/>
          </p:cNvPicPr>
          <p:nvPr/>
        </p:nvPicPr>
        <p:blipFill>
          <a:blip r:embed="rId6" cstate="print">
            <a:clrChange>
              <a:clrFrom>
                <a:srgbClr val="FBFDFA"/>
              </a:clrFrom>
              <a:clrTo>
                <a:srgbClr val="FBFDFA">
                  <a:alpha val="0"/>
                </a:srgbClr>
              </a:clrTo>
            </a:clrChange>
          </a:blip>
          <a:srcRect/>
          <a:stretch>
            <a:fillRect/>
          </a:stretch>
        </p:blipFill>
        <p:spPr bwMode="auto">
          <a:xfrm>
            <a:off x="5430838" y="1646238"/>
            <a:ext cx="3394075" cy="2952750"/>
          </a:xfrm>
          <a:prstGeom prst="rect">
            <a:avLst/>
          </a:prstGeom>
          <a:noFill/>
          <a:ln w="9525">
            <a:noFill/>
            <a:miter lim="800000"/>
            <a:headEnd/>
            <a:tailEnd/>
          </a:ln>
        </p:spPr>
      </p:pic>
      <p:sp>
        <p:nvSpPr>
          <p:cNvPr id="87045"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55781">
                                            <p:txEl>
                                              <p:pRg st="1" end="1"/>
                                            </p:txEl>
                                          </p:spTgt>
                                        </p:tgtEl>
                                        <p:attrNameLst>
                                          <p:attrName>style.visibility</p:attrName>
                                        </p:attrNameLst>
                                      </p:cBhvr>
                                      <p:to>
                                        <p:strVal val="visible"/>
                                      </p:to>
                                    </p:set>
                                    <p:anim calcmode="lin" valueType="num">
                                      <p:cBhvr additive="base">
                                        <p:cTn id="7" dur="500" fill="hold"/>
                                        <p:tgtEl>
                                          <p:spTgt spid="135578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5578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55781">
                                            <p:txEl>
                                              <p:pRg st="2" end="2"/>
                                            </p:txEl>
                                          </p:spTgt>
                                        </p:tgtEl>
                                        <p:attrNameLst>
                                          <p:attrName>style.visibility</p:attrName>
                                        </p:attrNameLst>
                                      </p:cBhvr>
                                      <p:to>
                                        <p:strVal val="visible"/>
                                      </p:to>
                                    </p:set>
                                    <p:anim calcmode="lin" valueType="num">
                                      <p:cBhvr additive="base">
                                        <p:cTn id="13" dur="500" fill="hold"/>
                                        <p:tgtEl>
                                          <p:spTgt spid="135578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5578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55781">
                                            <p:txEl>
                                              <p:pRg st="3" end="3"/>
                                            </p:txEl>
                                          </p:spTgt>
                                        </p:tgtEl>
                                        <p:attrNameLst>
                                          <p:attrName>style.visibility</p:attrName>
                                        </p:attrNameLst>
                                      </p:cBhvr>
                                      <p:to>
                                        <p:strVal val="visible"/>
                                      </p:to>
                                    </p:set>
                                    <p:anim calcmode="lin" valueType="num">
                                      <p:cBhvr additive="base">
                                        <p:cTn id="19" dur="500" fill="hold"/>
                                        <p:tgtEl>
                                          <p:spTgt spid="135578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5578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55781">
                                            <p:txEl>
                                              <p:pRg st="4" end="4"/>
                                            </p:txEl>
                                          </p:spTgt>
                                        </p:tgtEl>
                                        <p:attrNameLst>
                                          <p:attrName>style.visibility</p:attrName>
                                        </p:attrNameLst>
                                      </p:cBhvr>
                                      <p:to>
                                        <p:strVal val="visible"/>
                                      </p:to>
                                    </p:set>
                                    <p:anim calcmode="lin" valueType="num">
                                      <p:cBhvr additive="base">
                                        <p:cTn id="25" dur="500" fill="hold"/>
                                        <p:tgtEl>
                                          <p:spTgt spid="135578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55781">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55781">
                                            <p:txEl>
                                              <p:pRg st="5" end="5"/>
                                            </p:txEl>
                                          </p:spTgt>
                                        </p:tgtEl>
                                        <p:attrNameLst>
                                          <p:attrName>style.visibility</p:attrName>
                                        </p:attrNameLst>
                                      </p:cBhvr>
                                      <p:to>
                                        <p:strVal val="visible"/>
                                      </p:to>
                                    </p:set>
                                    <p:anim calcmode="lin" valueType="num">
                                      <p:cBhvr additive="base">
                                        <p:cTn id="31" dur="500" fill="hold"/>
                                        <p:tgtEl>
                                          <p:spTgt spid="135578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55781">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55781">
                                            <p:txEl>
                                              <p:pRg st="6" end="6"/>
                                            </p:txEl>
                                          </p:spTgt>
                                        </p:tgtEl>
                                        <p:attrNameLst>
                                          <p:attrName>style.visibility</p:attrName>
                                        </p:attrNameLst>
                                      </p:cBhvr>
                                      <p:to>
                                        <p:strVal val="visible"/>
                                      </p:to>
                                    </p:set>
                                    <p:anim calcmode="lin" valueType="num">
                                      <p:cBhvr additive="base">
                                        <p:cTn id="37" dur="500" fill="hold"/>
                                        <p:tgtEl>
                                          <p:spTgt spid="135578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55781">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55781">
                                            <p:txEl>
                                              <p:pRg st="7" end="7"/>
                                            </p:txEl>
                                          </p:spTgt>
                                        </p:tgtEl>
                                        <p:attrNameLst>
                                          <p:attrName>style.visibility</p:attrName>
                                        </p:attrNameLst>
                                      </p:cBhvr>
                                      <p:to>
                                        <p:strVal val="visible"/>
                                      </p:to>
                                    </p:set>
                                    <p:anim calcmode="lin" valueType="num">
                                      <p:cBhvr additive="base">
                                        <p:cTn id="43" dur="500" fill="hold"/>
                                        <p:tgtEl>
                                          <p:spTgt spid="1355781">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55781">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7829" name="Rectangle 5"/>
          <p:cNvSpPr>
            <a:spLocks noChangeArrowheads="1"/>
          </p:cNvSpPr>
          <p:nvPr/>
        </p:nvSpPr>
        <p:spPr bwMode="auto">
          <a:xfrm>
            <a:off x="674688" y="1860550"/>
            <a:ext cx="7772400" cy="4997450"/>
          </a:xfrm>
          <a:prstGeom prst="rect">
            <a:avLst/>
          </a:prstGeom>
          <a:solidFill>
            <a:srgbClr val="FFFFCC"/>
          </a:solidFill>
          <a:ln w="9525">
            <a:noFill/>
            <a:miter lim="800000"/>
            <a:headEnd/>
            <a:tailEnd/>
          </a:ln>
        </p:spPr>
        <p:txBody>
          <a:bodyPr/>
          <a:lstStyle/>
          <a:p>
            <a:pPr>
              <a:spcBef>
                <a:spcPct val="20000"/>
              </a:spcBef>
            </a:pPr>
            <a:r>
              <a:rPr lang="en-US" sz="2400">
                <a:latin typeface="Arial" charset="0"/>
                <a:sym typeface="Symbol" pitchFamily="18" charset="2"/>
              </a:rPr>
              <a:t>EXAMPLE: </a:t>
            </a:r>
            <a:r>
              <a:rPr lang="en-US" sz="2400">
                <a:solidFill>
                  <a:srgbClr val="000000"/>
                </a:solidFill>
                <a:latin typeface="Arial" charset="0"/>
                <a:cs typeface="Times New Roman" pitchFamily="18" charset="0"/>
                <a:sym typeface="Symbol" pitchFamily="18" charset="2"/>
              </a:rPr>
              <a:t>A photovoltaic cell has                                     an area of 1.00 cm</a:t>
            </a:r>
            <a:r>
              <a:rPr lang="en-US" sz="2400" baseline="30000">
                <a:solidFill>
                  <a:srgbClr val="000000"/>
                </a:solidFill>
                <a:latin typeface="Arial" charset="0"/>
                <a:cs typeface="Times New Roman" pitchFamily="18" charset="0"/>
                <a:sym typeface="Symbol" pitchFamily="18" charset="2"/>
              </a:rPr>
              <a:t>2</a:t>
            </a:r>
            <a:r>
              <a:rPr lang="en-US" sz="2400">
                <a:solidFill>
                  <a:srgbClr val="000000"/>
                </a:solidFill>
                <a:latin typeface="Arial" charset="0"/>
                <a:cs typeface="Times New Roman" pitchFamily="18" charset="0"/>
                <a:sym typeface="Symbol" pitchFamily="18" charset="2"/>
              </a:rPr>
              <a:t> and an                                       efficiency of 10.5%.</a:t>
            </a:r>
          </a:p>
          <a:p>
            <a:pPr>
              <a:spcBef>
                <a:spcPct val="20000"/>
              </a:spcBef>
            </a:pPr>
            <a:r>
              <a:rPr lang="en-US" sz="2400">
                <a:solidFill>
                  <a:srgbClr val="000000"/>
                </a:solidFill>
                <a:latin typeface="Arial" charset="0"/>
                <a:cs typeface="Times New Roman" pitchFamily="18" charset="0"/>
                <a:sym typeface="Symbol" pitchFamily="18" charset="2"/>
              </a:rPr>
              <a:t>(d) If ten of these cells are placed                                      in parallel, what will the voltage and                                 the current be?</a:t>
            </a:r>
          </a:p>
          <a:p>
            <a:pPr>
              <a:spcBef>
                <a:spcPct val="20000"/>
              </a:spcBef>
            </a:pPr>
            <a:r>
              <a:rPr lang="en-US" sz="2400">
                <a:solidFill>
                  <a:srgbClr val="000000"/>
                </a:solidFill>
                <a:latin typeface="Arial" charset="0"/>
                <a:cs typeface="Times New Roman" pitchFamily="18" charset="0"/>
                <a:sym typeface="Symbol" pitchFamily="18" charset="2"/>
              </a:rPr>
              <a:t>SOLUTION: </a:t>
            </a:r>
          </a:p>
          <a:p>
            <a:pPr>
              <a:spcBef>
                <a:spcPct val="20000"/>
              </a:spcBef>
            </a:pPr>
            <a:r>
              <a:rPr lang="en-US" sz="2400">
                <a:solidFill>
                  <a:srgbClr val="000000"/>
                </a:solidFill>
                <a:latin typeface="Arial" charset="0"/>
                <a:cs typeface="Times New Roman" pitchFamily="18" charset="0"/>
                <a:sym typeface="Symbol" pitchFamily="18" charset="2"/>
              </a:rPr>
              <a:t>(d)</a:t>
            </a:r>
            <a:r>
              <a:rPr lang="en-US" sz="2400" i="1">
                <a:solidFill>
                  <a:srgbClr val="000000"/>
                </a:solidFill>
                <a:latin typeface="Arial" charset="0"/>
                <a:cs typeface="Times New Roman" pitchFamily="18" charset="0"/>
                <a:sym typeface="Symbol" pitchFamily="18" charset="2"/>
              </a:rPr>
              <a:t> </a:t>
            </a:r>
            <a:r>
              <a:rPr lang="en-US" sz="2400" i="1">
                <a:solidFill>
                  <a:schemeClr val="accent2"/>
                </a:solidFill>
                <a:latin typeface="Arial" charset="0"/>
                <a:cs typeface="Times New Roman" pitchFamily="18" charset="0"/>
                <a:sym typeface="Symbol" pitchFamily="18" charset="2"/>
              </a:rPr>
              <a:t>In parallel the voltage stays the same</a:t>
            </a:r>
            <a:r>
              <a:rPr lang="en-US" sz="2400">
                <a:solidFill>
                  <a:srgbClr val="000000"/>
                </a:solidFill>
                <a:latin typeface="Arial" charset="0"/>
                <a:cs typeface="Times New Roman" pitchFamily="18" charset="0"/>
                <a:sym typeface="Symbol" pitchFamily="18" charset="2"/>
              </a:rPr>
              <a:t>.</a:t>
            </a:r>
          </a:p>
          <a:p>
            <a:pPr>
              <a:spcBef>
                <a:spcPct val="20000"/>
              </a:spcBef>
            </a:pPr>
            <a:r>
              <a:rPr lang="en-US" sz="2400" i="1">
                <a:solidFill>
                  <a:srgbClr val="000000"/>
                </a:solidFill>
                <a:latin typeface="Arial" charset="0"/>
                <a:cs typeface="Times New Roman" pitchFamily="18" charset="0"/>
                <a:sym typeface="Symbol" pitchFamily="18" charset="2"/>
              </a:rPr>
              <a:t>     </a:t>
            </a:r>
            <a:r>
              <a:rPr lang="en-US" sz="2400" i="1">
                <a:solidFill>
                  <a:schemeClr val="accent2"/>
                </a:solidFill>
                <a:latin typeface="Arial" charset="0"/>
                <a:cs typeface="Times New Roman" pitchFamily="18" charset="0"/>
                <a:sym typeface="Symbol" pitchFamily="18" charset="2"/>
              </a:rPr>
              <a:t>In parallel the current increases</a:t>
            </a:r>
            <a:r>
              <a:rPr lang="en-US" sz="2400">
                <a:solidFill>
                  <a:srgbClr val="000000"/>
                </a:solidFill>
                <a:latin typeface="Arial" charset="0"/>
                <a:cs typeface="Times New Roman" pitchFamily="18" charset="0"/>
                <a:sym typeface="Symbol" pitchFamily="18" charset="2"/>
              </a:rPr>
              <a:t>.</a:t>
            </a:r>
          </a:p>
          <a:p>
            <a:pPr>
              <a:spcBef>
                <a:spcPct val="20000"/>
              </a:spcBef>
            </a:pPr>
            <a:r>
              <a:rPr lang="en-US" sz="2400">
                <a:solidFill>
                  <a:srgbClr val="000000"/>
                </a:solidFill>
                <a:latin typeface="Arial" charset="0"/>
                <a:cs typeface="Times New Roman" pitchFamily="18" charset="0"/>
                <a:sym typeface="Symbol" pitchFamily="18" charset="2"/>
              </a:rPr>
              <a:t>Thus </a:t>
            </a:r>
            <a:r>
              <a:rPr lang="en-US" sz="2400" i="1">
                <a:solidFill>
                  <a:srgbClr val="000000"/>
                </a:solidFill>
                <a:latin typeface="Arial" charset="0"/>
                <a:cs typeface="Times New Roman" pitchFamily="18" charset="0"/>
                <a:sym typeface="Symbol" pitchFamily="18" charset="2"/>
              </a:rPr>
              <a:t>V</a:t>
            </a:r>
            <a:r>
              <a:rPr lang="en-US" sz="2400">
                <a:solidFill>
                  <a:srgbClr val="000000"/>
                </a:solidFill>
                <a:latin typeface="Arial" charset="0"/>
                <a:cs typeface="Times New Roman" pitchFamily="18" charset="0"/>
                <a:sym typeface="Symbol" pitchFamily="18" charset="2"/>
              </a:rPr>
              <a:t> = 0.500 V and </a:t>
            </a:r>
            <a:r>
              <a:rPr lang="en-US" sz="2400" i="1">
                <a:solidFill>
                  <a:srgbClr val="000000"/>
                </a:solidFill>
                <a:latin typeface="Arial" charset="0"/>
                <a:cs typeface="Times New Roman" pitchFamily="18" charset="0"/>
                <a:sym typeface="Symbol" pitchFamily="18" charset="2"/>
              </a:rPr>
              <a:t>I</a:t>
            </a:r>
            <a:r>
              <a:rPr lang="en-US" sz="2400">
                <a:solidFill>
                  <a:srgbClr val="000000"/>
                </a:solidFill>
                <a:latin typeface="Arial" charset="0"/>
                <a:cs typeface="Times New Roman" pitchFamily="18" charset="0"/>
                <a:sym typeface="Symbol" pitchFamily="18" charset="2"/>
              </a:rPr>
              <a:t> = (10)(0.0262) = 0.262 A.</a:t>
            </a:r>
          </a:p>
        </p:txBody>
      </p:sp>
      <p:sp>
        <p:nvSpPr>
          <p:cNvPr id="88067" name="Rectangle 6"/>
          <p:cNvSpPr>
            <a:spLocks noChangeArrowheads="1"/>
          </p:cNvSpPr>
          <p:nvPr/>
        </p:nvSpPr>
        <p:spPr bwMode="auto">
          <a:xfrm>
            <a:off x="685800" y="1401763"/>
            <a:ext cx="7772400" cy="5159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pic>
        <p:nvPicPr>
          <p:cNvPr id="88068" name="Picture 7" descr="Panasonic HIT Photovoltaic Cells Demonstrate High PID Resistance">
            <a:hlinkClick r:id="rId5"/>
          </p:cNvPr>
          <p:cNvPicPr>
            <a:picLocks noChangeAspect="1" noChangeArrowheads="1"/>
          </p:cNvPicPr>
          <p:nvPr/>
        </p:nvPicPr>
        <p:blipFill>
          <a:blip r:embed="rId6" cstate="print">
            <a:clrChange>
              <a:clrFrom>
                <a:srgbClr val="FBFDFA"/>
              </a:clrFrom>
              <a:clrTo>
                <a:srgbClr val="FBFDFA">
                  <a:alpha val="0"/>
                </a:srgbClr>
              </a:clrTo>
            </a:clrChange>
          </a:blip>
          <a:srcRect/>
          <a:stretch>
            <a:fillRect/>
          </a:stretch>
        </p:blipFill>
        <p:spPr bwMode="auto">
          <a:xfrm>
            <a:off x="5430838" y="1646238"/>
            <a:ext cx="3394075" cy="2952750"/>
          </a:xfrm>
          <a:prstGeom prst="rect">
            <a:avLst/>
          </a:prstGeom>
          <a:noFill/>
          <a:ln w="9525">
            <a:noFill/>
            <a:miter lim="800000"/>
            <a:headEnd/>
            <a:tailEnd/>
          </a:ln>
        </p:spPr>
      </p:pic>
      <p:sp>
        <p:nvSpPr>
          <p:cNvPr id="88069"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57829">
                                            <p:txEl>
                                              <p:pRg st="1" end="1"/>
                                            </p:txEl>
                                          </p:spTgt>
                                        </p:tgtEl>
                                        <p:attrNameLst>
                                          <p:attrName>style.visibility</p:attrName>
                                        </p:attrNameLst>
                                      </p:cBhvr>
                                      <p:to>
                                        <p:strVal val="visible"/>
                                      </p:to>
                                    </p:set>
                                    <p:anim calcmode="lin" valueType="num">
                                      <p:cBhvr additive="base">
                                        <p:cTn id="7" dur="500" fill="hold"/>
                                        <p:tgtEl>
                                          <p:spTgt spid="135782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5782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57829">
                                            <p:txEl>
                                              <p:pRg st="2" end="2"/>
                                            </p:txEl>
                                          </p:spTgt>
                                        </p:tgtEl>
                                        <p:attrNameLst>
                                          <p:attrName>style.visibility</p:attrName>
                                        </p:attrNameLst>
                                      </p:cBhvr>
                                      <p:to>
                                        <p:strVal val="visible"/>
                                      </p:to>
                                    </p:set>
                                    <p:anim calcmode="lin" valueType="num">
                                      <p:cBhvr additive="base">
                                        <p:cTn id="13" dur="500" fill="hold"/>
                                        <p:tgtEl>
                                          <p:spTgt spid="135782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5782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57829">
                                            <p:txEl>
                                              <p:pRg st="3" end="3"/>
                                            </p:txEl>
                                          </p:spTgt>
                                        </p:tgtEl>
                                        <p:attrNameLst>
                                          <p:attrName>style.visibility</p:attrName>
                                        </p:attrNameLst>
                                      </p:cBhvr>
                                      <p:to>
                                        <p:strVal val="visible"/>
                                      </p:to>
                                    </p:set>
                                    <p:anim calcmode="lin" valueType="num">
                                      <p:cBhvr additive="base">
                                        <p:cTn id="19" dur="500" fill="hold"/>
                                        <p:tgtEl>
                                          <p:spTgt spid="135782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5782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57829">
                                            <p:txEl>
                                              <p:pRg st="4" end="4"/>
                                            </p:txEl>
                                          </p:spTgt>
                                        </p:tgtEl>
                                        <p:attrNameLst>
                                          <p:attrName>style.visibility</p:attrName>
                                        </p:attrNameLst>
                                      </p:cBhvr>
                                      <p:to>
                                        <p:strVal val="visible"/>
                                      </p:to>
                                    </p:set>
                                    <p:anim calcmode="lin" valueType="num">
                                      <p:cBhvr additive="base">
                                        <p:cTn id="25" dur="500" fill="hold"/>
                                        <p:tgtEl>
                                          <p:spTgt spid="135782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5782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57829">
                                            <p:txEl>
                                              <p:pRg st="5" end="5"/>
                                            </p:txEl>
                                          </p:spTgt>
                                        </p:tgtEl>
                                        <p:attrNameLst>
                                          <p:attrName>style.visibility</p:attrName>
                                        </p:attrNameLst>
                                      </p:cBhvr>
                                      <p:to>
                                        <p:strVal val="visible"/>
                                      </p:to>
                                    </p:set>
                                    <p:anim calcmode="lin" valueType="num">
                                      <p:cBhvr additive="base">
                                        <p:cTn id="31" dur="500" fill="hold"/>
                                        <p:tgtEl>
                                          <p:spTgt spid="135782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57829">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06" name="Rectangle 6"/>
          <p:cNvSpPr>
            <a:spLocks noChangeArrowheads="1"/>
          </p:cNvSpPr>
          <p:nvPr/>
        </p:nvSpPr>
        <p:spPr bwMode="auto">
          <a:xfrm>
            <a:off x="682625" y="5302250"/>
            <a:ext cx="7764463" cy="1555750"/>
          </a:xfrm>
          <a:prstGeom prst="rect">
            <a:avLst/>
          </a:prstGeom>
          <a:solidFill>
            <a:srgbClr val="FFCCCC"/>
          </a:solidFill>
          <a:ln w="9525">
            <a:noFill/>
            <a:miter lim="800000"/>
            <a:headEnd/>
            <a:tailEnd/>
          </a:ln>
        </p:spPr>
        <p:txBody>
          <a:bodyPr/>
          <a:lstStyle/>
          <a:p>
            <a:r>
              <a:rPr lang="en-US" sz="2400" b="1" i="1">
                <a:latin typeface="Arial" charset="0"/>
              </a:rPr>
              <a:t>FYI</a:t>
            </a:r>
          </a:p>
          <a:p>
            <a:r>
              <a:rPr lang="en-US" sz="2400" b="1">
                <a:latin typeface="Arial" charset="0"/>
                <a:sym typeface="Symbol" pitchFamily="18" charset="2"/>
              </a:rPr>
              <a:t></a:t>
            </a:r>
            <a:r>
              <a:rPr lang="en-US" sz="2400">
                <a:latin typeface="Arial" charset="0"/>
                <a:sym typeface="Symbol" pitchFamily="18" charset="2"/>
              </a:rPr>
              <a:t>Obviously, a solar-powered calculator                         doesn’t need as much power to                                 operate!</a:t>
            </a:r>
          </a:p>
        </p:txBody>
      </p:sp>
      <p:sp>
        <p:nvSpPr>
          <p:cNvPr id="1382402" name="Rectangle 2"/>
          <p:cNvSpPr>
            <a:spLocks noChangeArrowheads="1"/>
          </p:cNvSpPr>
          <p:nvPr/>
        </p:nvSpPr>
        <p:spPr bwMode="auto">
          <a:xfrm>
            <a:off x="674688" y="1860550"/>
            <a:ext cx="7772400" cy="3505200"/>
          </a:xfrm>
          <a:prstGeom prst="rect">
            <a:avLst/>
          </a:prstGeom>
          <a:solidFill>
            <a:srgbClr val="FFFFCC"/>
          </a:solidFill>
          <a:ln w="9525">
            <a:noFill/>
            <a:miter lim="800000"/>
            <a:headEnd/>
            <a:tailEnd/>
          </a:ln>
        </p:spPr>
        <p:txBody>
          <a:bodyPr/>
          <a:lstStyle/>
          <a:p>
            <a:pPr>
              <a:spcBef>
                <a:spcPct val="20000"/>
              </a:spcBef>
            </a:pPr>
            <a:r>
              <a:rPr lang="en-US" sz="2400">
                <a:latin typeface="Arial" charset="0"/>
                <a:sym typeface="Symbol" pitchFamily="18" charset="2"/>
              </a:rPr>
              <a:t>EXAMPLE: </a:t>
            </a:r>
            <a:r>
              <a:rPr lang="en-US" sz="2400">
                <a:solidFill>
                  <a:srgbClr val="000000"/>
                </a:solidFill>
                <a:latin typeface="Arial" charset="0"/>
                <a:cs typeface="Times New Roman" pitchFamily="18" charset="0"/>
                <a:sym typeface="Symbol" pitchFamily="18" charset="2"/>
              </a:rPr>
              <a:t>A photovoltaic cell has                                     an area of 1.00 cm</a:t>
            </a:r>
            <a:r>
              <a:rPr lang="en-US" sz="2400" baseline="30000">
                <a:solidFill>
                  <a:srgbClr val="000000"/>
                </a:solidFill>
                <a:latin typeface="Arial" charset="0"/>
                <a:cs typeface="Times New Roman" pitchFamily="18" charset="0"/>
                <a:sym typeface="Symbol" pitchFamily="18" charset="2"/>
              </a:rPr>
              <a:t>2</a:t>
            </a:r>
            <a:r>
              <a:rPr lang="en-US" sz="2400">
                <a:solidFill>
                  <a:srgbClr val="000000"/>
                </a:solidFill>
                <a:latin typeface="Arial" charset="0"/>
                <a:cs typeface="Times New Roman" pitchFamily="18" charset="0"/>
                <a:sym typeface="Symbol" pitchFamily="18" charset="2"/>
              </a:rPr>
              <a:t> and an                                       efficiency of 10.5%.</a:t>
            </a:r>
          </a:p>
          <a:p>
            <a:pPr>
              <a:spcBef>
                <a:spcPct val="20000"/>
              </a:spcBef>
            </a:pPr>
            <a:r>
              <a:rPr lang="en-US" sz="2400">
                <a:solidFill>
                  <a:srgbClr val="000000"/>
                </a:solidFill>
                <a:latin typeface="Arial" charset="0"/>
                <a:cs typeface="Times New Roman" pitchFamily="18" charset="0"/>
                <a:sym typeface="Symbol" pitchFamily="18" charset="2"/>
              </a:rPr>
              <a:t>(e) How many cells would you                                          need to operate a 100 W circuit?</a:t>
            </a:r>
          </a:p>
          <a:p>
            <a:pPr>
              <a:spcBef>
                <a:spcPct val="20000"/>
              </a:spcBef>
            </a:pPr>
            <a:r>
              <a:rPr lang="en-US" sz="2400">
                <a:solidFill>
                  <a:srgbClr val="000000"/>
                </a:solidFill>
                <a:latin typeface="Arial" charset="0"/>
                <a:cs typeface="Times New Roman" pitchFamily="18" charset="0"/>
                <a:sym typeface="Symbol" pitchFamily="18" charset="2"/>
              </a:rPr>
              <a:t>SOLUTION: </a:t>
            </a:r>
          </a:p>
          <a:p>
            <a:pPr>
              <a:spcBef>
                <a:spcPct val="20000"/>
              </a:spcBef>
            </a:pPr>
            <a:r>
              <a:rPr lang="en-US" sz="2400">
                <a:solidFill>
                  <a:srgbClr val="000000"/>
                </a:solidFill>
                <a:latin typeface="Arial" charset="0"/>
                <a:cs typeface="Times New Roman" pitchFamily="18" charset="0"/>
                <a:sym typeface="Symbol" pitchFamily="18" charset="2"/>
              </a:rPr>
              <a:t>(e) </a:t>
            </a:r>
            <a:r>
              <a:rPr lang="en-US" sz="2400" i="1">
                <a:solidFill>
                  <a:srgbClr val="000000"/>
                </a:solidFill>
                <a:latin typeface="Arial" charset="0"/>
                <a:cs typeface="Times New Roman" pitchFamily="18" charset="0"/>
                <a:sym typeface="Symbol" pitchFamily="18" charset="2"/>
              </a:rPr>
              <a:t>P</a:t>
            </a:r>
            <a:r>
              <a:rPr lang="en-US" sz="2400" i="1" baseline="-25000">
                <a:solidFill>
                  <a:srgbClr val="000000"/>
                </a:solidFill>
                <a:latin typeface="Arial" charset="0"/>
                <a:cs typeface="Times New Roman" pitchFamily="18" charset="0"/>
                <a:sym typeface="Symbol" pitchFamily="18" charset="2"/>
              </a:rPr>
              <a:t>out</a:t>
            </a:r>
            <a:r>
              <a:rPr lang="en-US" sz="2400">
                <a:solidFill>
                  <a:srgbClr val="000000"/>
                </a:solidFill>
                <a:latin typeface="Arial" charset="0"/>
                <a:cs typeface="Times New Roman" pitchFamily="18" charset="0"/>
                <a:sym typeface="Symbol" pitchFamily="18" charset="2"/>
              </a:rPr>
              <a:t> = 0.0131 W</a:t>
            </a:r>
            <a:r>
              <a:rPr lang="en-US" sz="2400" i="1">
                <a:solidFill>
                  <a:srgbClr val="000000"/>
                </a:solidFill>
                <a:latin typeface="Arial" charset="0"/>
                <a:cs typeface="Times New Roman" pitchFamily="18" charset="0"/>
                <a:sym typeface="Symbol" pitchFamily="18" charset="2"/>
              </a:rPr>
              <a:t>/ </a:t>
            </a:r>
            <a:r>
              <a:rPr lang="en-US" sz="2400">
                <a:solidFill>
                  <a:srgbClr val="000000"/>
                </a:solidFill>
                <a:latin typeface="Arial" charset="0"/>
                <a:cs typeface="Times New Roman" pitchFamily="18" charset="0"/>
                <a:sym typeface="Symbol" pitchFamily="18" charset="2"/>
              </a:rPr>
              <a:t>cell. Thus</a:t>
            </a:r>
          </a:p>
          <a:p>
            <a:pPr>
              <a:spcBef>
                <a:spcPct val="20000"/>
              </a:spcBef>
            </a:pPr>
            <a:r>
              <a:rPr lang="en-US" sz="2400">
                <a:solidFill>
                  <a:srgbClr val="000000"/>
                </a:solidFill>
                <a:latin typeface="Arial" charset="0"/>
                <a:cs typeface="Times New Roman" pitchFamily="18" charset="0"/>
                <a:sym typeface="Symbol" pitchFamily="18" charset="2"/>
              </a:rPr>
              <a:t>     (100 W) </a:t>
            </a:r>
            <a:r>
              <a:rPr lang="en-US" sz="2400" i="1">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sym typeface="Symbol" pitchFamily="18" charset="2"/>
              </a:rPr>
              <a:t> (0.0131 W</a:t>
            </a:r>
            <a:r>
              <a:rPr lang="en-US" sz="2400" i="1">
                <a:solidFill>
                  <a:srgbClr val="000000"/>
                </a:solidFill>
                <a:latin typeface="Arial" charset="0"/>
                <a:cs typeface="Times New Roman" pitchFamily="18" charset="0"/>
                <a:sym typeface="Symbol" pitchFamily="18" charset="2"/>
              </a:rPr>
              <a:t>/ </a:t>
            </a:r>
            <a:r>
              <a:rPr lang="en-US" sz="2400">
                <a:solidFill>
                  <a:srgbClr val="000000"/>
                </a:solidFill>
                <a:latin typeface="Arial" charset="0"/>
                <a:cs typeface="Times New Roman" pitchFamily="18" charset="0"/>
                <a:sym typeface="Symbol" pitchFamily="18" charset="2"/>
              </a:rPr>
              <a:t>cell) = 7630 cells!</a:t>
            </a:r>
          </a:p>
        </p:txBody>
      </p:sp>
      <p:sp>
        <p:nvSpPr>
          <p:cNvPr id="89092" name="Rectangle 3"/>
          <p:cNvSpPr>
            <a:spLocks noChangeArrowheads="1"/>
          </p:cNvSpPr>
          <p:nvPr/>
        </p:nvSpPr>
        <p:spPr bwMode="auto">
          <a:xfrm>
            <a:off x="685800" y="1401763"/>
            <a:ext cx="7772400" cy="5159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pic>
        <p:nvPicPr>
          <p:cNvPr id="89093" name="Picture 4" descr="Panasonic HIT Photovoltaic Cells Demonstrate High PID Resistance">
            <a:hlinkClick r:id="rId6"/>
          </p:cNvPr>
          <p:cNvPicPr>
            <a:picLocks noChangeAspect="1" noChangeArrowheads="1"/>
          </p:cNvPicPr>
          <p:nvPr/>
        </p:nvPicPr>
        <p:blipFill>
          <a:blip r:embed="rId7" cstate="print">
            <a:clrChange>
              <a:clrFrom>
                <a:srgbClr val="FBFDFA"/>
              </a:clrFrom>
              <a:clrTo>
                <a:srgbClr val="FBFDFA">
                  <a:alpha val="0"/>
                </a:srgbClr>
              </a:clrTo>
            </a:clrChange>
          </a:blip>
          <a:srcRect/>
          <a:stretch>
            <a:fillRect/>
          </a:stretch>
        </p:blipFill>
        <p:spPr bwMode="auto">
          <a:xfrm>
            <a:off x="5430838" y="1646238"/>
            <a:ext cx="3394075" cy="2952750"/>
          </a:xfrm>
          <a:prstGeom prst="rect">
            <a:avLst/>
          </a:prstGeom>
          <a:noFill/>
          <a:ln w="9525">
            <a:noFill/>
            <a:miter lim="800000"/>
            <a:headEnd/>
            <a:tailEnd/>
          </a:ln>
        </p:spPr>
      </p:pic>
      <p:sp>
        <p:nvSpPr>
          <p:cNvPr id="89094" name="Rectangle 5"/>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382408" name="Picture 8"/>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rot="983372">
            <a:off x="6599238" y="3213100"/>
            <a:ext cx="1914525" cy="34861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82402">
                                            <p:txEl>
                                              <p:pRg st="1" end="1"/>
                                            </p:txEl>
                                          </p:spTgt>
                                        </p:tgtEl>
                                        <p:attrNameLst>
                                          <p:attrName>style.visibility</p:attrName>
                                        </p:attrNameLst>
                                      </p:cBhvr>
                                      <p:to>
                                        <p:strVal val="visible"/>
                                      </p:to>
                                    </p:set>
                                    <p:anim calcmode="lin" valueType="num">
                                      <p:cBhvr additive="base">
                                        <p:cTn id="7" dur="500" fill="hold"/>
                                        <p:tgtEl>
                                          <p:spTgt spid="138240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824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82402">
                                            <p:txEl>
                                              <p:pRg st="2" end="2"/>
                                            </p:txEl>
                                          </p:spTgt>
                                        </p:tgtEl>
                                        <p:attrNameLst>
                                          <p:attrName>style.visibility</p:attrName>
                                        </p:attrNameLst>
                                      </p:cBhvr>
                                      <p:to>
                                        <p:strVal val="visible"/>
                                      </p:to>
                                    </p:set>
                                    <p:anim calcmode="lin" valueType="num">
                                      <p:cBhvr additive="base">
                                        <p:cTn id="13" dur="500" fill="hold"/>
                                        <p:tgtEl>
                                          <p:spTgt spid="138240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824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82402">
                                            <p:txEl>
                                              <p:pRg st="3" end="3"/>
                                            </p:txEl>
                                          </p:spTgt>
                                        </p:tgtEl>
                                        <p:attrNameLst>
                                          <p:attrName>style.visibility</p:attrName>
                                        </p:attrNameLst>
                                      </p:cBhvr>
                                      <p:to>
                                        <p:strVal val="visible"/>
                                      </p:to>
                                    </p:set>
                                    <p:anim calcmode="lin" valueType="num">
                                      <p:cBhvr additive="base">
                                        <p:cTn id="19" dur="500" fill="hold"/>
                                        <p:tgtEl>
                                          <p:spTgt spid="138240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824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82402">
                                            <p:txEl>
                                              <p:pRg st="4" end="4"/>
                                            </p:txEl>
                                          </p:spTgt>
                                        </p:tgtEl>
                                        <p:attrNameLst>
                                          <p:attrName>style.visibility</p:attrName>
                                        </p:attrNameLst>
                                      </p:cBhvr>
                                      <p:to>
                                        <p:strVal val="visible"/>
                                      </p:to>
                                    </p:set>
                                    <p:anim calcmode="lin" valueType="num">
                                      <p:cBhvr additive="base">
                                        <p:cTn id="25" dur="500" fill="hold"/>
                                        <p:tgtEl>
                                          <p:spTgt spid="138240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8240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82406">
                                            <p:txEl>
                                              <p:pRg st="1" end="1"/>
                                            </p:txEl>
                                          </p:spTgt>
                                        </p:tgtEl>
                                        <p:attrNameLst>
                                          <p:attrName>style.visibility</p:attrName>
                                        </p:attrNameLst>
                                      </p:cBhvr>
                                      <p:to>
                                        <p:strVal val="visible"/>
                                      </p:to>
                                    </p:set>
                                    <p:anim calcmode="lin" valueType="num">
                                      <p:cBhvr additive="base">
                                        <p:cTn id="31" dur="500" fill="hold"/>
                                        <p:tgtEl>
                                          <p:spTgt spid="1382406">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824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9" fill="hold" nodeType="clickEffect">
                                  <p:stCondLst>
                                    <p:cond delay="0"/>
                                  </p:stCondLst>
                                  <p:childTnLst>
                                    <p:set>
                                      <p:cBhvr>
                                        <p:cTn id="36" dur="1" fill="hold">
                                          <p:stCondLst>
                                            <p:cond delay="0"/>
                                          </p:stCondLst>
                                        </p:cTn>
                                        <p:tgtEl>
                                          <p:spTgt spid="1382408"/>
                                        </p:tgtEl>
                                        <p:attrNameLst>
                                          <p:attrName>style.visibility</p:attrName>
                                        </p:attrNameLst>
                                      </p:cBhvr>
                                      <p:to>
                                        <p:strVal val="visible"/>
                                      </p:to>
                                    </p:set>
                                    <p:anim calcmode="lin" valueType="num">
                                      <p:cBhvr additive="base">
                                        <p:cTn id="37" dur="500" fill="hold"/>
                                        <p:tgtEl>
                                          <p:spTgt spid="1382408"/>
                                        </p:tgtEl>
                                        <p:attrNameLst>
                                          <p:attrName>ppt_x</p:attrName>
                                        </p:attrNameLst>
                                      </p:cBhvr>
                                      <p:tavLst>
                                        <p:tav tm="0">
                                          <p:val>
                                            <p:strVal val="0-#ppt_w/2"/>
                                          </p:val>
                                        </p:tav>
                                        <p:tav tm="100000">
                                          <p:val>
                                            <p:strVal val="#ppt_x"/>
                                          </p:val>
                                        </p:tav>
                                      </p:tavLst>
                                    </p:anim>
                                    <p:anim calcmode="lin" valueType="num">
                                      <p:cBhvr additive="base">
                                        <p:cTn id="38" dur="500" fill="hold"/>
                                        <p:tgtEl>
                                          <p:spTgt spid="138240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suction.wav"/>
                                        </p:tgtEl>
                                      </p:cMediaNode>
                                    </p:audio>
                                  </p:subTnLst>
                                </p:cTn>
                              </p:par>
                              <p:par>
                                <p:cTn id="39" presetID="8" presetClass="emph" presetSubtype="0" fill="hold" nodeType="withEffect">
                                  <p:stCondLst>
                                    <p:cond delay="0"/>
                                  </p:stCondLst>
                                  <p:childTnLst>
                                    <p:animRot by="21600000">
                                      <p:cBhvr>
                                        <p:cTn id="40" dur="500" fill="hold"/>
                                        <p:tgtEl>
                                          <p:spTgt spid="138240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90115" name="Rectangle 4"/>
          <p:cNvSpPr>
            <a:spLocks noChangeArrowheads="1"/>
          </p:cNvSpPr>
          <p:nvPr/>
        </p:nvSpPr>
        <p:spPr bwMode="auto">
          <a:xfrm>
            <a:off x="685800" y="1847850"/>
            <a:ext cx="7772400" cy="5010150"/>
          </a:xfrm>
          <a:prstGeom prst="rect">
            <a:avLst/>
          </a:prstGeom>
          <a:solidFill>
            <a:srgbClr val="CCFFCC"/>
          </a:solidFill>
          <a:ln w="9525">
            <a:noFill/>
            <a:miter lim="800000"/>
            <a:headEnd/>
            <a:tailEnd/>
          </a:ln>
        </p:spPr>
        <p:txBody>
          <a:bodyPr/>
          <a:lstStyle/>
          <a:p>
            <a:endParaRPr lang="en-US">
              <a:sym typeface="Symbol" pitchFamily="18" charset="2"/>
            </a:endParaRPr>
          </a:p>
        </p:txBody>
      </p:sp>
      <p:pic>
        <p:nvPicPr>
          <p:cNvPr id="1359877"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4213" y="1984375"/>
            <a:ext cx="7866062" cy="3038475"/>
          </a:xfrm>
          <a:prstGeom prst="rect">
            <a:avLst/>
          </a:prstGeom>
          <a:noFill/>
          <a:ln w="9525">
            <a:noFill/>
            <a:miter lim="800000"/>
            <a:headEnd/>
            <a:tailEnd/>
          </a:ln>
        </p:spPr>
      </p:pic>
      <p:sp>
        <p:nvSpPr>
          <p:cNvPr id="1359878" name="Text Box 6"/>
          <p:cNvSpPr txBox="1">
            <a:spLocks noChangeArrowheads="1"/>
          </p:cNvSpPr>
          <p:nvPr/>
        </p:nvSpPr>
        <p:spPr bwMode="auto">
          <a:xfrm>
            <a:off x="1231900" y="3533775"/>
            <a:ext cx="7048500"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Efficiency = P</a:t>
            </a:r>
            <a:r>
              <a:rPr lang="en-US" sz="2400" baseline="-25000">
                <a:solidFill>
                  <a:schemeClr val="hlink"/>
                </a:solidFill>
                <a:latin typeface="Arial" charset="0"/>
              </a:rPr>
              <a:t>out </a:t>
            </a:r>
            <a:r>
              <a:rPr lang="en-US" sz="2400" i="1">
                <a:solidFill>
                  <a:schemeClr val="hlink"/>
                </a:solidFill>
                <a:latin typeface="Arial" charset="0"/>
              </a:rPr>
              <a:t>/</a:t>
            </a:r>
            <a:r>
              <a:rPr lang="en-US" sz="2400">
                <a:solidFill>
                  <a:schemeClr val="hlink"/>
                </a:solidFill>
                <a:latin typeface="Arial" charset="0"/>
              </a:rPr>
              <a:t> P</a:t>
            </a:r>
            <a:r>
              <a:rPr lang="en-US" sz="2400" baseline="-25000">
                <a:solidFill>
                  <a:schemeClr val="hlink"/>
                </a:solidFill>
                <a:latin typeface="Arial" charset="0"/>
              </a:rPr>
              <a:t>in</a:t>
            </a:r>
            <a:r>
              <a:rPr lang="en-US" sz="2400">
                <a:solidFill>
                  <a:schemeClr val="hlink"/>
                </a:solidFill>
                <a:latin typeface="Arial" charset="0"/>
              </a:rPr>
              <a:t> so that</a:t>
            </a:r>
          </a:p>
        </p:txBody>
      </p:sp>
      <p:sp>
        <p:nvSpPr>
          <p:cNvPr id="1359879" name="Text Box 7"/>
          <p:cNvSpPr txBox="1">
            <a:spLocks noChangeArrowheads="1"/>
          </p:cNvSpPr>
          <p:nvPr/>
        </p:nvSpPr>
        <p:spPr bwMode="auto">
          <a:xfrm>
            <a:off x="1231900" y="3970338"/>
            <a:ext cx="7048500"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P</a:t>
            </a:r>
            <a:r>
              <a:rPr lang="en-US" sz="2400" baseline="-25000">
                <a:solidFill>
                  <a:schemeClr val="hlink"/>
                </a:solidFill>
                <a:latin typeface="Arial" charset="0"/>
              </a:rPr>
              <a:t>in</a:t>
            </a:r>
            <a:r>
              <a:rPr lang="en-US" sz="2400">
                <a:solidFill>
                  <a:schemeClr val="hlink"/>
                </a:solidFill>
                <a:latin typeface="Arial" charset="0"/>
              </a:rPr>
              <a:t> = P</a:t>
            </a:r>
            <a:r>
              <a:rPr lang="en-US" sz="2400" baseline="-25000">
                <a:solidFill>
                  <a:schemeClr val="hlink"/>
                </a:solidFill>
                <a:latin typeface="Arial" charset="0"/>
              </a:rPr>
              <a:t>out </a:t>
            </a:r>
            <a:r>
              <a:rPr lang="en-US" sz="2400" i="1">
                <a:solidFill>
                  <a:schemeClr val="hlink"/>
                </a:solidFill>
                <a:latin typeface="Arial" charset="0"/>
              </a:rPr>
              <a:t>/</a:t>
            </a:r>
            <a:r>
              <a:rPr lang="en-US" sz="2400">
                <a:solidFill>
                  <a:schemeClr val="hlink"/>
                </a:solidFill>
                <a:latin typeface="Arial" charset="0"/>
              </a:rPr>
              <a:t> Efficiency = 47</a:t>
            </a:r>
            <a:r>
              <a:rPr lang="en-US" sz="2400">
                <a:solidFill>
                  <a:schemeClr val="hlink"/>
                </a:solidFill>
                <a:latin typeface="Arial" charset="0"/>
                <a:sym typeface="Symbol" pitchFamily="18" charset="2"/>
              </a:rPr>
              <a:t>10</a:t>
            </a:r>
            <a:r>
              <a:rPr lang="en-US" sz="2400" baseline="30000">
                <a:solidFill>
                  <a:schemeClr val="hlink"/>
                </a:solidFill>
                <a:latin typeface="Arial" charset="0"/>
                <a:sym typeface="Symbol" pitchFamily="18" charset="2"/>
              </a:rPr>
              <a:t>-3</a:t>
            </a:r>
            <a:r>
              <a:rPr lang="en-US" sz="2400">
                <a:solidFill>
                  <a:schemeClr val="hlink"/>
                </a:solidFill>
                <a:latin typeface="Arial" charset="0"/>
                <a:sym typeface="Symbol" pitchFamily="18" charset="2"/>
              </a:rPr>
              <a:t> </a:t>
            </a:r>
            <a:r>
              <a:rPr lang="en-US" sz="2400" i="1">
                <a:solidFill>
                  <a:schemeClr val="hlink"/>
                </a:solidFill>
                <a:latin typeface="Arial" charset="0"/>
                <a:sym typeface="Symbol" pitchFamily="18" charset="2"/>
              </a:rPr>
              <a:t>/</a:t>
            </a:r>
            <a:r>
              <a:rPr lang="en-US" sz="2400">
                <a:solidFill>
                  <a:schemeClr val="hlink"/>
                </a:solidFill>
                <a:latin typeface="Arial" charset="0"/>
                <a:sym typeface="Symbol" pitchFamily="18" charset="2"/>
              </a:rPr>
              <a:t> 0.08 = 0.5875 W.</a:t>
            </a:r>
          </a:p>
        </p:txBody>
      </p:sp>
      <p:sp>
        <p:nvSpPr>
          <p:cNvPr id="1359880" name="Text Box 8"/>
          <p:cNvSpPr txBox="1">
            <a:spLocks noChangeArrowheads="1"/>
          </p:cNvSpPr>
          <p:nvPr/>
        </p:nvSpPr>
        <p:spPr bwMode="auto">
          <a:xfrm>
            <a:off x="1227138" y="4452938"/>
            <a:ext cx="6219825"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Thus I = P</a:t>
            </a:r>
            <a:r>
              <a:rPr lang="en-US" sz="2400" baseline="-25000">
                <a:solidFill>
                  <a:schemeClr val="hlink"/>
                </a:solidFill>
                <a:latin typeface="Arial" charset="0"/>
              </a:rPr>
              <a:t>in </a:t>
            </a:r>
            <a:r>
              <a:rPr lang="en-US" sz="2400" i="1">
                <a:solidFill>
                  <a:schemeClr val="hlink"/>
                </a:solidFill>
                <a:latin typeface="Arial" charset="0"/>
              </a:rPr>
              <a:t>/</a:t>
            </a:r>
            <a:r>
              <a:rPr lang="en-US" sz="2400">
                <a:solidFill>
                  <a:schemeClr val="hlink"/>
                </a:solidFill>
                <a:latin typeface="Arial" charset="0"/>
              </a:rPr>
              <a:t> A = </a:t>
            </a:r>
            <a:r>
              <a:rPr lang="en-US" sz="2400">
                <a:solidFill>
                  <a:schemeClr val="hlink"/>
                </a:solidFill>
                <a:latin typeface="Arial" charset="0"/>
                <a:sym typeface="Symbol" pitchFamily="18" charset="2"/>
              </a:rPr>
              <a:t>0.5875 W </a:t>
            </a:r>
            <a:r>
              <a:rPr lang="en-US" sz="2400" i="1">
                <a:solidFill>
                  <a:schemeClr val="hlink"/>
                </a:solidFill>
                <a:latin typeface="Arial" charset="0"/>
                <a:sym typeface="Symbol" pitchFamily="18" charset="2"/>
              </a:rPr>
              <a:t>/</a:t>
            </a:r>
            <a:r>
              <a:rPr lang="en-US" sz="2400">
                <a:solidFill>
                  <a:schemeClr val="hlink"/>
                </a:solidFill>
                <a:latin typeface="Arial" charset="0"/>
                <a:sym typeface="Symbol" pitchFamily="18" charset="2"/>
              </a:rPr>
              <a:t> </a:t>
            </a:r>
            <a:r>
              <a:rPr lang="en-US" sz="2400">
                <a:solidFill>
                  <a:schemeClr val="hlink"/>
                </a:solidFill>
                <a:latin typeface="Arial" charset="0"/>
              </a:rPr>
              <a:t>6.5</a:t>
            </a:r>
            <a:r>
              <a:rPr lang="en-US" sz="2400">
                <a:solidFill>
                  <a:schemeClr val="hlink"/>
                </a:solidFill>
                <a:latin typeface="Arial" charset="0"/>
                <a:sym typeface="Symbol" pitchFamily="18" charset="2"/>
              </a:rPr>
              <a:t>10</a:t>
            </a:r>
            <a:r>
              <a:rPr lang="en-US" sz="2400" baseline="30000">
                <a:solidFill>
                  <a:schemeClr val="hlink"/>
                </a:solidFill>
                <a:latin typeface="Arial" charset="0"/>
                <a:sym typeface="Symbol" pitchFamily="18" charset="2"/>
              </a:rPr>
              <a:t>-4</a:t>
            </a:r>
            <a:r>
              <a:rPr lang="en-US" sz="2400">
                <a:solidFill>
                  <a:schemeClr val="hlink"/>
                </a:solidFill>
                <a:latin typeface="Arial" charset="0"/>
                <a:sym typeface="Symbol" pitchFamily="18" charset="2"/>
              </a:rPr>
              <a:t> m</a:t>
            </a:r>
            <a:r>
              <a:rPr lang="en-US" sz="2400" baseline="30000">
                <a:solidFill>
                  <a:schemeClr val="hlink"/>
                </a:solidFill>
                <a:latin typeface="Arial" charset="0"/>
                <a:sym typeface="Symbol" pitchFamily="18" charset="2"/>
              </a:rPr>
              <a:t>2</a:t>
            </a:r>
          </a:p>
        </p:txBody>
      </p:sp>
      <p:sp>
        <p:nvSpPr>
          <p:cNvPr id="1359881" name="Text Box 9"/>
          <p:cNvSpPr txBox="1">
            <a:spLocks noChangeArrowheads="1"/>
          </p:cNvSpPr>
          <p:nvPr/>
        </p:nvSpPr>
        <p:spPr bwMode="auto">
          <a:xfrm>
            <a:off x="2105025" y="4926013"/>
            <a:ext cx="4786313" cy="457200"/>
          </a:xfrm>
          <a:prstGeom prst="rect">
            <a:avLst/>
          </a:prstGeom>
          <a:noFill/>
          <a:ln w="9525">
            <a:noFill/>
            <a:miter lim="800000"/>
            <a:headEnd/>
            <a:tailEnd/>
          </a:ln>
        </p:spPr>
        <p:txBody>
          <a:bodyPr>
            <a:spAutoFit/>
          </a:bodyPr>
          <a:lstStyle/>
          <a:p>
            <a:r>
              <a:rPr lang="en-US" sz="2400">
                <a:solidFill>
                  <a:schemeClr val="hlink"/>
                </a:solidFill>
                <a:latin typeface="Arial" charset="0"/>
              </a:rPr>
              <a:t>I = 900</a:t>
            </a:r>
            <a:r>
              <a:rPr lang="en-US" sz="2400">
                <a:solidFill>
                  <a:schemeClr val="hlink"/>
                </a:solidFill>
                <a:latin typeface="Arial" charset="0"/>
                <a:sym typeface="Symbol" pitchFamily="18" charset="2"/>
              </a:rPr>
              <a:t> W</a:t>
            </a:r>
            <a:r>
              <a:rPr lang="en-US" sz="2400" baseline="-25000">
                <a:solidFill>
                  <a:schemeClr val="hlink"/>
                </a:solidFill>
                <a:latin typeface="Arial" charset="0"/>
                <a:sym typeface="Symbol" pitchFamily="18" charset="2"/>
              </a:rPr>
              <a:t> </a:t>
            </a:r>
            <a:r>
              <a:rPr lang="en-US" sz="2400">
                <a:solidFill>
                  <a:schemeClr val="hlink"/>
                </a:solidFill>
                <a:latin typeface="Arial" charset="0"/>
                <a:sym typeface="Symbol" pitchFamily="18" charset="2"/>
              </a:rPr>
              <a:t>m</a:t>
            </a:r>
            <a:r>
              <a:rPr lang="en-US" sz="2400" baseline="30000">
                <a:solidFill>
                  <a:schemeClr val="hlink"/>
                </a:solidFill>
                <a:latin typeface="Arial" charset="0"/>
                <a:sym typeface="Symbol" pitchFamily="18" charset="2"/>
              </a:rPr>
              <a:t>-2</a:t>
            </a:r>
            <a:r>
              <a:rPr lang="en-US" sz="2400">
                <a:solidFill>
                  <a:schemeClr val="hlink"/>
                </a:solidFill>
                <a:latin typeface="Arial" charset="0"/>
                <a:sym typeface="Symbol" pitchFamily="18" charset="2"/>
              </a:rPr>
              <a:t> = 0.90 kW</a:t>
            </a:r>
            <a:r>
              <a:rPr lang="en-US" sz="2400" baseline="-25000">
                <a:solidFill>
                  <a:schemeClr val="hlink"/>
                </a:solidFill>
                <a:latin typeface="Arial" charset="0"/>
                <a:sym typeface="Symbol" pitchFamily="18" charset="2"/>
              </a:rPr>
              <a:t> </a:t>
            </a:r>
            <a:r>
              <a:rPr lang="en-US" sz="2400">
                <a:solidFill>
                  <a:schemeClr val="hlink"/>
                </a:solidFill>
                <a:latin typeface="Arial" charset="0"/>
                <a:sym typeface="Symbol" pitchFamily="18" charset="2"/>
              </a:rPr>
              <a:t>m</a:t>
            </a:r>
            <a:r>
              <a:rPr lang="en-US" sz="2400" baseline="30000">
                <a:solidFill>
                  <a:schemeClr val="hlink"/>
                </a:solidFill>
                <a:latin typeface="Arial" charset="0"/>
                <a:sym typeface="Symbol" pitchFamily="18" charset="2"/>
              </a:rPr>
              <a:t>-2</a:t>
            </a:r>
            <a:r>
              <a:rPr lang="en-US" sz="2400">
                <a:solidFill>
                  <a:schemeClr val="hlink"/>
                </a:solidFill>
                <a:latin typeface="Arial" charset="0"/>
                <a:sym typeface="Symbol" pitchFamily="18" charset="2"/>
              </a:rPr>
              <a:t>.</a:t>
            </a:r>
          </a:p>
        </p:txBody>
      </p:sp>
      <p:sp>
        <p:nvSpPr>
          <p:cNvPr id="90121" name="Rectangle 10"/>
          <p:cNvSpPr>
            <a:spLocks noChangeArrowheads="1"/>
          </p:cNvSpPr>
          <p:nvPr/>
        </p:nvSpPr>
        <p:spPr bwMode="auto">
          <a:xfrm>
            <a:off x="685800" y="1401763"/>
            <a:ext cx="7772400" cy="5159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59877"/>
                                        </p:tgtEl>
                                        <p:attrNameLst>
                                          <p:attrName>style.visibility</p:attrName>
                                        </p:attrNameLst>
                                      </p:cBhvr>
                                      <p:to>
                                        <p:strVal val="visible"/>
                                      </p:to>
                                    </p:set>
                                    <p:anim calcmode="lin" valueType="num">
                                      <p:cBhvr additive="base">
                                        <p:cTn id="7" dur="500" fill="hold"/>
                                        <p:tgtEl>
                                          <p:spTgt spid="1359877"/>
                                        </p:tgtEl>
                                        <p:attrNameLst>
                                          <p:attrName>ppt_x</p:attrName>
                                        </p:attrNameLst>
                                      </p:cBhvr>
                                      <p:tavLst>
                                        <p:tav tm="0">
                                          <p:val>
                                            <p:strVal val="#ppt_x"/>
                                          </p:val>
                                        </p:tav>
                                        <p:tav tm="100000">
                                          <p:val>
                                            <p:strVal val="#ppt_x"/>
                                          </p:val>
                                        </p:tav>
                                      </p:tavLst>
                                    </p:anim>
                                    <p:anim calcmode="lin" valueType="num">
                                      <p:cBhvr additive="base">
                                        <p:cTn id="8" dur="500" fill="hold"/>
                                        <p:tgtEl>
                                          <p:spTgt spid="135987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iterate type="lt">
                                    <p:tmPct val="10000"/>
                                  </p:iterate>
                                  <p:childTnLst>
                                    <p:set>
                                      <p:cBhvr>
                                        <p:cTn id="12" dur="1" fill="hold">
                                          <p:stCondLst>
                                            <p:cond delay="0"/>
                                          </p:stCondLst>
                                        </p:cTn>
                                        <p:tgtEl>
                                          <p:spTgt spid="1359878"/>
                                        </p:tgtEl>
                                        <p:attrNameLst>
                                          <p:attrName>style.visibility</p:attrName>
                                        </p:attrNameLst>
                                      </p:cBhvr>
                                      <p:to>
                                        <p:strVal val="visible"/>
                                      </p:to>
                                    </p:set>
                                    <p:anim calcmode="lin" valueType="num">
                                      <p:cBhvr additive="base">
                                        <p:cTn id="13" dur="500" fill="hold"/>
                                        <p:tgtEl>
                                          <p:spTgt spid="1359878"/>
                                        </p:tgtEl>
                                        <p:attrNameLst>
                                          <p:attrName>ppt_x</p:attrName>
                                        </p:attrNameLst>
                                      </p:cBhvr>
                                      <p:tavLst>
                                        <p:tav tm="0">
                                          <p:val>
                                            <p:strVal val="1+#ppt_w/2"/>
                                          </p:val>
                                        </p:tav>
                                        <p:tav tm="100000">
                                          <p:val>
                                            <p:strVal val="#ppt_x"/>
                                          </p:val>
                                        </p:tav>
                                      </p:tavLst>
                                    </p:anim>
                                    <p:anim calcmode="lin" valueType="num">
                                      <p:cBhvr additive="base">
                                        <p:cTn id="14" dur="500" fill="hold"/>
                                        <p:tgtEl>
                                          <p:spTgt spid="135987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10000"/>
                                  </p:iterate>
                                  <p:childTnLst>
                                    <p:set>
                                      <p:cBhvr>
                                        <p:cTn id="18" dur="1" fill="hold">
                                          <p:stCondLst>
                                            <p:cond delay="0"/>
                                          </p:stCondLst>
                                        </p:cTn>
                                        <p:tgtEl>
                                          <p:spTgt spid="1359879"/>
                                        </p:tgtEl>
                                        <p:attrNameLst>
                                          <p:attrName>style.visibility</p:attrName>
                                        </p:attrNameLst>
                                      </p:cBhvr>
                                      <p:to>
                                        <p:strVal val="visible"/>
                                      </p:to>
                                    </p:set>
                                    <p:anim calcmode="lin" valueType="num">
                                      <p:cBhvr additive="base">
                                        <p:cTn id="19" dur="500" fill="hold"/>
                                        <p:tgtEl>
                                          <p:spTgt spid="1359879"/>
                                        </p:tgtEl>
                                        <p:attrNameLst>
                                          <p:attrName>ppt_x</p:attrName>
                                        </p:attrNameLst>
                                      </p:cBhvr>
                                      <p:tavLst>
                                        <p:tav tm="0">
                                          <p:val>
                                            <p:strVal val="1+#ppt_w/2"/>
                                          </p:val>
                                        </p:tav>
                                        <p:tav tm="100000">
                                          <p:val>
                                            <p:strVal val="#ppt_x"/>
                                          </p:val>
                                        </p:tav>
                                      </p:tavLst>
                                    </p:anim>
                                    <p:anim calcmode="lin" valueType="num">
                                      <p:cBhvr additive="base">
                                        <p:cTn id="20" dur="500" fill="hold"/>
                                        <p:tgtEl>
                                          <p:spTgt spid="135987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iterate type="lt">
                                    <p:tmPct val="10000"/>
                                  </p:iterate>
                                  <p:childTnLst>
                                    <p:set>
                                      <p:cBhvr>
                                        <p:cTn id="24" dur="1" fill="hold">
                                          <p:stCondLst>
                                            <p:cond delay="0"/>
                                          </p:stCondLst>
                                        </p:cTn>
                                        <p:tgtEl>
                                          <p:spTgt spid="1359880"/>
                                        </p:tgtEl>
                                        <p:attrNameLst>
                                          <p:attrName>style.visibility</p:attrName>
                                        </p:attrNameLst>
                                      </p:cBhvr>
                                      <p:to>
                                        <p:strVal val="visible"/>
                                      </p:to>
                                    </p:set>
                                    <p:anim calcmode="lin" valueType="num">
                                      <p:cBhvr additive="base">
                                        <p:cTn id="25" dur="500" fill="hold"/>
                                        <p:tgtEl>
                                          <p:spTgt spid="1359880"/>
                                        </p:tgtEl>
                                        <p:attrNameLst>
                                          <p:attrName>ppt_x</p:attrName>
                                        </p:attrNameLst>
                                      </p:cBhvr>
                                      <p:tavLst>
                                        <p:tav tm="0">
                                          <p:val>
                                            <p:strVal val="1+#ppt_w/2"/>
                                          </p:val>
                                        </p:tav>
                                        <p:tav tm="100000">
                                          <p:val>
                                            <p:strVal val="#ppt_x"/>
                                          </p:val>
                                        </p:tav>
                                      </p:tavLst>
                                    </p:anim>
                                    <p:anim calcmode="lin" valueType="num">
                                      <p:cBhvr additive="base">
                                        <p:cTn id="26" dur="500" fill="hold"/>
                                        <p:tgtEl>
                                          <p:spTgt spid="135988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iterate type="lt">
                                    <p:tmPct val="10000"/>
                                  </p:iterate>
                                  <p:childTnLst>
                                    <p:set>
                                      <p:cBhvr>
                                        <p:cTn id="30" dur="1" fill="hold">
                                          <p:stCondLst>
                                            <p:cond delay="0"/>
                                          </p:stCondLst>
                                        </p:cTn>
                                        <p:tgtEl>
                                          <p:spTgt spid="1359881"/>
                                        </p:tgtEl>
                                        <p:attrNameLst>
                                          <p:attrName>style.visibility</p:attrName>
                                        </p:attrNameLst>
                                      </p:cBhvr>
                                      <p:to>
                                        <p:strVal val="visible"/>
                                      </p:to>
                                    </p:set>
                                    <p:anim calcmode="lin" valueType="num">
                                      <p:cBhvr additive="base">
                                        <p:cTn id="31" dur="500" fill="hold"/>
                                        <p:tgtEl>
                                          <p:spTgt spid="1359881"/>
                                        </p:tgtEl>
                                        <p:attrNameLst>
                                          <p:attrName>ppt_x</p:attrName>
                                        </p:attrNameLst>
                                      </p:cBhvr>
                                      <p:tavLst>
                                        <p:tav tm="0">
                                          <p:val>
                                            <p:strVal val="1+#ppt_w/2"/>
                                          </p:val>
                                        </p:tav>
                                        <p:tav tm="100000">
                                          <p:val>
                                            <p:strVal val="#ppt_x"/>
                                          </p:val>
                                        </p:tav>
                                      </p:tavLst>
                                    </p:anim>
                                    <p:anim calcmode="lin" valueType="num">
                                      <p:cBhvr additive="base">
                                        <p:cTn id="32" dur="500" fill="hold"/>
                                        <p:tgtEl>
                                          <p:spTgt spid="135988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9878" grpId="0"/>
      <p:bldP spid="1359879" grpId="0"/>
      <p:bldP spid="1359880" grpId="0"/>
      <p:bldP spid="1359881"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28" name="Rectangle 8"/>
          <p:cNvSpPr>
            <a:spLocks noChangeArrowheads="1"/>
          </p:cNvSpPr>
          <p:nvPr/>
        </p:nvSpPr>
        <p:spPr bwMode="auto">
          <a:xfrm>
            <a:off x="685800" y="4776788"/>
            <a:ext cx="7766050" cy="2081212"/>
          </a:xfrm>
          <a:prstGeom prst="rect">
            <a:avLst/>
          </a:prstGeom>
          <a:solidFill>
            <a:srgbClr val="FFCCCC"/>
          </a:solidFill>
          <a:ln w="9525">
            <a:noFill/>
            <a:miter lim="800000"/>
            <a:headEnd/>
            <a:tailEnd/>
          </a:ln>
        </p:spPr>
        <p:txBody>
          <a:bodyPr/>
          <a:lstStyle/>
          <a:p>
            <a:pPr>
              <a:spcBef>
                <a:spcPct val="20000"/>
              </a:spcBef>
            </a:pPr>
            <a:r>
              <a:rPr lang="en-US" sz="2400" b="1" i="1">
                <a:latin typeface="Arial" charset="0"/>
              </a:rPr>
              <a:t>FYI</a:t>
            </a:r>
          </a:p>
          <a:p>
            <a:pPr>
              <a:spcBef>
                <a:spcPct val="20000"/>
              </a:spcBef>
            </a:pPr>
            <a:r>
              <a:rPr lang="en-US" sz="2400" b="1">
                <a:latin typeface="Arial" charset="0"/>
                <a:sym typeface="Symbol" pitchFamily="18" charset="2"/>
              </a:rPr>
              <a:t></a:t>
            </a:r>
            <a:r>
              <a:rPr lang="en-US" sz="2400">
                <a:latin typeface="Arial" charset="0"/>
                <a:sym typeface="Symbol" pitchFamily="18" charset="2"/>
              </a:rPr>
              <a:t>Do NOT use latitude as a reason for this question.</a:t>
            </a:r>
          </a:p>
          <a:p>
            <a:pPr>
              <a:spcBef>
                <a:spcPct val="20000"/>
              </a:spcBef>
            </a:pPr>
            <a:r>
              <a:rPr lang="en-US" sz="2400" b="1">
                <a:latin typeface="Arial" charset="0"/>
                <a:sym typeface="Symbol" pitchFamily="18" charset="2"/>
              </a:rPr>
              <a:t></a:t>
            </a:r>
            <a:r>
              <a:rPr lang="en-US" sz="2400">
                <a:latin typeface="Arial" charset="0"/>
                <a:sym typeface="Symbol" pitchFamily="18" charset="2"/>
              </a:rPr>
              <a:t>The question specifically states that it is concerned with only a </a:t>
            </a:r>
            <a:r>
              <a:rPr lang="en-US" sz="2400" i="1">
                <a:latin typeface="Arial" charset="0"/>
                <a:sym typeface="Symbol" pitchFamily="18" charset="2"/>
              </a:rPr>
              <a:t>particular</a:t>
            </a:r>
            <a:r>
              <a:rPr lang="en-US" sz="2400">
                <a:latin typeface="Arial" charset="0"/>
                <a:sym typeface="Symbol" pitchFamily="18" charset="2"/>
              </a:rPr>
              <a:t> region having a variation, so its latitude does not change.</a:t>
            </a:r>
          </a:p>
        </p:txBody>
      </p:sp>
      <p:sp>
        <p:nvSpPr>
          <p:cNvPr id="91139"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91140" name="Rectangle 4"/>
          <p:cNvSpPr>
            <a:spLocks noChangeArrowheads="1"/>
          </p:cNvSpPr>
          <p:nvPr/>
        </p:nvSpPr>
        <p:spPr bwMode="auto">
          <a:xfrm>
            <a:off x="685800" y="1860550"/>
            <a:ext cx="7772400" cy="2965450"/>
          </a:xfrm>
          <a:prstGeom prst="rect">
            <a:avLst/>
          </a:prstGeom>
          <a:solidFill>
            <a:srgbClr val="CCFFCC"/>
          </a:solidFill>
          <a:ln w="9525">
            <a:noFill/>
            <a:miter lim="800000"/>
            <a:headEnd/>
            <a:tailEnd/>
          </a:ln>
        </p:spPr>
        <p:txBody>
          <a:bodyPr/>
          <a:lstStyle/>
          <a:p>
            <a:endParaRPr lang="en-US">
              <a:sym typeface="Symbol" pitchFamily="18" charset="2"/>
            </a:endParaRPr>
          </a:p>
        </p:txBody>
      </p:sp>
      <p:pic>
        <p:nvPicPr>
          <p:cNvPr id="1361925"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98488" y="1895475"/>
            <a:ext cx="8010525" cy="1631950"/>
          </a:xfrm>
          <a:prstGeom prst="rect">
            <a:avLst/>
          </a:prstGeom>
          <a:noFill/>
          <a:ln w="9525">
            <a:noFill/>
            <a:miter lim="800000"/>
            <a:headEnd/>
            <a:tailEnd/>
          </a:ln>
        </p:spPr>
      </p:pic>
      <p:sp>
        <p:nvSpPr>
          <p:cNvPr id="1361926" name="Text Box 6"/>
          <p:cNvSpPr txBox="1">
            <a:spLocks noChangeArrowheads="1"/>
          </p:cNvSpPr>
          <p:nvPr/>
        </p:nvSpPr>
        <p:spPr bwMode="auto">
          <a:xfrm>
            <a:off x="1266825" y="2557463"/>
            <a:ext cx="7048500"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Cloud cover variation is one reason.</a:t>
            </a:r>
          </a:p>
        </p:txBody>
      </p:sp>
      <p:sp>
        <p:nvSpPr>
          <p:cNvPr id="1361927" name="Text Box 7"/>
          <p:cNvSpPr txBox="1">
            <a:spLocks noChangeArrowheads="1"/>
          </p:cNvSpPr>
          <p:nvPr/>
        </p:nvSpPr>
        <p:spPr bwMode="auto">
          <a:xfrm>
            <a:off x="1281113" y="2992438"/>
            <a:ext cx="7048500"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Season is another reason.</a:t>
            </a:r>
          </a:p>
        </p:txBody>
      </p:sp>
      <p:sp>
        <p:nvSpPr>
          <p:cNvPr id="1361929" name="Line 9"/>
          <p:cNvSpPr>
            <a:spLocks noChangeShapeType="1"/>
          </p:cNvSpPr>
          <p:nvPr/>
        </p:nvSpPr>
        <p:spPr bwMode="auto">
          <a:xfrm>
            <a:off x="6210300" y="2276475"/>
            <a:ext cx="1443038" cy="0"/>
          </a:xfrm>
          <a:prstGeom prst="line">
            <a:avLst/>
          </a:prstGeom>
          <a:noFill/>
          <a:ln w="28575">
            <a:solidFill>
              <a:srgbClr val="FF0000"/>
            </a:solidFill>
            <a:round/>
            <a:headEnd/>
            <a:tailEnd/>
          </a:ln>
        </p:spPr>
        <p:txBody>
          <a:bodyPr/>
          <a:lstStyle/>
          <a:p>
            <a:endParaRPr lang="en-US"/>
          </a:p>
        </p:txBody>
      </p:sp>
      <p:sp>
        <p:nvSpPr>
          <p:cNvPr id="91145" name="Rectangle 10"/>
          <p:cNvSpPr>
            <a:spLocks noChangeArrowheads="1"/>
          </p:cNvSpPr>
          <p:nvPr/>
        </p:nvSpPr>
        <p:spPr bwMode="auto">
          <a:xfrm>
            <a:off x="685800" y="1401763"/>
            <a:ext cx="7772400" cy="5159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pic>
        <p:nvPicPr>
          <p:cNvPr id="1361931" name="Picture 11" descr="800px-North_season"/>
          <p:cNvPicPr>
            <a:picLocks noChangeAspect="1" noChangeArrowheads="1"/>
          </p:cNvPicPr>
          <p:nvPr/>
        </p:nvPicPr>
        <p:blipFill>
          <a:blip r:embed="rId8" cstate="print"/>
          <a:srcRect/>
          <a:stretch>
            <a:fillRect/>
          </a:stretch>
        </p:blipFill>
        <p:spPr bwMode="auto">
          <a:xfrm>
            <a:off x="5387975" y="3194050"/>
            <a:ext cx="3214688" cy="17684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61925"/>
                                        </p:tgtEl>
                                        <p:attrNameLst>
                                          <p:attrName>style.visibility</p:attrName>
                                        </p:attrNameLst>
                                      </p:cBhvr>
                                      <p:to>
                                        <p:strVal val="visible"/>
                                      </p:to>
                                    </p:set>
                                    <p:anim calcmode="lin" valueType="num">
                                      <p:cBhvr additive="base">
                                        <p:cTn id="7" dur="500" fill="hold"/>
                                        <p:tgtEl>
                                          <p:spTgt spid="1361925"/>
                                        </p:tgtEl>
                                        <p:attrNameLst>
                                          <p:attrName>ppt_x</p:attrName>
                                        </p:attrNameLst>
                                      </p:cBhvr>
                                      <p:tavLst>
                                        <p:tav tm="0">
                                          <p:val>
                                            <p:strVal val="#ppt_x"/>
                                          </p:val>
                                        </p:tav>
                                        <p:tav tm="100000">
                                          <p:val>
                                            <p:strVal val="#ppt_x"/>
                                          </p:val>
                                        </p:tav>
                                      </p:tavLst>
                                    </p:anim>
                                    <p:anim calcmode="lin" valueType="num">
                                      <p:cBhvr additive="base">
                                        <p:cTn id="8" dur="500" fill="hold"/>
                                        <p:tgtEl>
                                          <p:spTgt spid="13619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iterate type="lt">
                                    <p:tmPct val="10000"/>
                                  </p:iterate>
                                  <p:childTnLst>
                                    <p:set>
                                      <p:cBhvr>
                                        <p:cTn id="12" dur="1" fill="hold">
                                          <p:stCondLst>
                                            <p:cond delay="0"/>
                                          </p:stCondLst>
                                        </p:cTn>
                                        <p:tgtEl>
                                          <p:spTgt spid="1361926"/>
                                        </p:tgtEl>
                                        <p:attrNameLst>
                                          <p:attrName>style.visibility</p:attrName>
                                        </p:attrNameLst>
                                      </p:cBhvr>
                                      <p:to>
                                        <p:strVal val="visible"/>
                                      </p:to>
                                    </p:set>
                                    <p:anim calcmode="lin" valueType="num">
                                      <p:cBhvr additive="base">
                                        <p:cTn id="13" dur="500" fill="hold"/>
                                        <p:tgtEl>
                                          <p:spTgt spid="1361926"/>
                                        </p:tgtEl>
                                        <p:attrNameLst>
                                          <p:attrName>ppt_x</p:attrName>
                                        </p:attrNameLst>
                                      </p:cBhvr>
                                      <p:tavLst>
                                        <p:tav tm="0">
                                          <p:val>
                                            <p:strVal val="1+#ppt_w/2"/>
                                          </p:val>
                                        </p:tav>
                                        <p:tav tm="100000">
                                          <p:val>
                                            <p:strVal val="#ppt_x"/>
                                          </p:val>
                                        </p:tav>
                                      </p:tavLst>
                                    </p:anim>
                                    <p:anim calcmode="lin" valueType="num">
                                      <p:cBhvr additive="base">
                                        <p:cTn id="14" dur="500" fill="hold"/>
                                        <p:tgtEl>
                                          <p:spTgt spid="136192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10000"/>
                                  </p:iterate>
                                  <p:childTnLst>
                                    <p:set>
                                      <p:cBhvr>
                                        <p:cTn id="18" dur="1" fill="hold">
                                          <p:stCondLst>
                                            <p:cond delay="0"/>
                                          </p:stCondLst>
                                        </p:cTn>
                                        <p:tgtEl>
                                          <p:spTgt spid="1361927"/>
                                        </p:tgtEl>
                                        <p:attrNameLst>
                                          <p:attrName>style.visibility</p:attrName>
                                        </p:attrNameLst>
                                      </p:cBhvr>
                                      <p:to>
                                        <p:strVal val="visible"/>
                                      </p:to>
                                    </p:set>
                                    <p:anim calcmode="lin" valueType="num">
                                      <p:cBhvr additive="base">
                                        <p:cTn id="19" dur="500" fill="hold"/>
                                        <p:tgtEl>
                                          <p:spTgt spid="1361927"/>
                                        </p:tgtEl>
                                        <p:attrNameLst>
                                          <p:attrName>ppt_x</p:attrName>
                                        </p:attrNameLst>
                                      </p:cBhvr>
                                      <p:tavLst>
                                        <p:tav tm="0">
                                          <p:val>
                                            <p:strVal val="1+#ppt_w/2"/>
                                          </p:val>
                                        </p:tav>
                                        <p:tav tm="100000">
                                          <p:val>
                                            <p:strVal val="#ppt_x"/>
                                          </p:val>
                                        </p:tav>
                                      </p:tavLst>
                                    </p:anim>
                                    <p:anim calcmode="lin" valueType="num">
                                      <p:cBhvr additive="base">
                                        <p:cTn id="20" dur="500" fill="hold"/>
                                        <p:tgtEl>
                                          <p:spTgt spid="136192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par>
                                <p:cTn id="21" presetID="53" presetClass="entr" presetSubtype="0" fill="hold" nodeType="withEffect">
                                  <p:stCondLst>
                                    <p:cond delay="0"/>
                                  </p:stCondLst>
                                  <p:childTnLst>
                                    <p:set>
                                      <p:cBhvr>
                                        <p:cTn id="22" dur="1" fill="hold">
                                          <p:stCondLst>
                                            <p:cond delay="0"/>
                                          </p:stCondLst>
                                        </p:cTn>
                                        <p:tgtEl>
                                          <p:spTgt spid="1361931"/>
                                        </p:tgtEl>
                                        <p:attrNameLst>
                                          <p:attrName>style.visibility</p:attrName>
                                        </p:attrNameLst>
                                      </p:cBhvr>
                                      <p:to>
                                        <p:strVal val="visible"/>
                                      </p:to>
                                    </p:set>
                                    <p:anim calcmode="lin" valueType="num">
                                      <p:cBhvr>
                                        <p:cTn id="23" dur="500" fill="hold"/>
                                        <p:tgtEl>
                                          <p:spTgt spid="1361931"/>
                                        </p:tgtEl>
                                        <p:attrNameLst>
                                          <p:attrName>ppt_w</p:attrName>
                                        </p:attrNameLst>
                                      </p:cBhvr>
                                      <p:tavLst>
                                        <p:tav tm="0">
                                          <p:val>
                                            <p:fltVal val="0"/>
                                          </p:val>
                                        </p:tav>
                                        <p:tav tm="100000">
                                          <p:val>
                                            <p:strVal val="#ppt_w"/>
                                          </p:val>
                                        </p:tav>
                                      </p:tavLst>
                                    </p:anim>
                                    <p:anim calcmode="lin" valueType="num">
                                      <p:cBhvr>
                                        <p:cTn id="24" dur="500" fill="hold"/>
                                        <p:tgtEl>
                                          <p:spTgt spid="1361931"/>
                                        </p:tgtEl>
                                        <p:attrNameLst>
                                          <p:attrName>ppt_h</p:attrName>
                                        </p:attrNameLst>
                                      </p:cBhvr>
                                      <p:tavLst>
                                        <p:tav tm="0">
                                          <p:val>
                                            <p:fltVal val="0"/>
                                          </p:val>
                                        </p:tav>
                                        <p:tav tm="100000">
                                          <p:val>
                                            <p:strVal val="#ppt_h"/>
                                          </p:val>
                                        </p:tav>
                                      </p:tavLst>
                                    </p:anim>
                                    <p:animEffect transition="in" filter="fade">
                                      <p:cBhvr>
                                        <p:cTn id="25" dur="500"/>
                                        <p:tgtEl>
                                          <p:spTgt spid="136193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361928">
                                            <p:txEl>
                                              <p:pRg st="1" end="1"/>
                                            </p:txEl>
                                          </p:spTgt>
                                        </p:tgtEl>
                                        <p:attrNameLst>
                                          <p:attrName>style.visibility</p:attrName>
                                        </p:attrNameLst>
                                      </p:cBhvr>
                                      <p:to>
                                        <p:strVal val="visible"/>
                                      </p:to>
                                    </p:set>
                                    <p:anim calcmode="lin" valueType="num">
                                      <p:cBhvr additive="base">
                                        <p:cTn id="30" dur="500" fill="hold"/>
                                        <p:tgtEl>
                                          <p:spTgt spid="1361928">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36192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361928">
                                            <p:txEl>
                                              <p:pRg st="2" end="2"/>
                                            </p:txEl>
                                          </p:spTgt>
                                        </p:tgtEl>
                                        <p:attrNameLst>
                                          <p:attrName>style.visibility</p:attrName>
                                        </p:attrNameLst>
                                      </p:cBhvr>
                                      <p:to>
                                        <p:strVal val="visible"/>
                                      </p:to>
                                    </p:set>
                                    <p:anim calcmode="lin" valueType="num">
                                      <p:cBhvr additive="base">
                                        <p:cTn id="36" dur="500" fill="hold"/>
                                        <p:tgtEl>
                                          <p:spTgt spid="1361928">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36192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61929"/>
                                        </p:tgtEl>
                                        <p:attrNameLst>
                                          <p:attrName>style.visibility</p:attrName>
                                        </p:attrNameLst>
                                      </p:cBhvr>
                                      <p:to>
                                        <p:strVal val="visible"/>
                                      </p:to>
                                    </p:set>
                                    <p:animEffect transition="in" filter="wipe(left)">
                                      <p:cBhvr>
                                        <p:cTn id="42" dur="500"/>
                                        <p:tgtEl>
                                          <p:spTgt spid="1361929"/>
                                        </p:tgtEl>
                                      </p:cBhvr>
                                    </p:animEffect>
                                  </p:childTnLst>
                                  <p:subTnLst>
                                    <p:audio>
                                      <p:cMediaNode>
                                        <p:cTn display="0" masterRel="sameClick">
                                          <p:stCondLst>
                                            <p:cond evt="begin" delay="0">
                                              <p:tn val="40"/>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26" grpId="0"/>
      <p:bldP spid="1361927" grpId="0"/>
      <p:bldP spid="1361929"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1363972" name="Rectangle 4"/>
          <p:cNvSpPr>
            <a:spLocks noChangeArrowheads="1"/>
          </p:cNvSpPr>
          <p:nvPr/>
        </p:nvSpPr>
        <p:spPr bwMode="auto">
          <a:xfrm>
            <a:off x="685800" y="1871663"/>
            <a:ext cx="7772400" cy="4986337"/>
          </a:xfrm>
          <a:prstGeom prst="rect">
            <a:avLst/>
          </a:prstGeom>
          <a:solidFill>
            <a:srgbClr val="CCFFCC"/>
          </a:solidFill>
          <a:ln w="9525">
            <a:noFill/>
            <a:miter lim="800000"/>
            <a:headEnd/>
            <a:tailEnd/>
          </a:ln>
        </p:spPr>
        <p:txBody>
          <a:bodyPr/>
          <a:lstStyle/>
          <a:p>
            <a:r>
              <a:rPr lang="en-US" sz="2400">
                <a:latin typeface="Arial" charset="0"/>
              </a:rPr>
              <a:t>PRACTICE: Draw a Sankey diagram for a photovoltaic cell having an efficiency of 18%.</a:t>
            </a:r>
          </a:p>
          <a:p>
            <a:endParaRPr lang="en-US" sz="2400">
              <a:latin typeface="Arial" charset="0"/>
            </a:endParaRPr>
          </a:p>
          <a:p>
            <a:endParaRPr lang="en-US" sz="2400">
              <a:latin typeface="Arial" charset="0"/>
            </a:endParaRPr>
          </a:p>
          <a:p>
            <a:endParaRPr lang="en-US" sz="2400">
              <a:latin typeface="Arial" charset="0"/>
            </a:endParaRPr>
          </a:p>
          <a:p>
            <a:endParaRPr lang="en-US" sz="2400">
              <a:latin typeface="Arial" charset="0"/>
            </a:endParaRPr>
          </a:p>
          <a:p>
            <a:r>
              <a:rPr lang="en-US" sz="2400">
                <a:latin typeface="Arial" charset="0"/>
                <a:sym typeface="Symbol" pitchFamily="18" charset="2"/>
              </a:rPr>
              <a:t></a:t>
            </a:r>
            <a:r>
              <a:rPr lang="en-US" sz="2400">
                <a:latin typeface="Arial" charset="0"/>
              </a:rPr>
              <a:t>Note the approximate proportions.</a:t>
            </a:r>
            <a:r>
              <a:rPr lang="en-US" sz="2400">
                <a:latin typeface="Arial" charset="0"/>
                <a:sym typeface="Symbol" pitchFamily="18" charset="2"/>
              </a:rPr>
              <a:t> </a:t>
            </a:r>
          </a:p>
          <a:p>
            <a:r>
              <a:rPr lang="en-US" sz="2400">
                <a:latin typeface="Arial" charset="0"/>
                <a:sym typeface="Symbol" pitchFamily="18" charset="2"/>
              </a:rPr>
              <a:t></a:t>
            </a:r>
            <a:r>
              <a:rPr lang="en-US" sz="2400">
                <a:latin typeface="Arial" charset="0"/>
              </a:rPr>
              <a:t>Perhaps, like the nuclear reactor,                                    we could also show the energy                                    needed to process the materials                                       that go into making a photovoltaic                                    cell.</a:t>
            </a:r>
          </a:p>
        </p:txBody>
      </p:sp>
      <p:grpSp>
        <p:nvGrpSpPr>
          <p:cNvPr id="2" name="Group 5"/>
          <p:cNvGrpSpPr>
            <a:grpSpLocks/>
          </p:cNvGrpSpPr>
          <p:nvPr/>
        </p:nvGrpSpPr>
        <p:grpSpPr bwMode="auto">
          <a:xfrm>
            <a:off x="1601788" y="2682875"/>
            <a:ext cx="3200400" cy="1298575"/>
            <a:chOff x="819" y="2177"/>
            <a:chExt cx="2206" cy="1355"/>
          </a:xfrm>
        </p:grpSpPr>
        <p:sp>
          <p:nvSpPr>
            <p:cNvPr id="92172" name="AutoShape 6"/>
            <p:cNvSpPr>
              <a:spLocks noChangeArrowheads="1"/>
            </p:cNvSpPr>
            <p:nvPr/>
          </p:nvSpPr>
          <p:spPr bwMode="auto">
            <a:xfrm>
              <a:off x="819" y="2213"/>
              <a:ext cx="2206" cy="1319"/>
            </a:xfrm>
            <a:prstGeom prst="chevron">
              <a:avLst>
                <a:gd name="adj" fmla="val 41812"/>
              </a:avLst>
            </a:prstGeom>
            <a:solidFill>
              <a:srgbClr val="006600"/>
            </a:solidFill>
            <a:ln w="9525">
              <a:solidFill>
                <a:schemeClr val="tx1"/>
              </a:solidFill>
              <a:miter lim="800000"/>
              <a:headEnd/>
              <a:tailEnd/>
            </a:ln>
          </p:spPr>
          <p:txBody>
            <a:bodyPr wrap="none" anchor="ctr"/>
            <a:lstStyle/>
            <a:p>
              <a:endParaRPr lang="en-US"/>
            </a:p>
          </p:txBody>
        </p:sp>
        <p:sp>
          <p:nvSpPr>
            <p:cNvPr id="92173" name="Text Box 7"/>
            <p:cNvSpPr txBox="1">
              <a:spLocks noChangeArrowheads="1"/>
            </p:cNvSpPr>
            <p:nvPr/>
          </p:nvSpPr>
          <p:spPr bwMode="auto">
            <a:xfrm>
              <a:off x="1322" y="2177"/>
              <a:ext cx="1116" cy="1050"/>
            </a:xfrm>
            <a:prstGeom prst="rect">
              <a:avLst/>
            </a:prstGeom>
            <a:noFill/>
            <a:ln w="9525">
              <a:noFill/>
              <a:miter lim="800000"/>
              <a:headEnd/>
              <a:tailEnd/>
            </a:ln>
          </p:spPr>
          <p:txBody>
            <a:bodyPr>
              <a:spAutoFit/>
            </a:bodyPr>
            <a:lstStyle/>
            <a:p>
              <a:r>
                <a:rPr lang="en-US" b="1">
                  <a:solidFill>
                    <a:schemeClr val="bg1"/>
                  </a:solidFill>
                </a:rPr>
                <a:t>ENERGY IN INCIDENT SUNLIGHT</a:t>
              </a:r>
            </a:p>
          </p:txBody>
        </p:sp>
      </p:grpSp>
      <p:grpSp>
        <p:nvGrpSpPr>
          <p:cNvPr id="3" name="Group 8"/>
          <p:cNvGrpSpPr>
            <a:grpSpLocks/>
          </p:cNvGrpSpPr>
          <p:nvPr/>
        </p:nvGrpSpPr>
        <p:grpSpPr bwMode="auto">
          <a:xfrm>
            <a:off x="3910013" y="2671763"/>
            <a:ext cx="3957637" cy="396875"/>
            <a:chOff x="2463" y="2171"/>
            <a:chExt cx="2493" cy="418"/>
          </a:xfrm>
        </p:grpSpPr>
        <p:sp>
          <p:nvSpPr>
            <p:cNvPr id="92170" name="AutoShape 9"/>
            <p:cNvSpPr>
              <a:spLocks noChangeArrowheads="1"/>
            </p:cNvSpPr>
            <p:nvPr/>
          </p:nvSpPr>
          <p:spPr bwMode="auto">
            <a:xfrm>
              <a:off x="2463" y="2213"/>
              <a:ext cx="2493" cy="296"/>
            </a:xfrm>
            <a:prstGeom prst="homePlate">
              <a:avLst>
                <a:gd name="adj" fmla="val 102549"/>
              </a:avLst>
            </a:prstGeom>
            <a:solidFill>
              <a:srgbClr val="FF00FF"/>
            </a:solidFill>
            <a:ln w="9525">
              <a:solidFill>
                <a:schemeClr val="tx1"/>
              </a:solidFill>
              <a:miter lim="800000"/>
              <a:headEnd/>
              <a:tailEnd/>
            </a:ln>
          </p:spPr>
          <p:txBody>
            <a:bodyPr wrap="none" anchor="ctr"/>
            <a:lstStyle/>
            <a:p>
              <a:endParaRPr lang="en-US"/>
            </a:p>
          </p:txBody>
        </p:sp>
        <p:sp>
          <p:nvSpPr>
            <p:cNvPr id="92171" name="Text Box 10"/>
            <p:cNvSpPr txBox="1">
              <a:spLocks noChangeArrowheads="1"/>
            </p:cNvSpPr>
            <p:nvPr/>
          </p:nvSpPr>
          <p:spPr bwMode="auto">
            <a:xfrm>
              <a:off x="2473" y="2171"/>
              <a:ext cx="1940" cy="418"/>
            </a:xfrm>
            <a:prstGeom prst="rect">
              <a:avLst/>
            </a:prstGeom>
            <a:noFill/>
            <a:ln w="9525">
              <a:noFill/>
              <a:miter lim="800000"/>
              <a:headEnd/>
              <a:tailEnd/>
            </a:ln>
          </p:spPr>
          <p:txBody>
            <a:bodyPr wrap="none">
              <a:spAutoFit/>
            </a:bodyPr>
            <a:lstStyle/>
            <a:p>
              <a:r>
                <a:rPr lang="en-US" b="1"/>
                <a:t>USEABLE ELECTRICITY</a:t>
              </a:r>
            </a:p>
          </p:txBody>
        </p:sp>
      </p:grpSp>
      <p:grpSp>
        <p:nvGrpSpPr>
          <p:cNvPr id="4" name="Group 11"/>
          <p:cNvGrpSpPr>
            <a:grpSpLocks/>
          </p:cNvGrpSpPr>
          <p:nvPr/>
        </p:nvGrpSpPr>
        <p:grpSpPr bwMode="auto">
          <a:xfrm>
            <a:off x="3914775" y="2992438"/>
            <a:ext cx="3484563" cy="3278187"/>
            <a:chOff x="2466" y="2189"/>
            <a:chExt cx="2195" cy="2065"/>
          </a:xfrm>
        </p:grpSpPr>
        <p:sp>
          <p:nvSpPr>
            <p:cNvPr id="92168" name="AutoShape 12"/>
            <p:cNvSpPr>
              <a:spLocks noChangeArrowheads="1"/>
            </p:cNvSpPr>
            <p:nvPr/>
          </p:nvSpPr>
          <p:spPr bwMode="auto">
            <a:xfrm rot="5400000">
              <a:off x="2533" y="2125"/>
              <a:ext cx="2062" cy="2195"/>
            </a:xfrm>
            <a:custGeom>
              <a:avLst/>
              <a:gdLst>
                <a:gd name="T0" fmla="*/ 1444 w 21600"/>
                <a:gd name="T1" fmla="*/ 0 h 21600"/>
                <a:gd name="T2" fmla="*/ 1444 w 21600"/>
                <a:gd name="T3" fmla="*/ 1236 h 21600"/>
                <a:gd name="T4" fmla="*/ 309 w 21600"/>
                <a:gd name="T5" fmla="*/ 2195 h 21600"/>
                <a:gd name="T6" fmla="*/ 2062 w 21600"/>
                <a:gd name="T7" fmla="*/ 618 h 21600"/>
                <a:gd name="T8" fmla="*/ 17694720 60000 65536"/>
                <a:gd name="T9" fmla="*/ 5898240 60000 65536"/>
                <a:gd name="T10" fmla="*/ 5898240 60000 65536"/>
                <a:gd name="T11" fmla="*/ 0 60000 65536"/>
                <a:gd name="T12" fmla="*/ 12424 w 21600"/>
                <a:gd name="T13" fmla="*/ 2913 h 21600"/>
                <a:gd name="T14" fmla="*/ 18227 w 21600"/>
                <a:gd name="T15" fmla="*/ 925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CC00"/>
            </a:solidFill>
            <a:ln w="9525">
              <a:solidFill>
                <a:schemeClr val="tx1"/>
              </a:solidFill>
              <a:miter lim="800000"/>
              <a:headEnd/>
              <a:tailEnd/>
            </a:ln>
          </p:spPr>
          <p:txBody>
            <a:bodyPr wrap="none" anchor="ctr"/>
            <a:lstStyle/>
            <a:p>
              <a:endParaRPr lang="en-US"/>
            </a:p>
          </p:txBody>
        </p:sp>
        <p:sp>
          <p:nvSpPr>
            <p:cNvPr id="92169" name="Text Box 13"/>
            <p:cNvSpPr txBox="1">
              <a:spLocks noChangeArrowheads="1"/>
            </p:cNvSpPr>
            <p:nvPr/>
          </p:nvSpPr>
          <p:spPr bwMode="auto">
            <a:xfrm>
              <a:off x="2472" y="2189"/>
              <a:ext cx="1172" cy="250"/>
            </a:xfrm>
            <a:prstGeom prst="rect">
              <a:avLst/>
            </a:prstGeom>
            <a:noFill/>
            <a:ln w="9525">
              <a:noFill/>
              <a:miter lim="800000"/>
              <a:headEnd/>
              <a:tailEnd/>
            </a:ln>
          </p:spPr>
          <p:txBody>
            <a:bodyPr wrap="none">
              <a:spAutoFit/>
            </a:bodyPr>
            <a:lstStyle/>
            <a:p>
              <a:r>
                <a:rPr lang="en-US" b="1"/>
                <a:t>WASTED HEAT</a:t>
              </a:r>
            </a:p>
          </p:txBody>
        </p:sp>
      </p:grpSp>
      <p:sp>
        <p:nvSpPr>
          <p:cNvPr id="92167" name="Rectangle 14"/>
          <p:cNvSpPr>
            <a:spLocks noChangeArrowheads="1"/>
          </p:cNvSpPr>
          <p:nvPr/>
        </p:nvSpPr>
        <p:spPr bwMode="auto">
          <a:xfrm>
            <a:off x="685800" y="1401763"/>
            <a:ext cx="7772400" cy="5159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63972">
                                            <p:txEl>
                                              <p:pRg st="0" end="0"/>
                                            </p:txEl>
                                          </p:spTgt>
                                        </p:tgtEl>
                                        <p:attrNameLst>
                                          <p:attrName>style.visibility</p:attrName>
                                        </p:attrNameLst>
                                      </p:cBhvr>
                                      <p:to>
                                        <p:strVal val="visible"/>
                                      </p:to>
                                    </p:set>
                                    <p:anim calcmode="lin" valueType="num">
                                      <p:cBhvr additive="base">
                                        <p:cTn id="7" dur="500" fill="hold"/>
                                        <p:tgtEl>
                                          <p:spTgt spid="136397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6397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5" name="cashreg.wav"/>
                                        </p:tgtEl>
                                      </p:cMediaNode>
                                    </p:audio>
                                  </p:sub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subTnLst>
                                    <p:audio>
                                      <p:cMediaNode>
                                        <p:cTn display="0" masterRel="sameClick">
                                          <p:stCondLst>
                                            <p:cond evt="begin" delay="0">
                                              <p:tn val="16"/>
                                            </p:cond>
                                          </p:stCondLst>
                                          <p:endCondLst>
                                            <p:cond evt="onStopAudio" delay="0">
                                              <p:tgtEl>
                                                <p:sldTgt/>
                                              </p:tgtEl>
                                            </p:cond>
                                          </p:endCondLst>
                                        </p:cTn>
                                        <p:tgtEl>
                                          <p:sndTgt r:embed="rId5"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subTnLst>
                                    <p:audio>
                                      <p:cMediaNode>
                                        <p:cTn display="0" masterRel="sameClick">
                                          <p:stCondLst>
                                            <p:cond evt="begin" delay="0">
                                              <p:tn val="21"/>
                                            </p:cond>
                                          </p:stCondLst>
                                          <p:endCondLst>
                                            <p:cond evt="onStopAudio" delay="0">
                                              <p:tgtEl>
                                                <p:sldTgt/>
                                              </p:tgtEl>
                                            </p:cond>
                                          </p:endCondLst>
                                        </p:cTn>
                                        <p:tgtEl>
                                          <p:sndTgt r:embed="rId5" name="cashreg.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363972">
                                            <p:txEl>
                                              <p:pRg st="5" end="5"/>
                                            </p:txEl>
                                          </p:spTgt>
                                        </p:tgtEl>
                                        <p:attrNameLst>
                                          <p:attrName>style.visibility</p:attrName>
                                        </p:attrNameLst>
                                      </p:cBhvr>
                                      <p:to>
                                        <p:strVal val="visible"/>
                                      </p:to>
                                    </p:set>
                                    <p:anim calcmode="lin" valueType="num">
                                      <p:cBhvr additive="base">
                                        <p:cTn id="28" dur="500" fill="hold"/>
                                        <p:tgtEl>
                                          <p:spTgt spid="1363972">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36397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363972">
                                            <p:txEl>
                                              <p:pRg st="6" end="6"/>
                                            </p:txEl>
                                          </p:spTgt>
                                        </p:tgtEl>
                                        <p:attrNameLst>
                                          <p:attrName>style.visibility</p:attrName>
                                        </p:attrNameLst>
                                      </p:cBhvr>
                                      <p:to>
                                        <p:strVal val="visible"/>
                                      </p:to>
                                    </p:set>
                                    <p:anim calcmode="lin" valueType="num">
                                      <p:cBhvr additive="base">
                                        <p:cTn id="34" dur="500" fill="hold"/>
                                        <p:tgtEl>
                                          <p:spTgt spid="1363972">
                                            <p:txEl>
                                              <p:pRg st="6" end="6"/>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36397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531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Primary energy sources</a:t>
            </a:r>
            <a:endParaRPr lang="en-US" sz="2400">
              <a:solidFill>
                <a:srgbClr val="000000"/>
              </a:solidFill>
              <a:latin typeface="Arial" charset="0"/>
              <a:ea typeface="Calibri" pitchFamily="34" charset="0"/>
              <a:cs typeface="Arial" charset="0"/>
            </a:endParaRPr>
          </a:p>
          <a:p>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You should have a good idea of these percentages, from </a:t>
            </a:r>
            <a:r>
              <a:rPr lang="en-US" sz="2400" b="1">
                <a:solidFill>
                  <a:srgbClr val="000000"/>
                </a:solidFill>
                <a:latin typeface="Arial" charset="0"/>
                <a:ea typeface="Calibri" pitchFamily="34" charset="0"/>
                <a:cs typeface="Times New Roman" pitchFamily="18" charset="0"/>
              </a:rPr>
              <a:t>memory</a:t>
            </a:r>
            <a:r>
              <a:rPr lang="en-US" sz="2400">
                <a:solidFill>
                  <a:srgbClr val="000000"/>
                </a:solidFill>
                <a:latin typeface="Arial" charset="0"/>
                <a:ea typeface="Calibri" pitchFamily="34" charset="0"/>
                <a:cs typeface="Times New Roman" pitchFamily="18" charset="0"/>
              </a:rPr>
              <a:t>.</a:t>
            </a:r>
          </a:p>
        </p:txBody>
      </p:sp>
      <p:sp>
        <p:nvSpPr>
          <p:cNvPr id="10243"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165316" name="Picture 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320925" y="3006725"/>
            <a:ext cx="1095375" cy="1830388"/>
          </a:xfrm>
          <a:prstGeom prst="rect">
            <a:avLst/>
          </a:prstGeom>
          <a:noFill/>
          <a:ln w="9525">
            <a:noFill/>
            <a:miter lim="800000"/>
            <a:headEnd/>
            <a:tailEnd/>
          </a:ln>
        </p:spPr>
      </p:pic>
      <p:pic>
        <p:nvPicPr>
          <p:cNvPr id="1165317" name="Picture 5"/>
          <p:cNvPicPr>
            <a:picLocks noChangeAspect="1" noChangeArrowheads="1"/>
          </p:cNvPicPr>
          <p:nvPr/>
        </p:nvPicPr>
        <p:blipFill>
          <a:blip r:embed="rId8" cstate="print">
            <a:clrChange>
              <a:clrFrom>
                <a:srgbClr val="FFFFFF"/>
              </a:clrFrom>
              <a:clrTo>
                <a:srgbClr val="FFFFFF">
                  <a:alpha val="0"/>
                </a:srgbClr>
              </a:clrTo>
            </a:clrChange>
          </a:blip>
          <a:srcRect b="14333"/>
          <a:stretch>
            <a:fillRect/>
          </a:stretch>
        </p:blipFill>
        <p:spPr bwMode="auto">
          <a:xfrm>
            <a:off x="-63500" y="4343400"/>
            <a:ext cx="6929438" cy="2514600"/>
          </a:xfrm>
          <a:prstGeom prst="rect">
            <a:avLst/>
          </a:prstGeom>
          <a:noFill/>
          <a:ln w="9525">
            <a:noFill/>
            <a:miter lim="800000"/>
            <a:headEnd/>
            <a:tailEnd/>
          </a:ln>
        </p:spPr>
      </p:pic>
      <p:sp>
        <p:nvSpPr>
          <p:cNvPr id="1165318" name="Arc 6" descr="90%"/>
          <p:cNvSpPr>
            <a:spLocks/>
          </p:cNvSpPr>
          <p:nvPr/>
        </p:nvSpPr>
        <p:spPr bwMode="auto">
          <a:xfrm>
            <a:off x="349250" y="4740275"/>
            <a:ext cx="4667250" cy="1203325"/>
          </a:xfrm>
          <a:custGeom>
            <a:avLst/>
            <a:gdLst>
              <a:gd name="T0" fmla="*/ 2333625 w 43200"/>
              <a:gd name="T1" fmla="*/ 0 h 43200"/>
              <a:gd name="T2" fmla="*/ 521716 w 43200"/>
              <a:gd name="T3" fmla="*/ 222504 h 43200"/>
              <a:gd name="T4" fmla="*/ 2333625 w 43200"/>
              <a:gd name="T5" fmla="*/ 601663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6642"/>
                  <a:pt x="1704" y="11836"/>
                  <a:pt x="4828" y="7987"/>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6642"/>
                  <a:pt x="1704" y="11836"/>
                  <a:pt x="4828" y="7987"/>
                </a:cubicBezTo>
                <a:lnTo>
                  <a:pt x="21600" y="21600"/>
                </a:lnTo>
                <a:close/>
              </a:path>
            </a:pathLst>
          </a:custGeom>
          <a:pattFill prst="pct90">
            <a:fgClr>
              <a:srgbClr val="000000">
                <a:alpha val="25098"/>
              </a:srgbClr>
            </a:fgClr>
            <a:bgClr>
              <a:schemeClr val="bg1">
                <a:alpha val="25098"/>
              </a:schemeClr>
            </a:bgClr>
          </a:pattFill>
          <a:ln w="28575">
            <a:solidFill>
              <a:srgbClr val="FF0000"/>
            </a:solidFill>
            <a:round/>
            <a:headEnd/>
            <a:tailEnd/>
          </a:ln>
        </p:spPr>
        <p:txBody>
          <a:bodyPr wrap="none" anchor="ctr"/>
          <a:lstStyle/>
          <a:p>
            <a:endParaRPr lang="en-US"/>
          </a:p>
        </p:txBody>
      </p:sp>
      <p:sp>
        <p:nvSpPr>
          <p:cNvPr id="1165319" name="Rectangle 7" descr="90%"/>
          <p:cNvSpPr>
            <a:spLocks noChangeArrowheads="1"/>
          </p:cNvSpPr>
          <p:nvPr/>
        </p:nvSpPr>
        <p:spPr bwMode="auto">
          <a:xfrm>
            <a:off x="5473700" y="4824413"/>
            <a:ext cx="1238250" cy="782637"/>
          </a:xfrm>
          <a:prstGeom prst="rect">
            <a:avLst/>
          </a:prstGeom>
          <a:pattFill prst="pct90">
            <a:fgClr>
              <a:schemeClr val="tx2">
                <a:alpha val="20000"/>
              </a:schemeClr>
            </a:fgClr>
            <a:bgClr>
              <a:schemeClr val="bg1">
                <a:alpha val="20000"/>
              </a:schemeClr>
            </a:bgClr>
          </a:pattFill>
          <a:ln w="9525">
            <a:noFill/>
            <a:miter lim="800000"/>
            <a:headEnd/>
            <a:tailEnd/>
          </a:ln>
        </p:spPr>
        <p:txBody>
          <a:bodyPr wrap="none" anchor="ctr"/>
          <a:lstStyle/>
          <a:p>
            <a:endParaRPr lang="en-US"/>
          </a:p>
        </p:txBody>
      </p:sp>
      <p:pic>
        <p:nvPicPr>
          <p:cNvPr id="1165320" name="Picture 8"/>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122613" y="2378075"/>
            <a:ext cx="6021387" cy="2184400"/>
          </a:xfrm>
          <a:prstGeom prst="rect">
            <a:avLst/>
          </a:prstGeom>
          <a:noFill/>
          <a:ln w="9525">
            <a:noFill/>
            <a:miter lim="800000"/>
            <a:headEnd/>
            <a:tailEnd/>
          </a:ln>
        </p:spPr>
      </p:pic>
      <p:sp>
        <p:nvSpPr>
          <p:cNvPr id="1165321" name="Text Box 9"/>
          <p:cNvSpPr txBox="1">
            <a:spLocks noChangeArrowheads="1"/>
          </p:cNvSpPr>
          <p:nvPr/>
        </p:nvSpPr>
        <p:spPr bwMode="auto">
          <a:xfrm>
            <a:off x="6813550" y="4854575"/>
            <a:ext cx="1135063" cy="822325"/>
          </a:xfrm>
          <a:prstGeom prst="rect">
            <a:avLst/>
          </a:prstGeom>
          <a:noFill/>
          <a:ln w="9525">
            <a:noFill/>
            <a:miter lim="800000"/>
            <a:headEnd/>
            <a:tailEnd/>
          </a:ln>
        </p:spPr>
        <p:txBody>
          <a:bodyPr>
            <a:spAutoFit/>
          </a:bodyPr>
          <a:lstStyle/>
          <a:p>
            <a:r>
              <a:rPr lang="en-US" sz="2400">
                <a:latin typeface="Arial" charset="0"/>
              </a:rPr>
              <a:t>Fossil fuels</a:t>
            </a:r>
          </a:p>
        </p:txBody>
      </p:sp>
      <p:sp>
        <p:nvSpPr>
          <p:cNvPr id="1165322" name="Text Box 10"/>
          <p:cNvSpPr txBox="1">
            <a:spLocks noChangeArrowheads="1"/>
          </p:cNvSpPr>
          <p:nvPr/>
        </p:nvSpPr>
        <p:spPr bwMode="auto">
          <a:xfrm>
            <a:off x="7839075" y="4940300"/>
            <a:ext cx="754063" cy="457200"/>
          </a:xfrm>
          <a:prstGeom prst="rect">
            <a:avLst/>
          </a:prstGeom>
          <a:noFill/>
          <a:ln w="9525">
            <a:noFill/>
            <a:miter lim="800000"/>
            <a:headEnd/>
            <a:tailEnd/>
          </a:ln>
        </p:spPr>
        <p:txBody>
          <a:bodyPr wrap="none">
            <a:spAutoFit/>
          </a:bodyPr>
          <a:lstStyle/>
          <a:p>
            <a:r>
              <a:rPr lang="en-US" sz="2400">
                <a:solidFill>
                  <a:schemeClr val="hlink"/>
                </a:solidFill>
                <a:latin typeface="Arial" charset="0"/>
              </a:rPr>
              <a:t>CO</a:t>
            </a:r>
            <a:r>
              <a:rPr lang="en-US" sz="2400" baseline="-25000">
                <a:solidFill>
                  <a:schemeClr val="hlink"/>
                </a:solidFill>
                <a:latin typeface="Arial" charset="0"/>
              </a:rPr>
              <a:t>2</a:t>
            </a:r>
            <a:endParaRPr lang="en-US" sz="2400">
              <a:solidFill>
                <a:schemeClr val="hlink"/>
              </a:solidFill>
              <a:latin typeface="Arial"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65314">
                                            <p:txEl>
                                              <p:pRg st="1" end="1"/>
                                            </p:txEl>
                                          </p:spTgt>
                                        </p:tgtEl>
                                        <p:attrNameLst>
                                          <p:attrName>style.visibility</p:attrName>
                                        </p:attrNameLst>
                                      </p:cBhvr>
                                      <p:to>
                                        <p:strVal val="visible"/>
                                      </p:to>
                                    </p:set>
                                    <p:anim calcmode="lin" valueType="num">
                                      <p:cBhvr additive="base">
                                        <p:cTn id="7" dur="500" fill="hold"/>
                                        <p:tgtEl>
                                          <p:spTgt spid="11653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653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165317"/>
                                        </p:tgtEl>
                                        <p:attrNameLst>
                                          <p:attrName>style.visibility</p:attrName>
                                        </p:attrNameLst>
                                      </p:cBhvr>
                                      <p:to>
                                        <p:strVal val="visible"/>
                                      </p:to>
                                    </p:set>
                                    <p:anim calcmode="lin" valueType="num">
                                      <p:cBhvr>
                                        <p:cTn id="11" dur="500" fill="hold"/>
                                        <p:tgtEl>
                                          <p:spTgt spid="1165317"/>
                                        </p:tgtEl>
                                        <p:attrNameLst>
                                          <p:attrName>ppt_w</p:attrName>
                                        </p:attrNameLst>
                                      </p:cBhvr>
                                      <p:tavLst>
                                        <p:tav tm="0">
                                          <p:val>
                                            <p:fltVal val="0"/>
                                          </p:val>
                                        </p:tav>
                                        <p:tav tm="100000">
                                          <p:val>
                                            <p:strVal val="#ppt_w"/>
                                          </p:val>
                                        </p:tav>
                                      </p:tavLst>
                                    </p:anim>
                                    <p:anim calcmode="lin" valueType="num">
                                      <p:cBhvr>
                                        <p:cTn id="12" dur="500" fill="hold"/>
                                        <p:tgtEl>
                                          <p:spTgt spid="1165317"/>
                                        </p:tgtEl>
                                        <p:attrNameLst>
                                          <p:attrName>ppt_h</p:attrName>
                                        </p:attrNameLst>
                                      </p:cBhvr>
                                      <p:tavLst>
                                        <p:tav tm="0">
                                          <p:val>
                                            <p:fltVal val="0"/>
                                          </p:val>
                                        </p:tav>
                                        <p:tav tm="100000">
                                          <p:val>
                                            <p:strVal val="#ppt_h"/>
                                          </p:val>
                                        </p:tav>
                                      </p:tavLst>
                                    </p:anim>
                                    <p:animEffect transition="in" filter="fade">
                                      <p:cBhvr>
                                        <p:cTn id="13" dur="500"/>
                                        <p:tgtEl>
                                          <p:spTgt spid="11653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65316"/>
                                        </p:tgtEl>
                                        <p:attrNameLst>
                                          <p:attrName>style.visibility</p:attrName>
                                        </p:attrNameLst>
                                      </p:cBhvr>
                                      <p:to>
                                        <p:strVal val="visible"/>
                                      </p:to>
                                    </p:set>
                                    <p:animEffect transition="in" filter="wipe(down)">
                                      <p:cBhvr>
                                        <p:cTn id="18" dur="500"/>
                                        <p:tgtEl>
                                          <p:spTgt spid="1165316"/>
                                        </p:tgtEl>
                                      </p:cBhvr>
                                    </p:animEffect>
                                  </p:childTnLst>
                                  <p:subTnLst>
                                    <p:audio>
                                      <p:cMediaNode>
                                        <p:cTn display="0" masterRel="sameClick">
                                          <p:stCondLst>
                                            <p:cond evt="begin" delay="0">
                                              <p:tn val="16"/>
                                            </p:cond>
                                          </p:stCondLst>
                                          <p:endCondLst>
                                            <p:cond evt="onStopAudio" delay="0">
                                              <p:tgtEl>
                                                <p:sldTgt/>
                                              </p:tgtEl>
                                            </p:cond>
                                          </p:endCondLst>
                                        </p:cTn>
                                        <p:tgtEl>
                                          <p:sndTgt r:embed="rId5"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53" presetClass="entr" presetSubtype="0" fill="hold" nodeType="clickEffect">
                                  <p:stCondLst>
                                    <p:cond delay="0"/>
                                  </p:stCondLst>
                                  <p:childTnLst>
                                    <p:set>
                                      <p:cBhvr>
                                        <p:cTn id="22" dur="1" fill="hold">
                                          <p:stCondLst>
                                            <p:cond delay="0"/>
                                          </p:stCondLst>
                                        </p:cTn>
                                        <p:tgtEl>
                                          <p:spTgt spid="1165320"/>
                                        </p:tgtEl>
                                        <p:attrNameLst>
                                          <p:attrName>style.visibility</p:attrName>
                                        </p:attrNameLst>
                                      </p:cBhvr>
                                      <p:to>
                                        <p:strVal val="visible"/>
                                      </p:to>
                                    </p:set>
                                    <p:anim calcmode="lin" valueType="num">
                                      <p:cBhvr>
                                        <p:cTn id="23" dur="500" fill="hold"/>
                                        <p:tgtEl>
                                          <p:spTgt spid="1165320"/>
                                        </p:tgtEl>
                                        <p:attrNameLst>
                                          <p:attrName>ppt_w</p:attrName>
                                        </p:attrNameLst>
                                      </p:cBhvr>
                                      <p:tavLst>
                                        <p:tav tm="0">
                                          <p:val>
                                            <p:fltVal val="0"/>
                                          </p:val>
                                        </p:tav>
                                        <p:tav tm="100000">
                                          <p:val>
                                            <p:strVal val="#ppt_w"/>
                                          </p:val>
                                        </p:tav>
                                      </p:tavLst>
                                    </p:anim>
                                    <p:anim calcmode="lin" valueType="num">
                                      <p:cBhvr>
                                        <p:cTn id="24" dur="500" fill="hold"/>
                                        <p:tgtEl>
                                          <p:spTgt spid="1165320"/>
                                        </p:tgtEl>
                                        <p:attrNameLst>
                                          <p:attrName>ppt_h</p:attrName>
                                        </p:attrNameLst>
                                      </p:cBhvr>
                                      <p:tavLst>
                                        <p:tav tm="0">
                                          <p:val>
                                            <p:fltVal val="0"/>
                                          </p:val>
                                        </p:tav>
                                        <p:tav tm="100000">
                                          <p:val>
                                            <p:strVal val="#ppt_h"/>
                                          </p:val>
                                        </p:tav>
                                      </p:tavLst>
                                    </p:anim>
                                    <p:animEffect transition="in" filter="fade">
                                      <p:cBhvr>
                                        <p:cTn id="25" dur="500"/>
                                        <p:tgtEl>
                                          <p:spTgt spid="1165320"/>
                                        </p:tgtEl>
                                      </p:cBhvr>
                                    </p:animEffect>
                                  </p:childTnLst>
                                  <p:subTnLst>
                                    <p:audio>
                                      <p:cMediaNode>
                                        <p:cTn display="0" masterRel="sameClick">
                                          <p:stCondLst>
                                            <p:cond evt="begin" delay="0">
                                              <p:tn val="21"/>
                                            </p:cond>
                                          </p:stCondLst>
                                          <p:endCondLst>
                                            <p:cond evt="onStopAudio" delay="0">
                                              <p:tgtEl>
                                                <p:sldTgt/>
                                              </p:tgtEl>
                                            </p:cond>
                                          </p:endCondLst>
                                        </p:cTn>
                                        <p:tgtEl>
                                          <p:sndTgt r:embed="rId3" name="camera.wav"/>
                                        </p:tgtEl>
                                      </p:cMediaNode>
                                    </p:audio>
                                  </p:sub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165318"/>
                                        </p:tgtEl>
                                        <p:attrNameLst>
                                          <p:attrName>style.visibility</p:attrName>
                                        </p:attrNameLst>
                                      </p:cBhvr>
                                      <p:to>
                                        <p:strVal val="visible"/>
                                      </p:to>
                                    </p:set>
                                    <p:animEffect transition="in" filter="wheel(1)">
                                      <p:cBhvr>
                                        <p:cTn id="30" dur="5000"/>
                                        <p:tgtEl>
                                          <p:spTgt spid="1165318"/>
                                        </p:tgtEl>
                                      </p:cBhvr>
                                    </p:animEffect>
                                  </p:childTnLst>
                                  <p:subTnLst>
                                    <p:audio>
                                      <p:cMediaNode>
                                        <p:cTn display="0" masterRel="sameClick">
                                          <p:stCondLst>
                                            <p:cond evt="begin" delay="0">
                                              <p:tn val="28"/>
                                            </p:cond>
                                          </p:stCondLst>
                                          <p:endCondLst>
                                            <p:cond evt="onStopAudio" delay="0">
                                              <p:tgtEl>
                                                <p:sldTgt/>
                                              </p:tgtEl>
                                            </p:cond>
                                          </p:endCondLst>
                                        </p:cTn>
                                        <p:tgtEl>
                                          <p:sndTgt r:embed="rId6" name="drumroll.wav"/>
                                        </p:tgtEl>
                                      </p:cMediaNode>
                                    </p:audio>
                                  </p:subTnLst>
                                </p:cTn>
                              </p:par>
                              <p:par>
                                <p:cTn id="31" presetID="22" presetClass="entr" presetSubtype="1" fill="hold" grpId="0" nodeType="withEffect">
                                  <p:stCondLst>
                                    <p:cond delay="0"/>
                                  </p:stCondLst>
                                  <p:childTnLst>
                                    <p:set>
                                      <p:cBhvr>
                                        <p:cTn id="32" dur="1" fill="hold">
                                          <p:stCondLst>
                                            <p:cond delay="0"/>
                                          </p:stCondLst>
                                        </p:cTn>
                                        <p:tgtEl>
                                          <p:spTgt spid="1165319"/>
                                        </p:tgtEl>
                                        <p:attrNameLst>
                                          <p:attrName>style.visibility</p:attrName>
                                        </p:attrNameLst>
                                      </p:cBhvr>
                                      <p:to>
                                        <p:strVal val="visible"/>
                                      </p:to>
                                    </p:set>
                                    <p:animEffect transition="in" filter="wipe(up)">
                                      <p:cBhvr>
                                        <p:cTn id="33" dur="5000"/>
                                        <p:tgtEl>
                                          <p:spTgt spid="1165319"/>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1165321"/>
                                        </p:tgtEl>
                                        <p:attrNameLst>
                                          <p:attrName>style.visibility</p:attrName>
                                        </p:attrNameLst>
                                      </p:cBhvr>
                                      <p:to>
                                        <p:strVal val="visible"/>
                                      </p:to>
                                    </p:set>
                                    <p:anim calcmode="lin" valueType="num">
                                      <p:cBhvr>
                                        <p:cTn id="38" dur="500" fill="hold"/>
                                        <p:tgtEl>
                                          <p:spTgt spid="1165321"/>
                                        </p:tgtEl>
                                        <p:attrNameLst>
                                          <p:attrName>ppt_w</p:attrName>
                                        </p:attrNameLst>
                                      </p:cBhvr>
                                      <p:tavLst>
                                        <p:tav tm="0">
                                          <p:val>
                                            <p:fltVal val="0"/>
                                          </p:val>
                                        </p:tav>
                                        <p:tav tm="100000">
                                          <p:val>
                                            <p:strVal val="#ppt_w"/>
                                          </p:val>
                                        </p:tav>
                                      </p:tavLst>
                                    </p:anim>
                                    <p:anim calcmode="lin" valueType="num">
                                      <p:cBhvr>
                                        <p:cTn id="39" dur="500" fill="hold"/>
                                        <p:tgtEl>
                                          <p:spTgt spid="1165321"/>
                                        </p:tgtEl>
                                        <p:attrNameLst>
                                          <p:attrName>ppt_h</p:attrName>
                                        </p:attrNameLst>
                                      </p:cBhvr>
                                      <p:tavLst>
                                        <p:tav tm="0">
                                          <p:val>
                                            <p:fltVal val="0"/>
                                          </p:val>
                                        </p:tav>
                                        <p:tav tm="100000">
                                          <p:val>
                                            <p:strVal val="#ppt_h"/>
                                          </p:val>
                                        </p:tav>
                                      </p:tavLst>
                                    </p:anim>
                                    <p:animEffect transition="in" filter="fade">
                                      <p:cBhvr>
                                        <p:cTn id="40" dur="500"/>
                                        <p:tgtEl>
                                          <p:spTgt spid="1165321"/>
                                        </p:tgtEl>
                                      </p:cBhvr>
                                    </p:animEffect>
                                  </p:childTnLst>
                                  <p:subTnLst>
                                    <p:audio>
                                      <p:cMediaNode>
                                        <p:cTn display="0" masterRel="sameClick">
                                          <p:stCondLst>
                                            <p:cond evt="begin" delay="0">
                                              <p:tn val="36"/>
                                            </p:cond>
                                          </p:stCondLst>
                                          <p:endCondLst>
                                            <p:cond evt="onStopAudio" delay="0">
                                              <p:tgtEl>
                                                <p:sldTgt/>
                                              </p:tgtEl>
                                            </p:cond>
                                          </p:endCondLst>
                                        </p:cTn>
                                        <p:tgtEl>
                                          <p:sndTgt r:embed="rId3" name="camera.wav"/>
                                        </p:tgtEl>
                                      </p:cMediaNode>
                                    </p:audio>
                                  </p:subTnLst>
                                </p:cTn>
                              </p:par>
                            </p:childTnLst>
                          </p:cTn>
                        </p:par>
                      </p:childTnLst>
                    </p:cTn>
                  </p:par>
                  <p:par>
                    <p:cTn id="41" fill="hold">
                      <p:stCondLst>
                        <p:cond delay="indefinite"/>
                      </p:stCondLst>
                      <p:childTnLst>
                        <p:par>
                          <p:cTn id="42" fill="hold">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1165322"/>
                                        </p:tgtEl>
                                        <p:attrNameLst>
                                          <p:attrName>style.visibility</p:attrName>
                                        </p:attrNameLst>
                                      </p:cBhvr>
                                      <p:to>
                                        <p:strVal val="visible"/>
                                      </p:to>
                                    </p:set>
                                    <p:anim calcmode="lin" valueType="num">
                                      <p:cBhvr>
                                        <p:cTn id="45" dur="500" fill="hold"/>
                                        <p:tgtEl>
                                          <p:spTgt spid="1165322"/>
                                        </p:tgtEl>
                                        <p:attrNameLst>
                                          <p:attrName>ppt_w</p:attrName>
                                        </p:attrNameLst>
                                      </p:cBhvr>
                                      <p:tavLst>
                                        <p:tav tm="0">
                                          <p:val>
                                            <p:fltVal val="0"/>
                                          </p:val>
                                        </p:tav>
                                        <p:tav tm="100000">
                                          <p:val>
                                            <p:strVal val="#ppt_w"/>
                                          </p:val>
                                        </p:tav>
                                      </p:tavLst>
                                    </p:anim>
                                    <p:anim calcmode="lin" valueType="num">
                                      <p:cBhvr>
                                        <p:cTn id="46" dur="500" fill="hold"/>
                                        <p:tgtEl>
                                          <p:spTgt spid="1165322"/>
                                        </p:tgtEl>
                                        <p:attrNameLst>
                                          <p:attrName>ppt_h</p:attrName>
                                        </p:attrNameLst>
                                      </p:cBhvr>
                                      <p:tavLst>
                                        <p:tav tm="0">
                                          <p:val>
                                            <p:fltVal val="0"/>
                                          </p:val>
                                        </p:tav>
                                        <p:tav tm="100000">
                                          <p:val>
                                            <p:strVal val="#ppt_h"/>
                                          </p:val>
                                        </p:tav>
                                      </p:tavLst>
                                    </p:anim>
                                    <p:animEffect transition="in" filter="fade">
                                      <p:cBhvr>
                                        <p:cTn id="47" dur="500"/>
                                        <p:tgtEl>
                                          <p:spTgt spid="1165322"/>
                                        </p:tgtEl>
                                      </p:cBhvr>
                                    </p:animEffect>
                                  </p:childTnLst>
                                  <p:subTnLst>
                                    <p:audio>
                                      <p:cMediaNode>
                                        <p:cTn display="0" masterRel="sameClick">
                                          <p:stCondLst>
                                            <p:cond evt="begin" delay="0">
                                              <p:tn val="43"/>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5318" grpId="0" animBg="1"/>
      <p:bldP spid="1165319" grpId="0" animBg="1"/>
      <p:bldP spid="1165321" grpId="0"/>
      <p:bldP spid="1165322"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011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Describing solar energy systems – heating panels</a:t>
            </a:r>
            <a:r>
              <a:rPr lang="en-US">
                <a:solidFill>
                  <a:srgbClr val="000000"/>
                </a:solidFill>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 </a:t>
            </a:r>
            <a:r>
              <a:rPr lang="en-US" sz="2400" b="1">
                <a:solidFill>
                  <a:srgbClr val="000000"/>
                </a:solidFill>
                <a:latin typeface="Arial" charset="0"/>
                <a:ea typeface="Calibri" pitchFamily="34" charset="0"/>
                <a:cs typeface="Times New Roman" pitchFamily="18" charset="0"/>
              </a:rPr>
              <a:t>heating panel</a:t>
            </a:r>
            <a:r>
              <a:rPr lang="en-US" sz="2400">
                <a:solidFill>
                  <a:srgbClr val="000000"/>
                </a:solidFill>
                <a:latin typeface="Arial" charset="0"/>
                <a:ea typeface="Calibri" pitchFamily="34" charset="0"/>
                <a:cs typeface="Times New Roman" pitchFamily="18" charset="0"/>
              </a:rPr>
              <a:t>                                                   converts sunlight                                                          directly into heat.</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 slower the water                                                         is circulated, the                                                             hotter it can get.</a:t>
            </a:r>
          </a:p>
        </p:txBody>
      </p:sp>
      <p:sp>
        <p:nvSpPr>
          <p:cNvPr id="93187"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grpSp>
        <p:nvGrpSpPr>
          <p:cNvPr id="2" name="Group 4"/>
          <p:cNvGrpSpPr>
            <a:grpSpLocks/>
          </p:cNvGrpSpPr>
          <p:nvPr/>
        </p:nvGrpSpPr>
        <p:grpSpPr bwMode="auto">
          <a:xfrm>
            <a:off x="2746375" y="3797300"/>
            <a:ext cx="5137150" cy="1219200"/>
            <a:chOff x="1775" y="2802"/>
            <a:chExt cx="3236" cy="768"/>
          </a:xfrm>
        </p:grpSpPr>
        <p:sp>
          <p:nvSpPr>
            <p:cNvPr id="93217" name="Freeform 5"/>
            <p:cNvSpPr>
              <a:spLocks/>
            </p:cNvSpPr>
            <p:nvPr/>
          </p:nvSpPr>
          <p:spPr bwMode="auto">
            <a:xfrm>
              <a:off x="1775" y="2823"/>
              <a:ext cx="3236" cy="747"/>
            </a:xfrm>
            <a:custGeom>
              <a:avLst/>
              <a:gdLst>
                <a:gd name="T0" fmla="*/ 1282 w 3236"/>
                <a:gd name="T1" fmla="*/ 7 h 747"/>
                <a:gd name="T2" fmla="*/ 3236 w 3236"/>
                <a:gd name="T3" fmla="*/ 7 h 747"/>
                <a:gd name="T4" fmla="*/ 1954 w 3236"/>
                <a:gd name="T5" fmla="*/ 747 h 747"/>
                <a:gd name="T6" fmla="*/ 0 w 3236"/>
                <a:gd name="T7" fmla="*/ 747 h 747"/>
                <a:gd name="T8" fmla="*/ 1293 w 3236"/>
                <a:gd name="T9" fmla="*/ 0 h 747"/>
                <a:gd name="T10" fmla="*/ 0 60000 65536"/>
                <a:gd name="T11" fmla="*/ 0 60000 65536"/>
                <a:gd name="T12" fmla="*/ 0 60000 65536"/>
                <a:gd name="T13" fmla="*/ 0 60000 65536"/>
                <a:gd name="T14" fmla="*/ 0 60000 65536"/>
                <a:gd name="T15" fmla="*/ 0 w 3236"/>
                <a:gd name="T16" fmla="*/ 0 h 747"/>
                <a:gd name="T17" fmla="*/ 3236 w 3236"/>
                <a:gd name="T18" fmla="*/ 747 h 747"/>
              </a:gdLst>
              <a:ahLst/>
              <a:cxnLst>
                <a:cxn ang="T10">
                  <a:pos x="T0" y="T1"/>
                </a:cxn>
                <a:cxn ang="T11">
                  <a:pos x="T2" y="T3"/>
                </a:cxn>
                <a:cxn ang="T12">
                  <a:pos x="T4" y="T5"/>
                </a:cxn>
                <a:cxn ang="T13">
                  <a:pos x="T6" y="T7"/>
                </a:cxn>
                <a:cxn ang="T14">
                  <a:pos x="T8" y="T9"/>
                </a:cxn>
              </a:cxnLst>
              <a:rect l="T15" t="T16" r="T17" b="T18"/>
              <a:pathLst>
                <a:path w="3236" h="747">
                  <a:moveTo>
                    <a:pt x="1282" y="7"/>
                  </a:moveTo>
                  <a:lnTo>
                    <a:pt x="3236" y="7"/>
                  </a:lnTo>
                  <a:lnTo>
                    <a:pt x="1954" y="747"/>
                  </a:lnTo>
                  <a:lnTo>
                    <a:pt x="0" y="747"/>
                  </a:lnTo>
                  <a:lnTo>
                    <a:pt x="1293" y="0"/>
                  </a:lnTo>
                </a:path>
              </a:pathLst>
            </a:custGeom>
            <a:solidFill>
              <a:schemeClr val="hlink"/>
            </a:solidFill>
            <a:ln w="76200" cmpd="sng">
              <a:solidFill>
                <a:schemeClr val="hlink"/>
              </a:solidFill>
              <a:round/>
              <a:headEnd/>
              <a:tailEnd/>
            </a:ln>
          </p:spPr>
          <p:txBody>
            <a:bodyPr/>
            <a:lstStyle/>
            <a:p>
              <a:endParaRPr lang="en-US"/>
            </a:p>
          </p:txBody>
        </p:sp>
        <p:sp>
          <p:nvSpPr>
            <p:cNvPr id="93218" name="Freeform 6"/>
            <p:cNvSpPr>
              <a:spLocks/>
            </p:cNvSpPr>
            <p:nvPr/>
          </p:nvSpPr>
          <p:spPr bwMode="auto">
            <a:xfrm>
              <a:off x="1775" y="2802"/>
              <a:ext cx="3236" cy="747"/>
            </a:xfrm>
            <a:custGeom>
              <a:avLst/>
              <a:gdLst>
                <a:gd name="T0" fmla="*/ 1282 w 3236"/>
                <a:gd name="T1" fmla="*/ 7 h 747"/>
                <a:gd name="T2" fmla="*/ 3236 w 3236"/>
                <a:gd name="T3" fmla="*/ 7 h 747"/>
                <a:gd name="T4" fmla="*/ 1954 w 3236"/>
                <a:gd name="T5" fmla="*/ 747 h 747"/>
                <a:gd name="T6" fmla="*/ 0 w 3236"/>
                <a:gd name="T7" fmla="*/ 747 h 747"/>
                <a:gd name="T8" fmla="*/ 1293 w 3236"/>
                <a:gd name="T9" fmla="*/ 0 h 747"/>
                <a:gd name="T10" fmla="*/ 0 60000 65536"/>
                <a:gd name="T11" fmla="*/ 0 60000 65536"/>
                <a:gd name="T12" fmla="*/ 0 60000 65536"/>
                <a:gd name="T13" fmla="*/ 0 60000 65536"/>
                <a:gd name="T14" fmla="*/ 0 60000 65536"/>
                <a:gd name="T15" fmla="*/ 0 w 3236"/>
                <a:gd name="T16" fmla="*/ 0 h 747"/>
                <a:gd name="T17" fmla="*/ 3236 w 3236"/>
                <a:gd name="T18" fmla="*/ 747 h 747"/>
              </a:gdLst>
              <a:ahLst/>
              <a:cxnLst>
                <a:cxn ang="T10">
                  <a:pos x="T0" y="T1"/>
                </a:cxn>
                <a:cxn ang="T11">
                  <a:pos x="T2" y="T3"/>
                </a:cxn>
                <a:cxn ang="T12">
                  <a:pos x="T4" y="T5"/>
                </a:cxn>
                <a:cxn ang="T13">
                  <a:pos x="T6" y="T7"/>
                </a:cxn>
                <a:cxn ang="T14">
                  <a:pos x="T8" y="T9"/>
                </a:cxn>
              </a:cxnLst>
              <a:rect l="T15" t="T16" r="T17" b="T18"/>
              <a:pathLst>
                <a:path w="3236" h="747">
                  <a:moveTo>
                    <a:pt x="1282" y="7"/>
                  </a:moveTo>
                  <a:lnTo>
                    <a:pt x="3236" y="7"/>
                  </a:lnTo>
                  <a:lnTo>
                    <a:pt x="1954" y="747"/>
                  </a:lnTo>
                  <a:lnTo>
                    <a:pt x="0" y="747"/>
                  </a:lnTo>
                  <a:lnTo>
                    <a:pt x="1293" y="0"/>
                  </a:lnTo>
                </a:path>
              </a:pathLst>
            </a:custGeom>
            <a:noFill/>
            <a:ln w="9525">
              <a:solidFill>
                <a:schemeClr val="tx1"/>
              </a:solidFill>
              <a:round/>
              <a:headEnd/>
              <a:tailEnd/>
            </a:ln>
          </p:spPr>
          <p:txBody>
            <a:bodyPr/>
            <a:lstStyle/>
            <a:p>
              <a:endParaRPr lang="en-US"/>
            </a:p>
          </p:txBody>
        </p:sp>
      </p:grpSp>
      <p:sp>
        <p:nvSpPr>
          <p:cNvPr id="1370119" name="Freeform 7"/>
          <p:cNvSpPr>
            <a:spLocks/>
          </p:cNvSpPr>
          <p:nvPr/>
        </p:nvSpPr>
        <p:spPr bwMode="auto">
          <a:xfrm>
            <a:off x="2760663" y="3789363"/>
            <a:ext cx="5137150" cy="1185862"/>
          </a:xfrm>
          <a:custGeom>
            <a:avLst/>
            <a:gdLst>
              <a:gd name="T0" fmla="*/ 1282 w 3236"/>
              <a:gd name="T1" fmla="*/ 7 h 747"/>
              <a:gd name="T2" fmla="*/ 3236 w 3236"/>
              <a:gd name="T3" fmla="*/ 7 h 747"/>
              <a:gd name="T4" fmla="*/ 1954 w 3236"/>
              <a:gd name="T5" fmla="*/ 747 h 747"/>
              <a:gd name="T6" fmla="*/ 0 w 3236"/>
              <a:gd name="T7" fmla="*/ 747 h 747"/>
              <a:gd name="T8" fmla="*/ 1293 w 3236"/>
              <a:gd name="T9" fmla="*/ 0 h 747"/>
              <a:gd name="T10" fmla="*/ 0 60000 65536"/>
              <a:gd name="T11" fmla="*/ 0 60000 65536"/>
              <a:gd name="T12" fmla="*/ 0 60000 65536"/>
              <a:gd name="T13" fmla="*/ 0 60000 65536"/>
              <a:gd name="T14" fmla="*/ 0 60000 65536"/>
              <a:gd name="T15" fmla="*/ 0 w 3236"/>
              <a:gd name="T16" fmla="*/ 0 h 747"/>
              <a:gd name="T17" fmla="*/ 3236 w 3236"/>
              <a:gd name="T18" fmla="*/ 747 h 747"/>
            </a:gdLst>
            <a:ahLst/>
            <a:cxnLst>
              <a:cxn ang="T10">
                <a:pos x="T0" y="T1"/>
              </a:cxn>
              <a:cxn ang="T11">
                <a:pos x="T2" y="T3"/>
              </a:cxn>
              <a:cxn ang="T12">
                <a:pos x="T4" y="T5"/>
              </a:cxn>
              <a:cxn ang="T13">
                <a:pos x="T6" y="T7"/>
              </a:cxn>
              <a:cxn ang="T14">
                <a:pos x="T8" y="T9"/>
              </a:cxn>
            </a:cxnLst>
            <a:rect l="T15" t="T16" r="T17" b="T18"/>
            <a:pathLst>
              <a:path w="3236" h="747">
                <a:moveTo>
                  <a:pt x="1282" y="7"/>
                </a:moveTo>
                <a:lnTo>
                  <a:pt x="3236" y="7"/>
                </a:lnTo>
                <a:lnTo>
                  <a:pt x="1954" y="747"/>
                </a:lnTo>
                <a:lnTo>
                  <a:pt x="0" y="747"/>
                </a:lnTo>
                <a:lnTo>
                  <a:pt x="1293" y="0"/>
                </a:lnTo>
              </a:path>
            </a:pathLst>
          </a:custGeom>
          <a:solidFill>
            <a:schemeClr val="tx1"/>
          </a:solidFill>
          <a:ln w="9525">
            <a:solidFill>
              <a:schemeClr val="tx1"/>
            </a:solidFill>
            <a:round/>
            <a:headEnd/>
            <a:tailEnd/>
          </a:ln>
        </p:spPr>
        <p:txBody>
          <a:bodyPr/>
          <a:lstStyle/>
          <a:p>
            <a:endParaRPr lang="en-US"/>
          </a:p>
        </p:txBody>
      </p:sp>
      <p:sp>
        <p:nvSpPr>
          <p:cNvPr id="1370120" name="Freeform 8"/>
          <p:cNvSpPr>
            <a:spLocks/>
          </p:cNvSpPr>
          <p:nvPr/>
        </p:nvSpPr>
        <p:spPr bwMode="auto">
          <a:xfrm>
            <a:off x="1876425" y="4006850"/>
            <a:ext cx="5291138" cy="1752600"/>
          </a:xfrm>
          <a:custGeom>
            <a:avLst/>
            <a:gdLst>
              <a:gd name="T0" fmla="*/ 0 w 3333"/>
              <a:gd name="T1" fmla="*/ 1023 h 1104"/>
              <a:gd name="T2" fmla="*/ 1769 w 3333"/>
              <a:gd name="T3" fmla="*/ 3 h 1104"/>
              <a:gd name="T4" fmla="*/ 1968 w 3333"/>
              <a:gd name="T5" fmla="*/ 3 h 1104"/>
              <a:gd name="T6" fmla="*/ 1125 w 3333"/>
              <a:gd name="T7" fmla="*/ 490 h 1104"/>
              <a:gd name="T8" fmla="*/ 1358 w 3333"/>
              <a:gd name="T9" fmla="*/ 490 h 1104"/>
              <a:gd name="T10" fmla="*/ 2206 w 3333"/>
              <a:gd name="T11" fmla="*/ 0 h 1104"/>
              <a:gd name="T12" fmla="*/ 2400 w 3333"/>
              <a:gd name="T13" fmla="*/ 0 h 1104"/>
              <a:gd name="T14" fmla="*/ 1584 w 3333"/>
              <a:gd name="T15" fmla="*/ 471 h 1104"/>
              <a:gd name="T16" fmla="*/ 1824 w 3333"/>
              <a:gd name="T17" fmla="*/ 471 h 1104"/>
              <a:gd name="T18" fmla="*/ 2640 w 3333"/>
              <a:gd name="T19" fmla="*/ 0 h 1104"/>
              <a:gd name="T20" fmla="*/ 2846 w 3333"/>
              <a:gd name="T21" fmla="*/ 0 h 1104"/>
              <a:gd name="T22" fmla="*/ 1996 w 3333"/>
              <a:gd name="T23" fmla="*/ 491 h 1104"/>
              <a:gd name="T24" fmla="*/ 2270 w 3333"/>
              <a:gd name="T25" fmla="*/ 491 h 1104"/>
              <a:gd name="T26" fmla="*/ 3120 w 3333"/>
              <a:gd name="T27" fmla="*/ 0 h 1104"/>
              <a:gd name="T28" fmla="*/ 3333 w 3333"/>
              <a:gd name="T29" fmla="*/ 0 h 1104"/>
              <a:gd name="T30" fmla="*/ 2112 w 3333"/>
              <a:gd name="T31" fmla="*/ 705 h 1104"/>
              <a:gd name="T32" fmla="*/ 2112 w 3333"/>
              <a:gd name="T33" fmla="*/ 1104 h 1104"/>
              <a:gd name="T34" fmla="*/ 2585 w 3333"/>
              <a:gd name="T35" fmla="*/ 1104 h 1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33"/>
              <a:gd name="T55" fmla="*/ 0 h 1104"/>
              <a:gd name="T56" fmla="*/ 3333 w 3333"/>
              <a:gd name="T57" fmla="*/ 1104 h 1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33" h="1104">
                <a:moveTo>
                  <a:pt x="0" y="1023"/>
                </a:moveTo>
                <a:lnTo>
                  <a:pt x="1769" y="3"/>
                </a:lnTo>
                <a:lnTo>
                  <a:pt x="1968" y="3"/>
                </a:lnTo>
                <a:lnTo>
                  <a:pt x="1125" y="490"/>
                </a:lnTo>
                <a:lnTo>
                  <a:pt x="1358" y="490"/>
                </a:lnTo>
                <a:lnTo>
                  <a:pt x="2206" y="0"/>
                </a:lnTo>
                <a:lnTo>
                  <a:pt x="2400" y="0"/>
                </a:lnTo>
                <a:lnTo>
                  <a:pt x="1584" y="471"/>
                </a:lnTo>
                <a:lnTo>
                  <a:pt x="1824" y="471"/>
                </a:lnTo>
                <a:lnTo>
                  <a:pt x="2640" y="0"/>
                </a:lnTo>
                <a:lnTo>
                  <a:pt x="2846" y="0"/>
                </a:lnTo>
                <a:lnTo>
                  <a:pt x="1996" y="491"/>
                </a:lnTo>
                <a:lnTo>
                  <a:pt x="2270" y="491"/>
                </a:lnTo>
                <a:lnTo>
                  <a:pt x="3120" y="0"/>
                </a:lnTo>
                <a:lnTo>
                  <a:pt x="3333" y="0"/>
                </a:lnTo>
                <a:lnTo>
                  <a:pt x="2112" y="705"/>
                </a:lnTo>
                <a:lnTo>
                  <a:pt x="2112" y="1104"/>
                </a:lnTo>
                <a:lnTo>
                  <a:pt x="2585" y="1104"/>
                </a:lnTo>
              </a:path>
            </a:pathLst>
          </a:custGeom>
          <a:noFill/>
          <a:ln w="76200" cmpd="sng">
            <a:solidFill>
              <a:srgbClr val="FF9900">
                <a:alpha val="50195"/>
              </a:srgbClr>
            </a:solidFill>
            <a:round/>
            <a:headEnd/>
            <a:tailEnd/>
          </a:ln>
        </p:spPr>
        <p:txBody>
          <a:bodyPr/>
          <a:lstStyle/>
          <a:p>
            <a:endParaRPr lang="en-US"/>
          </a:p>
        </p:txBody>
      </p:sp>
      <p:sp>
        <p:nvSpPr>
          <p:cNvPr id="1370121" name="Rectangle 9"/>
          <p:cNvSpPr>
            <a:spLocks noChangeArrowheads="1"/>
          </p:cNvSpPr>
          <p:nvPr/>
        </p:nvSpPr>
        <p:spPr bwMode="auto">
          <a:xfrm rot="-1833094">
            <a:off x="6199188" y="4316413"/>
            <a:ext cx="1773237" cy="439737"/>
          </a:xfrm>
          <a:prstGeom prst="rect">
            <a:avLst/>
          </a:prstGeom>
          <a:noFill/>
          <a:ln w="9525">
            <a:noFill/>
            <a:miter lim="800000"/>
            <a:headEnd/>
            <a:tailEnd/>
          </a:ln>
        </p:spPr>
        <p:txBody>
          <a:bodyPr/>
          <a:lstStyle/>
          <a:p>
            <a:pPr>
              <a:lnSpc>
                <a:spcPct val="90000"/>
              </a:lnSpc>
              <a:spcBef>
                <a:spcPct val="20000"/>
              </a:spcBef>
            </a:pPr>
            <a:r>
              <a:rPr lang="en-US" sz="2400">
                <a:solidFill>
                  <a:schemeClr val="hlink"/>
                </a:solidFill>
                <a:latin typeface="Arial" charset="0"/>
              </a:rPr>
              <a:t>insulation</a:t>
            </a:r>
          </a:p>
        </p:txBody>
      </p:sp>
      <p:sp>
        <p:nvSpPr>
          <p:cNvPr id="1370122" name="Rectangle 10"/>
          <p:cNvSpPr>
            <a:spLocks noChangeArrowheads="1"/>
          </p:cNvSpPr>
          <p:nvPr/>
        </p:nvSpPr>
        <p:spPr bwMode="auto">
          <a:xfrm>
            <a:off x="3327400" y="4997450"/>
            <a:ext cx="1471613" cy="752475"/>
          </a:xfrm>
          <a:prstGeom prst="rect">
            <a:avLst/>
          </a:prstGeom>
          <a:noFill/>
          <a:ln w="9525">
            <a:noFill/>
            <a:miter lim="800000"/>
            <a:headEnd/>
            <a:tailEnd/>
          </a:ln>
        </p:spPr>
        <p:txBody>
          <a:bodyPr/>
          <a:lstStyle/>
          <a:p>
            <a:pPr algn="ctr">
              <a:lnSpc>
                <a:spcPct val="90000"/>
              </a:lnSpc>
              <a:spcBef>
                <a:spcPct val="20000"/>
              </a:spcBef>
            </a:pPr>
            <a:r>
              <a:rPr lang="en-US" sz="2400" i="1">
                <a:latin typeface="Arial" charset="0"/>
              </a:rPr>
              <a:t>black absorber</a:t>
            </a:r>
          </a:p>
        </p:txBody>
      </p:sp>
      <p:sp>
        <p:nvSpPr>
          <p:cNvPr id="1370123" name="Rectangle 11"/>
          <p:cNvSpPr>
            <a:spLocks noChangeArrowheads="1"/>
          </p:cNvSpPr>
          <p:nvPr/>
        </p:nvSpPr>
        <p:spPr bwMode="auto">
          <a:xfrm>
            <a:off x="5238750" y="5197475"/>
            <a:ext cx="2362200" cy="439738"/>
          </a:xfrm>
          <a:prstGeom prst="rect">
            <a:avLst/>
          </a:prstGeom>
          <a:noFill/>
          <a:ln w="9525">
            <a:noFill/>
            <a:miter lim="800000"/>
            <a:headEnd/>
            <a:tailEnd/>
          </a:ln>
        </p:spPr>
        <p:txBody>
          <a:bodyPr/>
          <a:lstStyle/>
          <a:p>
            <a:pPr>
              <a:lnSpc>
                <a:spcPct val="90000"/>
              </a:lnSpc>
              <a:spcBef>
                <a:spcPct val="20000"/>
              </a:spcBef>
            </a:pPr>
            <a:r>
              <a:rPr lang="en-US" sz="2400">
                <a:solidFill>
                  <a:srgbClr val="CC9900"/>
                </a:solidFill>
                <a:latin typeface="Arial" charset="0"/>
              </a:rPr>
              <a:t>water pipe</a:t>
            </a:r>
          </a:p>
        </p:txBody>
      </p:sp>
      <p:sp>
        <p:nvSpPr>
          <p:cNvPr id="1370124" name="Rectangle 12"/>
          <p:cNvSpPr>
            <a:spLocks noChangeArrowheads="1"/>
          </p:cNvSpPr>
          <p:nvPr/>
        </p:nvSpPr>
        <p:spPr bwMode="auto">
          <a:xfrm>
            <a:off x="5675313" y="3359150"/>
            <a:ext cx="1120775" cy="439738"/>
          </a:xfrm>
          <a:prstGeom prst="rect">
            <a:avLst/>
          </a:prstGeom>
          <a:noFill/>
          <a:ln w="9525">
            <a:noFill/>
            <a:miter lim="800000"/>
            <a:headEnd/>
            <a:tailEnd/>
          </a:ln>
        </p:spPr>
        <p:txBody>
          <a:bodyPr/>
          <a:lstStyle/>
          <a:p>
            <a:pPr>
              <a:lnSpc>
                <a:spcPct val="90000"/>
              </a:lnSpc>
              <a:spcBef>
                <a:spcPct val="20000"/>
              </a:spcBef>
            </a:pPr>
            <a:r>
              <a:rPr lang="en-US" sz="2400">
                <a:latin typeface="Arial" charset="0"/>
              </a:rPr>
              <a:t>glass</a:t>
            </a:r>
          </a:p>
        </p:txBody>
      </p:sp>
      <p:sp>
        <p:nvSpPr>
          <p:cNvPr id="1370125" name="Rectangle 13"/>
          <p:cNvSpPr>
            <a:spLocks noChangeArrowheads="1"/>
          </p:cNvSpPr>
          <p:nvPr/>
        </p:nvSpPr>
        <p:spPr bwMode="auto">
          <a:xfrm>
            <a:off x="2230438" y="5307013"/>
            <a:ext cx="976312" cy="1074737"/>
          </a:xfrm>
          <a:prstGeom prst="rect">
            <a:avLst/>
          </a:prstGeom>
          <a:noFill/>
          <a:ln w="9525">
            <a:noFill/>
            <a:miter lim="800000"/>
            <a:headEnd/>
            <a:tailEnd/>
          </a:ln>
        </p:spPr>
        <p:txBody>
          <a:bodyPr/>
          <a:lstStyle/>
          <a:p>
            <a:pPr algn="ctr">
              <a:lnSpc>
                <a:spcPct val="90000"/>
              </a:lnSpc>
              <a:spcBef>
                <a:spcPct val="20000"/>
              </a:spcBef>
            </a:pPr>
            <a:r>
              <a:rPr lang="en-US" sz="2400" i="1">
                <a:solidFill>
                  <a:schemeClr val="accent2"/>
                </a:solidFill>
                <a:latin typeface="Arial" charset="0"/>
              </a:rPr>
              <a:t>cold water in</a:t>
            </a:r>
          </a:p>
        </p:txBody>
      </p:sp>
      <p:sp>
        <p:nvSpPr>
          <p:cNvPr id="1370126" name="Line 14"/>
          <p:cNvSpPr>
            <a:spLocks noChangeShapeType="1"/>
          </p:cNvSpPr>
          <p:nvPr/>
        </p:nvSpPr>
        <p:spPr bwMode="auto">
          <a:xfrm flipV="1">
            <a:off x="1841500" y="4002088"/>
            <a:ext cx="2851150" cy="1643062"/>
          </a:xfrm>
          <a:prstGeom prst="line">
            <a:avLst/>
          </a:prstGeom>
          <a:noFill/>
          <a:ln w="38100">
            <a:solidFill>
              <a:schemeClr val="accent2"/>
            </a:solidFill>
            <a:round/>
            <a:headEnd/>
            <a:tailEnd/>
          </a:ln>
        </p:spPr>
        <p:txBody>
          <a:bodyPr/>
          <a:lstStyle/>
          <a:p>
            <a:endParaRPr lang="en-US"/>
          </a:p>
        </p:txBody>
      </p:sp>
      <p:sp>
        <p:nvSpPr>
          <p:cNvPr id="1370127" name="Line 15"/>
          <p:cNvSpPr>
            <a:spLocks noChangeShapeType="1"/>
          </p:cNvSpPr>
          <p:nvPr/>
        </p:nvSpPr>
        <p:spPr bwMode="auto">
          <a:xfrm>
            <a:off x="4683125" y="4002088"/>
            <a:ext cx="304800" cy="0"/>
          </a:xfrm>
          <a:prstGeom prst="line">
            <a:avLst/>
          </a:prstGeom>
          <a:noFill/>
          <a:ln w="38100">
            <a:solidFill>
              <a:schemeClr val="accent2"/>
            </a:solidFill>
            <a:round/>
            <a:headEnd/>
            <a:tailEnd/>
          </a:ln>
        </p:spPr>
        <p:txBody>
          <a:bodyPr/>
          <a:lstStyle/>
          <a:p>
            <a:endParaRPr lang="en-US"/>
          </a:p>
        </p:txBody>
      </p:sp>
      <p:sp>
        <p:nvSpPr>
          <p:cNvPr id="1370128" name="Line 16"/>
          <p:cNvSpPr>
            <a:spLocks noChangeShapeType="1"/>
          </p:cNvSpPr>
          <p:nvPr/>
        </p:nvSpPr>
        <p:spPr bwMode="auto">
          <a:xfrm flipH="1">
            <a:off x="3670300" y="4013200"/>
            <a:ext cx="1317625" cy="762000"/>
          </a:xfrm>
          <a:prstGeom prst="line">
            <a:avLst/>
          </a:prstGeom>
          <a:noFill/>
          <a:ln w="38100">
            <a:solidFill>
              <a:srgbClr val="9966FF"/>
            </a:solidFill>
            <a:round/>
            <a:headEnd/>
            <a:tailEnd/>
          </a:ln>
        </p:spPr>
        <p:txBody>
          <a:bodyPr/>
          <a:lstStyle/>
          <a:p>
            <a:endParaRPr lang="en-US"/>
          </a:p>
        </p:txBody>
      </p:sp>
      <p:sp>
        <p:nvSpPr>
          <p:cNvPr id="1370129" name="Line 17"/>
          <p:cNvSpPr>
            <a:spLocks noChangeShapeType="1"/>
          </p:cNvSpPr>
          <p:nvPr/>
        </p:nvSpPr>
        <p:spPr bwMode="auto">
          <a:xfrm>
            <a:off x="3649663" y="4786313"/>
            <a:ext cx="392112" cy="0"/>
          </a:xfrm>
          <a:prstGeom prst="line">
            <a:avLst/>
          </a:prstGeom>
          <a:noFill/>
          <a:ln w="38100">
            <a:solidFill>
              <a:srgbClr val="9966FF"/>
            </a:solidFill>
            <a:round/>
            <a:headEnd/>
            <a:tailEnd/>
          </a:ln>
        </p:spPr>
        <p:txBody>
          <a:bodyPr/>
          <a:lstStyle/>
          <a:p>
            <a:endParaRPr lang="en-US"/>
          </a:p>
        </p:txBody>
      </p:sp>
      <p:sp>
        <p:nvSpPr>
          <p:cNvPr id="1370130" name="Line 18"/>
          <p:cNvSpPr>
            <a:spLocks noChangeShapeType="1"/>
          </p:cNvSpPr>
          <p:nvPr/>
        </p:nvSpPr>
        <p:spPr bwMode="auto">
          <a:xfrm flipH="1">
            <a:off x="4008438" y="4003675"/>
            <a:ext cx="1382712" cy="793750"/>
          </a:xfrm>
          <a:prstGeom prst="line">
            <a:avLst/>
          </a:prstGeom>
          <a:noFill/>
          <a:ln w="38100">
            <a:solidFill>
              <a:srgbClr val="FF99FF"/>
            </a:solidFill>
            <a:round/>
            <a:headEnd/>
            <a:tailEnd/>
          </a:ln>
        </p:spPr>
        <p:txBody>
          <a:bodyPr/>
          <a:lstStyle/>
          <a:p>
            <a:endParaRPr lang="en-US"/>
          </a:p>
        </p:txBody>
      </p:sp>
      <p:sp>
        <p:nvSpPr>
          <p:cNvPr id="1370131" name="Line 19"/>
          <p:cNvSpPr>
            <a:spLocks noChangeShapeType="1"/>
          </p:cNvSpPr>
          <p:nvPr/>
        </p:nvSpPr>
        <p:spPr bwMode="auto">
          <a:xfrm>
            <a:off x="5380038" y="4002088"/>
            <a:ext cx="304800" cy="0"/>
          </a:xfrm>
          <a:prstGeom prst="line">
            <a:avLst/>
          </a:prstGeom>
          <a:noFill/>
          <a:ln w="38100">
            <a:solidFill>
              <a:srgbClr val="FF99FF"/>
            </a:solidFill>
            <a:round/>
            <a:headEnd/>
            <a:tailEnd/>
          </a:ln>
        </p:spPr>
        <p:txBody>
          <a:bodyPr/>
          <a:lstStyle/>
          <a:p>
            <a:endParaRPr lang="en-US"/>
          </a:p>
        </p:txBody>
      </p:sp>
      <p:sp>
        <p:nvSpPr>
          <p:cNvPr id="1370132" name="Line 20"/>
          <p:cNvSpPr>
            <a:spLocks noChangeShapeType="1"/>
          </p:cNvSpPr>
          <p:nvPr/>
        </p:nvSpPr>
        <p:spPr bwMode="auto">
          <a:xfrm flipH="1">
            <a:off x="4389438" y="3987800"/>
            <a:ext cx="1317625" cy="762000"/>
          </a:xfrm>
          <a:prstGeom prst="line">
            <a:avLst/>
          </a:prstGeom>
          <a:noFill/>
          <a:ln w="38100">
            <a:solidFill>
              <a:srgbClr val="FF3399"/>
            </a:solidFill>
            <a:round/>
            <a:headEnd/>
            <a:tailEnd/>
          </a:ln>
        </p:spPr>
        <p:txBody>
          <a:bodyPr/>
          <a:lstStyle/>
          <a:p>
            <a:endParaRPr lang="en-US"/>
          </a:p>
        </p:txBody>
      </p:sp>
      <p:sp>
        <p:nvSpPr>
          <p:cNvPr id="1370133" name="Line 21"/>
          <p:cNvSpPr>
            <a:spLocks noChangeShapeType="1"/>
          </p:cNvSpPr>
          <p:nvPr/>
        </p:nvSpPr>
        <p:spPr bwMode="auto">
          <a:xfrm>
            <a:off x="4368800" y="4749800"/>
            <a:ext cx="392113" cy="0"/>
          </a:xfrm>
          <a:prstGeom prst="line">
            <a:avLst/>
          </a:prstGeom>
          <a:noFill/>
          <a:ln w="38100">
            <a:solidFill>
              <a:srgbClr val="FF3399"/>
            </a:solidFill>
            <a:round/>
            <a:headEnd/>
            <a:tailEnd/>
          </a:ln>
        </p:spPr>
        <p:txBody>
          <a:bodyPr/>
          <a:lstStyle/>
          <a:p>
            <a:endParaRPr lang="en-US"/>
          </a:p>
        </p:txBody>
      </p:sp>
      <p:sp>
        <p:nvSpPr>
          <p:cNvPr id="1370134" name="Line 22"/>
          <p:cNvSpPr>
            <a:spLocks noChangeShapeType="1"/>
          </p:cNvSpPr>
          <p:nvPr/>
        </p:nvSpPr>
        <p:spPr bwMode="auto">
          <a:xfrm flipH="1">
            <a:off x="4737100" y="4016375"/>
            <a:ext cx="1316038" cy="749300"/>
          </a:xfrm>
          <a:prstGeom prst="line">
            <a:avLst/>
          </a:prstGeom>
          <a:noFill/>
          <a:ln w="38100">
            <a:solidFill>
              <a:srgbClr val="FF0066"/>
            </a:solidFill>
            <a:round/>
            <a:headEnd/>
            <a:tailEnd/>
          </a:ln>
        </p:spPr>
        <p:txBody>
          <a:bodyPr/>
          <a:lstStyle/>
          <a:p>
            <a:endParaRPr lang="en-US"/>
          </a:p>
        </p:txBody>
      </p:sp>
      <p:sp>
        <p:nvSpPr>
          <p:cNvPr id="1370135" name="Line 23"/>
          <p:cNvSpPr>
            <a:spLocks noChangeShapeType="1"/>
          </p:cNvSpPr>
          <p:nvPr/>
        </p:nvSpPr>
        <p:spPr bwMode="auto">
          <a:xfrm>
            <a:off x="6053138" y="4014788"/>
            <a:ext cx="304800" cy="0"/>
          </a:xfrm>
          <a:prstGeom prst="line">
            <a:avLst/>
          </a:prstGeom>
          <a:noFill/>
          <a:ln w="38100">
            <a:solidFill>
              <a:srgbClr val="FF0066"/>
            </a:solidFill>
            <a:round/>
            <a:headEnd/>
            <a:tailEnd/>
          </a:ln>
        </p:spPr>
        <p:txBody>
          <a:bodyPr/>
          <a:lstStyle/>
          <a:p>
            <a:endParaRPr lang="en-US"/>
          </a:p>
        </p:txBody>
      </p:sp>
      <p:sp>
        <p:nvSpPr>
          <p:cNvPr id="1370136" name="Line 24"/>
          <p:cNvSpPr>
            <a:spLocks noChangeShapeType="1"/>
          </p:cNvSpPr>
          <p:nvPr/>
        </p:nvSpPr>
        <p:spPr bwMode="auto">
          <a:xfrm flipH="1">
            <a:off x="5053013" y="4021138"/>
            <a:ext cx="1317625" cy="762000"/>
          </a:xfrm>
          <a:prstGeom prst="line">
            <a:avLst/>
          </a:prstGeom>
          <a:noFill/>
          <a:ln w="38100">
            <a:solidFill>
              <a:srgbClr val="FF0066"/>
            </a:solidFill>
            <a:round/>
            <a:headEnd/>
            <a:tailEnd/>
          </a:ln>
        </p:spPr>
        <p:txBody>
          <a:bodyPr/>
          <a:lstStyle/>
          <a:p>
            <a:endParaRPr lang="en-US"/>
          </a:p>
        </p:txBody>
      </p:sp>
      <p:sp>
        <p:nvSpPr>
          <p:cNvPr id="1370137" name="Line 25"/>
          <p:cNvSpPr>
            <a:spLocks noChangeShapeType="1"/>
          </p:cNvSpPr>
          <p:nvPr/>
        </p:nvSpPr>
        <p:spPr bwMode="auto">
          <a:xfrm>
            <a:off x="5032375" y="4783138"/>
            <a:ext cx="412750" cy="0"/>
          </a:xfrm>
          <a:prstGeom prst="line">
            <a:avLst/>
          </a:prstGeom>
          <a:noFill/>
          <a:ln w="38100">
            <a:solidFill>
              <a:srgbClr val="FF0066"/>
            </a:solidFill>
            <a:round/>
            <a:headEnd/>
            <a:tailEnd/>
          </a:ln>
        </p:spPr>
        <p:txBody>
          <a:bodyPr/>
          <a:lstStyle/>
          <a:p>
            <a:endParaRPr lang="en-US"/>
          </a:p>
        </p:txBody>
      </p:sp>
      <p:sp>
        <p:nvSpPr>
          <p:cNvPr id="1370138" name="Line 26"/>
          <p:cNvSpPr>
            <a:spLocks noChangeShapeType="1"/>
          </p:cNvSpPr>
          <p:nvPr/>
        </p:nvSpPr>
        <p:spPr bwMode="auto">
          <a:xfrm flipH="1">
            <a:off x="5445125" y="4005263"/>
            <a:ext cx="1414463" cy="792162"/>
          </a:xfrm>
          <a:prstGeom prst="line">
            <a:avLst/>
          </a:prstGeom>
          <a:noFill/>
          <a:ln w="38100">
            <a:solidFill>
              <a:srgbClr val="FF0000"/>
            </a:solidFill>
            <a:round/>
            <a:headEnd/>
            <a:tailEnd/>
          </a:ln>
        </p:spPr>
        <p:txBody>
          <a:bodyPr/>
          <a:lstStyle/>
          <a:p>
            <a:endParaRPr lang="en-US"/>
          </a:p>
        </p:txBody>
      </p:sp>
      <p:sp>
        <p:nvSpPr>
          <p:cNvPr id="1370139" name="Line 27"/>
          <p:cNvSpPr>
            <a:spLocks noChangeShapeType="1"/>
          </p:cNvSpPr>
          <p:nvPr/>
        </p:nvSpPr>
        <p:spPr bwMode="auto">
          <a:xfrm>
            <a:off x="6837363" y="4003675"/>
            <a:ext cx="304800" cy="0"/>
          </a:xfrm>
          <a:prstGeom prst="line">
            <a:avLst/>
          </a:prstGeom>
          <a:noFill/>
          <a:ln w="38100">
            <a:solidFill>
              <a:srgbClr val="FF0000"/>
            </a:solidFill>
            <a:round/>
            <a:headEnd/>
            <a:tailEnd/>
          </a:ln>
        </p:spPr>
        <p:txBody>
          <a:bodyPr/>
          <a:lstStyle/>
          <a:p>
            <a:endParaRPr lang="en-US"/>
          </a:p>
        </p:txBody>
      </p:sp>
      <p:sp>
        <p:nvSpPr>
          <p:cNvPr id="1370140" name="Line 28"/>
          <p:cNvSpPr>
            <a:spLocks noChangeShapeType="1"/>
          </p:cNvSpPr>
          <p:nvPr/>
        </p:nvSpPr>
        <p:spPr bwMode="auto">
          <a:xfrm flipV="1">
            <a:off x="5227638" y="4002088"/>
            <a:ext cx="1947862" cy="1120775"/>
          </a:xfrm>
          <a:prstGeom prst="line">
            <a:avLst/>
          </a:prstGeom>
          <a:noFill/>
          <a:ln w="38100">
            <a:solidFill>
              <a:srgbClr val="FF0000"/>
            </a:solidFill>
            <a:round/>
            <a:headEnd/>
            <a:tailEnd/>
          </a:ln>
        </p:spPr>
        <p:txBody>
          <a:bodyPr/>
          <a:lstStyle/>
          <a:p>
            <a:endParaRPr lang="en-US"/>
          </a:p>
        </p:txBody>
      </p:sp>
      <p:sp>
        <p:nvSpPr>
          <p:cNvPr id="1370141" name="Line 29"/>
          <p:cNvSpPr>
            <a:spLocks noChangeShapeType="1"/>
          </p:cNvSpPr>
          <p:nvPr/>
        </p:nvSpPr>
        <p:spPr bwMode="auto">
          <a:xfrm>
            <a:off x="5237163" y="5111750"/>
            <a:ext cx="0" cy="642938"/>
          </a:xfrm>
          <a:prstGeom prst="line">
            <a:avLst/>
          </a:prstGeom>
          <a:noFill/>
          <a:ln w="38100">
            <a:solidFill>
              <a:srgbClr val="FF0000"/>
            </a:solidFill>
            <a:round/>
            <a:headEnd/>
            <a:tailEnd/>
          </a:ln>
        </p:spPr>
        <p:txBody>
          <a:bodyPr/>
          <a:lstStyle/>
          <a:p>
            <a:endParaRPr lang="en-US"/>
          </a:p>
        </p:txBody>
      </p:sp>
      <p:sp>
        <p:nvSpPr>
          <p:cNvPr id="1370142" name="Line 30"/>
          <p:cNvSpPr>
            <a:spLocks noChangeShapeType="1"/>
          </p:cNvSpPr>
          <p:nvPr/>
        </p:nvSpPr>
        <p:spPr bwMode="auto">
          <a:xfrm>
            <a:off x="5224463" y="5756275"/>
            <a:ext cx="1044575" cy="0"/>
          </a:xfrm>
          <a:prstGeom prst="line">
            <a:avLst/>
          </a:prstGeom>
          <a:noFill/>
          <a:ln w="38100">
            <a:solidFill>
              <a:srgbClr val="FF0000"/>
            </a:solidFill>
            <a:round/>
            <a:headEnd/>
            <a:tailEnd type="triangle" w="med" len="med"/>
          </a:ln>
        </p:spPr>
        <p:txBody>
          <a:bodyPr/>
          <a:lstStyle/>
          <a:p>
            <a:endParaRPr lang="en-US"/>
          </a:p>
        </p:txBody>
      </p:sp>
      <p:sp>
        <p:nvSpPr>
          <p:cNvPr id="1370143" name="Rectangle 31"/>
          <p:cNvSpPr>
            <a:spLocks noChangeArrowheads="1"/>
          </p:cNvSpPr>
          <p:nvPr/>
        </p:nvSpPr>
        <p:spPr bwMode="auto">
          <a:xfrm>
            <a:off x="6324600" y="5575300"/>
            <a:ext cx="2382838" cy="395288"/>
          </a:xfrm>
          <a:prstGeom prst="rect">
            <a:avLst/>
          </a:prstGeom>
          <a:noFill/>
          <a:ln w="9525">
            <a:noFill/>
            <a:miter lim="800000"/>
            <a:headEnd/>
            <a:tailEnd/>
          </a:ln>
        </p:spPr>
        <p:txBody>
          <a:bodyPr/>
          <a:lstStyle/>
          <a:p>
            <a:pPr>
              <a:lnSpc>
                <a:spcPct val="90000"/>
              </a:lnSpc>
              <a:spcBef>
                <a:spcPct val="20000"/>
              </a:spcBef>
            </a:pPr>
            <a:r>
              <a:rPr lang="en-US" sz="2400">
                <a:solidFill>
                  <a:srgbClr val="FF0000"/>
                </a:solidFill>
                <a:latin typeface="Arial" charset="0"/>
              </a:rPr>
              <a:t>hot water out</a:t>
            </a:r>
          </a:p>
        </p:txBody>
      </p:sp>
      <p:sp>
        <p:nvSpPr>
          <p:cNvPr id="1370144" name="Freeform 32"/>
          <p:cNvSpPr>
            <a:spLocks/>
          </p:cNvSpPr>
          <p:nvPr/>
        </p:nvSpPr>
        <p:spPr bwMode="auto">
          <a:xfrm>
            <a:off x="2759075" y="3705225"/>
            <a:ext cx="5137150" cy="1185863"/>
          </a:xfrm>
          <a:custGeom>
            <a:avLst/>
            <a:gdLst/>
            <a:ahLst/>
            <a:cxnLst>
              <a:cxn ang="0">
                <a:pos x="1282" y="7"/>
              </a:cxn>
              <a:cxn ang="0">
                <a:pos x="3236" y="7"/>
              </a:cxn>
              <a:cxn ang="0">
                <a:pos x="1954" y="747"/>
              </a:cxn>
              <a:cxn ang="0">
                <a:pos x="0" y="747"/>
              </a:cxn>
              <a:cxn ang="0">
                <a:pos x="1293" y="0"/>
              </a:cxn>
            </a:cxnLst>
            <a:rect l="0" t="0" r="r" b="b"/>
            <a:pathLst>
              <a:path w="3236" h="747">
                <a:moveTo>
                  <a:pt x="1282" y="7"/>
                </a:moveTo>
                <a:lnTo>
                  <a:pt x="3236" y="7"/>
                </a:lnTo>
                <a:lnTo>
                  <a:pt x="1954" y="747"/>
                </a:lnTo>
                <a:lnTo>
                  <a:pt x="0" y="747"/>
                </a:lnTo>
                <a:lnTo>
                  <a:pt x="1293" y="0"/>
                </a:lnTo>
              </a:path>
            </a:pathLst>
          </a:custGeom>
          <a:gradFill rotWithShape="1">
            <a:gsLst>
              <a:gs pos="0">
                <a:schemeClr val="bg1">
                  <a:alpha val="14000"/>
                </a:schemeClr>
              </a:gs>
              <a:gs pos="100000">
                <a:schemeClr val="bg1">
                  <a:gamma/>
                  <a:shade val="46275"/>
                  <a:invGamma/>
                </a:schemeClr>
              </a:gs>
            </a:gsLst>
            <a:lin ang="2700000" scaled="1"/>
          </a:gradFill>
          <a:ln w="9525">
            <a:solidFill>
              <a:schemeClr val="tx1"/>
            </a:solidFill>
            <a:round/>
            <a:headEnd/>
            <a:tailEnd/>
          </a:ln>
          <a:effectLst/>
        </p:spPr>
        <p:txBody>
          <a:bodyPr/>
          <a:lstStyle/>
          <a:p>
            <a:pPr>
              <a:defRPr/>
            </a:pPr>
            <a:endParaRPr lang="en-US"/>
          </a:p>
        </p:txBody>
      </p:sp>
      <p:sp>
        <p:nvSpPr>
          <p:cNvPr id="1370145" name="Line 33"/>
          <p:cNvSpPr>
            <a:spLocks noChangeShapeType="1"/>
          </p:cNvSpPr>
          <p:nvPr/>
        </p:nvSpPr>
        <p:spPr bwMode="auto">
          <a:xfrm flipH="1">
            <a:off x="5521325" y="2038350"/>
            <a:ext cx="1588" cy="2144713"/>
          </a:xfrm>
          <a:prstGeom prst="line">
            <a:avLst/>
          </a:prstGeom>
          <a:noFill/>
          <a:ln w="76200">
            <a:solidFill>
              <a:srgbClr val="FF9900"/>
            </a:solidFill>
            <a:prstDash val="sysDot"/>
            <a:round/>
            <a:headEnd/>
            <a:tailEnd type="triangle" w="med" len="med"/>
          </a:ln>
        </p:spPr>
        <p:txBody>
          <a:bodyPr/>
          <a:lstStyle/>
          <a:p>
            <a:endParaRPr lang="en-US"/>
          </a:p>
        </p:txBody>
      </p:sp>
      <p:sp>
        <p:nvSpPr>
          <p:cNvPr id="1370146" name="Rectangle 34"/>
          <p:cNvSpPr>
            <a:spLocks noChangeArrowheads="1"/>
          </p:cNvSpPr>
          <p:nvPr/>
        </p:nvSpPr>
        <p:spPr bwMode="auto">
          <a:xfrm rot="-5400000">
            <a:off x="4587875" y="2601913"/>
            <a:ext cx="1446213" cy="439737"/>
          </a:xfrm>
          <a:prstGeom prst="rect">
            <a:avLst/>
          </a:prstGeom>
          <a:noFill/>
          <a:ln w="9525">
            <a:noFill/>
            <a:miter lim="800000"/>
            <a:headEnd/>
            <a:tailEnd/>
          </a:ln>
        </p:spPr>
        <p:txBody>
          <a:bodyPr/>
          <a:lstStyle/>
          <a:p>
            <a:pPr>
              <a:lnSpc>
                <a:spcPct val="90000"/>
              </a:lnSpc>
              <a:spcBef>
                <a:spcPct val="20000"/>
              </a:spcBef>
            </a:pPr>
            <a:r>
              <a:rPr lang="en-US" sz="2400">
                <a:solidFill>
                  <a:srgbClr val="FF9933"/>
                </a:solidFill>
                <a:latin typeface="Arial" charset="0"/>
              </a:rPr>
              <a:t>sunlight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0114">
                                            <p:txEl>
                                              <p:pRg st="0" end="0"/>
                                            </p:txEl>
                                          </p:spTgt>
                                        </p:tgtEl>
                                        <p:attrNameLst>
                                          <p:attrName>style.visibility</p:attrName>
                                        </p:attrNameLst>
                                      </p:cBhvr>
                                      <p:to>
                                        <p:strVal val="visible"/>
                                      </p:to>
                                    </p:set>
                                    <p:anim calcmode="lin" valueType="num">
                                      <p:cBhvr additive="base">
                                        <p:cTn id="7" dur="500" fill="hold"/>
                                        <p:tgtEl>
                                          <p:spTgt spid="13701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701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70114">
                                            <p:txEl>
                                              <p:pRg st="1" end="1"/>
                                            </p:txEl>
                                          </p:spTgt>
                                        </p:tgtEl>
                                        <p:attrNameLst>
                                          <p:attrName>style.visibility</p:attrName>
                                        </p:attrNameLst>
                                      </p:cBhvr>
                                      <p:to>
                                        <p:strVal val="visible"/>
                                      </p:to>
                                    </p:set>
                                    <p:anim calcmode="lin" valueType="num">
                                      <p:cBhvr additive="base">
                                        <p:cTn id="13" dur="500" fill="hold"/>
                                        <p:tgtEl>
                                          <p:spTgt spid="13701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701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suction.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iterate type="lt">
                                    <p:tmPct val="10000"/>
                                  </p:iterate>
                                  <p:childTnLst>
                                    <p:set>
                                      <p:cBhvr>
                                        <p:cTn id="24" dur="1" fill="hold">
                                          <p:stCondLst>
                                            <p:cond delay="0"/>
                                          </p:stCondLst>
                                        </p:cTn>
                                        <p:tgtEl>
                                          <p:spTgt spid="1370121"/>
                                        </p:tgtEl>
                                        <p:attrNameLst>
                                          <p:attrName>style.visibility</p:attrName>
                                        </p:attrNameLst>
                                      </p:cBhvr>
                                      <p:to>
                                        <p:strVal val="visible"/>
                                      </p:to>
                                    </p:set>
                                    <p:anim calcmode="lin" valueType="num">
                                      <p:cBhvr additive="base">
                                        <p:cTn id="25" dur="500" fill="hold"/>
                                        <p:tgtEl>
                                          <p:spTgt spid="1370121"/>
                                        </p:tgtEl>
                                        <p:attrNameLst>
                                          <p:attrName>ppt_x</p:attrName>
                                        </p:attrNameLst>
                                      </p:cBhvr>
                                      <p:tavLst>
                                        <p:tav tm="0">
                                          <p:val>
                                            <p:strVal val="1+#ppt_w/2"/>
                                          </p:val>
                                        </p:tav>
                                        <p:tav tm="100000">
                                          <p:val>
                                            <p:strVal val="#ppt_x"/>
                                          </p:val>
                                        </p:tav>
                                      </p:tavLst>
                                    </p:anim>
                                    <p:anim calcmode="lin" valueType="num">
                                      <p:cBhvr additive="base">
                                        <p:cTn id="26" dur="500" fill="hold"/>
                                        <p:tgtEl>
                                          <p:spTgt spid="137012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6" name="typ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370119"/>
                                        </p:tgtEl>
                                        <p:attrNameLst>
                                          <p:attrName>style.visibility</p:attrName>
                                        </p:attrNameLst>
                                      </p:cBhvr>
                                      <p:to>
                                        <p:strVal val="visible"/>
                                      </p:to>
                                    </p:set>
                                    <p:anim calcmode="lin" valueType="num">
                                      <p:cBhvr additive="base">
                                        <p:cTn id="31" dur="500" fill="hold"/>
                                        <p:tgtEl>
                                          <p:spTgt spid="1370119"/>
                                        </p:tgtEl>
                                        <p:attrNameLst>
                                          <p:attrName>ppt_x</p:attrName>
                                        </p:attrNameLst>
                                      </p:cBhvr>
                                      <p:tavLst>
                                        <p:tav tm="0">
                                          <p:val>
                                            <p:strVal val="#ppt_x"/>
                                          </p:val>
                                        </p:tav>
                                        <p:tav tm="100000">
                                          <p:val>
                                            <p:strVal val="#ppt_x"/>
                                          </p:val>
                                        </p:tav>
                                      </p:tavLst>
                                    </p:anim>
                                    <p:anim calcmode="lin" valueType="num">
                                      <p:cBhvr additive="base">
                                        <p:cTn id="32" dur="500" fill="hold"/>
                                        <p:tgtEl>
                                          <p:spTgt spid="137011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suction.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iterate type="lt">
                                    <p:tmPct val="10000"/>
                                  </p:iterate>
                                  <p:childTnLst>
                                    <p:set>
                                      <p:cBhvr>
                                        <p:cTn id="36" dur="1" fill="hold">
                                          <p:stCondLst>
                                            <p:cond delay="0"/>
                                          </p:stCondLst>
                                        </p:cTn>
                                        <p:tgtEl>
                                          <p:spTgt spid="1370122"/>
                                        </p:tgtEl>
                                        <p:attrNameLst>
                                          <p:attrName>style.visibility</p:attrName>
                                        </p:attrNameLst>
                                      </p:cBhvr>
                                      <p:to>
                                        <p:strVal val="visible"/>
                                      </p:to>
                                    </p:set>
                                    <p:anim calcmode="lin" valueType="num">
                                      <p:cBhvr additive="base">
                                        <p:cTn id="37" dur="500" fill="hold"/>
                                        <p:tgtEl>
                                          <p:spTgt spid="1370122"/>
                                        </p:tgtEl>
                                        <p:attrNameLst>
                                          <p:attrName>ppt_x</p:attrName>
                                        </p:attrNameLst>
                                      </p:cBhvr>
                                      <p:tavLst>
                                        <p:tav tm="0">
                                          <p:val>
                                            <p:strVal val="1+#ppt_w/2"/>
                                          </p:val>
                                        </p:tav>
                                        <p:tav tm="100000">
                                          <p:val>
                                            <p:strVal val="#ppt_x"/>
                                          </p:val>
                                        </p:tav>
                                      </p:tavLst>
                                    </p:anim>
                                    <p:anim calcmode="lin" valueType="num">
                                      <p:cBhvr additive="base">
                                        <p:cTn id="38" dur="500" fill="hold"/>
                                        <p:tgtEl>
                                          <p:spTgt spid="137012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6" name="type.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1370120"/>
                                        </p:tgtEl>
                                        <p:attrNameLst>
                                          <p:attrName>style.visibility</p:attrName>
                                        </p:attrNameLst>
                                      </p:cBhvr>
                                      <p:to>
                                        <p:strVal val="visible"/>
                                      </p:to>
                                    </p:set>
                                    <p:anim calcmode="lin" valueType="num">
                                      <p:cBhvr additive="base">
                                        <p:cTn id="43" dur="500" fill="hold"/>
                                        <p:tgtEl>
                                          <p:spTgt spid="1370120"/>
                                        </p:tgtEl>
                                        <p:attrNameLst>
                                          <p:attrName>ppt_x</p:attrName>
                                        </p:attrNameLst>
                                      </p:cBhvr>
                                      <p:tavLst>
                                        <p:tav tm="0">
                                          <p:val>
                                            <p:strVal val="#ppt_x"/>
                                          </p:val>
                                        </p:tav>
                                        <p:tav tm="100000">
                                          <p:val>
                                            <p:strVal val="#ppt_x"/>
                                          </p:val>
                                        </p:tav>
                                      </p:tavLst>
                                    </p:anim>
                                    <p:anim calcmode="lin" valueType="num">
                                      <p:cBhvr additive="base">
                                        <p:cTn id="44" dur="500" fill="hold"/>
                                        <p:tgtEl>
                                          <p:spTgt spid="137012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5" name="suction.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iterate type="lt">
                                    <p:tmPct val="10000"/>
                                  </p:iterate>
                                  <p:childTnLst>
                                    <p:set>
                                      <p:cBhvr>
                                        <p:cTn id="48" dur="1" fill="hold">
                                          <p:stCondLst>
                                            <p:cond delay="0"/>
                                          </p:stCondLst>
                                        </p:cTn>
                                        <p:tgtEl>
                                          <p:spTgt spid="1370123"/>
                                        </p:tgtEl>
                                        <p:attrNameLst>
                                          <p:attrName>style.visibility</p:attrName>
                                        </p:attrNameLst>
                                      </p:cBhvr>
                                      <p:to>
                                        <p:strVal val="visible"/>
                                      </p:to>
                                    </p:set>
                                    <p:anim calcmode="lin" valueType="num">
                                      <p:cBhvr additive="base">
                                        <p:cTn id="49" dur="500" fill="hold"/>
                                        <p:tgtEl>
                                          <p:spTgt spid="1370123"/>
                                        </p:tgtEl>
                                        <p:attrNameLst>
                                          <p:attrName>ppt_x</p:attrName>
                                        </p:attrNameLst>
                                      </p:cBhvr>
                                      <p:tavLst>
                                        <p:tav tm="0">
                                          <p:val>
                                            <p:strVal val="1+#ppt_w/2"/>
                                          </p:val>
                                        </p:tav>
                                        <p:tav tm="100000">
                                          <p:val>
                                            <p:strVal val="#ppt_x"/>
                                          </p:val>
                                        </p:tav>
                                      </p:tavLst>
                                    </p:anim>
                                    <p:anim calcmode="lin" valueType="num">
                                      <p:cBhvr additive="base">
                                        <p:cTn id="50" dur="500" fill="hold"/>
                                        <p:tgtEl>
                                          <p:spTgt spid="137012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6" name="type.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1" fill="hold" nodeType="clickEffect">
                                  <p:stCondLst>
                                    <p:cond delay="0"/>
                                  </p:stCondLst>
                                  <p:childTnLst>
                                    <p:set>
                                      <p:cBhvr>
                                        <p:cTn id="54" dur="1" fill="hold">
                                          <p:stCondLst>
                                            <p:cond delay="0"/>
                                          </p:stCondLst>
                                        </p:cTn>
                                        <p:tgtEl>
                                          <p:spTgt spid="1370144"/>
                                        </p:tgtEl>
                                        <p:attrNameLst>
                                          <p:attrName>style.visibility</p:attrName>
                                        </p:attrNameLst>
                                      </p:cBhvr>
                                      <p:to>
                                        <p:strVal val="visible"/>
                                      </p:to>
                                    </p:set>
                                    <p:anim calcmode="lin" valueType="num">
                                      <p:cBhvr additive="base">
                                        <p:cTn id="55" dur="500" fill="hold"/>
                                        <p:tgtEl>
                                          <p:spTgt spid="1370144"/>
                                        </p:tgtEl>
                                        <p:attrNameLst>
                                          <p:attrName>ppt_x</p:attrName>
                                        </p:attrNameLst>
                                      </p:cBhvr>
                                      <p:tavLst>
                                        <p:tav tm="0">
                                          <p:val>
                                            <p:strVal val="#ppt_x"/>
                                          </p:val>
                                        </p:tav>
                                        <p:tav tm="100000">
                                          <p:val>
                                            <p:strVal val="#ppt_x"/>
                                          </p:val>
                                        </p:tav>
                                      </p:tavLst>
                                    </p:anim>
                                    <p:anim calcmode="lin" valueType="num">
                                      <p:cBhvr additive="base">
                                        <p:cTn id="56" dur="500" fill="hold"/>
                                        <p:tgtEl>
                                          <p:spTgt spid="137014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5" name="suction.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iterate type="lt">
                                    <p:tmPct val="10000"/>
                                  </p:iterate>
                                  <p:childTnLst>
                                    <p:set>
                                      <p:cBhvr>
                                        <p:cTn id="60" dur="1" fill="hold">
                                          <p:stCondLst>
                                            <p:cond delay="0"/>
                                          </p:stCondLst>
                                        </p:cTn>
                                        <p:tgtEl>
                                          <p:spTgt spid="1370124"/>
                                        </p:tgtEl>
                                        <p:attrNameLst>
                                          <p:attrName>style.visibility</p:attrName>
                                        </p:attrNameLst>
                                      </p:cBhvr>
                                      <p:to>
                                        <p:strVal val="visible"/>
                                      </p:to>
                                    </p:set>
                                    <p:anim calcmode="lin" valueType="num">
                                      <p:cBhvr additive="base">
                                        <p:cTn id="61" dur="500" fill="hold"/>
                                        <p:tgtEl>
                                          <p:spTgt spid="1370124"/>
                                        </p:tgtEl>
                                        <p:attrNameLst>
                                          <p:attrName>ppt_x</p:attrName>
                                        </p:attrNameLst>
                                      </p:cBhvr>
                                      <p:tavLst>
                                        <p:tav tm="0">
                                          <p:val>
                                            <p:strVal val="1+#ppt_w/2"/>
                                          </p:val>
                                        </p:tav>
                                        <p:tav tm="100000">
                                          <p:val>
                                            <p:strVal val="#ppt_x"/>
                                          </p:val>
                                        </p:tav>
                                      </p:tavLst>
                                    </p:anim>
                                    <p:anim calcmode="lin" valueType="num">
                                      <p:cBhvr additive="base">
                                        <p:cTn id="62" dur="500" fill="hold"/>
                                        <p:tgtEl>
                                          <p:spTgt spid="137012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6" name="type.wav"/>
                                        </p:tgtEl>
                                      </p:cMediaNode>
                                    </p:audio>
                                  </p:sub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1370145"/>
                                        </p:tgtEl>
                                        <p:attrNameLst>
                                          <p:attrName>style.visibility</p:attrName>
                                        </p:attrNameLst>
                                      </p:cBhvr>
                                      <p:to>
                                        <p:strVal val="visible"/>
                                      </p:to>
                                    </p:set>
                                    <p:animEffect transition="in" filter="wipe(up)">
                                      <p:cBhvr>
                                        <p:cTn id="67" dur="500"/>
                                        <p:tgtEl>
                                          <p:spTgt spid="1370145"/>
                                        </p:tgtEl>
                                      </p:cBhvr>
                                    </p:animEffect>
                                  </p:childTnLst>
                                  <p:subTnLst>
                                    <p:audio>
                                      <p:cMediaNode>
                                        <p:cTn display="0" masterRel="sameClick">
                                          <p:stCondLst>
                                            <p:cond evt="begin" delay="0">
                                              <p:tn val="65"/>
                                            </p:cond>
                                          </p:stCondLst>
                                          <p:endCondLst>
                                            <p:cond evt="onStopAudio" delay="0">
                                              <p:tgtEl>
                                                <p:sldTgt/>
                                              </p:tgtEl>
                                            </p:cond>
                                          </p:endCondLst>
                                        </p:cTn>
                                        <p:tgtEl>
                                          <p:sndTgt r:embed="rId7" name="voltage.wav"/>
                                        </p:tgtEl>
                                      </p:cMediaNode>
                                    </p:audio>
                                  </p:subTnLst>
                                </p:cTn>
                              </p:par>
                            </p:childTnLst>
                          </p:cTn>
                        </p:par>
                      </p:childTnLst>
                    </p:cTn>
                  </p:par>
                  <p:par>
                    <p:cTn id="68" fill="hold">
                      <p:stCondLst>
                        <p:cond delay="indefinite"/>
                      </p:stCondLst>
                      <p:childTnLst>
                        <p:par>
                          <p:cTn id="69" fill="hold">
                            <p:stCondLst>
                              <p:cond delay="0"/>
                            </p:stCondLst>
                            <p:childTnLst>
                              <p:par>
                                <p:cTn id="70" presetID="2" presetClass="entr" presetSubtype="2" fill="hold" grpId="0" nodeType="clickEffect">
                                  <p:stCondLst>
                                    <p:cond delay="0"/>
                                  </p:stCondLst>
                                  <p:iterate type="lt">
                                    <p:tmPct val="10000"/>
                                  </p:iterate>
                                  <p:childTnLst>
                                    <p:set>
                                      <p:cBhvr>
                                        <p:cTn id="71" dur="1" fill="hold">
                                          <p:stCondLst>
                                            <p:cond delay="0"/>
                                          </p:stCondLst>
                                        </p:cTn>
                                        <p:tgtEl>
                                          <p:spTgt spid="1370146"/>
                                        </p:tgtEl>
                                        <p:attrNameLst>
                                          <p:attrName>style.visibility</p:attrName>
                                        </p:attrNameLst>
                                      </p:cBhvr>
                                      <p:to>
                                        <p:strVal val="visible"/>
                                      </p:to>
                                    </p:set>
                                    <p:anim calcmode="lin" valueType="num">
                                      <p:cBhvr additive="base">
                                        <p:cTn id="72" dur="500" fill="hold"/>
                                        <p:tgtEl>
                                          <p:spTgt spid="1370146"/>
                                        </p:tgtEl>
                                        <p:attrNameLst>
                                          <p:attrName>ppt_x</p:attrName>
                                        </p:attrNameLst>
                                      </p:cBhvr>
                                      <p:tavLst>
                                        <p:tav tm="0">
                                          <p:val>
                                            <p:strVal val="1+#ppt_w/2"/>
                                          </p:val>
                                        </p:tav>
                                        <p:tav tm="100000">
                                          <p:val>
                                            <p:strVal val="#ppt_x"/>
                                          </p:val>
                                        </p:tav>
                                      </p:tavLst>
                                    </p:anim>
                                    <p:anim calcmode="lin" valueType="num">
                                      <p:cBhvr additive="base">
                                        <p:cTn id="73" dur="500" fill="hold"/>
                                        <p:tgtEl>
                                          <p:spTgt spid="137014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6" name="type.wav"/>
                                        </p:tgtEl>
                                      </p:cMediaNode>
                                    </p:audio>
                                  </p:subTnLst>
                                </p:cTn>
                              </p:par>
                            </p:childTnLst>
                          </p:cTn>
                        </p:par>
                      </p:childTnLst>
                    </p:cTn>
                  </p:par>
                  <p:par>
                    <p:cTn id="74" fill="hold">
                      <p:stCondLst>
                        <p:cond delay="indefinite"/>
                      </p:stCondLst>
                      <p:childTnLst>
                        <p:par>
                          <p:cTn id="75" fill="hold">
                            <p:stCondLst>
                              <p:cond delay="0"/>
                            </p:stCondLst>
                            <p:childTnLst>
                              <p:par>
                                <p:cTn id="76" presetID="2" presetClass="entr" presetSubtype="2" fill="hold" grpId="0" nodeType="clickEffect">
                                  <p:stCondLst>
                                    <p:cond delay="0"/>
                                  </p:stCondLst>
                                  <p:iterate type="lt">
                                    <p:tmPct val="10000"/>
                                  </p:iterate>
                                  <p:childTnLst>
                                    <p:set>
                                      <p:cBhvr>
                                        <p:cTn id="77" dur="1" fill="hold">
                                          <p:stCondLst>
                                            <p:cond delay="0"/>
                                          </p:stCondLst>
                                        </p:cTn>
                                        <p:tgtEl>
                                          <p:spTgt spid="1370125"/>
                                        </p:tgtEl>
                                        <p:attrNameLst>
                                          <p:attrName>style.visibility</p:attrName>
                                        </p:attrNameLst>
                                      </p:cBhvr>
                                      <p:to>
                                        <p:strVal val="visible"/>
                                      </p:to>
                                    </p:set>
                                    <p:anim calcmode="lin" valueType="num">
                                      <p:cBhvr additive="base">
                                        <p:cTn id="78" dur="500" fill="hold"/>
                                        <p:tgtEl>
                                          <p:spTgt spid="1370125"/>
                                        </p:tgtEl>
                                        <p:attrNameLst>
                                          <p:attrName>ppt_x</p:attrName>
                                        </p:attrNameLst>
                                      </p:cBhvr>
                                      <p:tavLst>
                                        <p:tav tm="0">
                                          <p:val>
                                            <p:strVal val="1+#ppt_w/2"/>
                                          </p:val>
                                        </p:tav>
                                        <p:tav tm="100000">
                                          <p:val>
                                            <p:strVal val="#ppt_x"/>
                                          </p:val>
                                        </p:tav>
                                      </p:tavLst>
                                    </p:anim>
                                    <p:anim calcmode="lin" valueType="num">
                                      <p:cBhvr additive="base">
                                        <p:cTn id="79" dur="500" fill="hold"/>
                                        <p:tgtEl>
                                          <p:spTgt spid="137012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6" name="type.wav"/>
                                        </p:tgtEl>
                                      </p:cMediaNode>
                                    </p:audio>
                                  </p:sub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1370126"/>
                                        </p:tgtEl>
                                        <p:attrNameLst>
                                          <p:attrName>style.visibility</p:attrName>
                                        </p:attrNameLst>
                                      </p:cBhvr>
                                      <p:to>
                                        <p:strVal val="visible"/>
                                      </p:to>
                                    </p:set>
                                    <p:animEffect transition="in" filter="wipe(down)">
                                      <p:cBhvr>
                                        <p:cTn id="84" dur="500"/>
                                        <p:tgtEl>
                                          <p:spTgt spid="1370126"/>
                                        </p:tgtEl>
                                      </p:cBhvr>
                                    </p:animEffect>
                                  </p:childTnLst>
                                  <p:subTnLst>
                                    <p:audio>
                                      <p:cMediaNode>
                                        <p:cTn display="0" masterRel="sameClick">
                                          <p:stCondLst>
                                            <p:cond evt="begin" delay="0">
                                              <p:tn val="82"/>
                                            </p:cond>
                                          </p:stCondLst>
                                          <p:endCondLst>
                                            <p:cond evt="onStopAudio" delay="0">
                                              <p:tgtEl>
                                                <p:sldTgt/>
                                              </p:tgtEl>
                                            </p:cond>
                                          </p:endCondLst>
                                        </p:cTn>
                                        <p:tgtEl>
                                          <p:sndTgt r:embed="rId8" name="fireRumble.wav"/>
                                        </p:tgtEl>
                                      </p:cMediaNode>
                                    </p:audio>
                                  </p:sub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1370127"/>
                                        </p:tgtEl>
                                        <p:attrNameLst>
                                          <p:attrName>style.visibility</p:attrName>
                                        </p:attrNameLst>
                                      </p:cBhvr>
                                      <p:to>
                                        <p:strVal val="visible"/>
                                      </p:to>
                                    </p:set>
                                    <p:animEffect transition="in" filter="wipe(left)">
                                      <p:cBhvr>
                                        <p:cTn id="88" dur="500"/>
                                        <p:tgtEl>
                                          <p:spTgt spid="1370127"/>
                                        </p:tgtEl>
                                      </p:cBhvr>
                                    </p:animEffect>
                                  </p:childTnLst>
                                </p:cTn>
                              </p:par>
                            </p:childTnLst>
                          </p:cTn>
                        </p:par>
                        <p:par>
                          <p:cTn id="89" fill="hold">
                            <p:stCondLst>
                              <p:cond delay="1000"/>
                            </p:stCondLst>
                            <p:childTnLst>
                              <p:par>
                                <p:cTn id="90" presetID="22" presetClass="entr" presetSubtype="1" fill="hold" grpId="0" nodeType="afterEffect">
                                  <p:stCondLst>
                                    <p:cond delay="0"/>
                                  </p:stCondLst>
                                  <p:childTnLst>
                                    <p:set>
                                      <p:cBhvr>
                                        <p:cTn id="91" dur="1" fill="hold">
                                          <p:stCondLst>
                                            <p:cond delay="0"/>
                                          </p:stCondLst>
                                        </p:cTn>
                                        <p:tgtEl>
                                          <p:spTgt spid="1370128"/>
                                        </p:tgtEl>
                                        <p:attrNameLst>
                                          <p:attrName>style.visibility</p:attrName>
                                        </p:attrNameLst>
                                      </p:cBhvr>
                                      <p:to>
                                        <p:strVal val="visible"/>
                                      </p:to>
                                    </p:set>
                                    <p:animEffect transition="in" filter="wipe(up)">
                                      <p:cBhvr>
                                        <p:cTn id="92" dur="500"/>
                                        <p:tgtEl>
                                          <p:spTgt spid="1370128"/>
                                        </p:tgtEl>
                                      </p:cBhvr>
                                    </p:animEffect>
                                  </p:childTnLst>
                                </p:cTn>
                              </p:par>
                            </p:childTnLst>
                          </p:cTn>
                        </p:par>
                        <p:par>
                          <p:cTn id="93" fill="hold">
                            <p:stCondLst>
                              <p:cond delay="1500"/>
                            </p:stCondLst>
                            <p:childTnLst>
                              <p:par>
                                <p:cTn id="94" presetID="22" presetClass="entr" presetSubtype="8" fill="hold" grpId="0" nodeType="afterEffect">
                                  <p:stCondLst>
                                    <p:cond delay="0"/>
                                  </p:stCondLst>
                                  <p:childTnLst>
                                    <p:set>
                                      <p:cBhvr>
                                        <p:cTn id="95" dur="1" fill="hold">
                                          <p:stCondLst>
                                            <p:cond delay="0"/>
                                          </p:stCondLst>
                                        </p:cTn>
                                        <p:tgtEl>
                                          <p:spTgt spid="1370129"/>
                                        </p:tgtEl>
                                        <p:attrNameLst>
                                          <p:attrName>style.visibility</p:attrName>
                                        </p:attrNameLst>
                                      </p:cBhvr>
                                      <p:to>
                                        <p:strVal val="visible"/>
                                      </p:to>
                                    </p:set>
                                    <p:animEffect transition="in" filter="wipe(left)">
                                      <p:cBhvr>
                                        <p:cTn id="96" dur="500"/>
                                        <p:tgtEl>
                                          <p:spTgt spid="1370129"/>
                                        </p:tgtEl>
                                      </p:cBhvr>
                                    </p:animEffect>
                                  </p:childTnLst>
                                </p:cTn>
                              </p:par>
                            </p:childTnLst>
                          </p:cTn>
                        </p:par>
                        <p:par>
                          <p:cTn id="97" fill="hold">
                            <p:stCondLst>
                              <p:cond delay="2000"/>
                            </p:stCondLst>
                            <p:childTnLst>
                              <p:par>
                                <p:cTn id="98" presetID="22" presetClass="entr" presetSubtype="4" fill="hold" grpId="0" nodeType="afterEffect">
                                  <p:stCondLst>
                                    <p:cond delay="0"/>
                                  </p:stCondLst>
                                  <p:childTnLst>
                                    <p:set>
                                      <p:cBhvr>
                                        <p:cTn id="99" dur="1" fill="hold">
                                          <p:stCondLst>
                                            <p:cond delay="0"/>
                                          </p:stCondLst>
                                        </p:cTn>
                                        <p:tgtEl>
                                          <p:spTgt spid="1370130"/>
                                        </p:tgtEl>
                                        <p:attrNameLst>
                                          <p:attrName>style.visibility</p:attrName>
                                        </p:attrNameLst>
                                      </p:cBhvr>
                                      <p:to>
                                        <p:strVal val="visible"/>
                                      </p:to>
                                    </p:set>
                                    <p:animEffect transition="in" filter="wipe(down)">
                                      <p:cBhvr>
                                        <p:cTn id="100" dur="500"/>
                                        <p:tgtEl>
                                          <p:spTgt spid="1370130"/>
                                        </p:tgtEl>
                                      </p:cBhvr>
                                    </p:animEffect>
                                  </p:childTnLst>
                                </p:cTn>
                              </p:par>
                            </p:childTnLst>
                          </p:cTn>
                        </p:par>
                        <p:par>
                          <p:cTn id="101" fill="hold">
                            <p:stCondLst>
                              <p:cond delay="2500"/>
                            </p:stCondLst>
                            <p:childTnLst>
                              <p:par>
                                <p:cTn id="102" presetID="22" presetClass="entr" presetSubtype="8" fill="hold" grpId="0" nodeType="afterEffect">
                                  <p:stCondLst>
                                    <p:cond delay="0"/>
                                  </p:stCondLst>
                                  <p:childTnLst>
                                    <p:set>
                                      <p:cBhvr>
                                        <p:cTn id="103" dur="1" fill="hold">
                                          <p:stCondLst>
                                            <p:cond delay="0"/>
                                          </p:stCondLst>
                                        </p:cTn>
                                        <p:tgtEl>
                                          <p:spTgt spid="1370131"/>
                                        </p:tgtEl>
                                        <p:attrNameLst>
                                          <p:attrName>style.visibility</p:attrName>
                                        </p:attrNameLst>
                                      </p:cBhvr>
                                      <p:to>
                                        <p:strVal val="visible"/>
                                      </p:to>
                                    </p:set>
                                    <p:animEffect transition="in" filter="wipe(left)">
                                      <p:cBhvr>
                                        <p:cTn id="104" dur="500"/>
                                        <p:tgtEl>
                                          <p:spTgt spid="1370131"/>
                                        </p:tgtEl>
                                      </p:cBhvr>
                                    </p:animEffect>
                                  </p:childTnLst>
                                </p:cTn>
                              </p:par>
                            </p:childTnLst>
                          </p:cTn>
                        </p:par>
                        <p:par>
                          <p:cTn id="105" fill="hold">
                            <p:stCondLst>
                              <p:cond delay="3000"/>
                            </p:stCondLst>
                            <p:childTnLst>
                              <p:par>
                                <p:cTn id="106" presetID="22" presetClass="entr" presetSubtype="1" fill="hold" grpId="0" nodeType="afterEffect">
                                  <p:stCondLst>
                                    <p:cond delay="0"/>
                                  </p:stCondLst>
                                  <p:childTnLst>
                                    <p:set>
                                      <p:cBhvr>
                                        <p:cTn id="107" dur="1" fill="hold">
                                          <p:stCondLst>
                                            <p:cond delay="0"/>
                                          </p:stCondLst>
                                        </p:cTn>
                                        <p:tgtEl>
                                          <p:spTgt spid="1370132"/>
                                        </p:tgtEl>
                                        <p:attrNameLst>
                                          <p:attrName>style.visibility</p:attrName>
                                        </p:attrNameLst>
                                      </p:cBhvr>
                                      <p:to>
                                        <p:strVal val="visible"/>
                                      </p:to>
                                    </p:set>
                                    <p:animEffect transition="in" filter="wipe(up)">
                                      <p:cBhvr>
                                        <p:cTn id="108" dur="500"/>
                                        <p:tgtEl>
                                          <p:spTgt spid="1370132"/>
                                        </p:tgtEl>
                                      </p:cBhvr>
                                    </p:animEffect>
                                  </p:childTnLst>
                                </p:cTn>
                              </p:par>
                            </p:childTnLst>
                          </p:cTn>
                        </p:par>
                        <p:par>
                          <p:cTn id="109" fill="hold">
                            <p:stCondLst>
                              <p:cond delay="3500"/>
                            </p:stCondLst>
                            <p:childTnLst>
                              <p:par>
                                <p:cTn id="110" presetID="22" presetClass="entr" presetSubtype="8" fill="hold" grpId="0" nodeType="afterEffect">
                                  <p:stCondLst>
                                    <p:cond delay="0"/>
                                  </p:stCondLst>
                                  <p:childTnLst>
                                    <p:set>
                                      <p:cBhvr>
                                        <p:cTn id="111" dur="1" fill="hold">
                                          <p:stCondLst>
                                            <p:cond delay="0"/>
                                          </p:stCondLst>
                                        </p:cTn>
                                        <p:tgtEl>
                                          <p:spTgt spid="1370133"/>
                                        </p:tgtEl>
                                        <p:attrNameLst>
                                          <p:attrName>style.visibility</p:attrName>
                                        </p:attrNameLst>
                                      </p:cBhvr>
                                      <p:to>
                                        <p:strVal val="visible"/>
                                      </p:to>
                                    </p:set>
                                    <p:animEffect transition="in" filter="wipe(left)">
                                      <p:cBhvr>
                                        <p:cTn id="112" dur="500"/>
                                        <p:tgtEl>
                                          <p:spTgt spid="1370133"/>
                                        </p:tgtEl>
                                      </p:cBhvr>
                                    </p:animEffect>
                                  </p:childTnLst>
                                </p:cTn>
                              </p:par>
                            </p:childTnLst>
                          </p:cTn>
                        </p:par>
                        <p:par>
                          <p:cTn id="113" fill="hold">
                            <p:stCondLst>
                              <p:cond delay="4000"/>
                            </p:stCondLst>
                            <p:childTnLst>
                              <p:par>
                                <p:cTn id="114" presetID="22" presetClass="entr" presetSubtype="4" fill="hold" grpId="0" nodeType="afterEffect">
                                  <p:stCondLst>
                                    <p:cond delay="0"/>
                                  </p:stCondLst>
                                  <p:childTnLst>
                                    <p:set>
                                      <p:cBhvr>
                                        <p:cTn id="115" dur="1" fill="hold">
                                          <p:stCondLst>
                                            <p:cond delay="0"/>
                                          </p:stCondLst>
                                        </p:cTn>
                                        <p:tgtEl>
                                          <p:spTgt spid="1370134"/>
                                        </p:tgtEl>
                                        <p:attrNameLst>
                                          <p:attrName>style.visibility</p:attrName>
                                        </p:attrNameLst>
                                      </p:cBhvr>
                                      <p:to>
                                        <p:strVal val="visible"/>
                                      </p:to>
                                    </p:set>
                                    <p:animEffect transition="in" filter="wipe(down)">
                                      <p:cBhvr>
                                        <p:cTn id="116" dur="500"/>
                                        <p:tgtEl>
                                          <p:spTgt spid="1370134"/>
                                        </p:tgtEl>
                                      </p:cBhvr>
                                    </p:animEffect>
                                  </p:childTnLst>
                                </p:cTn>
                              </p:par>
                            </p:childTnLst>
                          </p:cTn>
                        </p:par>
                        <p:par>
                          <p:cTn id="117" fill="hold">
                            <p:stCondLst>
                              <p:cond delay="4500"/>
                            </p:stCondLst>
                            <p:childTnLst>
                              <p:par>
                                <p:cTn id="118" presetID="22" presetClass="entr" presetSubtype="8" fill="hold" grpId="0" nodeType="afterEffect">
                                  <p:stCondLst>
                                    <p:cond delay="0"/>
                                  </p:stCondLst>
                                  <p:childTnLst>
                                    <p:set>
                                      <p:cBhvr>
                                        <p:cTn id="119" dur="1" fill="hold">
                                          <p:stCondLst>
                                            <p:cond delay="0"/>
                                          </p:stCondLst>
                                        </p:cTn>
                                        <p:tgtEl>
                                          <p:spTgt spid="1370135"/>
                                        </p:tgtEl>
                                        <p:attrNameLst>
                                          <p:attrName>style.visibility</p:attrName>
                                        </p:attrNameLst>
                                      </p:cBhvr>
                                      <p:to>
                                        <p:strVal val="visible"/>
                                      </p:to>
                                    </p:set>
                                    <p:animEffect transition="in" filter="wipe(left)">
                                      <p:cBhvr>
                                        <p:cTn id="120" dur="500"/>
                                        <p:tgtEl>
                                          <p:spTgt spid="1370135"/>
                                        </p:tgtEl>
                                      </p:cBhvr>
                                    </p:animEffect>
                                  </p:childTnLst>
                                </p:cTn>
                              </p:par>
                            </p:childTnLst>
                          </p:cTn>
                        </p:par>
                        <p:par>
                          <p:cTn id="121" fill="hold">
                            <p:stCondLst>
                              <p:cond delay="5000"/>
                            </p:stCondLst>
                            <p:childTnLst>
                              <p:par>
                                <p:cTn id="122" presetID="22" presetClass="entr" presetSubtype="1" fill="hold" grpId="0" nodeType="afterEffect">
                                  <p:stCondLst>
                                    <p:cond delay="0"/>
                                  </p:stCondLst>
                                  <p:childTnLst>
                                    <p:set>
                                      <p:cBhvr>
                                        <p:cTn id="123" dur="1" fill="hold">
                                          <p:stCondLst>
                                            <p:cond delay="0"/>
                                          </p:stCondLst>
                                        </p:cTn>
                                        <p:tgtEl>
                                          <p:spTgt spid="1370136"/>
                                        </p:tgtEl>
                                        <p:attrNameLst>
                                          <p:attrName>style.visibility</p:attrName>
                                        </p:attrNameLst>
                                      </p:cBhvr>
                                      <p:to>
                                        <p:strVal val="visible"/>
                                      </p:to>
                                    </p:set>
                                    <p:animEffect transition="in" filter="wipe(up)">
                                      <p:cBhvr>
                                        <p:cTn id="124" dur="500"/>
                                        <p:tgtEl>
                                          <p:spTgt spid="1370136"/>
                                        </p:tgtEl>
                                      </p:cBhvr>
                                    </p:animEffect>
                                  </p:childTnLst>
                                </p:cTn>
                              </p:par>
                            </p:childTnLst>
                          </p:cTn>
                        </p:par>
                        <p:par>
                          <p:cTn id="125" fill="hold">
                            <p:stCondLst>
                              <p:cond delay="5500"/>
                            </p:stCondLst>
                            <p:childTnLst>
                              <p:par>
                                <p:cTn id="126" presetID="22" presetClass="entr" presetSubtype="8" fill="hold" grpId="0" nodeType="afterEffect">
                                  <p:stCondLst>
                                    <p:cond delay="0"/>
                                  </p:stCondLst>
                                  <p:childTnLst>
                                    <p:set>
                                      <p:cBhvr>
                                        <p:cTn id="127" dur="1" fill="hold">
                                          <p:stCondLst>
                                            <p:cond delay="0"/>
                                          </p:stCondLst>
                                        </p:cTn>
                                        <p:tgtEl>
                                          <p:spTgt spid="1370137"/>
                                        </p:tgtEl>
                                        <p:attrNameLst>
                                          <p:attrName>style.visibility</p:attrName>
                                        </p:attrNameLst>
                                      </p:cBhvr>
                                      <p:to>
                                        <p:strVal val="visible"/>
                                      </p:to>
                                    </p:set>
                                    <p:animEffect transition="in" filter="wipe(left)">
                                      <p:cBhvr>
                                        <p:cTn id="128" dur="500"/>
                                        <p:tgtEl>
                                          <p:spTgt spid="1370137"/>
                                        </p:tgtEl>
                                      </p:cBhvr>
                                    </p:animEffect>
                                  </p:childTnLst>
                                </p:cTn>
                              </p:par>
                            </p:childTnLst>
                          </p:cTn>
                        </p:par>
                        <p:par>
                          <p:cTn id="129" fill="hold">
                            <p:stCondLst>
                              <p:cond delay="6000"/>
                            </p:stCondLst>
                            <p:childTnLst>
                              <p:par>
                                <p:cTn id="130" presetID="22" presetClass="entr" presetSubtype="4" fill="hold" grpId="0" nodeType="afterEffect">
                                  <p:stCondLst>
                                    <p:cond delay="0"/>
                                  </p:stCondLst>
                                  <p:childTnLst>
                                    <p:set>
                                      <p:cBhvr>
                                        <p:cTn id="131" dur="1" fill="hold">
                                          <p:stCondLst>
                                            <p:cond delay="0"/>
                                          </p:stCondLst>
                                        </p:cTn>
                                        <p:tgtEl>
                                          <p:spTgt spid="1370138"/>
                                        </p:tgtEl>
                                        <p:attrNameLst>
                                          <p:attrName>style.visibility</p:attrName>
                                        </p:attrNameLst>
                                      </p:cBhvr>
                                      <p:to>
                                        <p:strVal val="visible"/>
                                      </p:to>
                                    </p:set>
                                    <p:animEffect transition="in" filter="wipe(down)">
                                      <p:cBhvr>
                                        <p:cTn id="132" dur="500"/>
                                        <p:tgtEl>
                                          <p:spTgt spid="1370138"/>
                                        </p:tgtEl>
                                      </p:cBhvr>
                                    </p:animEffect>
                                  </p:childTnLst>
                                </p:cTn>
                              </p:par>
                            </p:childTnLst>
                          </p:cTn>
                        </p:par>
                        <p:par>
                          <p:cTn id="133" fill="hold">
                            <p:stCondLst>
                              <p:cond delay="6500"/>
                            </p:stCondLst>
                            <p:childTnLst>
                              <p:par>
                                <p:cTn id="134" presetID="22" presetClass="entr" presetSubtype="8" fill="hold" grpId="0" nodeType="afterEffect">
                                  <p:stCondLst>
                                    <p:cond delay="0"/>
                                  </p:stCondLst>
                                  <p:childTnLst>
                                    <p:set>
                                      <p:cBhvr>
                                        <p:cTn id="135" dur="1" fill="hold">
                                          <p:stCondLst>
                                            <p:cond delay="0"/>
                                          </p:stCondLst>
                                        </p:cTn>
                                        <p:tgtEl>
                                          <p:spTgt spid="1370139"/>
                                        </p:tgtEl>
                                        <p:attrNameLst>
                                          <p:attrName>style.visibility</p:attrName>
                                        </p:attrNameLst>
                                      </p:cBhvr>
                                      <p:to>
                                        <p:strVal val="visible"/>
                                      </p:to>
                                    </p:set>
                                    <p:animEffect transition="in" filter="wipe(left)">
                                      <p:cBhvr>
                                        <p:cTn id="136" dur="500"/>
                                        <p:tgtEl>
                                          <p:spTgt spid="1370139"/>
                                        </p:tgtEl>
                                      </p:cBhvr>
                                    </p:animEffect>
                                  </p:childTnLst>
                                </p:cTn>
                              </p:par>
                            </p:childTnLst>
                          </p:cTn>
                        </p:par>
                        <p:par>
                          <p:cTn id="137" fill="hold">
                            <p:stCondLst>
                              <p:cond delay="7000"/>
                            </p:stCondLst>
                            <p:childTnLst>
                              <p:par>
                                <p:cTn id="138" presetID="22" presetClass="entr" presetSubtype="1" fill="hold" grpId="0" nodeType="afterEffect">
                                  <p:stCondLst>
                                    <p:cond delay="0"/>
                                  </p:stCondLst>
                                  <p:childTnLst>
                                    <p:set>
                                      <p:cBhvr>
                                        <p:cTn id="139" dur="1" fill="hold">
                                          <p:stCondLst>
                                            <p:cond delay="0"/>
                                          </p:stCondLst>
                                        </p:cTn>
                                        <p:tgtEl>
                                          <p:spTgt spid="1370140"/>
                                        </p:tgtEl>
                                        <p:attrNameLst>
                                          <p:attrName>style.visibility</p:attrName>
                                        </p:attrNameLst>
                                      </p:cBhvr>
                                      <p:to>
                                        <p:strVal val="visible"/>
                                      </p:to>
                                    </p:set>
                                    <p:animEffect transition="in" filter="wipe(up)">
                                      <p:cBhvr>
                                        <p:cTn id="140" dur="500"/>
                                        <p:tgtEl>
                                          <p:spTgt spid="1370140"/>
                                        </p:tgtEl>
                                      </p:cBhvr>
                                    </p:animEffect>
                                  </p:childTnLst>
                                </p:cTn>
                              </p:par>
                            </p:childTnLst>
                          </p:cTn>
                        </p:par>
                        <p:par>
                          <p:cTn id="141" fill="hold">
                            <p:stCondLst>
                              <p:cond delay="7500"/>
                            </p:stCondLst>
                            <p:childTnLst>
                              <p:par>
                                <p:cTn id="142" presetID="22" presetClass="entr" presetSubtype="1" fill="hold" grpId="0" nodeType="afterEffect">
                                  <p:stCondLst>
                                    <p:cond delay="0"/>
                                  </p:stCondLst>
                                  <p:childTnLst>
                                    <p:set>
                                      <p:cBhvr>
                                        <p:cTn id="143" dur="1" fill="hold">
                                          <p:stCondLst>
                                            <p:cond delay="0"/>
                                          </p:stCondLst>
                                        </p:cTn>
                                        <p:tgtEl>
                                          <p:spTgt spid="1370141"/>
                                        </p:tgtEl>
                                        <p:attrNameLst>
                                          <p:attrName>style.visibility</p:attrName>
                                        </p:attrNameLst>
                                      </p:cBhvr>
                                      <p:to>
                                        <p:strVal val="visible"/>
                                      </p:to>
                                    </p:set>
                                    <p:animEffect transition="in" filter="wipe(up)">
                                      <p:cBhvr>
                                        <p:cTn id="144" dur="500"/>
                                        <p:tgtEl>
                                          <p:spTgt spid="1370141"/>
                                        </p:tgtEl>
                                      </p:cBhvr>
                                    </p:animEffect>
                                  </p:childTnLst>
                                </p:cTn>
                              </p:par>
                            </p:childTnLst>
                          </p:cTn>
                        </p:par>
                        <p:par>
                          <p:cTn id="145" fill="hold">
                            <p:stCondLst>
                              <p:cond delay="8000"/>
                            </p:stCondLst>
                            <p:childTnLst>
                              <p:par>
                                <p:cTn id="146" presetID="22" presetClass="entr" presetSubtype="8" fill="hold" grpId="0" nodeType="afterEffect">
                                  <p:stCondLst>
                                    <p:cond delay="0"/>
                                  </p:stCondLst>
                                  <p:childTnLst>
                                    <p:set>
                                      <p:cBhvr>
                                        <p:cTn id="147" dur="1" fill="hold">
                                          <p:stCondLst>
                                            <p:cond delay="0"/>
                                          </p:stCondLst>
                                        </p:cTn>
                                        <p:tgtEl>
                                          <p:spTgt spid="1370142"/>
                                        </p:tgtEl>
                                        <p:attrNameLst>
                                          <p:attrName>style.visibility</p:attrName>
                                        </p:attrNameLst>
                                      </p:cBhvr>
                                      <p:to>
                                        <p:strVal val="visible"/>
                                      </p:to>
                                    </p:set>
                                    <p:animEffect transition="in" filter="wipe(left)">
                                      <p:cBhvr>
                                        <p:cTn id="148" dur="500"/>
                                        <p:tgtEl>
                                          <p:spTgt spid="1370142"/>
                                        </p:tgtEl>
                                      </p:cBhvr>
                                    </p:animEffect>
                                  </p:childTnLst>
                                </p:cTn>
                              </p:par>
                            </p:childTnLst>
                          </p:cTn>
                        </p:par>
                        <p:par>
                          <p:cTn id="149" fill="hold">
                            <p:stCondLst>
                              <p:cond delay="8500"/>
                            </p:stCondLst>
                            <p:childTnLst>
                              <p:par>
                                <p:cTn id="150" presetID="2" presetClass="entr" presetSubtype="2" fill="hold" grpId="0" nodeType="afterEffect">
                                  <p:stCondLst>
                                    <p:cond delay="0"/>
                                  </p:stCondLst>
                                  <p:iterate type="lt">
                                    <p:tmPct val="10000"/>
                                  </p:iterate>
                                  <p:childTnLst>
                                    <p:set>
                                      <p:cBhvr>
                                        <p:cTn id="151" dur="1" fill="hold">
                                          <p:stCondLst>
                                            <p:cond delay="0"/>
                                          </p:stCondLst>
                                        </p:cTn>
                                        <p:tgtEl>
                                          <p:spTgt spid="1370143"/>
                                        </p:tgtEl>
                                        <p:attrNameLst>
                                          <p:attrName>style.visibility</p:attrName>
                                        </p:attrNameLst>
                                      </p:cBhvr>
                                      <p:to>
                                        <p:strVal val="visible"/>
                                      </p:to>
                                    </p:set>
                                    <p:anim calcmode="lin" valueType="num">
                                      <p:cBhvr additive="base">
                                        <p:cTn id="152" dur="500" fill="hold"/>
                                        <p:tgtEl>
                                          <p:spTgt spid="1370143"/>
                                        </p:tgtEl>
                                        <p:attrNameLst>
                                          <p:attrName>ppt_x</p:attrName>
                                        </p:attrNameLst>
                                      </p:cBhvr>
                                      <p:tavLst>
                                        <p:tav tm="0">
                                          <p:val>
                                            <p:strVal val="1+#ppt_w/2"/>
                                          </p:val>
                                        </p:tav>
                                        <p:tav tm="100000">
                                          <p:val>
                                            <p:strVal val="#ppt_x"/>
                                          </p:val>
                                        </p:tav>
                                      </p:tavLst>
                                    </p:anim>
                                    <p:anim calcmode="lin" valueType="num">
                                      <p:cBhvr additive="base">
                                        <p:cTn id="153" dur="500" fill="hold"/>
                                        <p:tgtEl>
                                          <p:spTgt spid="137014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0"/>
                                            </p:cond>
                                          </p:stCondLst>
                                          <p:endCondLst>
                                            <p:cond evt="onStopAudio" delay="0">
                                              <p:tgtEl>
                                                <p:sldTgt/>
                                              </p:tgtEl>
                                            </p:cond>
                                          </p:endCondLst>
                                        </p:cTn>
                                        <p:tgtEl>
                                          <p:sndTgt r:embed="rId6" name="type.wav"/>
                                        </p:tgtEl>
                                      </p:cMediaNode>
                                    </p:audio>
                                  </p:subTnLst>
                                </p:cTn>
                              </p:par>
                            </p:childTnLst>
                          </p:cTn>
                        </p:par>
                      </p:childTnLst>
                    </p:cTn>
                  </p:par>
                  <p:par>
                    <p:cTn id="154" fill="hold">
                      <p:stCondLst>
                        <p:cond delay="indefinite"/>
                      </p:stCondLst>
                      <p:childTnLst>
                        <p:par>
                          <p:cTn id="155" fill="hold">
                            <p:stCondLst>
                              <p:cond delay="0"/>
                            </p:stCondLst>
                            <p:childTnLst>
                              <p:par>
                                <p:cTn id="156" presetID="2" presetClass="entr" presetSubtype="4" fill="hold" nodeType="clickEffect">
                                  <p:stCondLst>
                                    <p:cond delay="0"/>
                                  </p:stCondLst>
                                  <p:childTnLst>
                                    <p:set>
                                      <p:cBhvr>
                                        <p:cTn id="157" dur="1" fill="hold">
                                          <p:stCondLst>
                                            <p:cond delay="0"/>
                                          </p:stCondLst>
                                        </p:cTn>
                                        <p:tgtEl>
                                          <p:spTgt spid="1370114">
                                            <p:txEl>
                                              <p:pRg st="2" end="2"/>
                                            </p:txEl>
                                          </p:spTgt>
                                        </p:tgtEl>
                                        <p:attrNameLst>
                                          <p:attrName>style.visibility</p:attrName>
                                        </p:attrNameLst>
                                      </p:cBhvr>
                                      <p:to>
                                        <p:strVal val="visible"/>
                                      </p:to>
                                    </p:set>
                                    <p:anim calcmode="lin" valueType="num">
                                      <p:cBhvr additive="base">
                                        <p:cTn id="158" dur="500" fill="hold"/>
                                        <p:tgtEl>
                                          <p:spTgt spid="1370114">
                                            <p:txEl>
                                              <p:pRg st="2" end="2"/>
                                            </p:txEl>
                                          </p:spTgt>
                                        </p:tgtEl>
                                        <p:attrNameLst>
                                          <p:attrName>ppt_x</p:attrName>
                                        </p:attrNameLst>
                                      </p:cBhvr>
                                      <p:tavLst>
                                        <p:tav tm="0">
                                          <p:val>
                                            <p:strVal val="#ppt_x"/>
                                          </p:val>
                                        </p:tav>
                                        <p:tav tm="100000">
                                          <p:val>
                                            <p:strVal val="#ppt_x"/>
                                          </p:val>
                                        </p:tav>
                                      </p:tavLst>
                                    </p:anim>
                                    <p:anim calcmode="lin" valueType="num">
                                      <p:cBhvr additive="base">
                                        <p:cTn id="159" dur="500" fill="hold"/>
                                        <p:tgtEl>
                                          <p:spTgt spid="13701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0119" grpId="0" animBg="1"/>
      <p:bldP spid="1370120" grpId="0" animBg="1"/>
      <p:bldP spid="1370121" grpId="0"/>
      <p:bldP spid="1370122" grpId="0"/>
      <p:bldP spid="1370123" grpId="0"/>
      <p:bldP spid="1370124" grpId="0"/>
      <p:bldP spid="1370125" grpId="0"/>
      <p:bldP spid="1370126" grpId="0" animBg="1"/>
      <p:bldP spid="1370127" grpId="0" animBg="1"/>
      <p:bldP spid="1370128" grpId="0" animBg="1"/>
      <p:bldP spid="1370129" grpId="0" animBg="1"/>
      <p:bldP spid="1370130" grpId="0" animBg="1"/>
      <p:bldP spid="1370131" grpId="0" animBg="1"/>
      <p:bldP spid="1370132" grpId="0" animBg="1"/>
      <p:bldP spid="1370133" grpId="0" animBg="1"/>
      <p:bldP spid="1370134" grpId="0" animBg="1"/>
      <p:bldP spid="1370135" grpId="0" animBg="1"/>
      <p:bldP spid="1370136" grpId="0" animBg="1"/>
      <p:bldP spid="1370137" grpId="0" animBg="1"/>
      <p:bldP spid="1370138" grpId="0" animBg="1"/>
      <p:bldP spid="1370139" grpId="0" animBg="1"/>
      <p:bldP spid="1370140" grpId="0" animBg="1"/>
      <p:bldP spid="1370141" grpId="0" animBg="1"/>
      <p:bldP spid="1370142" grpId="0" animBg="1"/>
      <p:bldP spid="1370143" grpId="0"/>
      <p:bldP spid="1370145" grpId="0" animBg="1"/>
      <p:bldP spid="1370146"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94211" name="Rectangle 4"/>
          <p:cNvSpPr>
            <a:spLocks noChangeArrowheads="1"/>
          </p:cNvSpPr>
          <p:nvPr/>
        </p:nvSpPr>
        <p:spPr bwMode="auto">
          <a:xfrm>
            <a:off x="685800" y="1860550"/>
            <a:ext cx="7772400" cy="3260725"/>
          </a:xfrm>
          <a:prstGeom prst="rect">
            <a:avLst/>
          </a:prstGeom>
          <a:solidFill>
            <a:srgbClr val="CCFFCC"/>
          </a:solidFill>
          <a:ln w="9525">
            <a:noFill/>
            <a:miter lim="800000"/>
            <a:headEnd/>
            <a:tailEnd/>
          </a:ln>
        </p:spPr>
        <p:txBody>
          <a:bodyPr/>
          <a:lstStyle/>
          <a:p>
            <a:endParaRPr lang="en-US"/>
          </a:p>
        </p:txBody>
      </p:sp>
      <p:pic>
        <p:nvPicPr>
          <p:cNvPr id="1366021"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76275" y="1897063"/>
            <a:ext cx="7864475" cy="2571750"/>
          </a:xfrm>
          <a:prstGeom prst="rect">
            <a:avLst/>
          </a:prstGeom>
          <a:noFill/>
          <a:ln w="9525">
            <a:noFill/>
            <a:miter lim="800000"/>
            <a:headEnd/>
            <a:tailEnd/>
          </a:ln>
        </p:spPr>
      </p:pic>
      <p:sp>
        <p:nvSpPr>
          <p:cNvPr id="1366022" name="Text Box 6"/>
          <p:cNvSpPr txBox="1">
            <a:spLocks noChangeArrowheads="1"/>
          </p:cNvSpPr>
          <p:nvPr/>
        </p:nvSpPr>
        <p:spPr bwMode="auto">
          <a:xfrm>
            <a:off x="1317625" y="2905125"/>
            <a:ext cx="7048500" cy="1552575"/>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Because of the tilt of Earth’s axis southern exposures get more sun in the northern hemisphere, and </a:t>
            </a:r>
            <a:r>
              <a:rPr lang="en-US" sz="2400" u="sng">
                <a:solidFill>
                  <a:schemeClr val="hlink"/>
                </a:solidFill>
                <a:latin typeface="Arial" charset="0"/>
              </a:rPr>
              <a:t>northern exposures get more sun in the southern hemisphere.</a:t>
            </a:r>
          </a:p>
        </p:txBody>
      </p:sp>
      <p:sp>
        <p:nvSpPr>
          <p:cNvPr id="1366018" name="Rectangle 2"/>
          <p:cNvSpPr>
            <a:spLocks noChangeArrowheads="1"/>
          </p:cNvSpPr>
          <p:nvPr/>
        </p:nvSpPr>
        <p:spPr bwMode="auto">
          <a:xfrm>
            <a:off x="685800" y="1401763"/>
            <a:ext cx="7772400" cy="492125"/>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66018">
                                            <p:txEl>
                                              <p:pRg st="0" end="0"/>
                                            </p:txEl>
                                          </p:spTgt>
                                        </p:tgtEl>
                                        <p:attrNameLst>
                                          <p:attrName>style.visibility</p:attrName>
                                        </p:attrNameLst>
                                      </p:cBhvr>
                                      <p:to>
                                        <p:strVal val="visible"/>
                                      </p:to>
                                    </p:set>
                                    <p:anim calcmode="lin" valueType="num">
                                      <p:cBhvr additive="base">
                                        <p:cTn id="7" dur="500" fill="hold"/>
                                        <p:tgtEl>
                                          <p:spTgt spid="13660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660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66021"/>
                                        </p:tgtEl>
                                        <p:attrNameLst>
                                          <p:attrName>style.visibility</p:attrName>
                                        </p:attrNameLst>
                                      </p:cBhvr>
                                      <p:to>
                                        <p:strVal val="visible"/>
                                      </p:to>
                                    </p:set>
                                    <p:anim calcmode="lin" valueType="num">
                                      <p:cBhvr additive="base">
                                        <p:cTn id="13" dur="500" fill="hold"/>
                                        <p:tgtEl>
                                          <p:spTgt spid="1366021"/>
                                        </p:tgtEl>
                                        <p:attrNameLst>
                                          <p:attrName>ppt_x</p:attrName>
                                        </p:attrNameLst>
                                      </p:cBhvr>
                                      <p:tavLst>
                                        <p:tav tm="0">
                                          <p:val>
                                            <p:strVal val="#ppt_x"/>
                                          </p:val>
                                        </p:tav>
                                        <p:tav tm="100000">
                                          <p:val>
                                            <p:strVal val="#ppt_x"/>
                                          </p:val>
                                        </p:tav>
                                      </p:tavLst>
                                    </p:anim>
                                    <p:anim calcmode="lin" valueType="num">
                                      <p:cBhvr additive="base">
                                        <p:cTn id="14" dur="500" fill="hold"/>
                                        <p:tgtEl>
                                          <p:spTgt spid="136602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10000"/>
                                  </p:iterate>
                                  <p:childTnLst>
                                    <p:set>
                                      <p:cBhvr>
                                        <p:cTn id="18" dur="1" fill="hold">
                                          <p:stCondLst>
                                            <p:cond delay="0"/>
                                          </p:stCondLst>
                                        </p:cTn>
                                        <p:tgtEl>
                                          <p:spTgt spid="1366022"/>
                                        </p:tgtEl>
                                        <p:attrNameLst>
                                          <p:attrName>style.visibility</p:attrName>
                                        </p:attrNameLst>
                                      </p:cBhvr>
                                      <p:to>
                                        <p:strVal val="visible"/>
                                      </p:to>
                                    </p:set>
                                    <p:anim calcmode="lin" valueType="num">
                                      <p:cBhvr additive="base">
                                        <p:cTn id="19" dur="500" fill="hold"/>
                                        <p:tgtEl>
                                          <p:spTgt spid="1366022"/>
                                        </p:tgtEl>
                                        <p:attrNameLst>
                                          <p:attrName>ppt_x</p:attrName>
                                        </p:attrNameLst>
                                      </p:cBhvr>
                                      <p:tavLst>
                                        <p:tav tm="0">
                                          <p:val>
                                            <p:strVal val="1+#ppt_w/2"/>
                                          </p:val>
                                        </p:tav>
                                        <p:tav tm="100000">
                                          <p:val>
                                            <p:strVal val="#ppt_x"/>
                                          </p:val>
                                        </p:tav>
                                      </p:tavLst>
                                    </p:anim>
                                    <p:anim calcmode="lin" valueType="num">
                                      <p:cBhvr additive="base">
                                        <p:cTn id="20" dur="500" fill="hold"/>
                                        <p:tgtEl>
                                          <p:spTgt spid="136602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6022"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95235" name="Rectangle 4"/>
          <p:cNvSpPr>
            <a:spLocks noChangeArrowheads="1"/>
          </p:cNvSpPr>
          <p:nvPr/>
        </p:nvSpPr>
        <p:spPr bwMode="auto">
          <a:xfrm>
            <a:off x="685800" y="1847850"/>
            <a:ext cx="7772400" cy="5010150"/>
          </a:xfrm>
          <a:prstGeom prst="rect">
            <a:avLst/>
          </a:prstGeom>
          <a:solidFill>
            <a:srgbClr val="CCFFCC"/>
          </a:solidFill>
          <a:ln w="9525">
            <a:noFill/>
            <a:miter lim="800000"/>
            <a:headEnd/>
            <a:tailEnd/>
          </a:ln>
        </p:spPr>
        <p:txBody>
          <a:bodyPr/>
          <a:lstStyle/>
          <a:p>
            <a:endParaRPr lang="en-US"/>
          </a:p>
        </p:txBody>
      </p:sp>
      <p:pic>
        <p:nvPicPr>
          <p:cNvPr id="1368069"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71513" y="1976438"/>
            <a:ext cx="7751762" cy="3319462"/>
          </a:xfrm>
          <a:prstGeom prst="rect">
            <a:avLst/>
          </a:prstGeom>
          <a:noFill/>
          <a:ln w="9525">
            <a:noFill/>
            <a:miter lim="800000"/>
            <a:headEnd/>
            <a:tailEnd/>
          </a:ln>
        </p:spPr>
      </p:pic>
      <p:sp>
        <p:nvSpPr>
          <p:cNvPr id="1368070" name="Text Box 6"/>
          <p:cNvSpPr txBox="1">
            <a:spLocks noChangeArrowheads="1"/>
          </p:cNvSpPr>
          <p:nvPr/>
        </p:nvSpPr>
        <p:spPr bwMode="auto">
          <a:xfrm>
            <a:off x="1195388" y="3632200"/>
            <a:ext cx="7650162" cy="457200"/>
          </a:xfrm>
          <a:prstGeom prst="rect">
            <a:avLst/>
          </a:prstGeom>
          <a:noFill/>
          <a:ln w="9525">
            <a:noFill/>
            <a:miter lim="800000"/>
            <a:headEnd/>
            <a:tailEnd/>
          </a:ln>
        </p:spPr>
        <p:txBody>
          <a:bodyPr>
            <a:spAutoFit/>
          </a:bodyPr>
          <a:lstStyle/>
          <a:p>
            <a:r>
              <a:rPr lang="en-US" sz="2400">
                <a:solidFill>
                  <a:schemeClr val="hlink"/>
                </a:solidFill>
                <a:latin typeface="Arial" charset="0"/>
                <a:sym typeface="Symbol" pitchFamily="18" charset="2"/>
              </a:rPr>
              <a:t></a:t>
            </a:r>
            <a:r>
              <a:rPr lang="en-US" sz="2400">
                <a:solidFill>
                  <a:schemeClr val="hlink"/>
                </a:solidFill>
                <a:latin typeface="Arial" charset="0"/>
              </a:rPr>
              <a:t>From Topic 3 the energy needed for ∆</a:t>
            </a:r>
            <a:r>
              <a:rPr lang="en-US" sz="2400" i="1">
                <a:solidFill>
                  <a:schemeClr val="hlink"/>
                </a:solidFill>
                <a:latin typeface="Arial" charset="0"/>
              </a:rPr>
              <a:t>T</a:t>
            </a:r>
            <a:r>
              <a:rPr lang="en-US" sz="2400">
                <a:solidFill>
                  <a:schemeClr val="hlink"/>
                </a:solidFill>
                <a:latin typeface="Arial" charset="0"/>
              </a:rPr>
              <a:t> = 25 K is</a:t>
            </a:r>
          </a:p>
        </p:txBody>
      </p:sp>
      <p:sp>
        <p:nvSpPr>
          <p:cNvPr id="1368071" name="Text Box 7"/>
          <p:cNvSpPr txBox="1">
            <a:spLocks noChangeArrowheads="1"/>
          </p:cNvSpPr>
          <p:nvPr/>
        </p:nvSpPr>
        <p:spPr bwMode="auto">
          <a:xfrm>
            <a:off x="1920875" y="4035425"/>
            <a:ext cx="6073775" cy="457200"/>
          </a:xfrm>
          <a:prstGeom prst="rect">
            <a:avLst/>
          </a:prstGeom>
          <a:noFill/>
          <a:ln w="9525">
            <a:noFill/>
            <a:miter lim="800000"/>
            <a:headEnd/>
            <a:tailEnd/>
          </a:ln>
        </p:spPr>
        <p:txBody>
          <a:bodyPr>
            <a:spAutoFit/>
          </a:bodyPr>
          <a:lstStyle/>
          <a:p>
            <a:r>
              <a:rPr lang="en-US" sz="2400" i="1">
                <a:solidFill>
                  <a:schemeClr val="hlink"/>
                </a:solidFill>
                <a:latin typeface="Arial" charset="0"/>
              </a:rPr>
              <a:t>Q</a:t>
            </a:r>
            <a:r>
              <a:rPr lang="en-US" sz="2400">
                <a:solidFill>
                  <a:schemeClr val="hlink"/>
                </a:solidFill>
                <a:latin typeface="Arial" charset="0"/>
              </a:rPr>
              <a:t> = </a:t>
            </a:r>
            <a:r>
              <a:rPr lang="en-US" sz="2400" i="1">
                <a:solidFill>
                  <a:schemeClr val="hlink"/>
                </a:solidFill>
                <a:latin typeface="Arial" charset="0"/>
              </a:rPr>
              <a:t>mc</a:t>
            </a:r>
            <a:r>
              <a:rPr lang="en-US" sz="2400">
                <a:solidFill>
                  <a:schemeClr val="hlink"/>
                </a:solidFill>
                <a:latin typeface="Arial" charset="0"/>
                <a:cs typeface="Courier New" pitchFamily="49" charset="0"/>
              </a:rPr>
              <a:t>∆</a:t>
            </a:r>
            <a:r>
              <a:rPr lang="en-US" sz="2400" i="1">
                <a:solidFill>
                  <a:schemeClr val="hlink"/>
                </a:solidFill>
                <a:latin typeface="Arial" charset="0"/>
                <a:cs typeface="Courier New" pitchFamily="49" charset="0"/>
              </a:rPr>
              <a:t>T</a:t>
            </a:r>
            <a:r>
              <a:rPr lang="en-US" sz="2400">
                <a:solidFill>
                  <a:schemeClr val="hlink"/>
                </a:solidFill>
                <a:latin typeface="Arial" charset="0"/>
                <a:cs typeface="Courier New" pitchFamily="49" charset="0"/>
              </a:rPr>
              <a:t> = 140(4200)(25) = 1.47</a:t>
            </a:r>
            <a:r>
              <a:rPr lang="en-US" sz="2400">
                <a:solidFill>
                  <a:schemeClr val="hlink"/>
                </a:solidFill>
                <a:latin typeface="Arial" charset="0"/>
                <a:cs typeface="Courier New" pitchFamily="49" charset="0"/>
                <a:sym typeface="Symbol" pitchFamily="18" charset="2"/>
              </a:rPr>
              <a:t>10</a:t>
            </a:r>
            <a:r>
              <a:rPr lang="en-US" sz="2400" baseline="30000">
                <a:solidFill>
                  <a:schemeClr val="hlink"/>
                </a:solidFill>
                <a:latin typeface="Arial" charset="0"/>
                <a:cs typeface="Courier New" pitchFamily="49" charset="0"/>
                <a:sym typeface="Symbol" pitchFamily="18" charset="2"/>
              </a:rPr>
              <a:t>7</a:t>
            </a:r>
            <a:r>
              <a:rPr lang="en-US" sz="2400">
                <a:solidFill>
                  <a:schemeClr val="hlink"/>
                </a:solidFill>
                <a:latin typeface="Arial" charset="0"/>
                <a:cs typeface="Courier New" pitchFamily="49" charset="0"/>
                <a:sym typeface="Symbol" pitchFamily="18" charset="2"/>
              </a:rPr>
              <a:t> J.</a:t>
            </a:r>
          </a:p>
        </p:txBody>
      </p:sp>
      <p:sp>
        <p:nvSpPr>
          <p:cNvPr id="1368072" name="Text Box 8"/>
          <p:cNvSpPr txBox="1">
            <a:spLocks noChangeArrowheads="1"/>
          </p:cNvSpPr>
          <p:nvPr/>
        </p:nvSpPr>
        <p:spPr bwMode="auto">
          <a:xfrm>
            <a:off x="1201738" y="4578350"/>
            <a:ext cx="7480300" cy="457200"/>
          </a:xfrm>
          <a:prstGeom prst="rect">
            <a:avLst/>
          </a:prstGeom>
          <a:noFill/>
          <a:ln w="9525">
            <a:noFill/>
            <a:miter lim="800000"/>
            <a:headEnd/>
            <a:tailEnd/>
          </a:ln>
        </p:spPr>
        <p:txBody>
          <a:bodyPr>
            <a:spAutoFit/>
          </a:bodyPr>
          <a:lstStyle/>
          <a:p>
            <a:r>
              <a:rPr lang="en-US" sz="2400">
                <a:solidFill>
                  <a:schemeClr val="hlink"/>
                </a:solidFill>
                <a:latin typeface="Arial" charset="0"/>
                <a:sym typeface="Symbol" pitchFamily="18" charset="2"/>
              </a:rPr>
              <a:t></a:t>
            </a:r>
            <a:r>
              <a:rPr lang="en-US" sz="2400">
                <a:solidFill>
                  <a:schemeClr val="hlink"/>
                </a:solidFill>
                <a:latin typeface="Arial" charset="0"/>
              </a:rPr>
              <a:t>But</a:t>
            </a:r>
            <a:r>
              <a:rPr lang="en-US" sz="2400" i="1">
                <a:solidFill>
                  <a:schemeClr val="hlink"/>
                </a:solidFill>
                <a:latin typeface="Arial" charset="0"/>
              </a:rPr>
              <a:t> P</a:t>
            </a:r>
            <a:r>
              <a:rPr lang="en-US" sz="2400" baseline="-25000">
                <a:solidFill>
                  <a:schemeClr val="hlink"/>
                </a:solidFill>
                <a:latin typeface="Arial" charset="0"/>
              </a:rPr>
              <a:t>OUT</a:t>
            </a:r>
            <a:r>
              <a:rPr lang="en-US" sz="2400">
                <a:solidFill>
                  <a:schemeClr val="hlink"/>
                </a:solidFill>
                <a:latin typeface="Arial" charset="0"/>
              </a:rPr>
              <a:t> = </a:t>
            </a:r>
            <a:r>
              <a:rPr lang="en-US" sz="2400" i="1">
                <a:solidFill>
                  <a:schemeClr val="hlink"/>
                </a:solidFill>
                <a:latin typeface="Arial" charset="0"/>
              </a:rPr>
              <a:t>Q / t</a:t>
            </a:r>
            <a:r>
              <a:rPr lang="en-US" sz="2400">
                <a:solidFill>
                  <a:schemeClr val="hlink"/>
                </a:solidFill>
                <a:latin typeface="Arial" charset="0"/>
                <a:cs typeface="Courier New" pitchFamily="49" charset="0"/>
              </a:rPr>
              <a:t> = 1.47</a:t>
            </a:r>
            <a:r>
              <a:rPr lang="en-US" sz="2400">
                <a:solidFill>
                  <a:schemeClr val="hlink"/>
                </a:solidFill>
                <a:latin typeface="Arial" charset="0"/>
                <a:cs typeface="Courier New" pitchFamily="49" charset="0"/>
                <a:sym typeface="Symbol" pitchFamily="18" charset="2"/>
              </a:rPr>
              <a:t>10</a:t>
            </a:r>
            <a:r>
              <a:rPr lang="en-US" sz="2400" baseline="30000">
                <a:solidFill>
                  <a:schemeClr val="hlink"/>
                </a:solidFill>
                <a:latin typeface="Arial" charset="0"/>
                <a:cs typeface="Courier New" pitchFamily="49" charset="0"/>
                <a:sym typeface="Symbol" pitchFamily="18" charset="2"/>
              </a:rPr>
              <a:t>7</a:t>
            </a:r>
            <a:r>
              <a:rPr lang="en-US" sz="2400">
                <a:solidFill>
                  <a:schemeClr val="hlink"/>
                </a:solidFill>
                <a:latin typeface="Arial" charset="0"/>
                <a:cs typeface="Courier New" pitchFamily="49" charset="0"/>
                <a:sym typeface="Symbol" pitchFamily="18" charset="2"/>
              </a:rPr>
              <a:t> J </a:t>
            </a:r>
            <a:r>
              <a:rPr lang="en-US" sz="2400" i="1">
                <a:solidFill>
                  <a:schemeClr val="hlink"/>
                </a:solidFill>
                <a:latin typeface="Arial" charset="0"/>
                <a:cs typeface="Courier New" pitchFamily="49" charset="0"/>
                <a:sym typeface="Symbol" pitchFamily="18" charset="2"/>
              </a:rPr>
              <a:t>/</a:t>
            </a:r>
            <a:r>
              <a:rPr lang="en-US" sz="2400">
                <a:solidFill>
                  <a:schemeClr val="hlink"/>
                </a:solidFill>
                <a:latin typeface="Arial" charset="0"/>
                <a:cs typeface="Courier New" pitchFamily="49" charset="0"/>
                <a:sym typeface="Symbol" pitchFamily="18" charset="2"/>
              </a:rPr>
              <a:t> (6 h)(3600 s / h)</a:t>
            </a:r>
          </a:p>
        </p:txBody>
      </p:sp>
      <p:sp>
        <p:nvSpPr>
          <p:cNvPr id="1368073" name="Text Box 9"/>
          <p:cNvSpPr txBox="1">
            <a:spLocks noChangeArrowheads="1"/>
          </p:cNvSpPr>
          <p:nvPr/>
        </p:nvSpPr>
        <p:spPr bwMode="auto">
          <a:xfrm>
            <a:off x="1316038" y="4929188"/>
            <a:ext cx="7048500" cy="457200"/>
          </a:xfrm>
          <a:prstGeom prst="rect">
            <a:avLst/>
          </a:prstGeom>
          <a:noFill/>
          <a:ln w="9525">
            <a:noFill/>
            <a:miter lim="800000"/>
            <a:headEnd/>
            <a:tailEnd/>
          </a:ln>
        </p:spPr>
        <p:txBody>
          <a:bodyPr>
            <a:spAutoFit/>
          </a:bodyPr>
          <a:lstStyle/>
          <a:p>
            <a:r>
              <a:rPr lang="en-US" sz="2400">
                <a:solidFill>
                  <a:schemeClr val="hlink"/>
                </a:solidFill>
                <a:latin typeface="Arial" charset="0"/>
              </a:rPr>
              <a:t>so that</a:t>
            </a:r>
            <a:r>
              <a:rPr lang="en-US" sz="2400" i="1">
                <a:solidFill>
                  <a:schemeClr val="hlink"/>
                </a:solidFill>
                <a:latin typeface="Arial" charset="0"/>
              </a:rPr>
              <a:t> P</a:t>
            </a:r>
            <a:r>
              <a:rPr lang="en-US" sz="2400" i="1" baseline="-25000">
                <a:solidFill>
                  <a:schemeClr val="hlink"/>
                </a:solidFill>
                <a:latin typeface="Arial" charset="0"/>
              </a:rPr>
              <a:t>out</a:t>
            </a:r>
            <a:r>
              <a:rPr lang="en-US" sz="2400">
                <a:solidFill>
                  <a:schemeClr val="hlink"/>
                </a:solidFill>
                <a:latin typeface="Arial" charset="0"/>
              </a:rPr>
              <a:t> = 681 W.</a:t>
            </a:r>
            <a:endParaRPr lang="en-US" sz="2400">
              <a:solidFill>
                <a:schemeClr val="hlink"/>
              </a:solidFill>
              <a:latin typeface="Arial" charset="0"/>
              <a:cs typeface="Courier New" pitchFamily="49" charset="0"/>
              <a:sym typeface="Symbol" pitchFamily="18" charset="2"/>
            </a:endParaRPr>
          </a:p>
        </p:txBody>
      </p:sp>
      <p:sp>
        <p:nvSpPr>
          <p:cNvPr id="1368074" name="Text Box 10"/>
          <p:cNvSpPr txBox="1">
            <a:spLocks noChangeArrowheads="1"/>
          </p:cNvSpPr>
          <p:nvPr/>
        </p:nvSpPr>
        <p:spPr bwMode="auto">
          <a:xfrm>
            <a:off x="1193800" y="5260975"/>
            <a:ext cx="7048500" cy="457200"/>
          </a:xfrm>
          <a:prstGeom prst="rect">
            <a:avLst/>
          </a:prstGeom>
          <a:noFill/>
          <a:ln w="9525">
            <a:noFill/>
            <a:miter lim="800000"/>
            <a:headEnd/>
            <a:tailEnd/>
          </a:ln>
        </p:spPr>
        <p:txBody>
          <a:bodyPr>
            <a:spAutoFit/>
          </a:bodyPr>
          <a:lstStyle/>
          <a:p>
            <a:r>
              <a:rPr lang="en-US" sz="2400">
                <a:solidFill>
                  <a:schemeClr val="hlink"/>
                </a:solidFill>
                <a:latin typeface="Arial" charset="0"/>
                <a:sym typeface="Symbol" pitchFamily="18" charset="2"/>
              </a:rPr>
              <a:t></a:t>
            </a:r>
            <a:r>
              <a:rPr lang="en-US" sz="2400">
                <a:solidFill>
                  <a:schemeClr val="hlink"/>
                </a:solidFill>
                <a:latin typeface="Arial" charset="0"/>
              </a:rPr>
              <a:t>Since</a:t>
            </a:r>
            <a:r>
              <a:rPr lang="en-US" sz="2400" i="1">
                <a:solidFill>
                  <a:schemeClr val="hlink"/>
                </a:solidFill>
                <a:latin typeface="Arial" charset="0"/>
              </a:rPr>
              <a:t> Efficiency</a:t>
            </a:r>
            <a:r>
              <a:rPr lang="en-US" sz="2400">
                <a:solidFill>
                  <a:schemeClr val="hlink"/>
                </a:solidFill>
                <a:latin typeface="Arial" charset="0"/>
              </a:rPr>
              <a:t> = </a:t>
            </a:r>
            <a:r>
              <a:rPr lang="en-US" sz="2400" i="1">
                <a:solidFill>
                  <a:schemeClr val="hlink"/>
                </a:solidFill>
                <a:latin typeface="Arial" charset="0"/>
              </a:rPr>
              <a:t>P</a:t>
            </a:r>
            <a:r>
              <a:rPr lang="en-US" sz="2400" baseline="-25000">
                <a:solidFill>
                  <a:schemeClr val="hlink"/>
                </a:solidFill>
                <a:latin typeface="Arial" charset="0"/>
              </a:rPr>
              <a:t>OUT</a:t>
            </a:r>
            <a:r>
              <a:rPr lang="en-US" sz="2400">
                <a:solidFill>
                  <a:schemeClr val="hlink"/>
                </a:solidFill>
                <a:latin typeface="Arial" charset="0"/>
              </a:rPr>
              <a:t> </a:t>
            </a:r>
            <a:r>
              <a:rPr lang="en-US" sz="2400" i="1">
                <a:solidFill>
                  <a:schemeClr val="hlink"/>
                </a:solidFill>
                <a:latin typeface="Arial" charset="0"/>
              </a:rPr>
              <a:t>/</a:t>
            </a:r>
            <a:r>
              <a:rPr lang="en-US" sz="2400">
                <a:solidFill>
                  <a:schemeClr val="hlink"/>
                </a:solidFill>
                <a:latin typeface="Arial" charset="0"/>
              </a:rPr>
              <a:t> </a:t>
            </a:r>
            <a:r>
              <a:rPr lang="en-US" sz="2400" i="1">
                <a:solidFill>
                  <a:schemeClr val="hlink"/>
                </a:solidFill>
                <a:latin typeface="Arial" charset="0"/>
              </a:rPr>
              <a:t>P</a:t>
            </a:r>
            <a:r>
              <a:rPr lang="en-US" sz="2400" baseline="-25000">
                <a:solidFill>
                  <a:schemeClr val="hlink"/>
                </a:solidFill>
                <a:latin typeface="Arial" charset="0"/>
              </a:rPr>
              <a:t>IN</a:t>
            </a:r>
            <a:r>
              <a:rPr lang="en-US" sz="2400" i="1">
                <a:solidFill>
                  <a:schemeClr val="hlink"/>
                </a:solidFill>
                <a:latin typeface="Arial" charset="0"/>
              </a:rPr>
              <a:t> </a:t>
            </a:r>
            <a:r>
              <a:rPr lang="en-US" sz="2400">
                <a:solidFill>
                  <a:schemeClr val="hlink"/>
                </a:solidFill>
                <a:latin typeface="Arial" charset="0"/>
              </a:rPr>
              <a:t>= 0.35 then</a:t>
            </a:r>
          </a:p>
        </p:txBody>
      </p:sp>
      <p:sp>
        <p:nvSpPr>
          <p:cNvPr id="1368075" name="Text Box 11"/>
          <p:cNvSpPr txBox="1">
            <a:spLocks noChangeArrowheads="1"/>
          </p:cNvSpPr>
          <p:nvPr/>
        </p:nvSpPr>
        <p:spPr bwMode="auto">
          <a:xfrm>
            <a:off x="2063750" y="5624513"/>
            <a:ext cx="5748338" cy="457200"/>
          </a:xfrm>
          <a:prstGeom prst="rect">
            <a:avLst/>
          </a:prstGeom>
          <a:noFill/>
          <a:ln w="9525">
            <a:noFill/>
            <a:miter lim="800000"/>
            <a:headEnd/>
            <a:tailEnd/>
          </a:ln>
        </p:spPr>
        <p:txBody>
          <a:bodyPr>
            <a:spAutoFit/>
          </a:bodyPr>
          <a:lstStyle/>
          <a:p>
            <a:r>
              <a:rPr lang="en-US" sz="2400" i="1">
                <a:solidFill>
                  <a:schemeClr val="hlink"/>
                </a:solidFill>
                <a:latin typeface="Arial" charset="0"/>
              </a:rPr>
              <a:t>P</a:t>
            </a:r>
            <a:r>
              <a:rPr lang="en-US" sz="2400" baseline="-25000">
                <a:solidFill>
                  <a:schemeClr val="hlink"/>
                </a:solidFill>
                <a:latin typeface="Arial" charset="0"/>
              </a:rPr>
              <a:t>IN</a:t>
            </a:r>
            <a:r>
              <a:rPr lang="en-US" sz="2400">
                <a:solidFill>
                  <a:schemeClr val="hlink"/>
                </a:solidFill>
                <a:latin typeface="Arial" charset="0"/>
              </a:rPr>
              <a:t> = </a:t>
            </a:r>
            <a:r>
              <a:rPr lang="en-US" sz="2400" i="1">
                <a:solidFill>
                  <a:schemeClr val="hlink"/>
                </a:solidFill>
                <a:latin typeface="Arial" charset="0"/>
              </a:rPr>
              <a:t>P</a:t>
            </a:r>
            <a:r>
              <a:rPr lang="en-US" sz="2400" baseline="-25000">
                <a:solidFill>
                  <a:schemeClr val="hlink"/>
                </a:solidFill>
                <a:latin typeface="Arial" charset="0"/>
              </a:rPr>
              <a:t>OUT</a:t>
            </a:r>
            <a:r>
              <a:rPr lang="en-US" sz="2400">
                <a:solidFill>
                  <a:schemeClr val="hlink"/>
                </a:solidFill>
                <a:latin typeface="Arial" charset="0"/>
              </a:rPr>
              <a:t> / </a:t>
            </a:r>
            <a:r>
              <a:rPr lang="en-US" sz="2400" i="1">
                <a:solidFill>
                  <a:schemeClr val="hlink"/>
                </a:solidFill>
                <a:latin typeface="Arial" charset="0"/>
              </a:rPr>
              <a:t>Eff. </a:t>
            </a:r>
            <a:r>
              <a:rPr lang="en-US" sz="2400">
                <a:solidFill>
                  <a:schemeClr val="hlink"/>
                </a:solidFill>
                <a:latin typeface="Arial" charset="0"/>
              </a:rPr>
              <a:t>= 681/0.35 = 1944 W.</a:t>
            </a:r>
          </a:p>
        </p:txBody>
      </p:sp>
      <p:sp>
        <p:nvSpPr>
          <p:cNvPr id="1368076" name="Text Box 12"/>
          <p:cNvSpPr txBox="1">
            <a:spLocks noChangeArrowheads="1"/>
          </p:cNvSpPr>
          <p:nvPr/>
        </p:nvSpPr>
        <p:spPr bwMode="auto">
          <a:xfrm>
            <a:off x="1187450" y="6018213"/>
            <a:ext cx="7048500" cy="457200"/>
          </a:xfrm>
          <a:prstGeom prst="rect">
            <a:avLst/>
          </a:prstGeom>
          <a:noFill/>
          <a:ln w="9525">
            <a:noFill/>
            <a:miter lim="800000"/>
            <a:headEnd/>
            <a:tailEnd/>
          </a:ln>
        </p:spPr>
        <p:txBody>
          <a:bodyPr>
            <a:spAutoFit/>
          </a:bodyPr>
          <a:lstStyle/>
          <a:p>
            <a:r>
              <a:rPr lang="en-US" sz="2400">
                <a:solidFill>
                  <a:schemeClr val="hlink"/>
                </a:solidFill>
                <a:latin typeface="Arial" charset="0"/>
                <a:sym typeface="Symbol" pitchFamily="18" charset="2"/>
              </a:rPr>
              <a:t></a:t>
            </a:r>
            <a:r>
              <a:rPr lang="en-US" sz="2400">
                <a:solidFill>
                  <a:schemeClr val="hlink"/>
                </a:solidFill>
                <a:latin typeface="Arial" charset="0"/>
              </a:rPr>
              <a:t>From </a:t>
            </a:r>
            <a:r>
              <a:rPr lang="en-US" sz="2400" i="1">
                <a:solidFill>
                  <a:schemeClr val="hlink"/>
                </a:solidFill>
                <a:latin typeface="Arial" charset="0"/>
              </a:rPr>
              <a:t>I</a:t>
            </a:r>
            <a:r>
              <a:rPr lang="en-US" sz="2400">
                <a:solidFill>
                  <a:schemeClr val="hlink"/>
                </a:solidFill>
                <a:latin typeface="Arial" charset="0"/>
              </a:rPr>
              <a:t> = </a:t>
            </a:r>
            <a:r>
              <a:rPr lang="en-US" sz="2400" i="1">
                <a:solidFill>
                  <a:schemeClr val="hlink"/>
                </a:solidFill>
                <a:latin typeface="Arial" charset="0"/>
              </a:rPr>
              <a:t>P</a:t>
            </a:r>
            <a:r>
              <a:rPr lang="en-US" sz="2400" baseline="-25000">
                <a:solidFill>
                  <a:schemeClr val="hlink"/>
                </a:solidFill>
                <a:latin typeface="Arial" charset="0"/>
              </a:rPr>
              <a:t>IN </a:t>
            </a:r>
            <a:r>
              <a:rPr lang="en-US" sz="2400" i="1">
                <a:solidFill>
                  <a:schemeClr val="hlink"/>
                </a:solidFill>
                <a:latin typeface="Arial" charset="0"/>
              </a:rPr>
              <a:t>/ A</a:t>
            </a:r>
            <a:r>
              <a:rPr lang="en-US" sz="2400">
                <a:solidFill>
                  <a:schemeClr val="hlink"/>
                </a:solidFill>
                <a:latin typeface="Arial" charset="0"/>
              </a:rPr>
              <a:t> we get </a:t>
            </a:r>
            <a:r>
              <a:rPr lang="en-US" sz="2400" i="1">
                <a:solidFill>
                  <a:schemeClr val="hlink"/>
                </a:solidFill>
                <a:latin typeface="Arial" charset="0"/>
              </a:rPr>
              <a:t>A</a:t>
            </a:r>
            <a:r>
              <a:rPr lang="en-US" sz="2400">
                <a:solidFill>
                  <a:schemeClr val="hlink"/>
                </a:solidFill>
                <a:latin typeface="Arial" charset="0"/>
              </a:rPr>
              <a:t> = </a:t>
            </a:r>
            <a:r>
              <a:rPr lang="en-US" sz="2400" i="1">
                <a:solidFill>
                  <a:schemeClr val="hlink"/>
                </a:solidFill>
                <a:latin typeface="Arial" charset="0"/>
              </a:rPr>
              <a:t>P</a:t>
            </a:r>
            <a:r>
              <a:rPr lang="en-US" sz="2400" baseline="-25000">
                <a:solidFill>
                  <a:schemeClr val="hlink"/>
                </a:solidFill>
                <a:latin typeface="Arial" charset="0"/>
              </a:rPr>
              <a:t>IN </a:t>
            </a:r>
            <a:r>
              <a:rPr lang="en-US" sz="2400" i="1">
                <a:solidFill>
                  <a:schemeClr val="hlink"/>
                </a:solidFill>
                <a:latin typeface="Arial" charset="0"/>
              </a:rPr>
              <a:t>/ I</a:t>
            </a:r>
            <a:r>
              <a:rPr lang="en-US" sz="2400">
                <a:solidFill>
                  <a:schemeClr val="hlink"/>
                </a:solidFill>
                <a:latin typeface="Arial" charset="0"/>
              </a:rPr>
              <a:t> so that</a:t>
            </a:r>
          </a:p>
        </p:txBody>
      </p:sp>
      <p:sp>
        <p:nvSpPr>
          <p:cNvPr id="1368077" name="Text Box 13"/>
          <p:cNvSpPr txBox="1">
            <a:spLocks noChangeArrowheads="1"/>
          </p:cNvSpPr>
          <p:nvPr/>
        </p:nvSpPr>
        <p:spPr bwMode="auto">
          <a:xfrm>
            <a:off x="2871788" y="6400800"/>
            <a:ext cx="4244975" cy="457200"/>
          </a:xfrm>
          <a:prstGeom prst="rect">
            <a:avLst/>
          </a:prstGeom>
          <a:noFill/>
          <a:ln w="9525">
            <a:noFill/>
            <a:miter lim="800000"/>
            <a:headEnd/>
            <a:tailEnd/>
          </a:ln>
        </p:spPr>
        <p:txBody>
          <a:bodyPr>
            <a:spAutoFit/>
          </a:bodyPr>
          <a:lstStyle/>
          <a:p>
            <a:r>
              <a:rPr lang="en-US" sz="2400" i="1">
                <a:solidFill>
                  <a:schemeClr val="hlink"/>
                </a:solidFill>
                <a:latin typeface="Arial" charset="0"/>
              </a:rPr>
              <a:t>A</a:t>
            </a:r>
            <a:r>
              <a:rPr lang="en-US" sz="2400">
                <a:solidFill>
                  <a:schemeClr val="hlink"/>
                </a:solidFill>
                <a:latin typeface="Arial" charset="0"/>
              </a:rPr>
              <a:t> = 1944 </a:t>
            </a:r>
            <a:r>
              <a:rPr lang="en-US" sz="2400" i="1">
                <a:solidFill>
                  <a:schemeClr val="hlink"/>
                </a:solidFill>
                <a:latin typeface="Arial" charset="0"/>
              </a:rPr>
              <a:t>/ </a:t>
            </a:r>
            <a:r>
              <a:rPr lang="en-US" sz="2400">
                <a:solidFill>
                  <a:schemeClr val="hlink"/>
                </a:solidFill>
                <a:latin typeface="Arial" charset="0"/>
              </a:rPr>
              <a:t>840 = 2.3 m</a:t>
            </a:r>
            <a:r>
              <a:rPr lang="en-US" sz="2400" baseline="30000">
                <a:solidFill>
                  <a:schemeClr val="hlink"/>
                </a:solidFill>
                <a:latin typeface="Arial" charset="0"/>
              </a:rPr>
              <a:t>2</a:t>
            </a:r>
            <a:r>
              <a:rPr lang="en-US" sz="2400">
                <a:solidFill>
                  <a:schemeClr val="hlink"/>
                </a:solidFill>
                <a:latin typeface="Arial" charset="0"/>
              </a:rPr>
              <a:t>.</a:t>
            </a:r>
          </a:p>
        </p:txBody>
      </p:sp>
      <p:sp>
        <p:nvSpPr>
          <p:cNvPr id="1368078" name="Line 14"/>
          <p:cNvSpPr>
            <a:spLocks noChangeShapeType="1"/>
          </p:cNvSpPr>
          <p:nvPr/>
        </p:nvSpPr>
        <p:spPr bwMode="auto">
          <a:xfrm>
            <a:off x="1757363" y="3694113"/>
            <a:ext cx="2417762" cy="0"/>
          </a:xfrm>
          <a:prstGeom prst="line">
            <a:avLst/>
          </a:prstGeom>
          <a:noFill/>
          <a:ln w="19050">
            <a:solidFill>
              <a:srgbClr val="FF0000"/>
            </a:solidFill>
            <a:round/>
            <a:headEnd/>
            <a:tailEnd/>
          </a:ln>
        </p:spPr>
        <p:txBody>
          <a:bodyPr/>
          <a:lstStyle/>
          <a:p>
            <a:endParaRPr lang="en-US"/>
          </a:p>
        </p:txBody>
      </p:sp>
      <p:sp>
        <p:nvSpPr>
          <p:cNvPr id="95246" name="Rectangle 15"/>
          <p:cNvSpPr>
            <a:spLocks noChangeArrowheads="1"/>
          </p:cNvSpPr>
          <p:nvPr/>
        </p:nvSpPr>
        <p:spPr bwMode="auto">
          <a:xfrm>
            <a:off x="685800" y="1401763"/>
            <a:ext cx="7772400" cy="492125"/>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68069"/>
                                        </p:tgtEl>
                                        <p:attrNameLst>
                                          <p:attrName>style.visibility</p:attrName>
                                        </p:attrNameLst>
                                      </p:cBhvr>
                                      <p:to>
                                        <p:strVal val="visible"/>
                                      </p:to>
                                    </p:set>
                                    <p:anim calcmode="lin" valueType="num">
                                      <p:cBhvr additive="base">
                                        <p:cTn id="7" dur="500" fill="hold"/>
                                        <p:tgtEl>
                                          <p:spTgt spid="1368069"/>
                                        </p:tgtEl>
                                        <p:attrNameLst>
                                          <p:attrName>ppt_x</p:attrName>
                                        </p:attrNameLst>
                                      </p:cBhvr>
                                      <p:tavLst>
                                        <p:tav tm="0">
                                          <p:val>
                                            <p:strVal val="#ppt_x"/>
                                          </p:val>
                                        </p:tav>
                                        <p:tav tm="100000">
                                          <p:val>
                                            <p:strVal val="#ppt_x"/>
                                          </p:val>
                                        </p:tav>
                                      </p:tavLst>
                                    </p:anim>
                                    <p:anim calcmode="lin" valueType="num">
                                      <p:cBhvr additive="base">
                                        <p:cTn id="8" dur="500" fill="hold"/>
                                        <p:tgtEl>
                                          <p:spTgt spid="136806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iterate type="lt">
                                    <p:tmPct val="10000"/>
                                  </p:iterate>
                                  <p:childTnLst>
                                    <p:set>
                                      <p:cBhvr>
                                        <p:cTn id="12" dur="1" fill="hold">
                                          <p:stCondLst>
                                            <p:cond delay="0"/>
                                          </p:stCondLst>
                                        </p:cTn>
                                        <p:tgtEl>
                                          <p:spTgt spid="1368070"/>
                                        </p:tgtEl>
                                        <p:attrNameLst>
                                          <p:attrName>style.visibility</p:attrName>
                                        </p:attrNameLst>
                                      </p:cBhvr>
                                      <p:to>
                                        <p:strVal val="visible"/>
                                      </p:to>
                                    </p:set>
                                    <p:anim calcmode="lin" valueType="num">
                                      <p:cBhvr additive="base">
                                        <p:cTn id="13" dur="500" fill="hold"/>
                                        <p:tgtEl>
                                          <p:spTgt spid="1368070"/>
                                        </p:tgtEl>
                                        <p:attrNameLst>
                                          <p:attrName>ppt_x</p:attrName>
                                        </p:attrNameLst>
                                      </p:cBhvr>
                                      <p:tavLst>
                                        <p:tav tm="0">
                                          <p:val>
                                            <p:strVal val="1+#ppt_w/2"/>
                                          </p:val>
                                        </p:tav>
                                        <p:tav tm="100000">
                                          <p:val>
                                            <p:strVal val="#ppt_x"/>
                                          </p:val>
                                        </p:tav>
                                      </p:tavLst>
                                    </p:anim>
                                    <p:anim calcmode="lin" valueType="num">
                                      <p:cBhvr additive="base">
                                        <p:cTn id="14" dur="500" fill="hold"/>
                                        <p:tgtEl>
                                          <p:spTgt spid="13680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10000"/>
                                  </p:iterate>
                                  <p:childTnLst>
                                    <p:set>
                                      <p:cBhvr>
                                        <p:cTn id="18" dur="1" fill="hold">
                                          <p:stCondLst>
                                            <p:cond delay="0"/>
                                          </p:stCondLst>
                                        </p:cTn>
                                        <p:tgtEl>
                                          <p:spTgt spid="1368071"/>
                                        </p:tgtEl>
                                        <p:attrNameLst>
                                          <p:attrName>style.visibility</p:attrName>
                                        </p:attrNameLst>
                                      </p:cBhvr>
                                      <p:to>
                                        <p:strVal val="visible"/>
                                      </p:to>
                                    </p:set>
                                    <p:anim calcmode="lin" valueType="num">
                                      <p:cBhvr additive="base">
                                        <p:cTn id="19" dur="500" fill="hold"/>
                                        <p:tgtEl>
                                          <p:spTgt spid="1368071"/>
                                        </p:tgtEl>
                                        <p:attrNameLst>
                                          <p:attrName>ppt_x</p:attrName>
                                        </p:attrNameLst>
                                      </p:cBhvr>
                                      <p:tavLst>
                                        <p:tav tm="0">
                                          <p:val>
                                            <p:strVal val="1+#ppt_w/2"/>
                                          </p:val>
                                        </p:tav>
                                        <p:tav tm="100000">
                                          <p:val>
                                            <p:strVal val="#ppt_x"/>
                                          </p:val>
                                        </p:tav>
                                      </p:tavLst>
                                    </p:anim>
                                    <p:anim calcmode="lin" valueType="num">
                                      <p:cBhvr additive="base">
                                        <p:cTn id="20" dur="500" fill="hold"/>
                                        <p:tgtEl>
                                          <p:spTgt spid="136807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iterate type="lt">
                                    <p:tmPct val="10000"/>
                                  </p:iterate>
                                  <p:childTnLst>
                                    <p:set>
                                      <p:cBhvr>
                                        <p:cTn id="24" dur="1" fill="hold">
                                          <p:stCondLst>
                                            <p:cond delay="0"/>
                                          </p:stCondLst>
                                        </p:cTn>
                                        <p:tgtEl>
                                          <p:spTgt spid="1368072"/>
                                        </p:tgtEl>
                                        <p:attrNameLst>
                                          <p:attrName>style.visibility</p:attrName>
                                        </p:attrNameLst>
                                      </p:cBhvr>
                                      <p:to>
                                        <p:strVal val="visible"/>
                                      </p:to>
                                    </p:set>
                                    <p:anim calcmode="lin" valueType="num">
                                      <p:cBhvr additive="base">
                                        <p:cTn id="25" dur="500" fill="hold"/>
                                        <p:tgtEl>
                                          <p:spTgt spid="1368072"/>
                                        </p:tgtEl>
                                        <p:attrNameLst>
                                          <p:attrName>ppt_x</p:attrName>
                                        </p:attrNameLst>
                                      </p:cBhvr>
                                      <p:tavLst>
                                        <p:tav tm="0">
                                          <p:val>
                                            <p:strVal val="1+#ppt_w/2"/>
                                          </p:val>
                                        </p:tav>
                                        <p:tav tm="100000">
                                          <p:val>
                                            <p:strVal val="#ppt_x"/>
                                          </p:val>
                                        </p:tav>
                                      </p:tavLst>
                                    </p:anim>
                                    <p:anim calcmode="lin" valueType="num">
                                      <p:cBhvr additive="base">
                                        <p:cTn id="26" dur="500" fill="hold"/>
                                        <p:tgtEl>
                                          <p:spTgt spid="136807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iterate type="lt">
                                    <p:tmPct val="10000"/>
                                  </p:iterate>
                                  <p:childTnLst>
                                    <p:set>
                                      <p:cBhvr>
                                        <p:cTn id="30" dur="1" fill="hold">
                                          <p:stCondLst>
                                            <p:cond delay="0"/>
                                          </p:stCondLst>
                                        </p:cTn>
                                        <p:tgtEl>
                                          <p:spTgt spid="1368073"/>
                                        </p:tgtEl>
                                        <p:attrNameLst>
                                          <p:attrName>style.visibility</p:attrName>
                                        </p:attrNameLst>
                                      </p:cBhvr>
                                      <p:to>
                                        <p:strVal val="visible"/>
                                      </p:to>
                                    </p:set>
                                    <p:anim calcmode="lin" valueType="num">
                                      <p:cBhvr additive="base">
                                        <p:cTn id="31" dur="500" fill="hold"/>
                                        <p:tgtEl>
                                          <p:spTgt spid="1368073"/>
                                        </p:tgtEl>
                                        <p:attrNameLst>
                                          <p:attrName>ppt_x</p:attrName>
                                        </p:attrNameLst>
                                      </p:cBhvr>
                                      <p:tavLst>
                                        <p:tav tm="0">
                                          <p:val>
                                            <p:strVal val="1+#ppt_w/2"/>
                                          </p:val>
                                        </p:tav>
                                        <p:tav tm="100000">
                                          <p:val>
                                            <p:strVal val="#ppt_x"/>
                                          </p:val>
                                        </p:tav>
                                      </p:tavLst>
                                    </p:anim>
                                    <p:anim calcmode="lin" valueType="num">
                                      <p:cBhvr additive="base">
                                        <p:cTn id="32" dur="500" fill="hold"/>
                                        <p:tgtEl>
                                          <p:spTgt spid="136807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type.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iterate type="lt">
                                    <p:tmPct val="10000"/>
                                  </p:iterate>
                                  <p:childTnLst>
                                    <p:set>
                                      <p:cBhvr>
                                        <p:cTn id="36" dur="1" fill="hold">
                                          <p:stCondLst>
                                            <p:cond delay="0"/>
                                          </p:stCondLst>
                                        </p:cTn>
                                        <p:tgtEl>
                                          <p:spTgt spid="1368074"/>
                                        </p:tgtEl>
                                        <p:attrNameLst>
                                          <p:attrName>style.visibility</p:attrName>
                                        </p:attrNameLst>
                                      </p:cBhvr>
                                      <p:to>
                                        <p:strVal val="visible"/>
                                      </p:to>
                                    </p:set>
                                    <p:anim calcmode="lin" valueType="num">
                                      <p:cBhvr additive="base">
                                        <p:cTn id="37" dur="500" fill="hold"/>
                                        <p:tgtEl>
                                          <p:spTgt spid="1368074"/>
                                        </p:tgtEl>
                                        <p:attrNameLst>
                                          <p:attrName>ppt_x</p:attrName>
                                        </p:attrNameLst>
                                      </p:cBhvr>
                                      <p:tavLst>
                                        <p:tav tm="0">
                                          <p:val>
                                            <p:strVal val="1+#ppt_w/2"/>
                                          </p:val>
                                        </p:tav>
                                        <p:tav tm="100000">
                                          <p:val>
                                            <p:strVal val="#ppt_x"/>
                                          </p:val>
                                        </p:tav>
                                      </p:tavLst>
                                    </p:anim>
                                    <p:anim calcmode="lin" valueType="num">
                                      <p:cBhvr additive="base">
                                        <p:cTn id="38" dur="500" fill="hold"/>
                                        <p:tgtEl>
                                          <p:spTgt spid="136807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type.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iterate type="lt">
                                    <p:tmPct val="10000"/>
                                  </p:iterate>
                                  <p:childTnLst>
                                    <p:set>
                                      <p:cBhvr>
                                        <p:cTn id="42" dur="1" fill="hold">
                                          <p:stCondLst>
                                            <p:cond delay="0"/>
                                          </p:stCondLst>
                                        </p:cTn>
                                        <p:tgtEl>
                                          <p:spTgt spid="1368075"/>
                                        </p:tgtEl>
                                        <p:attrNameLst>
                                          <p:attrName>style.visibility</p:attrName>
                                        </p:attrNameLst>
                                      </p:cBhvr>
                                      <p:to>
                                        <p:strVal val="visible"/>
                                      </p:to>
                                    </p:set>
                                    <p:anim calcmode="lin" valueType="num">
                                      <p:cBhvr additive="base">
                                        <p:cTn id="43" dur="500" fill="hold"/>
                                        <p:tgtEl>
                                          <p:spTgt spid="1368075"/>
                                        </p:tgtEl>
                                        <p:attrNameLst>
                                          <p:attrName>ppt_x</p:attrName>
                                        </p:attrNameLst>
                                      </p:cBhvr>
                                      <p:tavLst>
                                        <p:tav tm="0">
                                          <p:val>
                                            <p:strVal val="1+#ppt_w/2"/>
                                          </p:val>
                                        </p:tav>
                                        <p:tav tm="100000">
                                          <p:val>
                                            <p:strVal val="#ppt_x"/>
                                          </p:val>
                                        </p:tav>
                                      </p:tavLst>
                                    </p:anim>
                                    <p:anim calcmode="lin" valueType="num">
                                      <p:cBhvr additive="base">
                                        <p:cTn id="44" dur="500" fill="hold"/>
                                        <p:tgtEl>
                                          <p:spTgt spid="136807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5" name="type.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iterate type="lt">
                                    <p:tmPct val="10000"/>
                                  </p:iterate>
                                  <p:childTnLst>
                                    <p:set>
                                      <p:cBhvr>
                                        <p:cTn id="48" dur="1" fill="hold">
                                          <p:stCondLst>
                                            <p:cond delay="0"/>
                                          </p:stCondLst>
                                        </p:cTn>
                                        <p:tgtEl>
                                          <p:spTgt spid="1368076"/>
                                        </p:tgtEl>
                                        <p:attrNameLst>
                                          <p:attrName>style.visibility</p:attrName>
                                        </p:attrNameLst>
                                      </p:cBhvr>
                                      <p:to>
                                        <p:strVal val="visible"/>
                                      </p:to>
                                    </p:set>
                                    <p:anim calcmode="lin" valueType="num">
                                      <p:cBhvr additive="base">
                                        <p:cTn id="49" dur="500" fill="hold"/>
                                        <p:tgtEl>
                                          <p:spTgt spid="1368076"/>
                                        </p:tgtEl>
                                        <p:attrNameLst>
                                          <p:attrName>ppt_x</p:attrName>
                                        </p:attrNameLst>
                                      </p:cBhvr>
                                      <p:tavLst>
                                        <p:tav tm="0">
                                          <p:val>
                                            <p:strVal val="1+#ppt_w/2"/>
                                          </p:val>
                                        </p:tav>
                                        <p:tav tm="100000">
                                          <p:val>
                                            <p:strVal val="#ppt_x"/>
                                          </p:val>
                                        </p:tav>
                                      </p:tavLst>
                                    </p:anim>
                                    <p:anim calcmode="lin" valueType="num">
                                      <p:cBhvr additive="base">
                                        <p:cTn id="50" dur="500" fill="hold"/>
                                        <p:tgtEl>
                                          <p:spTgt spid="136807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5" name="type.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iterate type="lt">
                                    <p:tmPct val="10000"/>
                                  </p:iterate>
                                  <p:childTnLst>
                                    <p:set>
                                      <p:cBhvr>
                                        <p:cTn id="54" dur="1" fill="hold">
                                          <p:stCondLst>
                                            <p:cond delay="0"/>
                                          </p:stCondLst>
                                        </p:cTn>
                                        <p:tgtEl>
                                          <p:spTgt spid="1368077"/>
                                        </p:tgtEl>
                                        <p:attrNameLst>
                                          <p:attrName>style.visibility</p:attrName>
                                        </p:attrNameLst>
                                      </p:cBhvr>
                                      <p:to>
                                        <p:strVal val="visible"/>
                                      </p:to>
                                    </p:set>
                                    <p:anim calcmode="lin" valueType="num">
                                      <p:cBhvr additive="base">
                                        <p:cTn id="55" dur="500" fill="hold"/>
                                        <p:tgtEl>
                                          <p:spTgt spid="1368077"/>
                                        </p:tgtEl>
                                        <p:attrNameLst>
                                          <p:attrName>ppt_x</p:attrName>
                                        </p:attrNameLst>
                                      </p:cBhvr>
                                      <p:tavLst>
                                        <p:tav tm="0">
                                          <p:val>
                                            <p:strVal val="1+#ppt_w/2"/>
                                          </p:val>
                                        </p:tav>
                                        <p:tav tm="100000">
                                          <p:val>
                                            <p:strVal val="#ppt_x"/>
                                          </p:val>
                                        </p:tav>
                                      </p:tavLst>
                                    </p:anim>
                                    <p:anim calcmode="lin" valueType="num">
                                      <p:cBhvr additive="base">
                                        <p:cTn id="56" dur="500" fill="hold"/>
                                        <p:tgtEl>
                                          <p:spTgt spid="136807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5" name="type.wav"/>
                                        </p:tgtEl>
                                      </p:cMediaNode>
                                    </p:audio>
                                  </p:sub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368078"/>
                                        </p:tgtEl>
                                        <p:attrNameLst>
                                          <p:attrName>style.visibility</p:attrName>
                                        </p:attrNameLst>
                                      </p:cBhvr>
                                      <p:to>
                                        <p:strVal val="visible"/>
                                      </p:to>
                                    </p:set>
                                    <p:animEffect transition="in" filter="wipe(left)">
                                      <p:cBhvr>
                                        <p:cTn id="61" dur="500"/>
                                        <p:tgtEl>
                                          <p:spTgt spid="1368078"/>
                                        </p:tgtEl>
                                      </p:cBhvr>
                                    </p:animEffect>
                                  </p:childTnLst>
                                  <p:subTnLst>
                                    <p:audio>
                                      <p:cMediaNode>
                                        <p:cTn display="0" masterRel="sameClick">
                                          <p:stCondLst>
                                            <p:cond evt="begin" delay="0">
                                              <p:tn val="59"/>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8070" grpId="0"/>
      <p:bldP spid="1368071" grpId="0"/>
      <p:bldP spid="1368072" grpId="0"/>
      <p:bldP spid="1368073" grpId="0"/>
      <p:bldP spid="1368074" grpId="0"/>
      <p:bldP spid="1368075" grpId="0"/>
      <p:bldP spid="1368076" grpId="0"/>
      <p:bldP spid="1368077" grpId="0"/>
      <p:bldP spid="1368078"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13284</TotalTime>
  <Words>6396</Words>
  <Application>Microsoft Office PowerPoint</Application>
  <PresentationFormat>On-screen Show (4:3)</PresentationFormat>
  <Paragraphs>996</Paragraphs>
  <Slides>92</Slides>
  <Notes>92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92</vt:i4>
      </vt:variant>
    </vt:vector>
  </HeadingPairs>
  <TitlesOfParts>
    <vt:vector size="98" baseType="lpstr">
      <vt:lpstr>Arial</vt:lpstr>
      <vt:lpstr>Calibri</vt:lpstr>
      <vt:lpstr>Courier New</vt:lpstr>
      <vt:lpstr>Symbol</vt:lpstr>
      <vt:lpstr>Times New Roman</vt:lpstr>
      <vt:lpstr>Default Design</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PowerPoint Presentation</vt:lpstr>
      <vt:lpstr>PowerPoint Presentation</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vector>
  </TitlesOfParts>
  <Company>Bay View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Jawad Ahmad</cp:lastModifiedBy>
  <cp:revision>890</cp:revision>
  <dcterms:created xsi:type="dcterms:W3CDTF">2006-01-31T23:43:34Z</dcterms:created>
  <dcterms:modified xsi:type="dcterms:W3CDTF">2016-06-26T05:55:26Z</dcterms:modified>
</cp:coreProperties>
</file>