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452" r:id="rId3"/>
    <p:sldId id="453" r:id="rId4"/>
    <p:sldId id="454" r:id="rId5"/>
    <p:sldId id="455" r:id="rId6"/>
    <p:sldId id="427" r:id="rId7"/>
    <p:sldId id="450" r:id="rId8"/>
    <p:sldId id="451" r:id="rId9"/>
    <p:sldId id="428" r:id="rId10"/>
    <p:sldId id="481" r:id="rId11"/>
    <p:sldId id="429" r:id="rId12"/>
    <p:sldId id="482" r:id="rId13"/>
    <p:sldId id="483" r:id="rId14"/>
    <p:sldId id="446" r:id="rId15"/>
    <p:sldId id="430" r:id="rId16"/>
    <p:sldId id="431" r:id="rId17"/>
    <p:sldId id="443" r:id="rId18"/>
    <p:sldId id="433" r:id="rId19"/>
    <p:sldId id="434" r:id="rId20"/>
    <p:sldId id="435" r:id="rId21"/>
    <p:sldId id="436" r:id="rId22"/>
    <p:sldId id="437" r:id="rId23"/>
    <p:sldId id="438" r:id="rId24"/>
    <p:sldId id="439" r:id="rId25"/>
    <p:sldId id="440" r:id="rId26"/>
    <p:sldId id="441" r:id="rId27"/>
    <p:sldId id="442" r:id="rId28"/>
    <p:sldId id="432" r:id="rId29"/>
    <p:sldId id="447" r:id="rId30"/>
    <p:sldId id="456" r:id="rId31"/>
    <p:sldId id="449" r:id="rId32"/>
    <p:sldId id="457" r:id="rId33"/>
    <p:sldId id="458" r:id="rId34"/>
    <p:sldId id="465" r:id="rId35"/>
    <p:sldId id="472" r:id="rId36"/>
    <p:sldId id="477" r:id="rId37"/>
    <p:sldId id="459" r:id="rId38"/>
    <p:sldId id="460" r:id="rId39"/>
    <p:sldId id="461" r:id="rId40"/>
    <p:sldId id="462" r:id="rId41"/>
    <p:sldId id="463" r:id="rId42"/>
    <p:sldId id="466" r:id="rId43"/>
    <p:sldId id="467" r:id="rId44"/>
    <p:sldId id="478" r:id="rId45"/>
    <p:sldId id="473" r:id="rId46"/>
    <p:sldId id="479" r:id="rId47"/>
    <p:sldId id="480" r:id="rId4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3300"/>
    <a:srgbClr val="CCFFCC"/>
    <a:srgbClr val="FFFFCC"/>
    <a:srgbClr val="008000"/>
    <a:srgbClr val="FF0000"/>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7AC9C58-476F-4C26-AAFF-4117B86690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E6F27-0DB7-4E60-A140-7F672DB0079F}" type="slidenum">
              <a:rPr lang="en-US" smtClean="0">
                <a:latin typeface="Arial" charset="0"/>
              </a:rPr>
              <a:pPr/>
              <a:t>1</a:t>
            </a:fld>
            <a:endParaRPr lang="en-US" smtClean="0">
              <a:latin typeface="Arial"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CD8C125-0255-4364-A956-BC45D0D12D95}" type="slidenum">
              <a:rPr lang="en-US" smtClean="0">
                <a:latin typeface="Arial" charset="0"/>
              </a:rPr>
              <a:pPr/>
              <a:t>10</a:t>
            </a:fld>
            <a:endParaRPr lang="en-US" smtClean="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899BFE-4609-4F03-B4EF-DFDE187527AE}" type="slidenum">
              <a:rPr lang="en-US" smtClean="0">
                <a:latin typeface="Arial" charset="0"/>
              </a:rPr>
              <a:pPr/>
              <a:t>11</a:t>
            </a:fld>
            <a:endParaRPr lang="en-US" smtClean="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8C38260-1E3C-4949-9A80-4F0BFC27D623}" type="slidenum">
              <a:rPr lang="en-US" smtClean="0">
                <a:latin typeface="Arial" charset="0"/>
              </a:rPr>
              <a:pPr/>
              <a:t>12</a:t>
            </a:fld>
            <a:endParaRPr lang="en-US" smtClean="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C45BF6C-7AAE-41CB-98EF-09968C3527DA}" type="slidenum">
              <a:rPr lang="en-US" smtClean="0">
                <a:latin typeface="Arial" charset="0"/>
              </a:rPr>
              <a:pPr/>
              <a:t>13</a:t>
            </a:fld>
            <a:endParaRPr lang="en-US" smtClean="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D210E9-84B9-48C2-962A-468D62092050}" type="slidenum">
              <a:rPr lang="en-US" smtClean="0">
                <a:latin typeface="Arial" charset="0"/>
              </a:rPr>
              <a:pPr/>
              <a:t>14</a:t>
            </a:fld>
            <a:endParaRPr lang="en-US" smtClean="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C541E0B-0C30-44E0-8FB0-CF6648B8C889}" type="slidenum">
              <a:rPr lang="en-US" smtClean="0">
                <a:latin typeface="Arial" charset="0"/>
              </a:rPr>
              <a:pPr/>
              <a:t>15</a:t>
            </a:fld>
            <a:endParaRPr lang="en-US" smtClean="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DC5BFF0-C6CD-472A-878A-274695D953CF}" type="slidenum">
              <a:rPr lang="en-US" smtClean="0">
                <a:latin typeface="Arial" charset="0"/>
              </a:rPr>
              <a:pPr/>
              <a:t>16</a:t>
            </a:fld>
            <a:endParaRPr lang="en-US" smtClean="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B982EC-93C4-4E59-98FE-1A202E7656AB}" type="slidenum">
              <a:rPr lang="en-US" smtClean="0">
                <a:latin typeface="Arial" charset="0"/>
              </a:rPr>
              <a:pPr/>
              <a:t>17</a:t>
            </a:fld>
            <a:endParaRPr lang="en-US" smtClean="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ADEA38-CDD9-46F1-B0C1-813B4A472062}" type="slidenum">
              <a:rPr lang="en-US" smtClean="0">
                <a:latin typeface="Arial" charset="0"/>
              </a:rPr>
              <a:pPr/>
              <a:t>18</a:t>
            </a:fld>
            <a:endParaRPr lang="en-US" smtClean="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E2C685-D5B5-4704-B17D-DEFAB997B698}" type="slidenum">
              <a:rPr lang="en-US" smtClean="0">
                <a:latin typeface="Arial" charset="0"/>
              </a:rPr>
              <a:pPr/>
              <a:t>19</a:t>
            </a:fld>
            <a:endParaRPr lang="en-US" smtClean="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3C7A4A-7BED-409B-8DE1-9F7F0458B12F}" type="slidenum">
              <a:rPr lang="en-US" smtClean="0">
                <a:latin typeface="Arial" charset="0"/>
              </a:rPr>
              <a:pPr/>
              <a:t>2</a:t>
            </a:fld>
            <a:endParaRPr lang="en-US" smtClean="0">
              <a:latin typeface="Arial"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F0D3AB4-E769-4BA2-A314-A741C5EE0FB4}" type="slidenum">
              <a:rPr lang="en-US" smtClean="0">
                <a:latin typeface="Arial" charset="0"/>
              </a:rPr>
              <a:pPr/>
              <a:t>20</a:t>
            </a:fld>
            <a:endParaRPr lang="en-US" smtClean="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CB8CA19-86C3-4659-9B40-4A5256EC058D}" type="slidenum">
              <a:rPr lang="en-US" smtClean="0">
                <a:latin typeface="Arial" charset="0"/>
              </a:rPr>
              <a:pPr/>
              <a:t>21</a:t>
            </a:fld>
            <a:endParaRPr lang="en-US" smtClean="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22267E-B5BD-4C0A-B8BF-96B7AC6F1F1B}" type="slidenum">
              <a:rPr lang="en-US" smtClean="0">
                <a:latin typeface="Arial" charset="0"/>
              </a:rPr>
              <a:pPr/>
              <a:t>22</a:t>
            </a:fld>
            <a:endParaRPr lang="en-US"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D261DF2-0187-4BA2-8E46-9FAB374EF0D0}" type="slidenum">
              <a:rPr lang="en-US" smtClean="0">
                <a:latin typeface="Arial" charset="0"/>
              </a:rPr>
              <a:pPr/>
              <a:t>23</a:t>
            </a:fld>
            <a:endParaRPr lang="en-US" smtClean="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BB60C6D-D5EE-40E8-A790-1D9A0A759A25}" type="slidenum">
              <a:rPr lang="en-US" smtClean="0">
                <a:latin typeface="Arial" charset="0"/>
              </a:rPr>
              <a:pPr/>
              <a:t>24</a:t>
            </a:fld>
            <a:endParaRPr lang="en-US" smtClean="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D9F633-7D3E-475D-848F-E0D737C04189}" type="slidenum">
              <a:rPr lang="en-US" smtClean="0">
                <a:latin typeface="Arial" charset="0"/>
              </a:rPr>
              <a:pPr/>
              <a:t>25</a:t>
            </a:fld>
            <a:endParaRPr lang="en-US" smtClean="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1210D9-F2C1-4F8B-8C73-891A813C96D8}" type="slidenum">
              <a:rPr lang="en-US" smtClean="0">
                <a:latin typeface="Arial" charset="0"/>
              </a:rPr>
              <a:pPr/>
              <a:t>26</a:t>
            </a:fld>
            <a:endParaRPr lang="en-US" smtClean="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AB54237-645E-4DA3-ADB9-097C31B1F2BE}" type="slidenum">
              <a:rPr lang="en-US" smtClean="0">
                <a:latin typeface="Arial" charset="0"/>
              </a:rPr>
              <a:pPr/>
              <a:t>27</a:t>
            </a:fld>
            <a:endParaRPr lang="en-US" smtClean="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46B1D7-09CE-43D7-B94A-E6CA91F4DF74}" type="slidenum">
              <a:rPr lang="en-US" smtClean="0">
                <a:latin typeface="Arial" charset="0"/>
              </a:rPr>
              <a:pPr/>
              <a:t>28</a:t>
            </a:fld>
            <a:endParaRPr lang="en-US" smtClean="0">
              <a:latin typeface="Arial"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08A58CA-7564-4163-9AF9-3311A29D7220}" type="slidenum">
              <a:rPr lang="en-US" smtClean="0">
                <a:latin typeface="Arial" charset="0"/>
              </a:rPr>
              <a:pPr/>
              <a:t>29</a:t>
            </a:fld>
            <a:endParaRPr lang="en-US" smtClean="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CB96313-7515-4970-A223-885E1021DFC6}" type="slidenum">
              <a:rPr lang="en-US" smtClean="0">
                <a:latin typeface="Arial" charset="0"/>
              </a:rPr>
              <a:pPr/>
              <a:t>3</a:t>
            </a:fld>
            <a:endParaRPr lang="en-US" smtClean="0">
              <a:latin typeface="Arial"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FD94C8A-FFCC-42BA-82C1-77390E033893}" type="slidenum">
              <a:rPr lang="en-US" smtClean="0">
                <a:latin typeface="Arial" charset="0"/>
              </a:rPr>
              <a:pPr/>
              <a:t>30</a:t>
            </a:fld>
            <a:endParaRPr lang="en-US" smtClean="0">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BDA6D53-7855-4823-A710-A5EFB05BAC01}" type="slidenum">
              <a:rPr lang="en-US" smtClean="0">
                <a:latin typeface="Arial" charset="0"/>
              </a:rPr>
              <a:pPr/>
              <a:t>31</a:t>
            </a:fld>
            <a:endParaRPr lang="en-US" smtClean="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A5603C-953B-4254-B683-DDD92B88077B}" type="slidenum">
              <a:rPr lang="en-US" smtClean="0">
                <a:latin typeface="Arial" charset="0"/>
              </a:rPr>
              <a:pPr/>
              <a:t>32</a:t>
            </a:fld>
            <a:endParaRPr lang="en-US" smtClean="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AA813C-E19B-4F48-94C4-685187636C8A}" type="slidenum">
              <a:rPr lang="en-US" smtClean="0">
                <a:latin typeface="Arial" charset="0"/>
              </a:rPr>
              <a:pPr/>
              <a:t>33</a:t>
            </a:fld>
            <a:endParaRPr lang="en-US"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6A8B02-E810-4005-A1E9-7B6ECEAA75C6}" type="slidenum">
              <a:rPr lang="en-US" smtClean="0">
                <a:latin typeface="Arial" charset="0"/>
              </a:rPr>
              <a:pPr/>
              <a:t>34</a:t>
            </a:fld>
            <a:endParaRPr lang="en-US"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4528778-4ACA-454C-88EC-5BF44FF3B6FC}" type="slidenum">
              <a:rPr lang="en-US" smtClean="0">
                <a:latin typeface="Arial" charset="0"/>
              </a:rPr>
              <a:pPr/>
              <a:t>35</a:t>
            </a:fld>
            <a:endParaRPr lang="en-US"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0CD1F3-45F2-41E3-ACA2-ACFA485B5819}" type="slidenum">
              <a:rPr lang="en-US" smtClean="0">
                <a:latin typeface="Arial" charset="0"/>
              </a:rPr>
              <a:pPr/>
              <a:t>36</a:t>
            </a:fld>
            <a:endParaRPr lang="en-US"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1E1055-A708-4ECD-92BD-937687CA599C}" type="slidenum">
              <a:rPr lang="en-US" smtClean="0">
                <a:latin typeface="Arial" charset="0"/>
              </a:rPr>
              <a:pPr/>
              <a:t>37</a:t>
            </a:fld>
            <a:endParaRPr lang="en-US"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9F21370-DF0D-4BE1-8D85-1B2D70D08845}" type="slidenum">
              <a:rPr lang="en-US" smtClean="0">
                <a:latin typeface="Arial" charset="0"/>
              </a:rPr>
              <a:pPr/>
              <a:t>38</a:t>
            </a:fld>
            <a:endParaRPr lang="en-US" smtClean="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1A3D8F-8C85-4590-A5D7-FC700AA9E6C8}" type="slidenum">
              <a:rPr lang="en-US" smtClean="0">
                <a:latin typeface="Arial" charset="0"/>
              </a:rPr>
              <a:pPr/>
              <a:t>39</a:t>
            </a:fld>
            <a:endParaRPr lang="en-US"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2F9E09B-330E-44AC-887E-C89C36C2A61D}" type="slidenum">
              <a:rPr lang="en-US" smtClean="0">
                <a:latin typeface="Arial" charset="0"/>
              </a:rPr>
              <a:pPr/>
              <a:t>4</a:t>
            </a:fld>
            <a:endParaRPr lang="en-US" smtClean="0">
              <a:latin typeface="Arial"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2DC2D54-7F26-4B8D-9A37-2A7A1E39469B}" type="slidenum">
              <a:rPr lang="en-US" smtClean="0">
                <a:latin typeface="Arial" charset="0"/>
              </a:rPr>
              <a:pPr/>
              <a:t>40</a:t>
            </a:fld>
            <a:endParaRPr lang="en-US"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5A3A4D-A660-4256-8907-719FB25DDCFC}" type="slidenum">
              <a:rPr lang="en-US" smtClean="0">
                <a:latin typeface="Arial" charset="0"/>
              </a:rPr>
              <a:pPr/>
              <a:t>41</a:t>
            </a:fld>
            <a:endParaRPr lang="en-US"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A557C9-BB2B-4B7B-AFBE-1CB58B28ADA7}" type="slidenum">
              <a:rPr lang="en-US" smtClean="0">
                <a:latin typeface="Arial" charset="0"/>
              </a:rPr>
              <a:pPr/>
              <a:t>42</a:t>
            </a:fld>
            <a:endParaRPr lang="en-U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FC322A3-C9B8-4957-82BF-EEC6B6F3DAF4}" type="slidenum">
              <a:rPr lang="en-US" smtClean="0">
                <a:latin typeface="Arial" charset="0"/>
              </a:rPr>
              <a:pPr/>
              <a:t>43</a:t>
            </a:fld>
            <a:endParaRPr lang="en-U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92E40F-7AA2-4CCE-B5F0-C058B66A4725}" type="slidenum">
              <a:rPr lang="en-US" smtClean="0">
                <a:latin typeface="Arial" charset="0"/>
              </a:rPr>
              <a:pPr/>
              <a:t>44</a:t>
            </a:fld>
            <a:endParaRPr lang="en-U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1AEE762-40CD-4FA1-B0BE-DB9E97F8FD14}" type="slidenum">
              <a:rPr lang="en-US" smtClean="0">
                <a:latin typeface="Arial" charset="0"/>
              </a:rPr>
              <a:pPr/>
              <a:t>45</a:t>
            </a:fld>
            <a:endParaRPr lang="en-U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46</a:t>
            </a:fld>
            <a:endParaRPr lang="en-U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47</a:t>
            </a:fld>
            <a:endParaRPr lang="en-US" smtClean="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84CC35-42C8-43DA-9360-56D26375BA87}" type="slidenum">
              <a:rPr lang="en-US" smtClean="0">
                <a:latin typeface="Arial" charset="0"/>
              </a:rPr>
              <a:pPr/>
              <a:t>5</a:t>
            </a:fld>
            <a:endParaRPr lang="en-US" smtClean="0">
              <a:latin typeface="Arial"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03F84A-086F-4647-B97C-48500DD1128E}" type="slidenum">
              <a:rPr lang="en-US" smtClean="0">
                <a:latin typeface="Arial" charset="0"/>
              </a:rPr>
              <a:pPr/>
              <a:t>6</a:t>
            </a:fld>
            <a:endParaRPr lang="en-US" smtClean="0">
              <a:latin typeface="Arial"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E368F4-00BC-47DE-A13A-6D69F9F5F33C}" type="slidenum">
              <a:rPr lang="en-US" smtClean="0">
                <a:latin typeface="Arial" charset="0"/>
              </a:rPr>
              <a:pPr/>
              <a:t>7</a:t>
            </a:fld>
            <a:endParaRPr lang="en-US" smtClean="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A9E122-5D62-4935-AD45-D8638D3A8CB3}" type="slidenum">
              <a:rPr lang="en-US" smtClean="0">
                <a:latin typeface="Arial" charset="0"/>
              </a:rPr>
              <a:pPr/>
              <a:t>8</a:t>
            </a:fld>
            <a:endParaRPr lang="en-US" smtClean="0">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5D235A-7F6B-4797-96C3-473351B31B4C}" type="slidenum">
              <a:rPr lang="en-US" smtClean="0">
                <a:latin typeface="Arial" charset="0"/>
              </a:rPr>
              <a:pPr/>
              <a:t>9</a:t>
            </a:fld>
            <a:endParaRPr lang="en-US" smtClean="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4A880-5D21-4B58-97F0-D1B6A4BCEDF8}"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7718-A2FF-4D1A-8EBA-74369338019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0CE3F-CBF5-4DDF-8C61-D7462363FF4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73AA1-4168-4E72-AA05-F81F4F022DA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8BD71-91D9-452D-B1AE-F2FFEDD4306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CF20EE-BCA0-468E-A88F-51E8BD03C0B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87307-FB32-44B8-AB73-15D7317FDE4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79A9C-573F-4ABD-8A9A-814FD993720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33A62C-C256-4F92-9E66-B39C919473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C6ADD-35A7-4ADC-8CCA-73508AD43F6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27B4F1-4006-45A0-983A-6F26932EDC3F}"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EF771D4-A735-4FD6-8BA9-200B81BEE7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wav"/><Relationship Id="rId10" Type="http://schemas.openxmlformats.org/officeDocument/2006/relationships/image" Target="../media/image7.jpeg"/><Relationship Id="rId4" Type="http://schemas.openxmlformats.org/officeDocument/2006/relationships/audio" Target="../media/audio13.wav"/><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8.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0.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audio" Target="../media/audio13.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8.wav"/><Relationship Id="rId4" Type="http://schemas.openxmlformats.org/officeDocument/2006/relationships/audio" Target="../media/audio22.wav"/></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9.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22.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8.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8.wav"/><Relationship Id="rId4" Type="http://schemas.openxmlformats.org/officeDocument/2006/relationships/audio" Target="../media/audio13.wav"/><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24.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17.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audio" Target="../media/audio22.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5.wav"/><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5.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5.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audio" Target="../media/audio25.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audio" Target="../media/audio25.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hyperlink" Target="//twitter.com/Cmdr_Hadfield/status/295660807482638337/photo/1/large" TargetMode="External"/><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5.wav"/><Relationship Id="rId4" Type="http://schemas.openxmlformats.org/officeDocument/2006/relationships/audio" Target="../media/audio13.wav"/><Relationship Id="rId9"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twitter.com/Cmdr_Hadfield/status/295660807482638337/photo/1/large" TargetMode="External"/><Relationship Id="rId5" Type="http://schemas.openxmlformats.org/officeDocument/2006/relationships/image" Target="../media/image32.jpeg"/><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5.wav"/><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5.wav"/><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25.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25.wav"/><Relationship Id="rId5" Type="http://schemas.openxmlformats.org/officeDocument/2006/relationships/audio" Target="../media/audio24.wav"/><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5.wav"/><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5.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6.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6868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Essential idea: </a:t>
            </a:r>
            <a:r>
              <a:rPr lang="en-US" sz="2400">
                <a:solidFill>
                  <a:srgbClr val="000000"/>
                </a:solidFill>
                <a:latin typeface="Arial" charset="0"/>
                <a:ea typeface="Segoe UI" pitchFamily="34" charset="0"/>
                <a:cs typeface="Arial" charset="0"/>
              </a:rPr>
              <a:t>The Newtonian idea of gravitational force acting between two spherical bodies and the laws of mechanics create a model that can be used to calculate the motion of planets.</a:t>
            </a:r>
            <a:endParaRPr lang="en-US" sz="2400" b="1">
              <a:solidFill>
                <a:srgbClr val="000000"/>
              </a:solidFill>
              <a:latin typeface="Arial" charset="0"/>
              <a:ea typeface="Calibri" pitchFamily="34" charset="0"/>
              <a:cs typeface="Arial" charset="0"/>
            </a:endParaRPr>
          </a:p>
          <a:p>
            <a:pPr marL="457200" indent="-4572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Laws: Newton’s law of gravitation and the laws of mechanics are the foundation for deterministic classical physics. These can be used to make predictions but do not explain why the observed phenomena exist.</a:t>
            </a:r>
            <a:endParaRPr 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r>
              <a:rPr lang="en-US" sz="2400">
                <a:solidFill>
                  <a:schemeClr val="accent2"/>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As we have said, </a:t>
            </a:r>
            <a:r>
              <a:rPr lang="en-US" sz="2400">
                <a:solidFill>
                  <a:srgbClr val="000000"/>
                </a:solidFill>
                <a:latin typeface="Arial" charset="0"/>
                <a:ea typeface="Calibri" pitchFamily="34" charset="0"/>
                <a:cs typeface="Times New Roman" pitchFamily="18" charset="0"/>
              </a:rPr>
              <a:t>the earth                                                      has four shells:</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Assuming                                                                          that each shell is                                                                  symmetric, the gravitational force caused by that shell acts as though its mass is all concentrated at its center.</a:t>
            </a:r>
          </a:p>
          <a:p>
            <a:pPr>
              <a:spcBef>
                <a:spcPts val="3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net force at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caused by the shells is given by</a:t>
            </a:r>
          </a:p>
          <a:p>
            <a:pPr>
              <a:spcBef>
                <a:spcPts val="300"/>
              </a:spcBef>
            </a:pPr>
            <a:r>
              <a:rPr lang="en-US" sz="2400" i="1">
                <a:latin typeface="Arial" charset="0"/>
                <a:ea typeface="Calibri" pitchFamily="34" charset="0"/>
                <a:cs typeface="Times New Roman" pitchFamily="18" charset="0"/>
                <a:sym typeface="Symbol" pitchFamily="18" charset="2"/>
              </a:rPr>
              <a:t>    F</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GM</a:t>
            </a:r>
            <a:r>
              <a:rPr lang="en-US" sz="2400" baseline="-25000">
                <a:latin typeface="Arial" charset="0"/>
                <a:ea typeface="Calibri" pitchFamily="34" charset="0"/>
                <a:cs typeface="Times New Roman" pitchFamily="18" charset="0"/>
                <a:sym typeface="Symbol" pitchFamily="18" charset="2"/>
              </a:rPr>
              <a:t>I</a:t>
            </a:r>
            <a:r>
              <a:rPr lang="en-US" sz="2400" i="1">
                <a:latin typeface="Arial" charset="0"/>
                <a:ea typeface="Calibri" pitchFamily="34" charset="0"/>
                <a:cs typeface="Times New Roman" pitchFamily="18" charset="0"/>
                <a:sym typeface="Symbol" pitchFamily="18" charset="2"/>
              </a:rPr>
              <a:t>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GM</a:t>
            </a:r>
            <a:r>
              <a:rPr lang="en-US" sz="2400" baseline="-25000">
                <a:latin typeface="Arial" charset="0"/>
                <a:ea typeface="Calibri" pitchFamily="34" charset="0"/>
                <a:cs typeface="Times New Roman" pitchFamily="18" charset="0"/>
                <a:sym typeface="Symbol" pitchFamily="18" charset="2"/>
              </a:rPr>
              <a:t>O</a:t>
            </a:r>
            <a:r>
              <a:rPr lang="en-US" sz="2400" i="1">
                <a:latin typeface="Arial" charset="0"/>
                <a:ea typeface="Calibri" pitchFamily="34" charset="0"/>
                <a:cs typeface="Times New Roman" pitchFamily="18" charset="0"/>
                <a:sym typeface="Symbol" pitchFamily="18" charset="2"/>
              </a:rPr>
              <a:t>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GM</a:t>
            </a:r>
            <a:r>
              <a:rPr lang="en-US" sz="2400" baseline="-25000">
                <a:latin typeface="Arial" charset="0"/>
                <a:ea typeface="Calibri" pitchFamily="34" charset="0"/>
                <a:cs typeface="Times New Roman" pitchFamily="18" charset="0"/>
                <a:sym typeface="Symbol" pitchFamily="18" charset="2"/>
              </a:rPr>
              <a:t>M</a:t>
            </a:r>
            <a:r>
              <a:rPr lang="en-US" sz="2400" i="1">
                <a:latin typeface="Arial" charset="0"/>
                <a:ea typeface="Calibri" pitchFamily="34" charset="0"/>
                <a:cs typeface="Times New Roman" pitchFamily="18" charset="0"/>
                <a:sym typeface="Symbol" pitchFamily="18" charset="2"/>
              </a:rPr>
              <a:t>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GM</a:t>
            </a:r>
            <a:r>
              <a:rPr lang="en-US" sz="2400" baseline="-25000">
                <a:latin typeface="Arial" charset="0"/>
                <a:ea typeface="Calibri" pitchFamily="34" charset="0"/>
                <a:cs typeface="Times New Roman" pitchFamily="18" charset="0"/>
                <a:sym typeface="Symbol" pitchFamily="18" charset="2"/>
              </a:rPr>
              <a:t>C</a:t>
            </a:r>
            <a:r>
              <a:rPr lang="en-US" sz="2400" i="1">
                <a:latin typeface="Arial" charset="0"/>
                <a:ea typeface="Calibri" pitchFamily="34" charset="0"/>
                <a:cs typeface="Times New Roman" pitchFamily="18" charset="0"/>
                <a:sym typeface="Symbol" pitchFamily="18" charset="2"/>
              </a:rPr>
              <a:t>m / r</a:t>
            </a:r>
            <a:r>
              <a:rPr lang="en-US" sz="2400" baseline="30000">
                <a:latin typeface="Arial" charset="0"/>
                <a:ea typeface="Calibri" pitchFamily="34" charset="0"/>
                <a:cs typeface="Times New Roman" pitchFamily="18" charset="0"/>
                <a:sym typeface="Symbol" pitchFamily="18" charset="2"/>
              </a:rPr>
              <a:t> 2</a:t>
            </a:r>
            <a:endParaRPr lang="en-US" sz="2400">
              <a:latin typeface="Arial" charset="0"/>
              <a:ea typeface="Calibri" pitchFamily="34" charset="0"/>
              <a:cs typeface="Times New Roman" pitchFamily="18" charset="0"/>
              <a:sym typeface="Symbol" pitchFamily="18" charset="2"/>
            </a:endParaRPr>
          </a:p>
          <a:p>
            <a:pPr>
              <a:spcBef>
                <a:spcPts val="300"/>
              </a:spcBef>
            </a:pPr>
            <a:r>
              <a:rPr lang="en-US" sz="2400" i="1">
                <a:latin typeface="Arial" charset="0"/>
                <a:ea typeface="Calibri" pitchFamily="34" charset="0"/>
                <a:cs typeface="Times New Roman" pitchFamily="18" charset="0"/>
                <a:sym typeface="Symbol" pitchFamily="18" charset="2"/>
              </a:rPr>
              <a:t>    F</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a:t>
            </a:r>
            <a:r>
              <a:rPr lang="en-US" sz="2400">
                <a:latin typeface="Arial" charset="0"/>
                <a:ea typeface="Calibri" pitchFamily="34" charset="0"/>
                <a:cs typeface="Times New Roman" pitchFamily="18" charset="0"/>
                <a:sym typeface="Symbol" pitchFamily="18" charset="2"/>
              </a:rPr>
              <a:t>(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I</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O</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M</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C </a:t>
            </a:r>
            <a:r>
              <a:rPr lang="en-US" sz="2400">
                <a:latin typeface="Arial" charset="0"/>
                <a:ea typeface="Calibri" pitchFamily="34" charset="0"/>
                <a:cs typeface="Times New Roman" pitchFamily="18" charset="0"/>
                <a:sym typeface="Symbol" pitchFamily="18" charset="2"/>
              </a:rPr>
              <a:t>)</a:t>
            </a:r>
            <a:r>
              <a:rPr lang="en-US" sz="2400" i="1">
                <a:latin typeface="Arial" charset="0"/>
                <a:ea typeface="Calibri" pitchFamily="34" charset="0"/>
                <a:cs typeface="Times New Roman" pitchFamily="18" charset="0"/>
                <a:sym typeface="Symbol" pitchFamily="18" charset="2"/>
              </a:rPr>
              <a:t>m / r</a:t>
            </a:r>
            <a:r>
              <a:rPr lang="en-US" sz="2400" baseline="30000">
                <a:latin typeface="Arial" charset="0"/>
                <a:ea typeface="Calibri" pitchFamily="34" charset="0"/>
                <a:cs typeface="Times New Roman" pitchFamily="18" charset="0"/>
                <a:sym typeface="Symbol" pitchFamily="18" charset="2"/>
              </a:rPr>
              <a:t> 2</a:t>
            </a:r>
            <a:endParaRPr lang="en-US" sz="2400">
              <a:latin typeface="Arial" charset="0"/>
              <a:ea typeface="Calibri" pitchFamily="34" charset="0"/>
              <a:cs typeface="Times New Roman" pitchFamily="18" charset="0"/>
              <a:sym typeface="Symbol" pitchFamily="18" charset="2"/>
            </a:endParaRPr>
          </a:p>
          <a:p>
            <a:pPr>
              <a:spcBef>
                <a:spcPts val="3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Thus </a:t>
            </a:r>
            <a:r>
              <a:rPr lang="en-US" sz="2400" i="1">
                <a:latin typeface="Arial" charset="0"/>
                <a:ea typeface="Calibri" pitchFamily="34" charset="0"/>
                <a:cs typeface="Times New Roman" pitchFamily="18" charset="0"/>
                <a:sym typeface="Symbol" pitchFamily="18" charset="2"/>
              </a:rPr>
              <a:t>F</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GMm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where </a:t>
            </a:r>
            <a:r>
              <a:rPr lang="en-US" sz="2400" i="1">
                <a:latin typeface="Arial" charset="0"/>
                <a:ea typeface="Calibri" pitchFamily="34" charset="0"/>
                <a:cs typeface="Times New Roman" pitchFamily="18" charset="0"/>
                <a:sym typeface="Symbol" pitchFamily="18" charset="2"/>
              </a:rPr>
              <a:t>M</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I</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O</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M</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t>
            </a:r>
            <a:r>
              <a:rPr lang="en-US" sz="2400" baseline="-25000">
                <a:latin typeface="Arial" charset="0"/>
                <a:ea typeface="Calibri" pitchFamily="34" charset="0"/>
                <a:cs typeface="Times New Roman" pitchFamily="18" charset="0"/>
                <a:sym typeface="Symbol" pitchFamily="18" charset="2"/>
              </a:rPr>
              <a:t>C</a:t>
            </a:r>
            <a:r>
              <a:rPr lang="en-US" sz="2400">
                <a:latin typeface="Arial" charset="0"/>
                <a:ea typeface="Calibri" pitchFamily="34" charset="0"/>
                <a:cs typeface="Times New Roman" pitchFamily="18" charset="0"/>
                <a:sym typeface="Symbol" pitchFamily="18" charset="2"/>
              </a:rPr>
              <a:t>.</a:t>
            </a:r>
          </a:p>
          <a:p>
            <a:pPr>
              <a:spcBef>
                <a:spcPts val="3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is just the total mass of the earth.</a:t>
            </a:r>
            <a:endParaRPr lang="en-US" sz="2400">
              <a:latin typeface="Arial" charset="0"/>
              <a:ea typeface="Calibri" pitchFamily="34" charset="0"/>
              <a:cs typeface="Times New Roman" pitchFamily="18" charset="0"/>
              <a:sym typeface="Symbol" pitchFamily="18" charset="2"/>
            </a:endParaRPr>
          </a:p>
        </p:txBody>
      </p:sp>
      <p:sp>
        <p:nvSpPr>
          <p:cNvPr id="11267"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38245" name="Oval 5"/>
          <p:cNvSpPr>
            <a:spLocks noChangeArrowheads="1"/>
          </p:cNvSpPr>
          <p:nvPr/>
        </p:nvSpPr>
        <p:spPr bwMode="auto">
          <a:xfrm>
            <a:off x="5130800" y="2051050"/>
            <a:ext cx="1992313" cy="1992313"/>
          </a:xfrm>
          <a:prstGeom prst="ellipse">
            <a:avLst/>
          </a:prstGeom>
          <a:solidFill>
            <a:schemeClr val="accent1"/>
          </a:solidFill>
          <a:ln w="9525">
            <a:solidFill>
              <a:schemeClr val="tx1"/>
            </a:solidFill>
            <a:round/>
            <a:headEnd/>
            <a:tailEnd/>
          </a:ln>
        </p:spPr>
        <p:txBody>
          <a:bodyPr wrap="none" anchor="ctr"/>
          <a:lstStyle/>
          <a:p>
            <a:endParaRPr lang="en-US" sz="1800">
              <a:latin typeface="Arial" charset="0"/>
            </a:endParaRPr>
          </a:p>
        </p:txBody>
      </p:sp>
      <p:sp>
        <p:nvSpPr>
          <p:cNvPr id="138246" name="Oval 6"/>
          <p:cNvSpPr>
            <a:spLocks noChangeArrowheads="1"/>
          </p:cNvSpPr>
          <p:nvPr/>
        </p:nvSpPr>
        <p:spPr bwMode="auto">
          <a:xfrm>
            <a:off x="5254625" y="2174875"/>
            <a:ext cx="1741488" cy="1741488"/>
          </a:xfrm>
          <a:prstGeom prst="ellipse">
            <a:avLst/>
          </a:prstGeom>
          <a:solidFill>
            <a:srgbClr val="FFFF99"/>
          </a:solidFill>
          <a:ln w="9525">
            <a:solidFill>
              <a:schemeClr val="tx1"/>
            </a:solidFill>
            <a:round/>
            <a:headEnd/>
            <a:tailEnd/>
          </a:ln>
        </p:spPr>
        <p:txBody>
          <a:bodyPr wrap="none" anchor="ctr"/>
          <a:lstStyle/>
          <a:p>
            <a:endParaRPr lang="en-US" sz="1800">
              <a:latin typeface="Arial" charset="0"/>
            </a:endParaRPr>
          </a:p>
        </p:txBody>
      </p:sp>
      <p:sp>
        <p:nvSpPr>
          <p:cNvPr id="138247" name="Oval 7"/>
          <p:cNvSpPr>
            <a:spLocks noChangeArrowheads="1"/>
          </p:cNvSpPr>
          <p:nvPr/>
        </p:nvSpPr>
        <p:spPr bwMode="auto">
          <a:xfrm>
            <a:off x="5799138" y="2719388"/>
            <a:ext cx="652462" cy="652462"/>
          </a:xfrm>
          <a:prstGeom prst="ellipse">
            <a:avLst/>
          </a:prstGeom>
          <a:solidFill>
            <a:srgbClr val="C0C0C0"/>
          </a:solidFill>
          <a:ln w="9525">
            <a:solidFill>
              <a:schemeClr val="tx1"/>
            </a:solidFill>
            <a:round/>
            <a:headEnd/>
            <a:tailEnd/>
          </a:ln>
        </p:spPr>
        <p:txBody>
          <a:bodyPr wrap="none" anchor="ctr"/>
          <a:lstStyle/>
          <a:p>
            <a:endParaRPr lang="en-US" sz="1800">
              <a:latin typeface="Arial" charset="0"/>
            </a:endParaRPr>
          </a:p>
        </p:txBody>
      </p:sp>
      <p:sp>
        <p:nvSpPr>
          <p:cNvPr id="138248" name="Oval 8"/>
          <p:cNvSpPr>
            <a:spLocks noChangeArrowheads="1"/>
          </p:cNvSpPr>
          <p:nvPr/>
        </p:nvSpPr>
        <p:spPr bwMode="auto">
          <a:xfrm>
            <a:off x="5965825" y="2873375"/>
            <a:ext cx="333375" cy="333375"/>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sz="1800">
              <a:latin typeface="Arial" charset="0"/>
            </a:endParaRPr>
          </a:p>
        </p:txBody>
      </p:sp>
      <p:grpSp>
        <p:nvGrpSpPr>
          <p:cNvPr id="2" name="Group 9"/>
          <p:cNvGrpSpPr>
            <a:grpSpLocks/>
          </p:cNvGrpSpPr>
          <p:nvPr/>
        </p:nvGrpSpPr>
        <p:grpSpPr bwMode="auto">
          <a:xfrm>
            <a:off x="6037263" y="2955925"/>
            <a:ext cx="203200" cy="195263"/>
            <a:chOff x="1344" y="2331"/>
            <a:chExt cx="219" cy="210"/>
          </a:xfrm>
        </p:grpSpPr>
        <p:sp>
          <p:nvSpPr>
            <p:cNvPr id="11286" name="Line 10"/>
            <p:cNvSpPr>
              <a:spLocks noChangeShapeType="1"/>
            </p:cNvSpPr>
            <p:nvPr/>
          </p:nvSpPr>
          <p:spPr bwMode="auto">
            <a:xfrm>
              <a:off x="1344" y="2423"/>
              <a:ext cx="219" cy="0"/>
            </a:xfrm>
            <a:prstGeom prst="line">
              <a:avLst/>
            </a:prstGeom>
            <a:noFill/>
            <a:ln w="9525">
              <a:solidFill>
                <a:schemeClr val="bg1"/>
              </a:solidFill>
              <a:round/>
              <a:headEnd/>
              <a:tailEnd/>
            </a:ln>
          </p:spPr>
          <p:txBody>
            <a:bodyPr/>
            <a:lstStyle/>
            <a:p>
              <a:endParaRPr lang="en-US"/>
            </a:p>
          </p:txBody>
        </p:sp>
        <p:sp>
          <p:nvSpPr>
            <p:cNvPr id="11287" name="Line 11"/>
            <p:cNvSpPr>
              <a:spLocks noChangeShapeType="1"/>
            </p:cNvSpPr>
            <p:nvPr/>
          </p:nvSpPr>
          <p:spPr bwMode="auto">
            <a:xfrm>
              <a:off x="1445" y="2331"/>
              <a:ext cx="0" cy="210"/>
            </a:xfrm>
            <a:prstGeom prst="line">
              <a:avLst/>
            </a:prstGeom>
            <a:noFill/>
            <a:ln w="9525">
              <a:solidFill>
                <a:schemeClr val="bg1"/>
              </a:solidFill>
              <a:round/>
              <a:headEnd/>
              <a:tailEnd/>
            </a:ln>
          </p:spPr>
          <p:txBody>
            <a:bodyPr/>
            <a:lstStyle/>
            <a:p>
              <a:endParaRPr lang="en-US"/>
            </a:p>
          </p:txBody>
        </p:sp>
      </p:grpSp>
      <p:sp>
        <p:nvSpPr>
          <p:cNvPr id="138252" name="Freeform 12"/>
          <p:cNvSpPr>
            <a:spLocks/>
          </p:cNvSpPr>
          <p:nvPr/>
        </p:nvSpPr>
        <p:spPr bwMode="auto">
          <a:xfrm>
            <a:off x="6457950" y="2054225"/>
            <a:ext cx="1333500" cy="128588"/>
          </a:xfrm>
          <a:custGeom>
            <a:avLst/>
            <a:gdLst>
              <a:gd name="T0" fmla="*/ 2147483647 w 484"/>
              <a:gd name="T1" fmla="*/ 0 h 89"/>
              <a:gd name="T2" fmla="*/ 1176596140 w 484"/>
              <a:gd name="T3" fmla="*/ 0 h 89"/>
              <a:gd name="T4" fmla="*/ 0 w 484"/>
              <a:gd name="T5" fmla="*/ 185785080 h 89"/>
              <a:gd name="T6" fmla="*/ 0 60000 65536"/>
              <a:gd name="T7" fmla="*/ 0 60000 65536"/>
              <a:gd name="T8" fmla="*/ 0 60000 65536"/>
              <a:gd name="T9" fmla="*/ 0 w 484"/>
              <a:gd name="T10" fmla="*/ 0 h 89"/>
              <a:gd name="T11" fmla="*/ 484 w 484"/>
              <a:gd name="T12" fmla="*/ 89 h 89"/>
            </a:gdLst>
            <a:ahLst/>
            <a:cxnLst>
              <a:cxn ang="T6">
                <a:pos x="T0" y="T1"/>
              </a:cxn>
              <a:cxn ang="T7">
                <a:pos x="T2" y="T3"/>
              </a:cxn>
              <a:cxn ang="T8">
                <a:pos x="T4" y="T5"/>
              </a:cxn>
            </a:cxnLst>
            <a:rect l="T9" t="T10" r="T11" b="T12"/>
            <a:pathLst>
              <a:path w="484" h="89">
                <a:moveTo>
                  <a:pt x="484" y="0"/>
                </a:moveTo>
                <a:lnTo>
                  <a:pt x="155" y="0"/>
                </a:lnTo>
                <a:lnTo>
                  <a:pt x="0" y="89"/>
                </a:lnTo>
              </a:path>
            </a:pathLst>
          </a:custGeom>
          <a:noFill/>
          <a:ln w="9525">
            <a:solidFill>
              <a:schemeClr val="tx1"/>
            </a:solidFill>
            <a:round/>
            <a:headEnd type="none" w="med" len="med"/>
            <a:tailEnd type="arrow" w="med" len="med"/>
          </a:ln>
        </p:spPr>
        <p:txBody>
          <a:bodyPr/>
          <a:lstStyle/>
          <a:p>
            <a:endParaRPr lang="en-US"/>
          </a:p>
        </p:txBody>
      </p:sp>
      <p:sp>
        <p:nvSpPr>
          <p:cNvPr id="138253" name="Line 13"/>
          <p:cNvSpPr>
            <a:spLocks noChangeShapeType="1"/>
          </p:cNvSpPr>
          <p:nvPr/>
        </p:nvSpPr>
        <p:spPr bwMode="auto">
          <a:xfrm flipH="1">
            <a:off x="6427788" y="2419350"/>
            <a:ext cx="1189037" cy="1588"/>
          </a:xfrm>
          <a:prstGeom prst="line">
            <a:avLst/>
          </a:prstGeom>
          <a:noFill/>
          <a:ln w="9525">
            <a:solidFill>
              <a:schemeClr val="tx1"/>
            </a:solidFill>
            <a:round/>
            <a:headEnd/>
            <a:tailEnd type="arrow" w="med" len="med"/>
          </a:ln>
        </p:spPr>
        <p:txBody>
          <a:bodyPr/>
          <a:lstStyle/>
          <a:p>
            <a:endParaRPr lang="en-US"/>
          </a:p>
        </p:txBody>
      </p:sp>
      <p:sp>
        <p:nvSpPr>
          <p:cNvPr id="138254" name="Line 14"/>
          <p:cNvSpPr>
            <a:spLocks noChangeShapeType="1"/>
          </p:cNvSpPr>
          <p:nvPr/>
        </p:nvSpPr>
        <p:spPr bwMode="auto">
          <a:xfrm flipH="1">
            <a:off x="6159500" y="2789238"/>
            <a:ext cx="1017588" cy="1587"/>
          </a:xfrm>
          <a:prstGeom prst="line">
            <a:avLst/>
          </a:prstGeom>
          <a:noFill/>
          <a:ln w="9525">
            <a:solidFill>
              <a:schemeClr val="tx1"/>
            </a:solidFill>
            <a:round/>
            <a:headEnd/>
            <a:tailEnd type="arrow" w="med" len="med"/>
          </a:ln>
        </p:spPr>
        <p:txBody>
          <a:bodyPr/>
          <a:lstStyle/>
          <a:p>
            <a:endParaRPr lang="en-US"/>
          </a:p>
        </p:txBody>
      </p:sp>
      <p:sp>
        <p:nvSpPr>
          <p:cNvPr id="138255" name="Line 15"/>
          <p:cNvSpPr>
            <a:spLocks noChangeShapeType="1"/>
          </p:cNvSpPr>
          <p:nvPr/>
        </p:nvSpPr>
        <p:spPr bwMode="auto">
          <a:xfrm flipH="1">
            <a:off x="6196013" y="3132138"/>
            <a:ext cx="1006475" cy="1587"/>
          </a:xfrm>
          <a:prstGeom prst="line">
            <a:avLst/>
          </a:prstGeom>
          <a:noFill/>
          <a:ln w="9525">
            <a:solidFill>
              <a:schemeClr val="tx1"/>
            </a:solidFill>
            <a:round/>
            <a:headEnd/>
            <a:tailEnd type="arrow" w="med" len="med"/>
          </a:ln>
        </p:spPr>
        <p:txBody>
          <a:bodyPr/>
          <a:lstStyle/>
          <a:p>
            <a:endParaRPr lang="en-US"/>
          </a:p>
        </p:txBody>
      </p:sp>
      <p:sp>
        <p:nvSpPr>
          <p:cNvPr id="138256" name="Text Box 16"/>
          <p:cNvSpPr txBox="1">
            <a:spLocks noChangeArrowheads="1"/>
          </p:cNvSpPr>
          <p:nvPr/>
        </p:nvSpPr>
        <p:spPr bwMode="auto">
          <a:xfrm>
            <a:off x="7145338" y="2909888"/>
            <a:ext cx="2154237" cy="457200"/>
          </a:xfrm>
          <a:prstGeom prst="rect">
            <a:avLst/>
          </a:prstGeom>
          <a:noFill/>
          <a:ln w="9525">
            <a:noFill/>
            <a:miter lim="800000"/>
            <a:headEnd/>
            <a:tailEnd/>
          </a:ln>
        </p:spPr>
        <p:txBody>
          <a:bodyPr>
            <a:spAutoFit/>
          </a:bodyPr>
          <a:lstStyle/>
          <a:p>
            <a:r>
              <a:rPr lang="en-US" sz="2400">
                <a:solidFill>
                  <a:schemeClr val="hlink"/>
                </a:solidFill>
                <a:latin typeface="Arial" charset="0"/>
              </a:rPr>
              <a:t>inner core </a:t>
            </a:r>
            <a:r>
              <a:rPr lang="en-US" sz="2400" i="1">
                <a:solidFill>
                  <a:schemeClr val="hlink"/>
                </a:solidFill>
                <a:latin typeface="Arial" charset="0"/>
              </a:rPr>
              <a:t>M</a:t>
            </a:r>
            <a:r>
              <a:rPr lang="en-US" sz="2400" baseline="-25000">
                <a:solidFill>
                  <a:schemeClr val="hlink"/>
                </a:solidFill>
                <a:latin typeface="Arial" charset="0"/>
              </a:rPr>
              <a:t>I</a:t>
            </a:r>
          </a:p>
        </p:txBody>
      </p:sp>
      <p:sp>
        <p:nvSpPr>
          <p:cNvPr id="138257" name="Text Box 17"/>
          <p:cNvSpPr txBox="1">
            <a:spLocks noChangeArrowheads="1"/>
          </p:cNvSpPr>
          <p:nvPr/>
        </p:nvSpPr>
        <p:spPr bwMode="auto">
          <a:xfrm>
            <a:off x="7132638" y="2541588"/>
            <a:ext cx="2190750" cy="457200"/>
          </a:xfrm>
          <a:prstGeom prst="rect">
            <a:avLst/>
          </a:prstGeom>
          <a:noFill/>
          <a:ln w="9525">
            <a:noFill/>
            <a:miter lim="800000"/>
            <a:headEnd/>
            <a:tailEnd/>
          </a:ln>
        </p:spPr>
        <p:txBody>
          <a:bodyPr>
            <a:spAutoFit/>
          </a:bodyPr>
          <a:lstStyle/>
          <a:p>
            <a:r>
              <a:rPr lang="en-US" sz="2400">
                <a:solidFill>
                  <a:schemeClr val="hlink"/>
                </a:solidFill>
                <a:latin typeface="Arial" charset="0"/>
              </a:rPr>
              <a:t>outer core </a:t>
            </a:r>
            <a:r>
              <a:rPr lang="en-US" sz="2400" i="1">
                <a:solidFill>
                  <a:schemeClr val="hlink"/>
                </a:solidFill>
                <a:latin typeface="Arial" charset="0"/>
              </a:rPr>
              <a:t>M</a:t>
            </a:r>
            <a:r>
              <a:rPr lang="en-US" sz="2400" baseline="-25000">
                <a:solidFill>
                  <a:schemeClr val="hlink"/>
                </a:solidFill>
                <a:latin typeface="Arial" charset="0"/>
              </a:rPr>
              <a:t>O</a:t>
            </a:r>
          </a:p>
        </p:txBody>
      </p:sp>
      <p:sp>
        <p:nvSpPr>
          <p:cNvPr id="138258" name="Text Box 18"/>
          <p:cNvSpPr txBox="1">
            <a:spLocks noChangeArrowheads="1"/>
          </p:cNvSpPr>
          <p:nvPr/>
        </p:nvSpPr>
        <p:spPr bwMode="auto">
          <a:xfrm>
            <a:off x="7570788" y="2159000"/>
            <a:ext cx="1790700" cy="457200"/>
          </a:xfrm>
          <a:prstGeom prst="rect">
            <a:avLst/>
          </a:prstGeom>
          <a:noFill/>
          <a:ln w="9525">
            <a:noFill/>
            <a:miter lim="800000"/>
            <a:headEnd/>
            <a:tailEnd/>
          </a:ln>
        </p:spPr>
        <p:txBody>
          <a:bodyPr>
            <a:spAutoFit/>
          </a:bodyPr>
          <a:lstStyle/>
          <a:p>
            <a:r>
              <a:rPr lang="en-US" sz="2400">
                <a:solidFill>
                  <a:schemeClr val="hlink"/>
                </a:solidFill>
                <a:latin typeface="Arial" charset="0"/>
              </a:rPr>
              <a:t>mantle </a:t>
            </a:r>
            <a:r>
              <a:rPr lang="en-US" sz="2400" i="1">
                <a:solidFill>
                  <a:schemeClr val="hlink"/>
                </a:solidFill>
                <a:latin typeface="Arial" charset="0"/>
              </a:rPr>
              <a:t>M</a:t>
            </a:r>
            <a:r>
              <a:rPr lang="en-US" sz="2400" baseline="-25000">
                <a:solidFill>
                  <a:schemeClr val="hlink"/>
                </a:solidFill>
                <a:latin typeface="Arial" charset="0"/>
              </a:rPr>
              <a:t>M</a:t>
            </a:r>
            <a:endParaRPr lang="en-US" sz="2400">
              <a:solidFill>
                <a:schemeClr val="hlink"/>
              </a:solidFill>
              <a:latin typeface="Arial" charset="0"/>
            </a:endParaRPr>
          </a:p>
        </p:txBody>
      </p:sp>
      <p:sp>
        <p:nvSpPr>
          <p:cNvPr id="138259" name="Text Box 19"/>
          <p:cNvSpPr txBox="1">
            <a:spLocks noChangeArrowheads="1"/>
          </p:cNvSpPr>
          <p:nvPr/>
        </p:nvSpPr>
        <p:spPr bwMode="auto">
          <a:xfrm>
            <a:off x="7839075" y="1803400"/>
            <a:ext cx="1620838" cy="457200"/>
          </a:xfrm>
          <a:prstGeom prst="rect">
            <a:avLst/>
          </a:prstGeom>
          <a:noFill/>
          <a:ln w="9525">
            <a:noFill/>
            <a:miter lim="800000"/>
            <a:headEnd/>
            <a:tailEnd/>
          </a:ln>
        </p:spPr>
        <p:txBody>
          <a:bodyPr>
            <a:spAutoFit/>
          </a:bodyPr>
          <a:lstStyle/>
          <a:p>
            <a:r>
              <a:rPr lang="en-US" sz="2400">
                <a:solidFill>
                  <a:schemeClr val="hlink"/>
                </a:solidFill>
                <a:latin typeface="Arial" charset="0"/>
              </a:rPr>
              <a:t>crust </a:t>
            </a:r>
            <a:r>
              <a:rPr lang="en-US" sz="2400" i="1">
                <a:solidFill>
                  <a:schemeClr val="hlink"/>
                </a:solidFill>
                <a:latin typeface="Arial" charset="0"/>
              </a:rPr>
              <a:t>M</a:t>
            </a:r>
            <a:r>
              <a:rPr lang="en-US" sz="2400" baseline="-25000">
                <a:solidFill>
                  <a:schemeClr val="hlink"/>
                </a:solidFill>
                <a:latin typeface="Arial" charset="0"/>
              </a:rPr>
              <a:t>C</a:t>
            </a:r>
            <a:endParaRPr lang="en-US" sz="2400">
              <a:solidFill>
                <a:schemeClr val="hlink"/>
              </a:solidFill>
              <a:latin typeface="Arial" charset="0"/>
            </a:endParaRPr>
          </a:p>
        </p:txBody>
      </p:sp>
      <p:sp>
        <p:nvSpPr>
          <p:cNvPr id="136202" name="Text Box 10"/>
          <p:cNvSpPr txBox="1">
            <a:spLocks noChangeArrowheads="1"/>
          </p:cNvSpPr>
          <p:nvPr/>
        </p:nvSpPr>
        <p:spPr bwMode="auto">
          <a:xfrm>
            <a:off x="2628900" y="2636838"/>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6" name="Line 14"/>
          <p:cNvSpPr>
            <a:spLocks noChangeShapeType="1"/>
          </p:cNvSpPr>
          <p:nvPr/>
        </p:nvSpPr>
        <p:spPr bwMode="auto">
          <a:xfrm>
            <a:off x="1770063" y="3055938"/>
            <a:ext cx="4354512" cy="0"/>
          </a:xfrm>
          <a:prstGeom prst="line">
            <a:avLst/>
          </a:prstGeom>
          <a:noFill/>
          <a:ln w="28575">
            <a:solidFill>
              <a:srgbClr val="FF0000"/>
            </a:solidFill>
            <a:prstDash val="dash"/>
            <a:round/>
            <a:headEnd type="arrow" w="med" len="med"/>
            <a:tailEnd/>
          </a:ln>
        </p:spPr>
        <p:txBody>
          <a:bodyPr/>
          <a:lstStyle/>
          <a:p>
            <a:endParaRPr lang="en-US"/>
          </a:p>
        </p:txBody>
      </p:sp>
      <p:sp>
        <p:nvSpPr>
          <p:cNvPr id="136204" name="Text Box 12"/>
          <p:cNvSpPr txBox="1">
            <a:spLocks noChangeArrowheads="1"/>
          </p:cNvSpPr>
          <p:nvPr/>
        </p:nvSpPr>
        <p:spPr bwMode="auto">
          <a:xfrm>
            <a:off x="4198938" y="3500438"/>
            <a:ext cx="358775" cy="457200"/>
          </a:xfrm>
          <a:prstGeom prst="rect">
            <a:avLst/>
          </a:prstGeom>
          <a:noFill/>
          <a:ln w="9525">
            <a:noFill/>
            <a:miter lim="800000"/>
            <a:headEnd/>
            <a:tailEnd/>
          </a:ln>
        </p:spPr>
        <p:txBody>
          <a:bodyPr>
            <a:spAutoFit/>
          </a:bodyPr>
          <a:lstStyle/>
          <a:p>
            <a:r>
              <a:rPr lang="en-US" sz="2400" i="1">
                <a:latin typeface="Arial" charset="0"/>
              </a:rPr>
              <a:t>r</a:t>
            </a:r>
            <a:r>
              <a:rPr lang="en-US" sz="2400">
                <a:latin typeface="Arial" charset="0"/>
              </a:rPr>
              <a:t> </a:t>
            </a:r>
          </a:p>
        </p:txBody>
      </p:sp>
      <p:sp>
        <p:nvSpPr>
          <p:cNvPr id="136201" name="Oval 9"/>
          <p:cNvSpPr>
            <a:spLocks noChangeArrowheads="1"/>
          </p:cNvSpPr>
          <p:nvPr/>
        </p:nvSpPr>
        <p:spPr bwMode="auto">
          <a:xfrm>
            <a:off x="2520950" y="2955925"/>
            <a:ext cx="150813" cy="150813"/>
          </a:xfrm>
          <a:prstGeom prst="ellipse">
            <a:avLst/>
          </a:prstGeom>
          <a:solidFill>
            <a:schemeClr val="accent1"/>
          </a:solidFill>
          <a:ln w="9525">
            <a:solidFill>
              <a:schemeClr val="tx1"/>
            </a:solidFill>
            <a:round/>
            <a:headEnd/>
            <a:tailEnd/>
          </a:ln>
        </p:spPr>
        <p:txBody>
          <a:bodyPr wrap="none" anchor="ctr"/>
          <a:lstStyle/>
          <a:p>
            <a:endParaRPr lang="en-US" sz="1800">
              <a:latin typeface="Arial" charset="0"/>
            </a:endParaRPr>
          </a:p>
        </p:txBody>
      </p:sp>
      <p:sp>
        <p:nvSpPr>
          <p:cNvPr id="136211" name="AutoShape 19"/>
          <p:cNvSpPr>
            <a:spLocks/>
          </p:cNvSpPr>
          <p:nvPr/>
        </p:nvSpPr>
        <p:spPr bwMode="auto">
          <a:xfrm rot="-5400000">
            <a:off x="4093369" y="1554956"/>
            <a:ext cx="522288" cy="3521075"/>
          </a:xfrm>
          <a:prstGeom prst="leftBrace">
            <a:avLst>
              <a:gd name="adj1" fmla="val 56180"/>
              <a:gd name="adj2" fmla="val 50000"/>
            </a:avLst>
          </a:prstGeom>
          <a:noFill/>
          <a:ln w="9525">
            <a:solidFill>
              <a:schemeClr val="tx1"/>
            </a:solidFill>
            <a:round/>
            <a:headEnd/>
            <a:tailEnd/>
          </a:ln>
        </p:spPr>
        <p:txBody>
          <a:bodyPr vert="eaVert" wrap="none" anchor="ctr"/>
          <a:lstStyle/>
          <a:p>
            <a:endParaRPr lang="en-US" sz="18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23">
                                            <p:txEl>
                                              <p:pRg st="1" end="1"/>
                                            </p:txEl>
                                          </p:spTgt>
                                        </p:tgtEl>
                                        <p:attrNameLst>
                                          <p:attrName>style.visibility</p:attrName>
                                        </p:attrNameLst>
                                      </p:cBhvr>
                                      <p:to>
                                        <p:strVal val="visible"/>
                                      </p:to>
                                    </p:set>
                                    <p:anim calcmode="lin" valueType="num">
                                      <p:cBhvr additive="base">
                                        <p:cTn id="13" dur="500" fill="hold"/>
                                        <p:tgtEl>
                                          <p:spTgt spid="84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fade">
                                      <p:cBhvr>
                                        <p:cTn id="19" dur="500"/>
                                        <p:tgtEl>
                                          <p:spTgt spid="138248"/>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8247"/>
                                        </p:tgtEl>
                                        <p:attrNameLst>
                                          <p:attrName>style.visibility</p:attrName>
                                        </p:attrNameLst>
                                      </p:cBhvr>
                                      <p:to>
                                        <p:strVal val="visible"/>
                                      </p:to>
                                    </p:set>
                                    <p:animEffect transition="in" filter="fade">
                                      <p:cBhvr>
                                        <p:cTn id="24" dur="500"/>
                                        <p:tgtEl>
                                          <p:spTgt spid="138247"/>
                                        </p:tgtEl>
                                      </p:cBhvr>
                                    </p:animEffect>
                                  </p:childTnLst>
                                  <p:subTnLst>
                                    <p:audio>
                                      <p:cMediaNode>
                                        <p:cTn display="0" masterRel="sameClick">
                                          <p:stCondLst>
                                            <p:cond evt="begin" delay="0">
                                              <p:tn val="22"/>
                                            </p:cond>
                                          </p:stCondLst>
                                          <p:endCondLst>
                                            <p:cond evt="onStopAudio" delay="0">
                                              <p:tgtEl>
                                                <p:sldTgt/>
                                              </p:tgtEl>
                                            </p:cond>
                                          </p:endCondLst>
                                        </p:cTn>
                                        <p:tgtEl>
                                          <p:sndTgt r:embed="rId5" name="camera.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8246"/>
                                        </p:tgtEl>
                                        <p:attrNameLst>
                                          <p:attrName>style.visibility</p:attrName>
                                        </p:attrNameLst>
                                      </p:cBhvr>
                                      <p:to>
                                        <p:strVal val="visible"/>
                                      </p:to>
                                    </p:set>
                                    <p:animEffect transition="in" filter="fade">
                                      <p:cBhvr>
                                        <p:cTn id="29" dur="500"/>
                                        <p:tgtEl>
                                          <p:spTgt spid="138246"/>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8245"/>
                                        </p:tgtEl>
                                        <p:attrNameLst>
                                          <p:attrName>style.visibility</p:attrName>
                                        </p:attrNameLst>
                                      </p:cBhvr>
                                      <p:to>
                                        <p:strVal val="visible"/>
                                      </p:to>
                                    </p:set>
                                    <p:animEffect transition="in" filter="fade">
                                      <p:cBhvr>
                                        <p:cTn id="34" dur="500"/>
                                        <p:tgtEl>
                                          <p:spTgt spid="138245"/>
                                        </p:tgtEl>
                                      </p:cBhvr>
                                    </p:animEffect>
                                  </p:childTnLst>
                                  <p:subTnLst>
                                    <p:audio>
                                      <p:cMediaNode>
                                        <p:cTn display="0" masterRel="sameClick">
                                          <p:stCondLst>
                                            <p:cond evt="begin" delay="0">
                                              <p:tn val="32"/>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8255"/>
                                        </p:tgtEl>
                                        <p:attrNameLst>
                                          <p:attrName>style.visibility</p:attrName>
                                        </p:attrNameLst>
                                      </p:cBhvr>
                                      <p:to>
                                        <p:strVal val="visible"/>
                                      </p:to>
                                    </p:set>
                                    <p:animEffect transition="in" filter="wipe(right)">
                                      <p:cBhvr>
                                        <p:cTn id="45" dur="500"/>
                                        <p:tgtEl>
                                          <p:spTgt spid="138255"/>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138256"/>
                                        </p:tgtEl>
                                        <p:attrNameLst>
                                          <p:attrName>style.visibility</p:attrName>
                                        </p:attrNameLst>
                                      </p:cBhvr>
                                      <p:to>
                                        <p:strVal val="visible"/>
                                      </p:to>
                                    </p:set>
                                    <p:animEffect transition="in" filter="wipe(left)">
                                      <p:cBhvr>
                                        <p:cTn id="48" dur="500"/>
                                        <p:tgtEl>
                                          <p:spTgt spid="13825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8254"/>
                                        </p:tgtEl>
                                        <p:attrNameLst>
                                          <p:attrName>style.visibility</p:attrName>
                                        </p:attrNameLst>
                                      </p:cBhvr>
                                      <p:to>
                                        <p:strVal val="visible"/>
                                      </p:to>
                                    </p:set>
                                    <p:animEffect transition="in" filter="wipe(right)">
                                      <p:cBhvr>
                                        <p:cTn id="53" dur="500"/>
                                        <p:tgtEl>
                                          <p:spTgt spid="13825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138257"/>
                                        </p:tgtEl>
                                        <p:attrNameLst>
                                          <p:attrName>style.visibility</p:attrName>
                                        </p:attrNameLst>
                                      </p:cBhvr>
                                      <p:to>
                                        <p:strVal val="visible"/>
                                      </p:to>
                                    </p:set>
                                    <p:animEffect transition="in" filter="wipe(left)">
                                      <p:cBhvr>
                                        <p:cTn id="56" dur="500"/>
                                        <p:tgtEl>
                                          <p:spTgt spid="13825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38253"/>
                                        </p:tgtEl>
                                        <p:attrNameLst>
                                          <p:attrName>style.visibility</p:attrName>
                                        </p:attrNameLst>
                                      </p:cBhvr>
                                      <p:to>
                                        <p:strVal val="visible"/>
                                      </p:to>
                                    </p:set>
                                    <p:animEffect transition="in" filter="wipe(right)">
                                      <p:cBhvr>
                                        <p:cTn id="61" dur="500"/>
                                        <p:tgtEl>
                                          <p:spTgt spid="13825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par>
                                <p:cTn id="62" presetID="22" presetClass="entr" presetSubtype="8" fill="hold" grpId="0" nodeType="withEffect">
                                  <p:stCondLst>
                                    <p:cond delay="0"/>
                                  </p:stCondLst>
                                  <p:childTnLst>
                                    <p:set>
                                      <p:cBhvr>
                                        <p:cTn id="63" dur="1" fill="hold">
                                          <p:stCondLst>
                                            <p:cond delay="0"/>
                                          </p:stCondLst>
                                        </p:cTn>
                                        <p:tgtEl>
                                          <p:spTgt spid="138258"/>
                                        </p:tgtEl>
                                        <p:attrNameLst>
                                          <p:attrName>style.visibility</p:attrName>
                                        </p:attrNameLst>
                                      </p:cBhvr>
                                      <p:to>
                                        <p:strVal val="visible"/>
                                      </p:to>
                                    </p:set>
                                    <p:animEffect transition="in" filter="wipe(left)">
                                      <p:cBhvr>
                                        <p:cTn id="64" dur="500"/>
                                        <p:tgtEl>
                                          <p:spTgt spid="138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38252"/>
                                        </p:tgtEl>
                                        <p:attrNameLst>
                                          <p:attrName>style.visibility</p:attrName>
                                        </p:attrNameLst>
                                      </p:cBhvr>
                                      <p:to>
                                        <p:strVal val="visible"/>
                                      </p:to>
                                    </p:set>
                                    <p:animEffect transition="in" filter="wipe(right)">
                                      <p:cBhvr>
                                        <p:cTn id="69" dur="500"/>
                                        <p:tgtEl>
                                          <p:spTgt spid="138252"/>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22" presetClass="entr" presetSubtype="8" fill="hold" grpId="0" nodeType="withEffect">
                                  <p:stCondLst>
                                    <p:cond delay="0"/>
                                  </p:stCondLst>
                                  <p:childTnLst>
                                    <p:set>
                                      <p:cBhvr>
                                        <p:cTn id="71" dur="1" fill="hold">
                                          <p:stCondLst>
                                            <p:cond delay="0"/>
                                          </p:stCondLst>
                                        </p:cTn>
                                        <p:tgtEl>
                                          <p:spTgt spid="138259"/>
                                        </p:tgtEl>
                                        <p:attrNameLst>
                                          <p:attrName>style.visibility</p:attrName>
                                        </p:attrNameLst>
                                      </p:cBhvr>
                                      <p:to>
                                        <p:strVal val="visible"/>
                                      </p:to>
                                    </p:set>
                                    <p:animEffect transition="in" filter="wipe(left)">
                                      <p:cBhvr>
                                        <p:cTn id="72" dur="500"/>
                                        <p:tgtEl>
                                          <p:spTgt spid="1382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6201"/>
                                        </p:tgtEl>
                                        <p:attrNameLst>
                                          <p:attrName>style.visibility</p:attrName>
                                        </p:attrNameLst>
                                      </p:cBhvr>
                                      <p:to>
                                        <p:strVal val="visible"/>
                                      </p:to>
                                    </p:set>
                                    <p:animEffect transition="in" filter="wipe(down)">
                                      <p:cBhvr>
                                        <p:cTn id="77" dur="500"/>
                                        <p:tgtEl>
                                          <p:spTgt spid="136201"/>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6202"/>
                                        </p:tgtEl>
                                        <p:attrNameLst>
                                          <p:attrName>style.visibility</p:attrName>
                                        </p:attrNameLst>
                                      </p:cBhvr>
                                      <p:to>
                                        <p:strVal val="visible"/>
                                      </p:to>
                                    </p:set>
                                    <p:animEffect transition="in" filter="wipe(down)">
                                      <p:cBhvr>
                                        <p:cTn id="82" dur="500"/>
                                        <p:tgtEl>
                                          <p:spTgt spid="136202"/>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par>
                                <p:cTn id="83" presetID="22" presetClass="entr" presetSubtype="2" fill="hold" grpId="0" nodeType="withEffect">
                                  <p:stCondLst>
                                    <p:cond delay="0"/>
                                  </p:stCondLst>
                                  <p:childTnLst>
                                    <p:set>
                                      <p:cBhvr>
                                        <p:cTn id="84" dur="1" fill="hold">
                                          <p:stCondLst>
                                            <p:cond delay="0"/>
                                          </p:stCondLst>
                                        </p:cTn>
                                        <p:tgtEl>
                                          <p:spTgt spid="136206"/>
                                        </p:tgtEl>
                                        <p:attrNameLst>
                                          <p:attrName>style.visibility</p:attrName>
                                        </p:attrNameLst>
                                      </p:cBhvr>
                                      <p:to>
                                        <p:strVal val="visible"/>
                                      </p:to>
                                    </p:set>
                                    <p:animEffect transition="in" filter="wipe(right)">
                                      <p:cBhvr>
                                        <p:cTn id="85" dur="500"/>
                                        <p:tgtEl>
                                          <p:spTgt spid="13620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36211"/>
                                        </p:tgtEl>
                                        <p:attrNameLst>
                                          <p:attrName>style.visibility</p:attrName>
                                        </p:attrNameLst>
                                      </p:cBhvr>
                                      <p:to>
                                        <p:strVal val="visible"/>
                                      </p:to>
                                    </p:set>
                                    <p:animEffect transition="in" filter="wipe(down)">
                                      <p:cBhvr>
                                        <p:cTn id="88" dur="2000"/>
                                        <p:tgtEl>
                                          <p:spTgt spid="136211"/>
                                        </p:tgtEl>
                                      </p:cBhvr>
                                    </p:animEffect>
                                  </p:childTnLst>
                                  <p:subTnLst>
                                    <p:audio>
                                      <p:cMediaNode>
                                        <p:cTn display="0" masterRel="sameClick">
                                          <p:stCondLst>
                                            <p:cond evt="begin" delay="0">
                                              <p:tn val="86"/>
                                            </p:cond>
                                          </p:stCondLst>
                                          <p:endCondLst>
                                            <p:cond evt="onStopAudio" delay="0">
                                              <p:tgtEl>
                                                <p:sldTgt/>
                                              </p:tgtEl>
                                            </p:cond>
                                          </p:endCondLst>
                                        </p:cTn>
                                        <p:tgtEl>
                                          <p:sndTgt r:embed="rId7" name="drumroll.wav"/>
                                        </p:tgtEl>
                                      </p:cMediaNode>
                                    </p:audio>
                                  </p:subTnLst>
                                </p:cTn>
                              </p:par>
                              <p:par>
                                <p:cTn id="89" presetID="10" presetClass="entr" presetSubtype="0" fill="hold" grpId="0" nodeType="withEffect">
                                  <p:stCondLst>
                                    <p:cond delay="0"/>
                                  </p:stCondLst>
                                  <p:childTnLst>
                                    <p:set>
                                      <p:cBhvr>
                                        <p:cTn id="90" dur="1" fill="hold">
                                          <p:stCondLst>
                                            <p:cond delay="0"/>
                                          </p:stCondLst>
                                        </p:cTn>
                                        <p:tgtEl>
                                          <p:spTgt spid="136204"/>
                                        </p:tgtEl>
                                        <p:attrNameLst>
                                          <p:attrName>style.visibility</p:attrName>
                                        </p:attrNameLst>
                                      </p:cBhvr>
                                      <p:to>
                                        <p:strVal val="visible"/>
                                      </p:to>
                                    </p:set>
                                    <p:animEffect transition="in" filter="fade">
                                      <p:cBhvr>
                                        <p:cTn id="91" dur="2000"/>
                                        <p:tgtEl>
                                          <p:spTgt spid="13620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849923">
                                            <p:txEl>
                                              <p:pRg st="3" end="3"/>
                                            </p:txEl>
                                          </p:spTgt>
                                        </p:tgtEl>
                                        <p:attrNameLst>
                                          <p:attrName>style.visibility</p:attrName>
                                        </p:attrNameLst>
                                      </p:cBhvr>
                                      <p:to>
                                        <p:strVal val="visible"/>
                                      </p:to>
                                    </p:set>
                                    <p:anim calcmode="lin" valueType="num">
                                      <p:cBhvr additive="base">
                                        <p:cTn id="96" dur="500" fill="hold"/>
                                        <p:tgtEl>
                                          <p:spTgt spid="849923">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849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849923">
                                            <p:txEl>
                                              <p:pRg st="4" end="4"/>
                                            </p:txEl>
                                          </p:spTgt>
                                        </p:tgtEl>
                                        <p:attrNameLst>
                                          <p:attrName>style.visibility</p:attrName>
                                        </p:attrNameLst>
                                      </p:cBhvr>
                                      <p:to>
                                        <p:strVal val="visible"/>
                                      </p:to>
                                    </p:set>
                                    <p:anim calcmode="lin" valueType="num">
                                      <p:cBhvr additive="base">
                                        <p:cTn id="102" dur="500" fill="hold"/>
                                        <p:tgtEl>
                                          <p:spTgt spid="849923">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499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849923">
                                            <p:txEl>
                                              <p:pRg st="5" end="5"/>
                                            </p:txEl>
                                          </p:spTgt>
                                        </p:tgtEl>
                                        <p:attrNameLst>
                                          <p:attrName>style.visibility</p:attrName>
                                        </p:attrNameLst>
                                      </p:cBhvr>
                                      <p:to>
                                        <p:strVal val="visible"/>
                                      </p:to>
                                    </p:set>
                                    <p:anim calcmode="lin" valueType="num">
                                      <p:cBhvr additive="base">
                                        <p:cTn id="108" dur="500" fill="hold"/>
                                        <p:tgtEl>
                                          <p:spTgt spid="849923">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8499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849923">
                                            <p:txEl>
                                              <p:pRg st="6" end="6"/>
                                            </p:txEl>
                                          </p:spTgt>
                                        </p:tgtEl>
                                        <p:attrNameLst>
                                          <p:attrName>style.visibility</p:attrName>
                                        </p:attrNameLst>
                                      </p:cBhvr>
                                      <p:to>
                                        <p:strVal val="visible"/>
                                      </p:to>
                                    </p:set>
                                    <p:anim calcmode="lin" valueType="num">
                                      <p:cBhvr additive="base">
                                        <p:cTn id="114" dur="500" fill="hold"/>
                                        <p:tgtEl>
                                          <p:spTgt spid="849923">
                                            <p:txEl>
                                              <p:pRg st="6" end="6"/>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8499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849923">
                                            <p:txEl>
                                              <p:pRg st="7" end="7"/>
                                            </p:txEl>
                                          </p:spTgt>
                                        </p:tgtEl>
                                        <p:attrNameLst>
                                          <p:attrName>style.visibility</p:attrName>
                                        </p:attrNameLst>
                                      </p:cBhvr>
                                      <p:to>
                                        <p:strVal val="visible"/>
                                      </p:to>
                                    </p:set>
                                    <p:anim calcmode="lin" valueType="num">
                                      <p:cBhvr additive="base">
                                        <p:cTn id="120" dur="500" fill="hold"/>
                                        <p:tgtEl>
                                          <p:spTgt spid="849923">
                                            <p:txEl>
                                              <p:pRg st="7" end="7"/>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4992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849923">
                                            <p:txEl>
                                              <p:pRg st="8" end="8"/>
                                            </p:txEl>
                                          </p:spTgt>
                                        </p:tgtEl>
                                        <p:attrNameLst>
                                          <p:attrName>style.visibility</p:attrName>
                                        </p:attrNameLst>
                                      </p:cBhvr>
                                      <p:to>
                                        <p:strVal val="visible"/>
                                      </p:to>
                                    </p:set>
                                    <p:anim calcmode="lin" valueType="num">
                                      <p:cBhvr additive="base">
                                        <p:cTn id="126" dur="500" fill="hold"/>
                                        <p:tgtEl>
                                          <p:spTgt spid="849923">
                                            <p:txEl>
                                              <p:pRg st="8" end="8"/>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8499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P spid="138246" grpId="0" animBg="1"/>
      <p:bldP spid="138247" grpId="0" animBg="1"/>
      <p:bldP spid="138248" grpId="0" animBg="1"/>
      <p:bldP spid="138252" grpId="0" animBg="1"/>
      <p:bldP spid="138253" grpId="0" animBg="1"/>
      <p:bldP spid="138254" grpId="0" animBg="1"/>
      <p:bldP spid="138255" grpId="0" animBg="1"/>
      <p:bldP spid="138256" grpId="0"/>
      <p:bldP spid="138257" grpId="0"/>
      <p:bldP spid="138258" grpId="0"/>
      <p:bldP spid="138259" grpId="0"/>
      <p:bldP spid="136202" grpId="0"/>
      <p:bldP spid="136206" grpId="0" animBg="1"/>
      <p:bldP spid="136204" grpId="0"/>
      <p:bldP spid="136201" grpId="0" animBg="1"/>
      <p:bldP spid="1362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01" name="Rectangle 9"/>
          <p:cNvSpPr>
            <a:spLocks noChangeArrowheads="1"/>
          </p:cNvSpPr>
          <p:nvPr/>
        </p:nvSpPr>
        <p:spPr bwMode="auto">
          <a:xfrm>
            <a:off x="674688" y="3673475"/>
            <a:ext cx="7772400" cy="318452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earth has a mass of </a:t>
            </a:r>
            <a:r>
              <a:rPr lang="en-US" sz="2400" i="1">
                <a:latin typeface="Arial" charset="0"/>
                <a:sym typeface="Symbol" pitchFamily="18" charset="2"/>
              </a:rPr>
              <a:t>M</a:t>
            </a:r>
            <a:r>
              <a:rPr lang="en-US" sz="2400">
                <a:latin typeface="Arial" charset="0"/>
                <a:sym typeface="Symbol" pitchFamily="18" charset="2"/>
              </a:rPr>
              <a:t> = 5.9810</a:t>
            </a:r>
            <a:r>
              <a:rPr lang="en-US" sz="2400" baseline="30000">
                <a:latin typeface="Arial" charset="0"/>
                <a:sym typeface="Symbol" pitchFamily="18" charset="2"/>
              </a:rPr>
              <a:t>24</a:t>
            </a:r>
            <a:r>
              <a:rPr lang="en-US" sz="2400" baseline="-25000">
                <a:latin typeface="Arial" charset="0"/>
                <a:sym typeface="Symbol" pitchFamily="18" charset="2"/>
              </a:rPr>
              <a:t> </a:t>
            </a:r>
            <a:r>
              <a:rPr lang="en-US" sz="2400">
                <a:latin typeface="Arial" charset="0"/>
                <a:sym typeface="Symbol" pitchFamily="18" charset="2"/>
              </a:rPr>
              <a:t>kg and the moon has a mass of </a:t>
            </a:r>
            <a:r>
              <a:rPr lang="en-US" sz="2400" i="1">
                <a:latin typeface="Arial" charset="0"/>
                <a:sym typeface="Symbol" pitchFamily="18" charset="2"/>
              </a:rPr>
              <a:t>m</a:t>
            </a:r>
            <a:r>
              <a:rPr lang="en-US" sz="2400">
                <a:latin typeface="Arial" charset="0"/>
                <a:sym typeface="Symbol" pitchFamily="18" charset="2"/>
              </a:rPr>
              <a:t> = 7.3610</a:t>
            </a:r>
            <a:r>
              <a:rPr lang="en-US" sz="2400" baseline="30000">
                <a:latin typeface="Arial" charset="0"/>
                <a:sym typeface="Symbol" pitchFamily="18" charset="2"/>
              </a:rPr>
              <a:t>22</a:t>
            </a:r>
            <a:r>
              <a:rPr lang="en-US" sz="2400" baseline="-25000">
                <a:latin typeface="Arial" charset="0"/>
                <a:sym typeface="Symbol" pitchFamily="18" charset="2"/>
              </a:rPr>
              <a:t> </a:t>
            </a:r>
            <a:r>
              <a:rPr lang="en-US" sz="2400">
                <a:latin typeface="Arial" charset="0"/>
                <a:sym typeface="Symbol" pitchFamily="18" charset="2"/>
              </a:rPr>
              <a:t>kg. The mean distance between the earth and the moon is 3.8210</a:t>
            </a:r>
            <a:r>
              <a:rPr lang="en-US" sz="2400" baseline="30000">
                <a:latin typeface="Arial" charset="0"/>
                <a:sym typeface="Symbol" pitchFamily="18" charset="2"/>
              </a:rPr>
              <a:t>8</a:t>
            </a:r>
            <a:r>
              <a:rPr lang="en-US" sz="2400" baseline="-25000">
                <a:latin typeface="Arial" charset="0"/>
                <a:sym typeface="Symbol" pitchFamily="18" charset="2"/>
              </a:rPr>
              <a:t> </a:t>
            </a:r>
            <a:r>
              <a:rPr lang="en-US" sz="2400">
                <a:latin typeface="Arial" charset="0"/>
                <a:sym typeface="Symbol" pitchFamily="18" charset="2"/>
              </a:rPr>
              <a:t>m. What is the gravitational force between them?</a:t>
            </a:r>
          </a:p>
          <a:p>
            <a:pPr>
              <a:spcBef>
                <a:spcPct val="20000"/>
              </a:spcBef>
            </a:pPr>
            <a:r>
              <a:rPr lang="en-US" sz="2400">
                <a:latin typeface="Arial" charset="0"/>
                <a:sym typeface="Symbol" pitchFamily="18" charset="2"/>
              </a:rPr>
              <a:t>SOLUTION: Use </a:t>
            </a: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GMm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r>
              <a:rPr lang="en-US" sz="2400">
                <a:latin typeface="Arial" charset="0"/>
                <a:sym typeface="Symbol" pitchFamily="18" charset="2"/>
              </a:rPr>
              <a:t>.</a:t>
            </a:r>
          </a:p>
          <a:p>
            <a:pPr>
              <a:spcBef>
                <a:spcPct val="20000"/>
              </a:spcBef>
              <a:buFont typeface="Symbol" pitchFamily="18" charset="2"/>
              <a:buNone/>
            </a:pPr>
            <a:r>
              <a:rPr lang="en-US" sz="2400" i="1">
                <a:latin typeface="Arial" charset="0"/>
                <a:sym typeface="Symbol" pitchFamily="18" charset="2"/>
              </a:rPr>
              <a:t>   F</a:t>
            </a:r>
            <a:r>
              <a:rPr lang="en-US" sz="2400">
                <a:latin typeface="Arial" charset="0"/>
                <a:sym typeface="Symbol" pitchFamily="18" charset="2"/>
              </a:rPr>
              <a:t> = (</a:t>
            </a:r>
            <a:r>
              <a:rPr lang="en-US" sz="2400">
                <a:latin typeface="Arial" charset="0"/>
                <a:cs typeface="Courier New" pitchFamily="49" charset="0"/>
                <a:sym typeface="Symbol" pitchFamily="18" charset="2"/>
              </a:rPr>
              <a:t>6.67×10</a:t>
            </a:r>
            <a:r>
              <a:rPr lang="en-US" sz="2400" baseline="30000">
                <a:latin typeface="Arial" charset="0"/>
                <a:cs typeface="Courier New" pitchFamily="49" charset="0"/>
                <a:sym typeface="Symbol" pitchFamily="18" charset="2"/>
              </a:rPr>
              <a:t>−11</a:t>
            </a:r>
            <a:r>
              <a:rPr lang="en-US" sz="2400">
                <a:latin typeface="Arial" charset="0"/>
                <a:sym typeface="Symbol" pitchFamily="18" charset="2"/>
              </a:rPr>
              <a:t>)(5.9810</a:t>
            </a:r>
            <a:r>
              <a:rPr lang="en-US" sz="2400" baseline="30000">
                <a:latin typeface="Arial" charset="0"/>
                <a:sym typeface="Symbol" pitchFamily="18" charset="2"/>
              </a:rPr>
              <a:t>24</a:t>
            </a:r>
            <a:r>
              <a:rPr lang="en-US" sz="2400" baseline="-25000">
                <a:latin typeface="Arial" charset="0"/>
                <a:sym typeface="Symbol" pitchFamily="18" charset="2"/>
              </a:rPr>
              <a:t> </a:t>
            </a:r>
            <a:r>
              <a:rPr lang="en-US" sz="2400">
                <a:latin typeface="Arial" charset="0"/>
                <a:sym typeface="Symbol" pitchFamily="18" charset="2"/>
              </a:rPr>
              <a:t>)(7.3610</a:t>
            </a:r>
            <a:r>
              <a:rPr lang="en-US" sz="2400" baseline="30000">
                <a:latin typeface="Arial" charset="0"/>
                <a:sym typeface="Symbol" pitchFamily="18" charset="2"/>
              </a:rPr>
              <a:t>22</a:t>
            </a:r>
            <a:r>
              <a:rPr lang="en-US" sz="2400" baseline="-25000">
                <a:latin typeface="Arial" charset="0"/>
                <a:sym typeface="Symbol" pitchFamily="18" charset="2"/>
              </a:rPr>
              <a:t> </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(3.8210</a:t>
            </a:r>
            <a:r>
              <a:rPr lang="en-US" sz="2400" baseline="30000">
                <a:latin typeface="Arial" charset="0"/>
                <a:sym typeface="Symbol" pitchFamily="18" charset="2"/>
              </a:rPr>
              <a:t>8</a:t>
            </a:r>
            <a:r>
              <a:rPr lang="en-US" sz="2400">
                <a:latin typeface="Arial" charset="0"/>
                <a:sym typeface="Symbol" pitchFamily="18" charset="2"/>
              </a:rPr>
              <a:t>)</a:t>
            </a:r>
            <a:r>
              <a:rPr lang="en-US" sz="2400" baseline="30000">
                <a:latin typeface="Arial" charset="0"/>
                <a:sym typeface="Symbol" pitchFamily="18" charset="2"/>
              </a:rPr>
              <a:t>2</a:t>
            </a:r>
            <a:endParaRPr lang="en-US" sz="2400">
              <a:latin typeface="Arial" charset="0"/>
              <a:sym typeface="Symbol" pitchFamily="18" charset="2"/>
            </a:endParaRPr>
          </a:p>
          <a:p>
            <a:pPr>
              <a:spcBef>
                <a:spcPct val="20000"/>
              </a:spcBef>
              <a:buFont typeface="Symbol" pitchFamily="18" charset="2"/>
              <a:buNone/>
            </a:pPr>
            <a:r>
              <a:rPr lang="en-US" sz="2400" i="1">
                <a:latin typeface="Arial" charset="0"/>
                <a:sym typeface="Symbol" pitchFamily="18" charset="2"/>
              </a:rPr>
              <a:t>   F</a:t>
            </a:r>
            <a:r>
              <a:rPr lang="en-US" sz="2400">
                <a:latin typeface="Arial" charset="0"/>
                <a:sym typeface="Symbol" pitchFamily="18" charset="2"/>
              </a:rPr>
              <a:t> = 2.0110</a:t>
            </a:r>
            <a:r>
              <a:rPr lang="en-US" sz="2400" baseline="30000">
                <a:latin typeface="Arial" charset="0"/>
                <a:sym typeface="Symbol" pitchFamily="18" charset="2"/>
              </a:rPr>
              <a:t>20</a:t>
            </a:r>
            <a:r>
              <a:rPr lang="en-US" sz="2400">
                <a:latin typeface="Arial" charset="0"/>
                <a:sym typeface="Symbol" pitchFamily="18" charset="2"/>
              </a:rPr>
              <a:t> N.</a:t>
            </a:r>
            <a:r>
              <a:rPr lang="en-US" sz="2400" baseline="-25000">
                <a:latin typeface="Arial" charset="0"/>
                <a:sym typeface="Symbol" pitchFamily="18" charset="2"/>
              </a:rPr>
              <a:t> </a:t>
            </a:r>
            <a:endParaRPr lang="en-US" sz="2400">
              <a:latin typeface="Arial" charset="0"/>
              <a:sym typeface="Symbol" pitchFamily="18" charset="2"/>
            </a:endParaRPr>
          </a:p>
        </p:txBody>
      </p:sp>
      <p:sp>
        <p:nvSpPr>
          <p:cNvPr id="801794" name="Rectangle 2"/>
          <p:cNvSpPr>
            <a:spLocks noChangeArrowheads="1"/>
          </p:cNvSpPr>
          <p:nvPr/>
        </p:nvSpPr>
        <p:spPr bwMode="auto">
          <a:xfrm>
            <a:off x="685800" y="1549400"/>
            <a:ext cx="7772400" cy="2143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Be very clear that </a:t>
            </a:r>
            <a:r>
              <a:rPr lang="en-US" sz="2400"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 is the </a:t>
            </a:r>
            <a:r>
              <a:rPr lang="en-US" sz="2400" b="1">
                <a:solidFill>
                  <a:srgbClr val="000000"/>
                </a:solidFill>
                <a:latin typeface="Arial" charset="0"/>
                <a:ea typeface="Calibri" pitchFamily="34" charset="0"/>
                <a:cs typeface="Times New Roman" pitchFamily="18" charset="0"/>
              </a:rPr>
              <a:t>distance between the centers</a:t>
            </a:r>
            <a:r>
              <a:rPr lang="en-US" sz="2400">
                <a:solidFill>
                  <a:srgbClr val="000000"/>
                </a:solidFill>
                <a:latin typeface="Arial" charset="0"/>
                <a:ea typeface="Calibri" pitchFamily="34" charset="0"/>
                <a:cs typeface="Times New Roman" pitchFamily="18" charset="0"/>
              </a:rPr>
              <a:t> of the masses.	</a:t>
            </a:r>
          </a:p>
        </p:txBody>
      </p:sp>
      <p:sp>
        <p:nvSpPr>
          <p:cNvPr id="119833" name="Line 25"/>
          <p:cNvSpPr>
            <a:spLocks noChangeShapeType="1"/>
          </p:cNvSpPr>
          <p:nvPr/>
        </p:nvSpPr>
        <p:spPr bwMode="auto">
          <a:xfrm>
            <a:off x="696913" y="3000375"/>
            <a:ext cx="4441825" cy="0"/>
          </a:xfrm>
          <a:prstGeom prst="line">
            <a:avLst/>
          </a:prstGeom>
          <a:noFill/>
          <a:ln w="9525">
            <a:solidFill>
              <a:schemeClr val="tx1"/>
            </a:solidFill>
            <a:prstDash val="dashDot"/>
            <a:round/>
            <a:headEnd/>
            <a:tailEnd/>
          </a:ln>
        </p:spPr>
        <p:txBody>
          <a:bodyPr/>
          <a:lstStyle/>
          <a:p>
            <a:pPr>
              <a:defRPr/>
            </a:pPr>
            <a:endParaRPr lang="en-US">
              <a:latin typeface="+mn-lt"/>
            </a:endParaRPr>
          </a:p>
        </p:txBody>
      </p:sp>
      <p:sp>
        <p:nvSpPr>
          <p:cNvPr id="1229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14"/>
          <p:cNvGrpSpPr>
            <a:grpSpLocks/>
          </p:cNvGrpSpPr>
          <p:nvPr/>
        </p:nvGrpSpPr>
        <p:grpSpPr bwMode="auto">
          <a:xfrm>
            <a:off x="760413" y="2703513"/>
            <a:ext cx="749300" cy="603250"/>
            <a:chOff x="1668" y="3371"/>
            <a:chExt cx="361" cy="291"/>
          </a:xfrm>
        </p:grpSpPr>
        <p:sp>
          <p:nvSpPr>
            <p:cNvPr id="11283" name="Oval 15"/>
            <p:cNvSpPr>
              <a:spLocks noChangeArrowheads="1"/>
            </p:cNvSpPr>
            <p:nvPr/>
          </p:nvSpPr>
          <p:spPr bwMode="auto">
            <a:xfrm>
              <a:off x="1691" y="3392"/>
              <a:ext cx="219" cy="219"/>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4" name="Text Box 16"/>
            <p:cNvSpPr txBox="1">
              <a:spLocks noChangeArrowheads="1"/>
            </p:cNvSpPr>
            <p:nvPr/>
          </p:nvSpPr>
          <p:spPr bwMode="auto">
            <a:xfrm>
              <a:off x="1668" y="3371"/>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1</a:t>
              </a:r>
              <a:endParaRPr lang="en-US" sz="2400" i="1" dirty="0">
                <a:solidFill>
                  <a:schemeClr val="bg1"/>
                </a:solidFill>
                <a:latin typeface="+mn-lt"/>
              </a:endParaRPr>
            </a:p>
          </p:txBody>
        </p:sp>
      </p:grpSp>
      <p:grpSp>
        <p:nvGrpSpPr>
          <p:cNvPr id="3" name="Group 17"/>
          <p:cNvGrpSpPr>
            <a:grpSpLocks/>
          </p:cNvGrpSpPr>
          <p:nvPr/>
        </p:nvGrpSpPr>
        <p:grpSpPr bwMode="auto">
          <a:xfrm>
            <a:off x="4541838" y="2714625"/>
            <a:ext cx="573087" cy="511175"/>
            <a:chOff x="2918" y="3348"/>
            <a:chExt cx="361" cy="322"/>
          </a:xfrm>
        </p:grpSpPr>
        <p:sp>
          <p:nvSpPr>
            <p:cNvPr id="11281" name="Oval 18"/>
            <p:cNvSpPr>
              <a:spLocks noChangeArrowheads="1"/>
            </p:cNvSpPr>
            <p:nvPr/>
          </p:nvSpPr>
          <p:spPr bwMode="auto">
            <a:xfrm>
              <a:off x="2939" y="3387"/>
              <a:ext cx="283" cy="283"/>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2" name="Text Box 19"/>
            <p:cNvSpPr txBox="1">
              <a:spLocks noChangeArrowheads="1"/>
            </p:cNvSpPr>
            <p:nvPr/>
          </p:nvSpPr>
          <p:spPr bwMode="auto">
            <a:xfrm>
              <a:off x="2918" y="3348"/>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2</a:t>
              </a:r>
              <a:endParaRPr lang="en-US" sz="2400" i="1" dirty="0">
                <a:solidFill>
                  <a:schemeClr val="bg1"/>
                </a:solidFill>
                <a:latin typeface="+mn-lt"/>
              </a:endParaRPr>
            </a:p>
          </p:txBody>
        </p:sp>
      </p:grpSp>
      <p:sp>
        <p:nvSpPr>
          <p:cNvPr id="119829" name="Line 21"/>
          <p:cNvSpPr>
            <a:spLocks noChangeShapeType="1"/>
          </p:cNvSpPr>
          <p:nvPr/>
        </p:nvSpPr>
        <p:spPr bwMode="auto">
          <a:xfrm>
            <a:off x="1025525" y="3478213"/>
            <a:ext cx="3817938" cy="0"/>
          </a:xfrm>
          <a:prstGeom prst="line">
            <a:avLst/>
          </a:prstGeom>
          <a:noFill/>
          <a:ln w="28575">
            <a:solidFill>
              <a:srgbClr val="FF3300"/>
            </a:solidFill>
            <a:round/>
            <a:headEnd type="arrow" w="med" len="med"/>
            <a:tailEnd type="arrow" w="med" len="med"/>
          </a:ln>
        </p:spPr>
        <p:txBody>
          <a:bodyPr/>
          <a:lstStyle/>
          <a:p>
            <a:pPr>
              <a:defRPr/>
            </a:pPr>
            <a:endParaRPr lang="en-US">
              <a:latin typeface="+mn-lt"/>
            </a:endParaRPr>
          </a:p>
        </p:txBody>
      </p:sp>
      <p:sp>
        <p:nvSpPr>
          <p:cNvPr id="119830" name="Line 22"/>
          <p:cNvSpPr>
            <a:spLocks noChangeShapeType="1"/>
          </p:cNvSpPr>
          <p:nvPr/>
        </p:nvSpPr>
        <p:spPr bwMode="auto">
          <a:xfrm flipV="1">
            <a:off x="1039813" y="3232150"/>
            <a:ext cx="0" cy="246063"/>
          </a:xfrm>
          <a:prstGeom prst="line">
            <a:avLst/>
          </a:prstGeom>
          <a:noFill/>
          <a:ln w="9525">
            <a:solidFill>
              <a:srgbClr val="FF3300"/>
            </a:solidFill>
            <a:round/>
            <a:headEnd/>
            <a:tailEnd/>
          </a:ln>
        </p:spPr>
        <p:txBody>
          <a:bodyPr/>
          <a:lstStyle/>
          <a:p>
            <a:pPr>
              <a:defRPr/>
            </a:pPr>
            <a:endParaRPr lang="en-US">
              <a:latin typeface="+mn-lt"/>
            </a:endParaRPr>
          </a:p>
        </p:txBody>
      </p:sp>
      <p:sp>
        <p:nvSpPr>
          <p:cNvPr id="119831" name="Line 23"/>
          <p:cNvSpPr>
            <a:spLocks noChangeShapeType="1"/>
          </p:cNvSpPr>
          <p:nvPr/>
        </p:nvSpPr>
        <p:spPr bwMode="auto">
          <a:xfrm flipV="1">
            <a:off x="4822825" y="3224213"/>
            <a:ext cx="0" cy="246062"/>
          </a:xfrm>
          <a:prstGeom prst="line">
            <a:avLst/>
          </a:prstGeom>
          <a:noFill/>
          <a:ln w="9525">
            <a:solidFill>
              <a:srgbClr val="FF3300"/>
            </a:solidFill>
            <a:round/>
            <a:headEnd/>
            <a:tailEnd/>
          </a:ln>
        </p:spPr>
        <p:txBody>
          <a:bodyPr/>
          <a:lstStyle/>
          <a:p>
            <a:pPr>
              <a:defRPr/>
            </a:pPr>
            <a:endParaRPr lang="en-US">
              <a:latin typeface="+mn-lt"/>
            </a:endParaRPr>
          </a:p>
        </p:txBody>
      </p:sp>
      <p:sp>
        <p:nvSpPr>
          <p:cNvPr id="119832" name="Text Box 24"/>
          <p:cNvSpPr txBox="1">
            <a:spLocks noChangeArrowheads="1"/>
          </p:cNvSpPr>
          <p:nvPr/>
        </p:nvSpPr>
        <p:spPr bwMode="auto">
          <a:xfrm>
            <a:off x="2740025" y="3233738"/>
            <a:ext cx="285750" cy="457200"/>
          </a:xfrm>
          <a:prstGeom prst="rect">
            <a:avLst/>
          </a:prstGeom>
          <a:solidFill>
            <a:srgbClr val="EAEAEA"/>
          </a:solidFill>
          <a:ln w="9525">
            <a:noFill/>
            <a:miter lim="800000"/>
            <a:headEnd/>
            <a:tailEnd/>
          </a:ln>
        </p:spPr>
        <p:txBody>
          <a:bodyPr wrap="none">
            <a:spAutoFit/>
          </a:bodyPr>
          <a:lstStyle/>
          <a:p>
            <a:pPr algn="ctr"/>
            <a:r>
              <a:rPr lang="en-US" sz="2400" i="1">
                <a:solidFill>
                  <a:srgbClr val="FF3300"/>
                </a:solidFill>
                <a:latin typeface="Arial" charset="0"/>
              </a:rPr>
              <a:t>r</a:t>
            </a:r>
          </a:p>
        </p:txBody>
      </p:sp>
      <p:sp>
        <p:nvSpPr>
          <p:cNvPr id="119834" name="Line 26"/>
          <p:cNvSpPr>
            <a:spLocks noChangeShapeType="1"/>
          </p:cNvSpPr>
          <p:nvPr/>
        </p:nvSpPr>
        <p:spPr bwMode="auto">
          <a:xfrm>
            <a:off x="1363663" y="3000375"/>
            <a:ext cx="900112" cy="0"/>
          </a:xfrm>
          <a:prstGeom prst="line">
            <a:avLst/>
          </a:prstGeom>
          <a:noFill/>
          <a:ln w="57150">
            <a:solidFill>
              <a:srgbClr val="33CC33"/>
            </a:solidFill>
            <a:round/>
            <a:headEnd/>
            <a:tailEnd type="arrow" w="med" len="med"/>
          </a:ln>
        </p:spPr>
        <p:txBody>
          <a:bodyPr/>
          <a:lstStyle/>
          <a:p>
            <a:pPr>
              <a:defRPr/>
            </a:pPr>
            <a:endParaRPr lang="en-US">
              <a:latin typeface="+mn-lt"/>
            </a:endParaRPr>
          </a:p>
        </p:txBody>
      </p:sp>
      <p:sp>
        <p:nvSpPr>
          <p:cNvPr id="119835" name="Text Box 27"/>
          <p:cNvSpPr txBox="1">
            <a:spLocks noChangeArrowheads="1"/>
          </p:cNvSpPr>
          <p:nvPr/>
        </p:nvSpPr>
        <p:spPr bwMode="auto">
          <a:xfrm>
            <a:off x="2109788" y="2992438"/>
            <a:ext cx="595312"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12</a:t>
            </a:r>
            <a:endParaRPr lang="en-US" sz="2400" dirty="0">
              <a:solidFill>
                <a:srgbClr val="33CC33"/>
              </a:solidFill>
              <a:latin typeface="+mn-lt"/>
            </a:endParaRPr>
          </a:p>
        </p:txBody>
      </p:sp>
      <p:sp>
        <p:nvSpPr>
          <p:cNvPr id="119837" name="Line 29"/>
          <p:cNvSpPr>
            <a:spLocks noChangeShapeType="1"/>
          </p:cNvSpPr>
          <p:nvPr/>
        </p:nvSpPr>
        <p:spPr bwMode="auto">
          <a:xfrm>
            <a:off x="3568700" y="2992438"/>
            <a:ext cx="900113" cy="0"/>
          </a:xfrm>
          <a:prstGeom prst="line">
            <a:avLst/>
          </a:prstGeom>
          <a:noFill/>
          <a:ln w="57150">
            <a:solidFill>
              <a:srgbClr val="33CC33"/>
            </a:solidFill>
            <a:round/>
            <a:headEnd type="arrow" w="med" len="med"/>
            <a:tailEnd/>
          </a:ln>
        </p:spPr>
        <p:txBody>
          <a:bodyPr/>
          <a:lstStyle/>
          <a:p>
            <a:pPr>
              <a:defRPr/>
            </a:pPr>
            <a:endParaRPr lang="en-US">
              <a:latin typeface="+mn-lt"/>
            </a:endParaRPr>
          </a:p>
        </p:txBody>
      </p:sp>
      <p:sp>
        <p:nvSpPr>
          <p:cNvPr id="119838" name="Text Box 30"/>
          <p:cNvSpPr txBox="1">
            <a:spLocks noChangeArrowheads="1"/>
          </p:cNvSpPr>
          <p:nvPr/>
        </p:nvSpPr>
        <p:spPr bwMode="auto">
          <a:xfrm>
            <a:off x="3244850" y="2984500"/>
            <a:ext cx="595313"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21</a:t>
            </a:r>
            <a:endParaRPr lang="en-US" sz="2400" dirty="0">
              <a:solidFill>
                <a:srgbClr val="33CC33"/>
              </a:solidFill>
              <a:latin typeface="+mn-lt"/>
            </a:endParaRPr>
          </a:p>
        </p:txBody>
      </p:sp>
      <p:pic>
        <p:nvPicPr>
          <p:cNvPr id="21" name="Picture 7" descr="moon-1"/>
          <p:cNvPicPr>
            <a:picLocks noChangeAspect="1" noChangeArrowheads="1"/>
          </p:cNvPicPr>
          <p:nvPr/>
        </p:nvPicPr>
        <p:blipFill>
          <a:blip r:embed="rId9" cstate="print">
            <a:clrChange>
              <a:clrFrom>
                <a:srgbClr val="030305"/>
              </a:clrFrom>
              <a:clrTo>
                <a:srgbClr val="030305">
                  <a:alpha val="0"/>
                </a:srgbClr>
              </a:clrTo>
            </a:clrChange>
          </a:blip>
          <a:srcRect/>
          <a:stretch>
            <a:fillRect/>
          </a:stretch>
        </p:blipFill>
        <p:spPr bwMode="auto">
          <a:xfrm>
            <a:off x="-28575" y="4248150"/>
            <a:ext cx="742950" cy="742950"/>
          </a:xfrm>
          <a:prstGeom prst="rect">
            <a:avLst/>
          </a:prstGeom>
          <a:ln>
            <a:noFill/>
          </a:ln>
          <a:effectLst>
            <a:outerShdw blurRad="292100" dist="139700" dir="2700000" algn="tl" rotWithShape="0">
              <a:srgbClr val="333333">
                <a:alpha val="65000"/>
              </a:srgbClr>
            </a:outerShdw>
          </a:effectLst>
        </p:spPr>
      </p:pic>
      <p:pic>
        <p:nvPicPr>
          <p:cNvPr id="22" name="Picture 8" descr="Earth view-white backgroun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754938" y="3932238"/>
            <a:ext cx="1389062" cy="1344612"/>
          </a:xfrm>
          <a:prstGeom prst="rect">
            <a:avLst/>
          </a:prstGeom>
          <a:ln>
            <a:noFill/>
          </a:ln>
          <a:effectLst>
            <a:outerShdw blurRad="292100" dist="139700" dir="2700000" algn="tl" rotWithShape="0">
              <a:srgbClr val="333333">
                <a:alpha val="65000"/>
              </a:srgbClr>
            </a:outerShdw>
          </a:effectLst>
        </p:spPr>
      </p:pic>
      <p:sp>
        <p:nvSpPr>
          <p:cNvPr id="23" name="Rectangle 10"/>
          <p:cNvSpPr>
            <a:spLocks noChangeArrowheads="1"/>
          </p:cNvSpPr>
          <p:nvPr/>
        </p:nvSpPr>
        <p:spPr bwMode="auto">
          <a:xfrm>
            <a:off x="5184775" y="2474913"/>
            <a:ext cx="3255963" cy="1211262"/>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The radius of each mass is immaterial.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794">
                                            <p:txEl>
                                              <p:pRg st="1" end="1"/>
                                            </p:txEl>
                                          </p:spTgt>
                                        </p:tgtEl>
                                        <p:attrNameLst>
                                          <p:attrName>style.visibility</p:attrName>
                                        </p:attrNameLst>
                                      </p:cBhvr>
                                      <p:to>
                                        <p:strVal val="visible"/>
                                      </p:to>
                                    </p:set>
                                    <p:anim calcmode="lin" valueType="num">
                                      <p:cBhvr additive="base">
                                        <p:cTn id="7" dur="500" fill="hold"/>
                                        <p:tgtEl>
                                          <p:spTgt spid="801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830"/>
                                        </p:tgtEl>
                                        <p:attrNameLst>
                                          <p:attrName>style.visibility</p:attrName>
                                        </p:attrNameLst>
                                      </p:cBhvr>
                                      <p:to>
                                        <p:strVal val="visible"/>
                                      </p:to>
                                    </p:set>
                                    <p:anim calcmode="lin" valueType="num">
                                      <p:cBhvr additive="base">
                                        <p:cTn id="25" dur="500" fill="hold"/>
                                        <p:tgtEl>
                                          <p:spTgt spid="119830"/>
                                        </p:tgtEl>
                                        <p:attrNameLst>
                                          <p:attrName>ppt_x</p:attrName>
                                        </p:attrNameLst>
                                      </p:cBhvr>
                                      <p:tavLst>
                                        <p:tav tm="0">
                                          <p:val>
                                            <p:strVal val="#ppt_x"/>
                                          </p:val>
                                        </p:tav>
                                        <p:tav tm="100000">
                                          <p:val>
                                            <p:strVal val="#ppt_x"/>
                                          </p:val>
                                        </p:tav>
                                      </p:tavLst>
                                    </p:anim>
                                    <p:anim calcmode="lin" valueType="num">
                                      <p:cBhvr additive="base">
                                        <p:cTn id="26" dur="500" fill="hold"/>
                                        <p:tgtEl>
                                          <p:spTgt spid="1198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31"/>
                                        </p:tgtEl>
                                        <p:attrNameLst>
                                          <p:attrName>style.visibility</p:attrName>
                                        </p:attrNameLst>
                                      </p:cBhvr>
                                      <p:to>
                                        <p:strVal val="visible"/>
                                      </p:to>
                                    </p:set>
                                    <p:anim calcmode="lin" valueType="num">
                                      <p:cBhvr additive="base">
                                        <p:cTn id="31" dur="500" fill="hold"/>
                                        <p:tgtEl>
                                          <p:spTgt spid="119831"/>
                                        </p:tgtEl>
                                        <p:attrNameLst>
                                          <p:attrName>ppt_x</p:attrName>
                                        </p:attrNameLst>
                                      </p:cBhvr>
                                      <p:tavLst>
                                        <p:tav tm="0">
                                          <p:val>
                                            <p:strVal val="#ppt_x"/>
                                          </p:val>
                                        </p:tav>
                                        <p:tav tm="100000">
                                          <p:val>
                                            <p:strVal val="#ppt_x"/>
                                          </p:val>
                                        </p:tav>
                                      </p:tavLst>
                                    </p:anim>
                                    <p:anim calcmode="lin" valueType="num">
                                      <p:cBhvr additive="base">
                                        <p:cTn id="32" dur="500" fill="hold"/>
                                        <p:tgtEl>
                                          <p:spTgt spid="1198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829"/>
                                        </p:tgtEl>
                                        <p:attrNameLst>
                                          <p:attrName>style.visibility</p:attrName>
                                        </p:attrNameLst>
                                      </p:cBhvr>
                                      <p:to>
                                        <p:strVal val="visible"/>
                                      </p:to>
                                    </p:set>
                                    <p:anim calcmode="lin" valueType="num">
                                      <p:cBhvr additive="base">
                                        <p:cTn id="37" dur="500" fill="hold"/>
                                        <p:tgtEl>
                                          <p:spTgt spid="119829"/>
                                        </p:tgtEl>
                                        <p:attrNameLst>
                                          <p:attrName>ppt_x</p:attrName>
                                        </p:attrNameLst>
                                      </p:cBhvr>
                                      <p:tavLst>
                                        <p:tav tm="0">
                                          <p:val>
                                            <p:strVal val="#ppt_x"/>
                                          </p:val>
                                        </p:tav>
                                        <p:tav tm="100000">
                                          <p:val>
                                            <p:strVal val="#ppt_x"/>
                                          </p:val>
                                        </p:tav>
                                      </p:tavLst>
                                    </p:anim>
                                    <p:anim calcmode="lin" valueType="num">
                                      <p:cBhvr additive="base">
                                        <p:cTn id="38" dur="500" fill="hold"/>
                                        <p:tgtEl>
                                          <p:spTgt spid="1198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832"/>
                                        </p:tgtEl>
                                        <p:attrNameLst>
                                          <p:attrName>style.visibility</p:attrName>
                                        </p:attrNameLst>
                                      </p:cBhvr>
                                      <p:to>
                                        <p:strVal val="visible"/>
                                      </p:to>
                                    </p:set>
                                    <p:anim calcmode="lin" valueType="num">
                                      <p:cBhvr additive="base">
                                        <p:cTn id="43" dur="500" fill="hold"/>
                                        <p:tgtEl>
                                          <p:spTgt spid="119832"/>
                                        </p:tgtEl>
                                        <p:attrNameLst>
                                          <p:attrName>ppt_x</p:attrName>
                                        </p:attrNameLst>
                                      </p:cBhvr>
                                      <p:tavLst>
                                        <p:tav tm="0">
                                          <p:val>
                                            <p:strVal val="#ppt_x"/>
                                          </p:val>
                                        </p:tav>
                                        <p:tav tm="100000">
                                          <p:val>
                                            <p:strVal val="#ppt_x"/>
                                          </p:val>
                                        </p:tav>
                                      </p:tavLst>
                                    </p:anim>
                                    <p:anim calcmode="lin" valueType="num">
                                      <p:cBhvr additive="base">
                                        <p:cTn id="44" dur="500" fill="hold"/>
                                        <p:tgtEl>
                                          <p:spTgt spid="1198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9833"/>
                                        </p:tgtEl>
                                        <p:attrNameLst>
                                          <p:attrName>style.visibility</p:attrName>
                                        </p:attrNameLst>
                                      </p:cBhvr>
                                      <p:to>
                                        <p:strVal val="visible"/>
                                      </p:to>
                                    </p:set>
                                    <p:animEffect transition="in" filter="wipe(left)">
                                      <p:cBhvr>
                                        <p:cTn id="49" dur="500"/>
                                        <p:tgtEl>
                                          <p:spTgt spid="119833"/>
                                        </p:tgtEl>
                                      </p:cBhvr>
                                    </p:animEffect>
                                  </p:childTnLst>
                                  <p:subTnLst>
                                    <p:audio>
                                      <p:cMediaNode>
                                        <p:cTn display="0" masterRel="sameClick">
                                          <p:stCondLst>
                                            <p:cond evt="begin" delay="0">
                                              <p:tn val="47"/>
                                            </p:cond>
                                          </p:stCondLst>
                                          <p:endCondLst>
                                            <p:cond evt="onStopAudio" delay="0">
                                              <p:tgtEl>
                                                <p:sldTgt/>
                                              </p:tgtEl>
                                            </p:cond>
                                          </p:endCondLst>
                                        </p:cTn>
                                        <p:tgtEl>
                                          <p:sndTgt r:embed="rId6"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9834"/>
                                        </p:tgtEl>
                                        <p:attrNameLst>
                                          <p:attrName>style.visibility</p:attrName>
                                        </p:attrNameLst>
                                      </p:cBhvr>
                                      <p:to>
                                        <p:strVal val="visible"/>
                                      </p:to>
                                    </p:set>
                                    <p:animEffect transition="in" filter="wipe(left)">
                                      <p:cBhvr>
                                        <p:cTn id="54" dur="500"/>
                                        <p:tgtEl>
                                          <p:spTgt spid="119834"/>
                                        </p:tgtEl>
                                      </p:cBhvr>
                                    </p:animEffect>
                                  </p:childTnLst>
                                  <p:subTnLst>
                                    <p:audio>
                                      <p:cMediaNode>
                                        <p:cTn display="0" masterRel="sameClick">
                                          <p:stCondLst>
                                            <p:cond evt="begin" delay="0">
                                              <p:tn val="52"/>
                                            </p:cond>
                                          </p:stCondLst>
                                          <p:endCondLst>
                                            <p:cond evt="onStopAudio" delay="0">
                                              <p:tgtEl>
                                                <p:sldTgt/>
                                              </p:tgtEl>
                                            </p:cond>
                                          </p:endCondLst>
                                        </p:cTn>
                                        <p:tgtEl>
                                          <p:sndTgt r:embed="rId7"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9835"/>
                                        </p:tgtEl>
                                        <p:attrNameLst>
                                          <p:attrName>style.visibility</p:attrName>
                                        </p:attrNameLst>
                                      </p:cBhvr>
                                      <p:to>
                                        <p:strVal val="visible"/>
                                      </p:to>
                                    </p:set>
                                    <p:animEffect transition="in" filter="fade">
                                      <p:cBhvr>
                                        <p:cTn id="59" dur="500"/>
                                        <p:tgtEl>
                                          <p:spTgt spid="119835"/>
                                        </p:tgtEl>
                                      </p:cBhvr>
                                    </p:animEffect>
                                  </p:childTnLst>
                                  <p:subTnLst>
                                    <p:audio>
                                      <p:cMediaNode>
                                        <p:cTn display="0" masterRel="sameClick">
                                          <p:stCondLst>
                                            <p:cond evt="begin" delay="0">
                                              <p:tn val="57"/>
                                            </p:cond>
                                          </p:stCondLst>
                                          <p:endCondLst>
                                            <p:cond evt="onStopAudio" delay="0">
                                              <p:tgtEl>
                                                <p:sldTgt/>
                                              </p:tgtEl>
                                            </p:cond>
                                          </p:endCondLst>
                                        </p:cTn>
                                        <p:tgtEl>
                                          <p:sndTgt r:embed="rId8" name="hammer.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19837"/>
                                        </p:tgtEl>
                                        <p:attrNameLst>
                                          <p:attrName>style.visibility</p:attrName>
                                        </p:attrNameLst>
                                      </p:cBhvr>
                                      <p:to>
                                        <p:strVal val="visible"/>
                                      </p:to>
                                    </p:set>
                                    <p:animEffect transition="in" filter="wipe(right)">
                                      <p:cBhvr>
                                        <p:cTn id="64" dur="500"/>
                                        <p:tgtEl>
                                          <p:spTgt spid="119837"/>
                                        </p:tgtEl>
                                      </p:cBhvr>
                                    </p:animEffect>
                                  </p:childTnLst>
                                  <p:subTnLst>
                                    <p:audio>
                                      <p:cMediaNode>
                                        <p:cTn display="0" masterRel="sameClick">
                                          <p:stCondLst>
                                            <p:cond evt="begin" delay="0">
                                              <p:tn val="62"/>
                                            </p:cond>
                                          </p:stCondLst>
                                          <p:endCondLst>
                                            <p:cond evt="onStopAudio" delay="0">
                                              <p:tgtEl>
                                                <p:sldTgt/>
                                              </p:tgtEl>
                                            </p:cond>
                                          </p:endCondLst>
                                        </p:cTn>
                                        <p:tgtEl>
                                          <p:sndTgt r:embed="rId7"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9838"/>
                                        </p:tgtEl>
                                        <p:attrNameLst>
                                          <p:attrName>style.visibility</p:attrName>
                                        </p:attrNameLst>
                                      </p:cBhvr>
                                      <p:to>
                                        <p:strVal val="visible"/>
                                      </p:to>
                                    </p:set>
                                    <p:animEffect transition="in" filter="fade">
                                      <p:cBhvr>
                                        <p:cTn id="69" dur="500"/>
                                        <p:tgtEl>
                                          <p:spTgt spid="119838"/>
                                        </p:tgtEl>
                                      </p:cBhvr>
                                    </p:animEffect>
                                  </p:childTnLst>
                                  <p:subTnLst>
                                    <p:audio>
                                      <p:cMediaNode>
                                        <p:cTn display="0" masterRel="sameClick">
                                          <p:stCondLst>
                                            <p:cond evt="begin" delay="0">
                                              <p:tn val="67"/>
                                            </p:cond>
                                          </p:stCondLst>
                                          <p:endCondLst>
                                            <p:cond evt="onStopAudio" delay="0">
                                              <p:tgtEl>
                                                <p:sldTgt/>
                                              </p:tgtEl>
                                            </p:cond>
                                          </p:endCondLst>
                                        </p:cTn>
                                        <p:tgtEl>
                                          <p:sndTgt r:embed="rId8" name="hammer.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01801">
                                            <p:txEl>
                                              <p:pRg st="0" end="0"/>
                                            </p:txEl>
                                          </p:spTgt>
                                        </p:tgtEl>
                                        <p:attrNameLst>
                                          <p:attrName>style.visibility</p:attrName>
                                        </p:attrNameLst>
                                      </p:cBhvr>
                                      <p:to>
                                        <p:strVal val="visible"/>
                                      </p:to>
                                    </p:set>
                                    <p:anim calcmode="lin" valueType="num">
                                      <p:cBhvr additive="base">
                                        <p:cTn id="74"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801801">
                                            <p:txEl>
                                              <p:pRg st="1" end="1"/>
                                            </p:txEl>
                                          </p:spTgt>
                                        </p:tgtEl>
                                        <p:attrNameLst>
                                          <p:attrName>style.visibility</p:attrName>
                                        </p:attrNameLst>
                                      </p:cBhvr>
                                      <p:to>
                                        <p:strVal val="visible"/>
                                      </p:to>
                                    </p:set>
                                    <p:anim calcmode="lin" valueType="num">
                                      <p:cBhvr additive="base">
                                        <p:cTn id="94"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801801">
                                            <p:txEl>
                                              <p:pRg st="2" end="2"/>
                                            </p:txEl>
                                          </p:spTgt>
                                        </p:tgtEl>
                                        <p:attrNameLst>
                                          <p:attrName>style.visibility</p:attrName>
                                        </p:attrNameLst>
                                      </p:cBhvr>
                                      <p:to>
                                        <p:strVal val="visible"/>
                                      </p:to>
                                    </p:set>
                                    <p:anim calcmode="lin" valueType="num">
                                      <p:cBhvr additive="base">
                                        <p:cTn id="100"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801801">
                                            <p:txEl>
                                              <p:pRg st="3" end="3"/>
                                            </p:txEl>
                                          </p:spTgt>
                                        </p:tgtEl>
                                        <p:attrNameLst>
                                          <p:attrName>style.visibility</p:attrName>
                                        </p:attrNameLst>
                                      </p:cBhvr>
                                      <p:to>
                                        <p:strVal val="visible"/>
                                      </p:to>
                                    </p:set>
                                    <p:anim calcmode="lin" valueType="num">
                                      <p:cBhvr additive="base">
                                        <p:cTn id="106"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2" fill="hold" nodeType="clickEffect">
                                  <p:stCondLst>
                                    <p:cond delay="0"/>
                                  </p:stCondLst>
                                  <p:childTnLst>
                                    <p:set>
                                      <p:cBhvr>
                                        <p:cTn id="111" dur="1" fill="hold">
                                          <p:stCondLst>
                                            <p:cond delay="0"/>
                                          </p:stCondLst>
                                        </p:cTn>
                                        <p:tgtEl>
                                          <p:spTgt spid="23">
                                            <p:txEl>
                                              <p:pRg st="1" end="1"/>
                                            </p:txEl>
                                          </p:spTgt>
                                        </p:tgtEl>
                                        <p:attrNameLst>
                                          <p:attrName>style.visibility</p:attrName>
                                        </p:attrNameLst>
                                      </p:cBhvr>
                                      <p:to>
                                        <p:strVal val="visible"/>
                                      </p:to>
                                    </p:set>
                                    <p:anim calcmode="lin" valueType="num">
                                      <p:cBhvr additive="base">
                                        <p:cTn id="112"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113" dur="500" fill="hold"/>
                                        <p:tgtEl>
                                          <p:spTgt spid="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2" grpId="0" animBg="1"/>
      <p:bldP spid="119835" grpId="0"/>
      <p:bldP spid="1198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688975" y="5648325"/>
            <a:ext cx="7751763" cy="1209675"/>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For circular orbits, the gravitational force </a:t>
            </a:r>
            <a:r>
              <a:rPr lang="en-US" sz="2400" i="1">
                <a:latin typeface="Arial" charset="0"/>
                <a:sym typeface="Symbol" pitchFamily="18" charset="2"/>
              </a:rPr>
              <a:t>is</a:t>
            </a:r>
            <a:r>
              <a:rPr lang="en-US" sz="2400">
                <a:latin typeface="Arial" charset="0"/>
                <a:sym typeface="Symbol" pitchFamily="18" charset="2"/>
              </a:rPr>
              <a:t> the centripetal force. Thus </a:t>
            </a:r>
            <a:r>
              <a:rPr lang="en-US" sz="2400" i="1">
                <a:latin typeface="Arial" charset="0"/>
                <a:sym typeface="Symbol" pitchFamily="18" charset="2"/>
              </a:rPr>
              <a:t>F</a:t>
            </a:r>
            <a:r>
              <a:rPr lang="en-US" sz="2400" baseline="-25000">
                <a:latin typeface="Arial" charset="0"/>
                <a:sym typeface="Symbol" pitchFamily="18" charset="2"/>
              </a:rPr>
              <a:t>C</a:t>
            </a:r>
            <a:r>
              <a:rPr lang="en-US" sz="2400">
                <a:latin typeface="Arial" charset="0"/>
                <a:sym typeface="Symbol" pitchFamily="18" charset="2"/>
              </a:rPr>
              <a:t> = </a:t>
            </a:r>
            <a:r>
              <a:rPr lang="en-US" sz="2400" i="1">
                <a:latin typeface="Arial" charset="0"/>
                <a:sym typeface="Symbol" pitchFamily="18" charset="2"/>
              </a:rPr>
              <a:t>F</a:t>
            </a:r>
            <a:r>
              <a:rPr lang="en-US" sz="2400" baseline="-25000">
                <a:latin typeface="Arial" charset="0"/>
                <a:sym typeface="Symbol" pitchFamily="18" charset="2"/>
              </a:rPr>
              <a:t>G</a:t>
            </a:r>
            <a:r>
              <a:rPr lang="en-US" sz="2400">
                <a:latin typeface="Arial" charset="0"/>
                <a:sym typeface="Symbol" pitchFamily="18" charset="2"/>
              </a:rPr>
              <a:t>.</a:t>
            </a:r>
          </a:p>
        </p:txBody>
      </p:sp>
      <p:sp>
        <p:nvSpPr>
          <p:cNvPr id="801801" name="Rectangle 9"/>
          <p:cNvSpPr>
            <a:spLocks noChangeArrowheads="1"/>
          </p:cNvSpPr>
          <p:nvPr/>
        </p:nvSpPr>
        <p:spPr bwMode="auto">
          <a:xfrm>
            <a:off x="674688" y="1982788"/>
            <a:ext cx="7772400" cy="368617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moon has a mass                                        of  </a:t>
            </a:r>
            <a:r>
              <a:rPr lang="en-US" sz="2400" i="1">
                <a:latin typeface="Arial" charset="0"/>
                <a:sym typeface="Symbol" pitchFamily="18" charset="2"/>
              </a:rPr>
              <a:t>m</a:t>
            </a:r>
            <a:r>
              <a:rPr lang="en-US" sz="2400">
                <a:latin typeface="Arial" charset="0"/>
                <a:sym typeface="Symbol" pitchFamily="18" charset="2"/>
              </a:rPr>
              <a:t> = 7.3610</a:t>
            </a:r>
            <a:r>
              <a:rPr lang="en-US" sz="2400" baseline="30000">
                <a:latin typeface="Arial" charset="0"/>
                <a:sym typeface="Symbol" pitchFamily="18" charset="2"/>
              </a:rPr>
              <a:t>22</a:t>
            </a:r>
            <a:r>
              <a:rPr lang="en-US" sz="2400" baseline="-25000">
                <a:latin typeface="Arial" charset="0"/>
                <a:sym typeface="Symbol" pitchFamily="18" charset="2"/>
              </a:rPr>
              <a:t> </a:t>
            </a:r>
            <a:r>
              <a:rPr lang="en-US" sz="2400">
                <a:latin typeface="Arial" charset="0"/>
                <a:sym typeface="Symbol" pitchFamily="18" charset="2"/>
              </a:rPr>
              <a:t>kg. The mean                                        distance  between the earth and                                              the moon is 3.8210</a:t>
            </a:r>
            <a:r>
              <a:rPr lang="en-US" sz="2400" baseline="30000">
                <a:latin typeface="Arial" charset="0"/>
                <a:sym typeface="Symbol" pitchFamily="18" charset="2"/>
              </a:rPr>
              <a:t>8</a:t>
            </a:r>
            <a:r>
              <a:rPr lang="en-US" sz="2400" baseline="-25000">
                <a:latin typeface="Arial" charset="0"/>
                <a:sym typeface="Symbol" pitchFamily="18" charset="2"/>
              </a:rPr>
              <a:t> </a:t>
            </a:r>
            <a:r>
              <a:rPr lang="en-US" sz="2400">
                <a:latin typeface="Arial" charset="0"/>
                <a:sym typeface="Symbol" pitchFamily="18" charset="2"/>
              </a:rPr>
              <a:t>m. What is the speed of the moon in its orbit about earth?</a:t>
            </a:r>
          </a:p>
          <a:p>
            <a:pPr>
              <a:spcBef>
                <a:spcPct val="20000"/>
              </a:spcBef>
            </a:pPr>
            <a:r>
              <a:rPr lang="en-US" sz="2400">
                <a:latin typeface="Arial" charset="0"/>
                <a:sym typeface="Symbol" pitchFamily="18" charset="2"/>
              </a:rPr>
              <a:t>SOLUTION: Use </a:t>
            </a:r>
            <a:r>
              <a:rPr lang="en-US" sz="2400" i="1">
                <a:latin typeface="Arial" charset="0"/>
                <a:sym typeface="Symbol" pitchFamily="18" charset="2"/>
              </a:rPr>
              <a:t>F</a:t>
            </a:r>
            <a:r>
              <a:rPr lang="en-US" sz="2400" baseline="-25000">
                <a:latin typeface="Arial" charset="0"/>
                <a:sym typeface="Symbol" pitchFamily="18" charset="2"/>
              </a:rPr>
              <a:t>C</a:t>
            </a:r>
            <a:r>
              <a:rPr lang="en-US" sz="2400" i="1">
                <a:latin typeface="Arial" charset="0"/>
                <a:sym typeface="Symbol" pitchFamily="18" charset="2"/>
              </a:rPr>
              <a:t> = F</a:t>
            </a:r>
            <a:r>
              <a:rPr lang="en-US" sz="2400" baseline="-25000">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mv</a:t>
            </a:r>
            <a:r>
              <a:rPr lang="en-US" sz="2400" baseline="30000">
                <a:latin typeface="Arial" charset="0"/>
                <a:sym typeface="Symbol" pitchFamily="18" charset="2"/>
              </a:rPr>
              <a:t> 2</a:t>
            </a:r>
            <a:r>
              <a:rPr lang="en-US" sz="2400" i="1">
                <a:latin typeface="Arial" charset="0"/>
                <a:sym typeface="Symbol" pitchFamily="18" charset="2"/>
              </a:rPr>
              <a:t>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a:t>
            </a:r>
            <a:r>
              <a:rPr lang="en-US" sz="2400">
                <a:latin typeface="Arial" charset="0"/>
                <a:sym typeface="Symbol" pitchFamily="18" charset="2"/>
              </a:rPr>
              <a:t>.</a:t>
            </a:r>
          </a:p>
          <a:p>
            <a:pPr>
              <a:spcBef>
                <a:spcPct val="20000"/>
              </a:spcBef>
              <a:buFont typeface="Symbol" pitchFamily="18" charset="2"/>
              <a:buNone/>
            </a:pPr>
            <a:r>
              <a:rPr lang="en-US" sz="2400" b="1">
                <a:latin typeface="Arial" charset="0"/>
                <a:sym typeface="Symbol" pitchFamily="18" charset="2"/>
              </a:rPr>
              <a:t></a:t>
            </a:r>
            <a:r>
              <a:rPr lang="en-US" sz="2400">
                <a:latin typeface="Arial" charset="0"/>
                <a:sym typeface="Symbol" pitchFamily="18" charset="2"/>
              </a:rPr>
              <a:t>From</a:t>
            </a:r>
            <a:r>
              <a:rPr lang="en-US" sz="2400" i="1">
                <a:latin typeface="Arial" charset="0"/>
                <a:sym typeface="Symbol" pitchFamily="18" charset="2"/>
              </a:rPr>
              <a:t> </a:t>
            </a:r>
            <a:r>
              <a:rPr lang="en-US" sz="2400">
                <a:latin typeface="Arial" charset="0"/>
                <a:sym typeface="Symbol" pitchFamily="18" charset="2"/>
              </a:rPr>
              <a:t>the previous slide </a:t>
            </a:r>
            <a:r>
              <a:rPr lang="en-US" sz="2400" i="1">
                <a:latin typeface="Arial" charset="0"/>
                <a:sym typeface="Symbol" pitchFamily="18" charset="2"/>
              </a:rPr>
              <a:t>F</a:t>
            </a:r>
            <a:r>
              <a:rPr lang="en-US" sz="2400" baseline="-25000">
                <a:latin typeface="Arial" charset="0"/>
                <a:sym typeface="Symbol" pitchFamily="18" charset="2"/>
              </a:rPr>
              <a:t>G</a:t>
            </a:r>
            <a:r>
              <a:rPr lang="en-US" sz="2400">
                <a:latin typeface="Arial" charset="0"/>
                <a:sym typeface="Symbol" pitchFamily="18" charset="2"/>
              </a:rPr>
              <a:t> = 2.0110</a:t>
            </a:r>
            <a:r>
              <a:rPr lang="en-US" sz="2400" baseline="30000">
                <a:latin typeface="Arial" charset="0"/>
                <a:sym typeface="Symbol" pitchFamily="18" charset="2"/>
              </a:rPr>
              <a:t>20</a:t>
            </a:r>
            <a:r>
              <a:rPr lang="en-US" sz="2400">
                <a:latin typeface="Arial" charset="0"/>
                <a:sym typeface="Symbol" pitchFamily="18" charset="2"/>
              </a:rPr>
              <a:t> N. Then </a:t>
            </a:r>
          </a:p>
          <a:p>
            <a:pPr>
              <a:spcBef>
                <a:spcPct val="20000"/>
              </a:spcBef>
              <a:buFont typeface="Symbol" pitchFamily="18" charset="2"/>
              <a:buNone/>
            </a:pPr>
            <a:r>
              <a:rPr lang="en-US" sz="2400" i="1">
                <a:latin typeface="Arial" charset="0"/>
                <a:sym typeface="Symbol" pitchFamily="18" charset="2"/>
              </a:rPr>
              <a:t>           </a:t>
            </a:r>
            <a:r>
              <a:rPr lang="en-US" sz="2400">
                <a:latin typeface="Arial" charset="0"/>
                <a:sym typeface="Symbol" pitchFamily="18" charset="2"/>
              </a:rPr>
              <a:t>2.0110</a:t>
            </a:r>
            <a:r>
              <a:rPr lang="en-US" sz="2400" baseline="30000">
                <a:latin typeface="Arial" charset="0"/>
                <a:sym typeface="Symbol" pitchFamily="18" charset="2"/>
              </a:rPr>
              <a:t>20</a:t>
            </a:r>
            <a:r>
              <a:rPr lang="en-US" sz="2400">
                <a:latin typeface="Arial" charset="0"/>
                <a:sym typeface="Symbol" pitchFamily="18" charset="2"/>
              </a:rPr>
              <a:t> = ( 7.3610</a:t>
            </a:r>
            <a:r>
              <a:rPr lang="en-US" sz="2400" baseline="30000">
                <a:latin typeface="Arial" charset="0"/>
                <a:sym typeface="Symbol" pitchFamily="18" charset="2"/>
              </a:rPr>
              <a:t>22</a:t>
            </a:r>
            <a:r>
              <a:rPr lang="en-US" sz="2400" baseline="-25000">
                <a:latin typeface="Arial" charset="0"/>
                <a:sym typeface="Symbol" pitchFamily="18" charset="2"/>
              </a:rPr>
              <a:t> </a:t>
            </a:r>
            <a:r>
              <a:rPr lang="en-US" sz="2400">
                <a:latin typeface="Arial" charset="0"/>
                <a:sym typeface="Symbol" pitchFamily="18" charset="2"/>
              </a:rPr>
              <a:t>)</a:t>
            </a:r>
            <a:r>
              <a:rPr lang="en-US" sz="2400" baseline="-25000">
                <a:latin typeface="Arial" charset="0"/>
                <a:sym typeface="Symbol" pitchFamily="18" charset="2"/>
              </a:rPr>
              <a:t> </a:t>
            </a:r>
            <a:r>
              <a:rPr lang="en-US" sz="2400" i="1">
                <a:latin typeface="Arial" charset="0"/>
                <a:sym typeface="Symbol" pitchFamily="18" charset="2"/>
              </a:rPr>
              <a:t>v</a:t>
            </a:r>
            <a:r>
              <a:rPr lang="en-US" sz="2400" baseline="30000">
                <a:latin typeface="Arial" charset="0"/>
                <a:sym typeface="Symbol" pitchFamily="18" charset="2"/>
              </a:rPr>
              <a:t> 2</a:t>
            </a:r>
            <a:r>
              <a:rPr lang="en-US" sz="2400" i="1">
                <a:latin typeface="Arial" charset="0"/>
                <a:sym typeface="Symbol" pitchFamily="18" charset="2"/>
              </a:rPr>
              <a:t> / </a:t>
            </a:r>
            <a:r>
              <a:rPr lang="en-US" sz="2400">
                <a:latin typeface="Arial" charset="0"/>
                <a:sym typeface="Symbol" pitchFamily="18" charset="2"/>
              </a:rPr>
              <a:t>3.8210</a:t>
            </a:r>
            <a:r>
              <a:rPr lang="en-US" sz="2400" baseline="30000">
                <a:latin typeface="Arial" charset="0"/>
                <a:sym typeface="Symbol" pitchFamily="18" charset="2"/>
              </a:rPr>
              <a:t>8</a:t>
            </a:r>
          </a:p>
          <a:p>
            <a:pPr>
              <a:spcBef>
                <a:spcPct val="20000"/>
              </a:spcBef>
              <a:buFont typeface="Symbol" pitchFamily="18" charset="2"/>
              <a:buNone/>
            </a:pPr>
            <a:r>
              <a:rPr lang="en-US" sz="2400" b="1">
                <a:latin typeface="Arial" charset="0"/>
                <a:sym typeface="Symbol" pitchFamily="18" charset="2"/>
              </a:rPr>
              <a:t></a:t>
            </a:r>
            <a:r>
              <a:rPr lang="en-US" sz="2400">
                <a:latin typeface="Arial" charset="0"/>
                <a:sym typeface="Symbol" pitchFamily="18" charset="2"/>
              </a:rPr>
              <a:t>Then </a:t>
            </a:r>
            <a:r>
              <a:rPr lang="en-US" sz="2400" i="1">
                <a:latin typeface="Arial" charset="0"/>
                <a:sym typeface="Symbol" pitchFamily="18" charset="2"/>
              </a:rPr>
              <a:t>v</a:t>
            </a:r>
            <a:r>
              <a:rPr lang="en-US" sz="2400">
                <a:latin typeface="Arial" charset="0"/>
                <a:sym typeface="Symbol" pitchFamily="18" charset="2"/>
              </a:rPr>
              <a:t> = 1.0210</a:t>
            </a:r>
            <a:r>
              <a:rPr lang="en-US" sz="2400" baseline="30000">
                <a:latin typeface="Arial" charset="0"/>
                <a:sym typeface="Symbol" pitchFamily="18" charset="2"/>
              </a:rPr>
              <a:t>3</a:t>
            </a:r>
            <a:r>
              <a:rPr lang="en-US" sz="2400">
                <a:latin typeface="Arial" charset="0"/>
                <a:sym typeface="Symbol" pitchFamily="18" charset="2"/>
              </a:rPr>
              <a:t> ms</a:t>
            </a:r>
            <a:r>
              <a:rPr lang="en-US" sz="2400" baseline="30000">
                <a:latin typeface="Arial" charset="0"/>
                <a:sym typeface="Symbol" pitchFamily="18" charset="2"/>
              </a:rPr>
              <a:t>-1</a:t>
            </a:r>
            <a:r>
              <a:rPr lang="en-US" sz="2400">
                <a:latin typeface="Arial" charset="0"/>
                <a:sym typeface="Symbol" pitchFamily="18" charset="2"/>
              </a:rPr>
              <a:t>.</a:t>
            </a:r>
            <a:endParaRPr lang="en-US" sz="2400" i="1" baseline="30000">
              <a:latin typeface="Arial" charset="0"/>
              <a:sym typeface="Symbol" pitchFamily="18" charset="2"/>
            </a:endParaRPr>
          </a:p>
        </p:txBody>
      </p:sp>
      <p:pic>
        <p:nvPicPr>
          <p:cNvPr id="11571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3317"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331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6"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1571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801">
                                            <p:txEl>
                                              <p:pRg st="0" end="0"/>
                                            </p:txEl>
                                          </p:spTgt>
                                        </p:tgtEl>
                                        <p:attrNameLst>
                                          <p:attrName>style.visibility</p:attrName>
                                        </p:attrNameLst>
                                      </p:cBhvr>
                                      <p:to>
                                        <p:strVal val="visible"/>
                                      </p:to>
                                    </p:set>
                                    <p:anim calcmode="lin" valueType="num">
                                      <p:cBhvr additive="base">
                                        <p:cTn id="7"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115715"/>
                                        </p:tgtEl>
                                        <p:attrNameLst>
                                          <p:attrName>style.visibility</p:attrName>
                                        </p:attrNameLst>
                                      </p:cBhvr>
                                      <p:to>
                                        <p:strVal val="visible"/>
                                      </p:to>
                                    </p:set>
                                    <p:animEffect transition="in" filter="fade">
                                      <p:cBhvr>
                                        <p:cTn id="14" dur="500"/>
                                        <p:tgtEl>
                                          <p:spTgt spid="115715"/>
                                        </p:tgtEl>
                                      </p:cBhvr>
                                    </p:animEffect>
                                  </p:childTnLst>
                                </p:cTn>
                              </p:par>
                              <p:par>
                                <p:cTn id="15" presetID="10" presetClass="entr" presetSubtype="0" fill="hold" nodeType="withEffect">
                                  <p:stCondLst>
                                    <p:cond delay="0"/>
                                  </p:stCondLst>
                                  <p:childTnLst>
                                    <p:set>
                                      <p:cBhvr>
                                        <p:cTn id="16" dur="1" fill="hold">
                                          <p:stCondLst>
                                            <p:cond delay="0"/>
                                          </p:stCondLst>
                                        </p:cTn>
                                        <p:tgtEl>
                                          <p:spTgt spid="115714"/>
                                        </p:tgtEl>
                                        <p:attrNameLst>
                                          <p:attrName>style.visibility</p:attrName>
                                        </p:attrNameLst>
                                      </p:cBhvr>
                                      <p:to>
                                        <p:strVal val="visible"/>
                                      </p:to>
                                    </p:set>
                                    <p:animEffect transition="in" filter="fade">
                                      <p:cBhvr>
                                        <p:cTn id="17" dur="500"/>
                                        <p:tgtEl>
                                          <p:spTgt spid="115714"/>
                                        </p:tgtEl>
                                      </p:cBhvr>
                                    </p:animEffec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25" dur="5000" fill="hold"/>
                                        <p:tgtEl>
                                          <p:spTgt spid="21"/>
                                        </p:tgtEl>
                                        <p:attrNameLst>
                                          <p:attrName>ppt_x</p:attrName>
                                          <p:attrName>ppt_y</p:attrName>
                                        </p:attrNameLst>
                                      </p:cBhvr>
                                      <p:rCtr x="0" y="66"/>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 calcmode="lin" valueType="num">
                                      <p:cBhvr additive="base">
                                        <p:cTn id="30"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01801">
                                            <p:txEl>
                                              <p:pRg st="1" end="1"/>
                                            </p:txEl>
                                          </p:spTgt>
                                        </p:tgtEl>
                                        <p:attrNameLst>
                                          <p:attrName>style.visibility</p:attrName>
                                        </p:attrNameLst>
                                      </p:cBhvr>
                                      <p:to>
                                        <p:strVal val="visible"/>
                                      </p:to>
                                    </p:set>
                                    <p:anim calcmode="lin" valueType="num">
                                      <p:cBhvr additive="base">
                                        <p:cTn id="36"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01801">
                                            <p:txEl>
                                              <p:pRg st="2" end="2"/>
                                            </p:txEl>
                                          </p:spTgt>
                                        </p:tgtEl>
                                        <p:attrNameLst>
                                          <p:attrName>style.visibility</p:attrName>
                                        </p:attrNameLst>
                                      </p:cBhvr>
                                      <p:to>
                                        <p:strVal val="visible"/>
                                      </p:to>
                                    </p:set>
                                    <p:anim calcmode="lin" valueType="num">
                                      <p:cBhvr additive="base">
                                        <p:cTn id="42"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01801">
                                            <p:txEl>
                                              <p:pRg st="3" end="3"/>
                                            </p:txEl>
                                          </p:spTgt>
                                        </p:tgtEl>
                                        <p:attrNameLst>
                                          <p:attrName>style.visibility</p:attrName>
                                        </p:attrNameLst>
                                      </p:cBhvr>
                                      <p:to>
                                        <p:strVal val="visible"/>
                                      </p:to>
                                    </p:set>
                                    <p:anim calcmode="lin" valueType="num">
                                      <p:cBhvr additive="base">
                                        <p:cTn id="48"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01801">
                                            <p:txEl>
                                              <p:pRg st="4" end="4"/>
                                            </p:txEl>
                                          </p:spTgt>
                                        </p:tgtEl>
                                        <p:attrNameLst>
                                          <p:attrName>style.visibility</p:attrName>
                                        </p:attrNameLst>
                                      </p:cBhvr>
                                      <p:to>
                                        <p:strVal val="visible"/>
                                      </p:to>
                                    </p:set>
                                    <p:anim calcmode="lin" valueType="num">
                                      <p:cBhvr additive="base">
                                        <p:cTn id="54" dur="500" fill="hold"/>
                                        <p:tgtEl>
                                          <p:spTgt spid="801801">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018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688975" y="5648325"/>
            <a:ext cx="7751763" cy="1209675"/>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For circular orbits, the gravitational force </a:t>
            </a:r>
            <a:r>
              <a:rPr lang="en-US" sz="2400" i="1">
                <a:latin typeface="Arial" charset="0"/>
                <a:sym typeface="Symbol" pitchFamily="18" charset="2"/>
              </a:rPr>
              <a:t>is</a:t>
            </a:r>
            <a:r>
              <a:rPr lang="en-US" sz="2400">
                <a:latin typeface="Arial" charset="0"/>
                <a:sym typeface="Symbol" pitchFamily="18" charset="2"/>
              </a:rPr>
              <a:t> the centripetal force. Thus </a:t>
            </a:r>
            <a:r>
              <a:rPr lang="en-US" sz="2400" i="1">
                <a:latin typeface="Arial" charset="0"/>
                <a:sym typeface="Symbol" pitchFamily="18" charset="2"/>
              </a:rPr>
              <a:t>F</a:t>
            </a:r>
            <a:r>
              <a:rPr lang="en-US" sz="2400" baseline="-25000">
                <a:latin typeface="Arial" charset="0"/>
                <a:sym typeface="Symbol" pitchFamily="18" charset="2"/>
              </a:rPr>
              <a:t>C</a:t>
            </a:r>
            <a:r>
              <a:rPr lang="en-US" sz="2400">
                <a:latin typeface="Arial" charset="0"/>
                <a:sym typeface="Symbol" pitchFamily="18" charset="2"/>
              </a:rPr>
              <a:t> = </a:t>
            </a:r>
            <a:r>
              <a:rPr lang="en-US" sz="2400" i="1">
                <a:latin typeface="Arial" charset="0"/>
                <a:sym typeface="Symbol" pitchFamily="18" charset="2"/>
              </a:rPr>
              <a:t>F</a:t>
            </a:r>
            <a:r>
              <a:rPr lang="en-US" sz="2400" baseline="-25000">
                <a:latin typeface="Arial" charset="0"/>
                <a:sym typeface="Symbol" pitchFamily="18" charset="2"/>
              </a:rPr>
              <a:t>G</a:t>
            </a:r>
            <a:r>
              <a:rPr lang="en-US" sz="2400">
                <a:latin typeface="Arial" charset="0"/>
                <a:sym typeface="Symbol" pitchFamily="18" charset="2"/>
              </a:rPr>
              <a:t>.</a:t>
            </a:r>
          </a:p>
        </p:txBody>
      </p:sp>
      <p:sp>
        <p:nvSpPr>
          <p:cNvPr id="801801" name="Rectangle 9"/>
          <p:cNvSpPr>
            <a:spLocks noChangeArrowheads="1"/>
          </p:cNvSpPr>
          <p:nvPr/>
        </p:nvSpPr>
        <p:spPr bwMode="auto">
          <a:xfrm>
            <a:off x="674688" y="1982788"/>
            <a:ext cx="7772400" cy="368617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moon has a mass                                        of  </a:t>
            </a:r>
            <a:r>
              <a:rPr lang="en-US" sz="2400" i="1">
                <a:latin typeface="Arial" charset="0"/>
                <a:sym typeface="Symbol" pitchFamily="18" charset="2"/>
              </a:rPr>
              <a:t>m</a:t>
            </a:r>
            <a:r>
              <a:rPr lang="en-US" sz="2400">
                <a:latin typeface="Arial" charset="0"/>
                <a:sym typeface="Symbol" pitchFamily="18" charset="2"/>
              </a:rPr>
              <a:t> = 7.3610</a:t>
            </a:r>
            <a:r>
              <a:rPr lang="en-US" sz="2400" baseline="30000">
                <a:latin typeface="Arial" charset="0"/>
                <a:sym typeface="Symbol" pitchFamily="18" charset="2"/>
              </a:rPr>
              <a:t>22</a:t>
            </a:r>
            <a:r>
              <a:rPr lang="en-US" sz="2400" baseline="-25000">
                <a:latin typeface="Arial" charset="0"/>
                <a:sym typeface="Symbol" pitchFamily="18" charset="2"/>
              </a:rPr>
              <a:t> </a:t>
            </a:r>
            <a:r>
              <a:rPr lang="en-US" sz="2400">
                <a:latin typeface="Arial" charset="0"/>
                <a:sym typeface="Symbol" pitchFamily="18" charset="2"/>
              </a:rPr>
              <a:t>kg. The mean                                        distance  between the earth and                                              the moon is 3.8210</a:t>
            </a:r>
            <a:r>
              <a:rPr lang="en-US" sz="2400" baseline="30000">
                <a:latin typeface="Arial" charset="0"/>
                <a:sym typeface="Symbol" pitchFamily="18" charset="2"/>
              </a:rPr>
              <a:t>8</a:t>
            </a:r>
            <a:r>
              <a:rPr lang="en-US" sz="2400" baseline="-25000">
                <a:latin typeface="Arial" charset="0"/>
                <a:sym typeface="Symbol" pitchFamily="18" charset="2"/>
              </a:rPr>
              <a:t> </a:t>
            </a:r>
            <a:r>
              <a:rPr lang="en-US" sz="2400">
                <a:latin typeface="Arial" charset="0"/>
                <a:sym typeface="Symbol" pitchFamily="18" charset="2"/>
              </a:rPr>
              <a:t>m. What is the period of the moon (in days) in its orbit about earth?</a:t>
            </a:r>
          </a:p>
          <a:p>
            <a:pPr>
              <a:spcBef>
                <a:spcPct val="20000"/>
              </a:spcBef>
            </a:pPr>
            <a:r>
              <a:rPr lang="en-US" sz="2400">
                <a:latin typeface="Arial" charset="0"/>
                <a:sym typeface="Symbol" pitchFamily="18" charset="2"/>
              </a:rPr>
              <a:t>SOLUTION: Use </a:t>
            </a:r>
            <a:r>
              <a:rPr lang="en-US" sz="2400" i="1">
                <a:latin typeface="Arial" charset="0"/>
                <a:sym typeface="Symbol" pitchFamily="18" charset="2"/>
              </a:rPr>
              <a:t>v = d / t </a:t>
            </a:r>
            <a:r>
              <a:rPr lang="en-US" sz="2400">
                <a:latin typeface="Arial" charset="0"/>
                <a:sym typeface="Symbol" pitchFamily="18" charset="2"/>
              </a:rPr>
              <a:t>= 2</a:t>
            </a:r>
            <a:r>
              <a:rPr lang="en-US" sz="2400" i="1">
                <a:latin typeface="Arial" charset="0"/>
                <a:sym typeface="Symbol" pitchFamily="18" charset="2"/>
              </a:rPr>
              <a:t>r</a:t>
            </a:r>
            <a:r>
              <a:rPr lang="en-US" sz="2400">
                <a:latin typeface="Arial" charset="0"/>
                <a:sym typeface="Symbol" pitchFamily="18" charset="2"/>
              </a:rPr>
              <a:t> </a:t>
            </a:r>
            <a:r>
              <a:rPr lang="en-US" sz="2400" i="1">
                <a:latin typeface="Arial" charset="0"/>
                <a:sym typeface="Symbol" pitchFamily="18" charset="2"/>
              </a:rPr>
              <a:t>/ T</a:t>
            </a:r>
            <a:r>
              <a:rPr lang="en-US" sz="2400">
                <a:latin typeface="Arial" charset="0"/>
                <a:sym typeface="Symbol" pitchFamily="18" charset="2"/>
              </a:rPr>
              <a:t>.</a:t>
            </a:r>
          </a:p>
          <a:p>
            <a:pPr>
              <a:spcBef>
                <a:spcPct val="20000"/>
              </a:spcBef>
              <a:buFont typeface="Symbol" pitchFamily="18" charset="2"/>
              <a:buNone/>
            </a:pPr>
            <a:r>
              <a:rPr lang="en-US" sz="2400" b="1">
                <a:latin typeface="Arial" charset="0"/>
                <a:sym typeface="Symbol" pitchFamily="18" charset="2"/>
              </a:rPr>
              <a:t></a:t>
            </a:r>
            <a:r>
              <a:rPr lang="en-US" sz="2400">
                <a:latin typeface="Arial" charset="0"/>
                <a:sym typeface="Symbol" pitchFamily="18" charset="2"/>
              </a:rPr>
              <a:t>From</a:t>
            </a:r>
            <a:r>
              <a:rPr lang="en-US" sz="2400" i="1">
                <a:latin typeface="Arial" charset="0"/>
                <a:sym typeface="Symbol" pitchFamily="18" charset="2"/>
              </a:rPr>
              <a:t> </a:t>
            </a:r>
            <a:r>
              <a:rPr lang="en-US" sz="2400">
                <a:latin typeface="Arial" charset="0"/>
                <a:sym typeface="Symbol" pitchFamily="18" charset="2"/>
              </a:rPr>
              <a:t>the previous slide </a:t>
            </a:r>
            <a:r>
              <a:rPr lang="en-US" sz="2400" i="1">
                <a:latin typeface="Arial" charset="0"/>
                <a:sym typeface="Symbol" pitchFamily="18" charset="2"/>
              </a:rPr>
              <a:t>v</a:t>
            </a:r>
            <a:r>
              <a:rPr lang="en-US" sz="2400">
                <a:latin typeface="Arial" charset="0"/>
                <a:sym typeface="Symbol" pitchFamily="18" charset="2"/>
              </a:rPr>
              <a:t> = 1.0210</a:t>
            </a:r>
            <a:r>
              <a:rPr lang="en-US" sz="2400" baseline="30000">
                <a:latin typeface="Arial" charset="0"/>
                <a:sym typeface="Symbol" pitchFamily="18" charset="2"/>
              </a:rPr>
              <a:t>3</a:t>
            </a:r>
            <a:r>
              <a:rPr lang="en-US" sz="2400">
                <a:latin typeface="Arial" charset="0"/>
                <a:sym typeface="Symbol" pitchFamily="18" charset="2"/>
              </a:rPr>
              <a:t> ms</a:t>
            </a:r>
            <a:r>
              <a:rPr lang="en-US" sz="2400" baseline="30000">
                <a:latin typeface="Arial" charset="0"/>
                <a:sym typeface="Symbol" pitchFamily="18" charset="2"/>
              </a:rPr>
              <a:t>-1</a:t>
            </a:r>
            <a:r>
              <a:rPr lang="en-US" sz="2400">
                <a:latin typeface="Arial" charset="0"/>
                <a:sym typeface="Symbol" pitchFamily="18" charset="2"/>
              </a:rPr>
              <a:t>. Then </a:t>
            </a:r>
          </a:p>
          <a:p>
            <a:pPr>
              <a:spcBef>
                <a:spcPct val="20000"/>
              </a:spcBef>
              <a:buFont typeface="Symbol" pitchFamily="18" charset="2"/>
              <a:buNone/>
            </a:pPr>
            <a:r>
              <a:rPr lang="en-US" sz="2400" i="1">
                <a:latin typeface="Arial" charset="0"/>
                <a:sym typeface="Symbol" pitchFamily="18" charset="2"/>
              </a:rPr>
              <a:t>  T</a:t>
            </a:r>
            <a:r>
              <a:rPr lang="en-US" sz="2400">
                <a:latin typeface="Arial" charset="0"/>
                <a:sym typeface="Symbol" pitchFamily="18" charset="2"/>
              </a:rPr>
              <a:t> = 2</a:t>
            </a:r>
            <a:r>
              <a:rPr lang="en-US" sz="2400" i="1">
                <a:latin typeface="Arial" charset="0"/>
                <a:sym typeface="Symbol" pitchFamily="18" charset="2"/>
              </a:rPr>
              <a:t>r</a:t>
            </a:r>
            <a:r>
              <a:rPr lang="en-US" sz="2400">
                <a:latin typeface="Arial" charset="0"/>
                <a:sym typeface="Symbol" pitchFamily="18" charset="2"/>
              </a:rPr>
              <a:t> </a:t>
            </a:r>
            <a:r>
              <a:rPr lang="en-US" sz="2400" i="1">
                <a:latin typeface="Arial" charset="0"/>
                <a:sym typeface="Symbol" pitchFamily="18" charset="2"/>
              </a:rPr>
              <a:t>/ v</a:t>
            </a:r>
            <a:r>
              <a:rPr lang="en-US" sz="2400">
                <a:latin typeface="Arial" charset="0"/>
                <a:sym typeface="Symbol" pitchFamily="18" charset="2"/>
              </a:rPr>
              <a:t> = 2( 3.8210</a:t>
            </a:r>
            <a:r>
              <a:rPr lang="en-US" sz="2400" baseline="30000">
                <a:latin typeface="Arial" charset="0"/>
                <a:sym typeface="Symbol" pitchFamily="18" charset="2"/>
              </a:rPr>
              <a:t>8</a:t>
            </a:r>
            <a:r>
              <a:rPr lang="en-US" sz="2400" baseline="-25000">
                <a:latin typeface="Arial" charset="0"/>
                <a:sym typeface="Symbol" pitchFamily="18" charset="2"/>
              </a:rPr>
              <a:t> </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1.0210</a:t>
            </a:r>
            <a:r>
              <a:rPr lang="en-US" sz="2400" baseline="30000">
                <a:latin typeface="Arial" charset="0"/>
                <a:sym typeface="Symbol" pitchFamily="18" charset="2"/>
              </a:rPr>
              <a:t>3</a:t>
            </a:r>
            <a:r>
              <a:rPr lang="en-US" sz="2400">
                <a:latin typeface="Arial" charset="0"/>
                <a:sym typeface="Symbol" pitchFamily="18" charset="2"/>
              </a:rPr>
              <a:t> </a:t>
            </a:r>
          </a:p>
          <a:p>
            <a:pPr>
              <a:spcBef>
                <a:spcPct val="20000"/>
              </a:spcBef>
              <a:buFont typeface="Symbol" pitchFamily="18" charset="2"/>
              <a:buNone/>
            </a:pPr>
            <a:r>
              <a:rPr lang="en-US" sz="2400">
                <a:latin typeface="Arial" charset="0"/>
                <a:sym typeface="Symbol" pitchFamily="18" charset="2"/>
              </a:rPr>
              <a:t>     = (2.35 10</a:t>
            </a:r>
            <a:r>
              <a:rPr lang="en-US" sz="2400" baseline="30000">
                <a:latin typeface="Arial" charset="0"/>
                <a:sym typeface="Symbol" pitchFamily="18" charset="2"/>
              </a:rPr>
              <a:t>6</a:t>
            </a:r>
            <a:r>
              <a:rPr lang="en-US" sz="2400" baseline="-25000">
                <a:latin typeface="Arial" charset="0"/>
                <a:sym typeface="Symbol" pitchFamily="18" charset="2"/>
              </a:rPr>
              <a:t> </a:t>
            </a:r>
            <a:r>
              <a:rPr lang="en-US" sz="2400">
                <a:latin typeface="Arial" charset="0"/>
                <a:sym typeface="Symbol" pitchFamily="18" charset="2"/>
              </a:rPr>
              <a:t>s)(1 h </a:t>
            </a:r>
            <a:r>
              <a:rPr lang="en-US" sz="2400" i="1">
                <a:latin typeface="Arial" charset="0"/>
                <a:sym typeface="Symbol" pitchFamily="18" charset="2"/>
              </a:rPr>
              <a:t>/ </a:t>
            </a:r>
            <a:r>
              <a:rPr lang="en-US" sz="2400">
                <a:latin typeface="Arial" charset="0"/>
                <a:sym typeface="Symbol" pitchFamily="18" charset="2"/>
              </a:rPr>
              <a:t>3600 s)(1 d </a:t>
            </a:r>
            <a:r>
              <a:rPr lang="en-US" sz="2400" i="1">
                <a:latin typeface="Arial" charset="0"/>
                <a:sym typeface="Symbol" pitchFamily="18" charset="2"/>
              </a:rPr>
              <a:t>/ </a:t>
            </a:r>
            <a:r>
              <a:rPr lang="en-US" sz="2400">
                <a:latin typeface="Arial" charset="0"/>
                <a:sym typeface="Symbol" pitchFamily="18" charset="2"/>
              </a:rPr>
              <a:t>24 h) = 27.2 d.</a:t>
            </a:r>
            <a:endParaRPr lang="en-US" sz="2400" i="1" baseline="30000">
              <a:latin typeface="Arial" charset="0"/>
              <a:sym typeface="Symbol" pitchFamily="18" charset="2"/>
            </a:endParaRPr>
          </a:p>
        </p:txBody>
      </p:sp>
      <p:pic>
        <p:nvPicPr>
          <p:cNvPr id="1434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4341"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434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6"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4345"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6" dur="5000" fill="hold"/>
                                        <p:tgtEl>
                                          <p:spTgt spid="21"/>
                                        </p:tgtEl>
                                        <p:attrNameLst>
                                          <p:attrName>ppt_x</p:attrName>
                                          <p:attrName>ppt_y</p:attrName>
                                        </p:attrNameLst>
                                      </p:cBhvr>
                                      <p:rCtr x="0" y="66"/>
                                    </p:animMotion>
                                  </p:childTnLst>
                                </p:cTn>
                              </p:par>
                              <p:par>
                                <p:cTn id="7" presetID="2" presetClass="entr" presetSubtype="4" fill="hold" nodeType="withEffect">
                                  <p:stCondLst>
                                    <p:cond delay="0"/>
                                  </p:stCondLst>
                                  <p:childTnLst>
                                    <p:set>
                                      <p:cBhvr>
                                        <p:cTn id="8" dur="1" fill="hold">
                                          <p:stCondLst>
                                            <p:cond delay="0"/>
                                          </p:stCondLst>
                                        </p:cTn>
                                        <p:tgtEl>
                                          <p:spTgt spid="801801">
                                            <p:txEl>
                                              <p:pRg st="0" end="0"/>
                                            </p:txEl>
                                          </p:spTgt>
                                        </p:tgtEl>
                                        <p:attrNameLst>
                                          <p:attrName>style.visibility</p:attrName>
                                        </p:attrNameLst>
                                      </p:cBhvr>
                                      <p:to>
                                        <p:strVal val="visible"/>
                                      </p:to>
                                    </p:set>
                                    <p:anim calcmode="lin" valueType="num">
                                      <p:cBhvr additive="base">
                                        <p:cTn id="9"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arrow.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01801">
                                            <p:txEl>
                                              <p:pRg st="1" end="1"/>
                                            </p:txEl>
                                          </p:spTgt>
                                        </p:tgtEl>
                                        <p:attrNameLst>
                                          <p:attrName>style.visibility</p:attrName>
                                        </p:attrNameLst>
                                      </p:cBhvr>
                                      <p:to>
                                        <p:strVal val="visible"/>
                                      </p:to>
                                    </p:set>
                                    <p:anim calcmode="lin" valueType="num">
                                      <p:cBhvr additive="base">
                                        <p:cTn id="15"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01801">
                                            <p:txEl>
                                              <p:pRg st="2" end="2"/>
                                            </p:txEl>
                                          </p:spTgt>
                                        </p:tgtEl>
                                        <p:attrNameLst>
                                          <p:attrName>style.visibility</p:attrName>
                                        </p:attrNameLst>
                                      </p:cBhvr>
                                      <p:to>
                                        <p:strVal val="visible"/>
                                      </p:to>
                                    </p:set>
                                    <p:anim calcmode="lin" valueType="num">
                                      <p:cBhvr additive="base">
                                        <p:cTn id="21"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01801">
                                            <p:txEl>
                                              <p:pRg st="3" end="3"/>
                                            </p:txEl>
                                          </p:spTgt>
                                        </p:tgtEl>
                                        <p:attrNameLst>
                                          <p:attrName>style.visibility</p:attrName>
                                        </p:attrNameLst>
                                      </p:cBhvr>
                                      <p:to>
                                        <p:strVal val="visible"/>
                                      </p:to>
                                    </p:set>
                                    <p:anim calcmode="lin" valueType="num">
                                      <p:cBhvr additive="base">
                                        <p:cTn id="27"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01801">
                                            <p:txEl>
                                              <p:pRg st="4" end="4"/>
                                            </p:txEl>
                                          </p:spTgt>
                                        </p:tgtEl>
                                        <p:attrNameLst>
                                          <p:attrName>style.visibility</p:attrName>
                                        </p:attrNameLst>
                                      </p:cBhvr>
                                      <p:to>
                                        <p:strVal val="visible"/>
                                      </p:to>
                                    </p:set>
                                    <p:anim calcmode="lin" valueType="num">
                                      <p:cBhvr additive="base">
                                        <p:cTn id="33" dur="500" fill="hold"/>
                                        <p:tgtEl>
                                          <p:spTgt spid="80180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18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i="1">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Suppose a mass </a:t>
            </a:r>
            <a:r>
              <a:rPr lang="en-US" sz="2400" i="1">
                <a:solidFill>
                  <a:srgbClr val="000000"/>
                </a:solidFill>
                <a:latin typeface="Arial" charset="0"/>
                <a:ea typeface="Calibri" pitchFamily="34" charset="0"/>
                <a:cs typeface="Times New Roman" pitchFamily="18" charset="0"/>
              </a:rPr>
              <a:t>m </a:t>
            </a:r>
            <a:r>
              <a:rPr lang="en-US" sz="2400">
                <a:solidFill>
                  <a:srgbClr val="000000"/>
                </a:solidFill>
                <a:latin typeface="Arial" charset="0"/>
                <a:ea typeface="Calibri" pitchFamily="34" charset="0"/>
                <a:cs typeface="Times New Roman" pitchFamily="18" charset="0"/>
              </a:rPr>
              <a:t>is located a distance </a:t>
            </a:r>
            <a:r>
              <a:rPr lang="en-US" sz="2400"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 from a another mass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a:t>
            </a:r>
            <a:r>
              <a:rPr lang="en-US" sz="2400" b="1">
                <a:solidFill>
                  <a:srgbClr val="000000"/>
                </a:solidFill>
                <a:latin typeface="Arial" charset="0"/>
                <a:ea typeface="Calibri" pitchFamily="34" charset="0"/>
                <a:cs typeface="Times New Roman" pitchFamily="18" charset="0"/>
                <a:sym typeface="Symbol" pitchFamily="18" charset="2"/>
              </a:rPr>
              <a:t>gravitational field strength</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rgbClr val="000000"/>
                </a:solidFill>
                <a:latin typeface="Arial" charset="0"/>
                <a:ea typeface="Calibri" pitchFamily="34" charset="0"/>
                <a:cs typeface="Times New Roman" pitchFamily="18" charset="0"/>
                <a:sym typeface="Symbol" pitchFamily="18" charset="2"/>
              </a:rPr>
              <a:t>g</a:t>
            </a:r>
            <a:r>
              <a:rPr lang="en-US" sz="2400">
                <a:solidFill>
                  <a:srgbClr val="000000"/>
                </a:solidFill>
                <a:latin typeface="Arial" charset="0"/>
                <a:ea typeface="Calibri" pitchFamily="34" charset="0"/>
                <a:cs typeface="Times New Roman" pitchFamily="18" charset="0"/>
                <a:sym typeface="Symbol" pitchFamily="18" charset="2"/>
              </a:rPr>
              <a:t> </a:t>
            </a:r>
            <a:r>
              <a:rPr lang="en-US" sz="2400">
                <a:solidFill>
                  <a:srgbClr val="000000"/>
                </a:solidFill>
                <a:latin typeface="Arial" charset="0"/>
                <a:ea typeface="Calibri" pitchFamily="34" charset="0"/>
                <a:cs typeface="Times New Roman" pitchFamily="18" charset="0"/>
              </a:rPr>
              <a:t>is the force per unit mass acting on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due to the presence of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Thus</a:t>
            </a:r>
            <a:endParaRPr lang="en-US" sz="240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The units are newtons per kilogram (N</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kg</a:t>
            </a:r>
            <a:r>
              <a:rPr lang="en-US" sz="2400" baseline="30000">
                <a:latin typeface="Arial" charset="0"/>
                <a:ea typeface="Calibri" pitchFamily="34" charset="0"/>
                <a:cs typeface="Times New Roman" pitchFamily="18" charset="0"/>
                <a:sym typeface="Symbol" pitchFamily="18" charset="2"/>
              </a:rPr>
              <a:t> -1</a:t>
            </a:r>
            <a:r>
              <a:rPr lang="en-US" sz="240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Note that from Newton’s second law, </a:t>
            </a:r>
            <a:r>
              <a:rPr lang="en-US" sz="2400" i="1">
                <a:latin typeface="Arial" charset="0"/>
                <a:ea typeface="Calibri" pitchFamily="34" charset="0"/>
                <a:cs typeface="Times New Roman" pitchFamily="18" charset="0"/>
                <a:sym typeface="Symbol" pitchFamily="18" charset="2"/>
              </a:rPr>
              <a:t>F</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ma</a:t>
            </a:r>
            <a:r>
              <a:rPr lang="en-US" sz="2400">
                <a:latin typeface="Arial" charset="0"/>
                <a:ea typeface="Calibri" pitchFamily="34" charset="0"/>
                <a:cs typeface="Times New Roman" pitchFamily="18" charset="0"/>
                <a:sym typeface="Symbol" pitchFamily="18" charset="2"/>
              </a:rPr>
              <a:t>, we see that a N</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kg</a:t>
            </a:r>
            <a:r>
              <a:rPr lang="en-US" sz="2400" baseline="30000">
                <a:latin typeface="Arial" charset="0"/>
                <a:ea typeface="Calibri" pitchFamily="34" charset="0"/>
                <a:cs typeface="Times New Roman" pitchFamily="18" charset="0"/>
                <a:sym typeface="Symbol" pitchFamily="18" charset="2"/>
              </a:rPr>
              <a:t> -1</a:t>
            </a:r>
            <a:r>
              <a:rPr lang="en-US" sz="2400">
                <a:latin typeface="Arial" charset="0"/>
                <a:ea typeface="Calibri" pitchFamily="34" charset="0"/>
                <a:cs typeface="Times New Roman" pitchFamily="18" charset="0"/>
                <a:sym typeface="Symbol" pitchFamily="18" charset="2"/>
              </a:rPr>
              <a:t> is also a m</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s</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the units for acceleration.</a:t>
            </a: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Note further that weight has the formula </a:t>
            </a:r>
            <a:r>
              <a:rPr lang="en-US" sz="2400" i="1">
                <a:latin typeface="Arial" charset="0"/>
                <a:ea typeface="Calibri" pitchFamily="34" charset="0"/>
                <a:cs typeface="Times New Roman" pitchFamily="18" charset="0"/>
                <a:sym typeface="Symbol" pitchFamily="18" charset="2"/>
              </a:rPr>
              <a:t>F</a:t>
            </a:r>
            <a:r>
              <a:rPr lang="en-US" sz="2400">
                <a:latin typeface="Arial" charset="0"/>
                <a:ea typeface="Calibri" pitchFamily="34" charset="0"/>
                <a:cs typeface="Times New Roman" pitchFamily="18" charset="0"/>
                <a:sym typeface="Symbol" pitchFamily="18" charset="2"/>
              </a:rPr>
              <a:t> = </a:t>
            </a:r>
            <a:r>
              <a:rPr lang="en-US" sz="2400" i="1">
                <a:latin typeface="Arial" charset="0"/>
                <a:ea typeface="Calibri" pitchFamily="34" charset="0"/>
                <a:cs typeface="Times New Roman" pitchFamily="18" charset="0"/>
                <a:sym typeface="Symbol" pitchFamily="18" charset="2"/>
              </a:rPr>
              <a:t>mg</a:t>
            </a:r>
            <a:r>
              <a:rPr lang="en-US" sz="2400">
                <a:latin typeface="Arial" charset="0"/>
                <a:ea typeface="Calibri" pitchFamily="34" charset="0"/>
                <a:cs typeface="Times New Roman" pitchFamily="18" charset="0"/>
                <a:sym typeface="Symbol" pitchFamily="18" charset="2"/>
              </a:rPr>
              <a:t>, and that the </a:t>
            </a:r>
            <a:r>
              <a:rPr lang="en-US" sz="2400" i="1">
                <a:latin typeface="Arial" charset="0"/>
                <a:ea typeface="Calibri" pitchFamily="34" charset="0"/>
                <a:cs typeface="Times New Roman" pitchFamily="18" charset="0"/>
                <a:sym typeface="Symbol" pitchFamily="18" charset="2"/>
              </a:rPr>
              <a:t>g</a:t>
            </a:r>
            <a:r>
              <a:rPr lang="en-US" sz="2400">
                <a:latin typeface="Arial" charset="0"/>
                <a:ea typeface="Calibri" pitchFamily="34" charset="0"/>
                <a:cs typeface="Times New Roman" pitchFamily="18" charset="0"/>
                <a:sym typeface="Symbol" pitchFamily="18" charset="2"/>
              </a:rPr>
              <a:t> in this formula is none other than the gravitational field strength!</a:t>
            </a: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On the earth’s surface, </a:t>
            </a:r>
            <a:r>
              <a:rPr lang="en-US" sz="2400" i="1">
                <a:latin typeface="Arial" charset="0"/>
                <a:ea typeface="Calibri" pitchFamily="34" charset="0"/>
                <a:cs typeface="Times New Roman" pitchFamily="18" charset="0"/>
                <a:sym typeface="Symbol" pitchFamily="18" charset="2"/>
              </a:rPr>
              <a:t>g</a:t>
            </a:r>
            <a:r>
              <a:rPr lang="en-US" sz="2400">
                <a:latin typeface="Arial" charset="0"/>
                <a:ea typeface="Calibri" pitchFamily="34" charset="0"/>
                <a:cs typeface="Times New Roman" pitchFamily="18" charset="0"/>
                <a:sym typeface="Symbol" pitchFamily="18" charset="2"/>
              </a:rPr>
              <a:t> = 9.8 N</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kg</a:t>
            </a:r>
            <a:r>
              <a:rPr lang="en-US" sz="2400" baseline="30000">
                <a:latin typeface="Arial" charset="0"/>
                <a:ea typeface="Calibri" pitchFamily="34" charset="0"/>
                <a:cs typeface="Times New Roman" pitchFamily="18" charset="0"/>
                <a:sym typeface="Symbol" pitchFamily="18" charset="2"/>
              </a:rPr>
              <a:t> -1</a:t>
            </a:r>
            <a:r>
              <a:rPr lang="en-US" sz="2400">
                <a:latin typeface="Arial" charset="0"/>
                <a:ea typeface="Calibri" pitchFamily="34" charset="0"/>
                <a:cs typeface="Times New Roman" pitchFamily="18" charset="0"/>
                <a:sym typeface="Symbol" pitchFamily="18" charset="2"/>
              </a:rPr>
              <a:t> = 9.8 m</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s</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8"/>
          <p:cNvGrpSpPr>
            <a:grpSpLocks/>
          </p:cNvGrpSpPr>
          <p:nvPr/>
        </p:nvGrpSpPr>
        <p:grpSpPr bwMode="auto">
          <a:xfrm>
            <a:off x="809625" y="3609975"/>
            <a:ext cx="7464425" cy="457200"/>
            <a:chOff x="510" y="2502"/>
            <a:chExt cx="4702" cy="288"/>
          </a:xfrm>
        </p:grpSpPr>
        <p:sp>
          <p:nvSpPr>
            <p:cNvPr id="15365" name="Rectangle 5"/>
            <p:cNvSpPr>
              <a:spLocks noChangeArrowheads="1"/>
            </p:cNvSpPr>
            <p:nvPr/>
          </p:nvSpPr>
          <p:spPr bwMode="auto">
            <a:xfrm>
              <a:off x="592" y="2515"/>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F /</a:t>
              </a:r>
              <a:r>
                <a:rPr lang="en-US" sz="2400">
                  <a:latin typeface="Arial" charset="0"/>
                  <a:sym typeface="Symbol" pitchFamily="18" charset="2"/>
                </a:rPr>
                <a:t> </a:t>
              </a:r>
              <a:r>
                <a:rPr lang="en-US" sz="2400" i="1">
                  <a:latin typeface="Arial" charset="0"/>
                  <a:sym typeface="Symbol" pitchFamily="18" charset="2"/>
                </a:rPr>
                <a:t>m</a:t>
              </a:r>
              <a:endParaRPr lang="en-US" sz="2400" i="1">
                <a:latin typeface="Arial" charset="0"/>
                <a:cs typeface="Courier New" pitchFamily="49" charset="0"/>
                <a:sym typeface="Symbol" pitchFamily="18" charset="2"/>
              </a:endParaRPr>
            </a:p>
          </p:txBody>
        </p:sp>
        <p:sp>
          <p:nvSpPr>
            <p:cNvPr id="15366" name="Text Box 6"/>
            <p:cNvSpPr txBox="1">
              <a:spLocks noChangeArrowheads="1"/>
            </p:cNvSpPr>
            <p:nvPr/>
          </p:nvSpPr>
          <p:spPr bwMode="auto">
            <a:xfrm>
              <a:off x="2769" y="2502"/>
              <a:ext cx="2443"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a:t>
              </a:r>
            </a:p>
          </p:txBody>
        </p:sp>
        <p:sp>
          <p:nvSpPr>
            <p:cNvPr id="15367" name="Rectangle 7"/>
            <p:cNvSpPr>
              <a:spLocks noChangeArrowheads="1"/>
            </p:cNvSpPr>
            <p:nvPr/>
          </p:nvSpPr>
          <p:spPr bwMode="auto">
            <a:xfrm>
              <a:off x="510" y="2504"/>
              <a:ext cx="4701" cy="283"/>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682">
                                            <p:txEl>
                                              <p:pRg st="0" end="0"/>
                                            </p:txEl>
                                          </p:spTgt>
                                        </p:tgtEl>
                                        <p:attrNameLst>
                                          <p:attrName>style.visibility</p:attrName>
                                        </p:attrNameLst>
                                      </p:cBhvr>
                                      <p:to>
                                        <p:strVal val="visible"/>
                                      </p:to>
                                    </p:set>
                                    <p:anim calcmode="lin" valueType="num">
                                      <p:cBhvr additive="base">
                                        <p:cTn id="7" dur="500" fill="hold"/>
                                        <p:tgtEl>
                                          <p:spTgt spid="83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682">
                                            <p:txEl>
                                              <p:pRg st="1" end="1"/>
                                            </p:txEl>
                                          </p:spTgt>
                                        </p:tgtEl>
                                        <p:attrNameLst>
                                          <p:attrName>style.visibility</p:attrName>
                                        </p:attrNameLst>
                                      </p:cBhvr>
                                      <p:to>
                                        <p:strVal val="visible"/>
                                      </p:to>
                                    </p:set>
                                    <p:anim calcmode="lin" valueType="num">
                                      <p:cBhvr additive="base">
                                        <p:cTn id="13" dur="500" fill="hold"/>
                                        <p:tgtEl>
                                          <p:spTgt spid="83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682">
                                            <p:txEl>
                                              <p:pRg st="2" end="2"/>
                                            </p:txEl>
                                          </p:spTgt>
                                        </p:tgtEl>
                                        <p:attrNameLst>
                                          <p:attrName>style.visibility</p:attrName>
                                        </p:attrNameLst>
                                      </p:cBhvr>
                                      <p:to>
                                        <p:strVal val="visible"/>
                                      </p:to>
                                    </p:set>
                                    <p:anim calcmode="lin" valueType="num">
                                      <p:cBhvr additive="base">
                                        <p:cTn id="19" dur="500" fill="hold"/>
                                        <p:tgtEl>
                                          <p:spTgt spid="8396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39682">
                                            <p:txEl>
                                              <p:pRg st="4" end="4"/>
                                            </p:txEl>
                                          </p:spTgt>
                                        </p:tgtEl>
                                        <p:attrNameLst>
                                          <p:attrName>style.visibility</p:attrName>
                                        </p:attrNameLst>
                                      </p:cBhvr>
                                      <p:to>
                                        <p:strVal val="visible"/>
                                      </p:to>
                                    </p:set>
                                    <p:anim calcmode="lin" valueType="num">
                                      <p:cBhvr additive="base">
                                        <p:cTn id="32" dur="500" fill="hold"/>
                                        <p:tgtEl>
                                          <p:spTgt spid="83968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39682">
                                            <p:txEl>
                                              <p:pRg st="5" end="5"/>
                                            </p:txEl>
                                          </p:spTgt>
                                        </p:tgtEl>
                                        <p:attrNameLst>
                                          <p:attrName>style.visibility</p:attrName>
                                        </p:attrNameLst>
                                      </p:cBhvr>
                                      <p:to>
                                        <p:strVal val="visible"/>
                                      </p:to>
                                    </p:set>
                                    <p:anim calcmode="lin" valueType="num">
                                      <p:cBhvr additive="base">
                                        <p:cTn id="38" dur="500" fill="hold"/>
                                        <p:tgtEl>
                                          <p:spTgt spid="83968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39682">
                                            <p:txEl>
                                              <p:pRg st="6" end="6"/>
                                            </p:txEl>
                                          </p:spTgt>
                                        </p:tgtEl>
                                        <p:attrNameLst>
                                          <p:attrName>style.visibility</p:attrName>
                                        </p:attrNameLst>
                                      </p:cBhvr>
                                      <p:to>
                                        <p:strVal val="visible"/>
                                      </p:to>
                                    </p:set>
                                    <p:anim calcmode="lin" valueType="num">
                                      <p:cBhvr additive="base">
                                        <p:cTn id="44" dur="500" fill="hold"/>
                                        <p:tgtEl>
                                          <p:spTgt spid="83968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39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39682">
                                            <p:txEl>
                                              <p:pRg st="7" end="7"/>
                                            </p:txEl>
                                          </p:spTgt>
                                        </p:tgtEl>
                                        <p:attrNameLst>
                                          <p:attrName>style.visibility</p:attrName>
                                        </p:attrNameLst>
                                      </p:cBhvr>
                                      <p:to>
                                        <p:strVal val="visible"/>
                                      </p:to>
                                    </p:set>
                                    <p:anim calcmode="lin" valueType="num">
                                      <p:cBhvr additive="base">
                                        <p:cTn id="50" dur="500" fill="hold"/>
                                        <p:tgtEl>
                                          <p:spTgt spid="83968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396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Suppose a mass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is located on the surface of a planet of radius </a:t>
            </a:r>
            <a:r>
              <a:rPr lang="en-US" sz="2400"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  We know that it’s weight is </a:t>
            </a:r>
            <a:r>
              <a:rPr lang="en-US" sz="2400" i="1">
                <a:solidFill>
                  <a:srgbClr val="000000"/>
                </a:solidFill>
                <a:latin typeface="Arial" charset="0"/>
                <a:ea typeface="Calibri" pitchFamily="34" charset="0"/>
                <a:cs typeface="Times New Roman" pitchFamily="18" charset="0"/>
              </a:rPr>
              <a:t>F</a:t>
            </a:r>
            <a:r>
              <a:rPr lang="en-US" sz="2400">
                <a:solidFill>
                  <a:srgbClr val="000000"/>
                </a:solidFill>
                <a:latin typeface="Arial" charset="0"/>
                <a:ea typeface="Calibri" pitchFamily="34" charset="0"/>
                <a:cs typeface="Times New Roman" pitchFamily="18" charset="0"/>
              </a:rPr>
              <a:t> = </a:t>
            </a:r>
            <a:r>
              <a:rPr lang="en-US" sz="2400" i="1">
                <a:solidFill>
                  <a:srgbClr val="000000"/>
                </a:solidFill>
                <a:latin typeface="Arial" charset="0"/>
                <a:ea typeface="Calibri" pitchFamily="34" charset="0"/>
                <a:cs typeface="Times New Roman" pitchFamily="18" charset="0"/>
              </a:rPr>
              <a:t>mg</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But from the law of universal gravitation, the weight of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is equal to its attraction to the planet’s mass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and equals </a:t>
            </a:r>
            <a:r>
              <a:rPr lang="en-US" sz="2400" i="1">
                <a:solidFill>
                  <a:srgbClr val="000000"/>
                </a:solidFill>
                <a:latin typeface="Arial" charset="0"/>
                <a:ea typeface="Calibri" pitchFamily="34" charset="0"/>
                <a:cs typeface="Times New Roman" pitchFamily="18" charset="0"/>
              </a:rPr>
              <a:t>F</a:t>
            </a:r>
            <a:r>
              <a:rPr lang="en-US" sz="2400">
                <a:solidFill>
                  <a:srgbClr val="000000"/>
                </a:solidFill>
                <a:latin typeface="Arial" charset="0"/>
                <a:ea typeface="Calibri" pitchFamily="34" charset="0"/>
                <a:cs typeface="Times New Roman" pitchFamily="18" charset="0"/>
              </a:rPr>
              <a:t> = </a:t>
            </a:r>
            <a:r>
              <a:rPr lang="en-US" sz="2400" i="1">
                <a:latin typeface="Arial" charset="0"/>
                <a:ea typeface="Calibri" pitchFamily="34" charset="0"/>
                <a:cs typeface="Times New Roman" pitchFamily="18" charset="0"/>
                <a:sym typeface="Symbol" pitchFamily="18" charset="2"/>
              </a:rPr>
              <a:t>GMm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a:t>
            </a:r>
            <a:endParaRPr lang="en-US" sz="240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rPr>
              <a:t>Thus</a:t>
            </a:r>
            <a:r>
              <a:rPr lang="en-US" sz="2400" i="1">
                <a:solidFill>
                  <a:srgbClr val="000000"/>
                </a:solidFill>
                <a:latin typeface="Arial" charset="0"/>
                <a:ea typeface="Calibri" pitchFamily="34" charset="0"/>
                <a:cs typeface="Times New Roman" pitchFamily="18" charset="0"/>
              </a:rPr>
              <a:t> mg</a:t>
            </a:r>
            <a:r>
              <a:rPr lang="en-US" sz="2400">
                <a:solidFill>
                  <a:srgbClr val="000000"/>
                </a:solidFill>
                <a:latin typeface="Arial" charset="0"/>
                <a:ea typeface="Calibri" pitchFamily="34" charset="0"/>
                <a:cs typeface="Times New Roman" pitchFamily="18" charset="0"/>
              </a:rPr>
              <a:t> = </a:t>
            </a:r>
            <a:r>
              <a:rPr lang="en-US" sz="2400" i="1">
                <a:latin typeface="Arial" charset="0"/>
                <a:ea typeface="Calibri" pitchFamily="34" charset="0"/>
                <a:cs typeface="Times New Roman" pitchFamily="18" charset="0"/>
                <a:sym typeface="Symbol" pitchFamily="18" charset="2"/>
              </a:rPr>
              <a:t>GMm / 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This same derivation works for any </a:t>
            </a:r>
            <a:r>
              <a:rPr lang="en-US" sz="2400" i="1">
                <a:latin typeface="Arial" charset="0"/>
                <a:ea typeface="Calibri" pitchFamily="34" charset="0"/>
                <a:cs typeface="Times New Roman" pitchFamily="18" charset="0"/>
                <a:sym typeface="Symbol" pitchFamily="18" charset="2"/>
              </a:rPr>
              <a:t>r</a:t>
            </a:r>
            <a:r>
              <a:rPr lang="en-US" sz="240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a:latin typeface="Arial" charset="0"/>
              <a:ea typeface="Calibri" pitchFamily="34" charset="0"/>
              <a:cs typeface="Times New Roman" pitchFamily="18" charset="0"/>
              <a:sym typeface="Symbol" pitchFamily="18" charset="2"/>
            </a:endParaRP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4"/>
          <p:cNvGrpSpPr>
            <a:grpSpLocks/>
          </p:cNvGrpSpPr>
          <p:nvPr/>
        </p:nvGrpSpPr>
        <p:grpSpPr bwMode="auto">
          <a:xfrm>
            <a:off x="809625" y="4433888"/>
            <a:ext cx="7464425" cy="825500"/>
            <a:chOff x="510" y="2753"/>
            <a:chExt cx="4702" cy="520"/>
          </a:xfrm>
        </p:grpSpPr>
        <p:sp>
          <p:nvSpPr>
            <p:cNvPr id="16399" name="Rectangle 5"/>
            <p:cNvSpPr>
              <a:spLocks noChangeArrowheads="1"/>
            </p:cNvSpPr>
            <p:nvPr/>
          </p:nvSpPr>
          <p:spPr bwMode="auto">
            <a:xfrm>
              <a:off x="592" y="2766"/>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GM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16400" name="Text Box 6"/>
            <p:cNvSpPr txBox="1">
              <a:spLocks noChangeArrowheads="1"/>
            </p:cNvSpPr>
            <p:nvPr/>
          </p:nvSpPr>
          <p:spPr bwMode="auto">
            <a:xfrm>
              <a:off x="1841" y="2753"/>
              <a:ext cx="3371"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surface of a planet of mass </a:t>
              </a:r>
              <a:r>
                <a:rPr lang="en-US" sz="2400" i="1">
                  <a:solidFill>
                    <a:schemeClr val="bg1"/>
                  </a:solidFill>
                  <a:latin typeface="Arial" charset="0"/>
                </a:rPr>
                <a:t>M</a:t>
              </a:r>
              <a:r>
                <a:rPr lang="en-US" sz="2400">
                  <a:solidFill>
                    <a:schemeClr val="bg1"/>
                  </a:solidFill>
                  <a:latin typeface="Arial" charset="0"/>
                </a:rPr>
                <a:t> and radius </a:t>
              </a:r>
              <a:r>
                <a:rPr lang="en-US" sz="2400" i="1">
                  <a:solidFill>
                    <a:schemeClr val="bg1"/>
                  </a:solidFill>
                  <a:latin typeface="Arial" charset="0"/>
                </a:rPr>
                <a:t>R</a:t>
              </a:r>
            </a:p>
          </p:txBody>
        </p:sp>
        <p:sp>
          <p:nvSpPr>
            <p:cNvPr id="16401" name="Rectangle 7"/>
            <p:cNvSpPr>
              <a:spLocks noChangeArrowheads="1"/>
            </p:cNvSpPr>
            <p:nvPr/>
          </p:nvSpPr>
          <p:spPr bwMode="auto">
            <a:xfrm>
              <a:off x="510" y="2755"/>
              <a:ext cx="4701" cy="518"/>
            </a:xfrm>
            <a:prstGeom prst="rect">
              <a:avLst/>
            </a:prstGeom>
            <a:noFill/>
            <a:ln w="12700">
              <a:solidFill>
                <a:schemeClr val="tx1"/>
              </a:solidFill>
              <a:miter lim="800000"/>
              <a:headEnd/>
              <a:tailEnd/>
            </a:ln>
          </p:spPr>
          <p:txBody>
            <a:bodyPr wrap="none" anchor="ctr"/>
            <a:lstStyle/>
            <a:p>
              <a:endParaRPr lang="en-US"/>
            </a:p>
          </p:txBody>
        </p:sp>
      </p:grpSp>
      <p:grpSp>
        <p:nvGrpSpPr>
          <p:cNvPr id="3" name="Group 25"/>
          <p:cNvGrpSpPr>
            <a:grpSpLocks/>
          </p:cNvGrpSpPr>
          <p:nvPr/>
        </p:nvGrpSpPr>
        <p:grpSpPr bwMode="auto">
          <a:xfrm>
            <a:off x="806450" y="5775325"/>
            <a:ext cx="7464425" cy="830263"/>
            <a:chOff x="508" y="3638"/>
            <a:chExt cx="4702" cy="523"/>
          </a:xfrm>
        </p:grpSpPr>
        <p:sp>
          <p:nvSpPr>
            <p:cNvPr id="16396" name="Rectangle 13"/>
            <p:cNvSpPr>
              <a:spLocks noChangeArrowheads="1"/>
            </p:cNvSpPr>
            <p:nvPr/>
          </p:nvSpPr>
          <p:spPr bwMode="auto">
            <a:xfrm>
              <a:off x="590" y="3651"/>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GM / 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16397" name="Text Box 14"/>
            <p:cNvSpPr txBox="1">
              <a:spLocks noChangeArrowheads="1"/>
            </p:cNvSpPr>
            <p:nvPr/>
          </p:nvSpPr>
          <p:spPr bwMode="auto">
            <a:xfrm>
              <a:off x="1860" y="3638"/>
              <a:ext cx="3350"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distance </a:t>
              </a:r>
              <a:r>
                <a:rPr lang="en-US" sz="2400" i="1">
                  <a:solidFill>
                    <a:schemeClr val="bg1"/>
                  </a:solidFill>
                  <a:latin typeface="Arial" charset="0"/>
                </a:rPr>
                <a:t>r</a:t>
              </a:r>
              <a:r>
                <a:rPr lang="en-US" sz="2400">
                  <a:solidFill>
                    <a:schemeClr val="bg1"/>
                  </a:solidFill>
                  <a:latin typeface="Arial" charset="0"/>
                </a:rPr>
                <a:t>  from center of a planet of mass </a:t>
              </a:r>
              <a:r>
                <a:rPr lang="en-US" sz="2400" i="1">
                  <a:solidFill>
                    <a:schemeClr val="bg1"/>
                  </a:solidFill>
                  <a:latin typeface="Arial" charset="0"/>
                </a:rPr>
                <a:t>M</a:t>
              </a:r>
              <a:endParaRPr lang="en-US" sz="2400">
                <a:solidFill>
                  <a:schemeClr val="bg1"/>
                </a:solidFill>
                <a:latin typeface="Arial" charset="0"/>
              </a:endParaRPr>
            </a:p>
          </p:txBody>
        </p:sp>
        <p:sp>
          <p:nvSpPr>
            <p:cNvPr id="16398" name="Rectangle 15"/>
            <p:cNvSpPr>
              <a:spLocks noChangeArrowheads="1"/>
            </p:cNvSpPr>
            <p:nvPr/>
          </p:nvSpPr>
          <p:spPr bwMode="auto">
            <a:xfrm>
              <a:off x="508" y="3640"/>
              <a:ext cx="4701" cy="510"/>
            </a:xfrm>
            <a:prstGeom prst="rect">
              <a:avLst/>
            </a:prstGeom>
            <a:noFill/>
            <a:ln w="12700">
              <a:solidFill>
                <a:schemeClr val="tx1"/>
              </a:solidFill>
              <a:miter lim="800000"/>
              <a:headEnd/>
              <a:tailEnd/>
            </a:ln>
          </p:spPr>
          <p:txBody>
            <a:bodyPr wrap="none" anchor="ctr"/>
            <a:lstStyle/>
            <a:p>
              <a:endParaRPr lang="en-US"/>
            </a:p>
          </p:txBody>
        </p:sp>
      </p:grpSp>
      <p:sp>
        <p:nvSpPr>
          <p:cNvPr id="803858" name="Rectangle 18"/>
          <p:cNvSpPr>
            <a:spLocks noChangeArrowheads="1"/>
          </p:cNvSpPr>
          <p:nvPr/>
        </p:nvSpPr>
        <p:spPr bwMode="auto">
          <a:xfrm>
            <a:off x="7034213" y="2430463"/>
            <a:ext cx="280987" cy="355600"/>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59" name="Rectangle 19"/>
          <p:cNvSpPr>
            <a:spLocks noChangeArrowheads="1"/>
          </p:cNvSpPr>
          <p:nvPr/>
        </p:nvSpPr>
        <p:spPr bwMode="auto">
          <a:xfrm>
            <a:off x="1727200" y="3573463"/>
            <a:ext cx="284163" cy="365125"/>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60" name="Line 20"/>
          <p:cNvSpPr>
            <a:spLocks noChangeShapeType="1"/>
          </p:cNvSpPr>
          <p:nvPr/>
        </p:nvSpPr>
        <p:spPr bwMode="auto">
          <a:xfrm flipH="1">
            <a:off x="1689100" y="4103688"/>
            <a:ext cx="238125" cy="231775"/>
          </a:xfrm>
          <a:prstGeom prst="line">
            <a:avLst/>
          </a:prstGeom>
          <a:noFill/>
          <a:ln w="19050">
            <a:solidFill>
              <a:srgbClr val="FF0000"/>
            </a:solidFill>
            <a:round/>
            <a:headEnd/>
            <a:tailEnd/>
          </a:ln>
        </p:spPr>
        <p:txBody>
          <a:bodyPr/>
          <a:lstStyle/>
          <a:p>
            <a:endParaRPr lang="en-US"/>
          </a:p>
        </p:txBody>
      </p:sp>
      <p:sp>
        <p:nvSpPr>
          <p:cNvPr id="803861" name="Line 21"/>
          <p:cNvSpPr>
            <a:spLocks noChangeShapeType="1"/>
          </p:cNvSpPr>
          <p:nvPr/>
        </p:nvSpPr>
        <p:spPr bwMode="auto">
          <a:xfrm>
            <a:off x="3014663" y="4089400"/>
            <a:ext cx="123825" cy="220663"/>
          </a:xfrm>
          <a:prstGeom prst="line">
            <a:avLst/>
          </a:prstGeom>
          <a:noFill/>
          <a:ln w="19050">
            <a:solidFill>
              <a:srgbClr val="FF0000"/>
            </a:solidFill>
            <a:round/>
            <a:headEnd/>
            <a:tailEnd/>
          </a:ln>
        </p:spPr>
        <p:txBody>
          <a:bodyPr/>
          <a:lstStyle/>
          <a:p>
            <a:endParaRPr lang="en-US"/>
          </a:p>
        </p:txBody>
      </p:sp>
      <p:sp>
        <p:nvSpPr>
          <p:cNvPr id="803862" name="Rectangle 22"/>
          <p:cNvSpPr>
            <a:spLocks noChangeArrowheads="1"/>
          </p:cNvSpPr>
          <p:nvPr/>
        </p:nvSpPr>
        <p:spPr bwMode="auto">
          <a:xfrm>
            <a:off x="7594600" y="2405063"/>
            <a:ext cx="481013" cy="354012"/>
          </a:xfrm>
          <a:prstGeom prst="rect">
            <a:avLst/>
          </a:prstGeom>
          <a:solidFill>
            <a:srgbClr val="FFCC00">
              <a:alpha val="21960"/>
            </a:srgbClr>
          </a:solidFill>
          <a:ln w="9525">
            <a:noFill/>
            <a:miter lim="800000"/>
            <a:headEnd/>
            <a:tailEnd/>
          </a:ln>
        </p:spPr>
        <p:txBody>
          <a:bodyPr wrap="none" anchor="ctr"/>
          <a:lstStyle/>
          <a:p>
            <a:endParaRPr lang="en-US"/>
          </a:p>
        </p:txBody>
      </p:sp>
      <p:sp>
        <p:nvSpPr>
          <p:cNvPr id="803863" name="Rectangle 23"/>
          <p:cNvSpPr>
            <a:spLocks noChangeArrowheads="1"/>
          </p:cNvSpPr>
          <p:nvPr/>
        </p:nvSpPr>
        <p:spPr bwMode="auto">
          <a:xfrm>
            <a:off x="2281238" y="3559175"/>
            <a:ext cx="1431925" cy="374650"/>
          </a:xfrm>
          <a:prstGeom prst="rect">
            <a:avLst/>
          </a:prstGeom>
          <a:solidFill>
            <a:srgbClr val="FFCC00">
              <a:alpha val="2196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3842">
                                            <p:txEl>
                                              <p:pRg st="0" end="0"/>
                                            </p:txEl>
                                          </p:spTgt>
                                        </p:tgtEl>
                                        <p:attrNameLst>
                                          <p:attrName>style.visibility</p:attrName>
                                        </p:attrNameLst>
                                      </p:cBhvr>
                                      <p:to>
                                        <p:strVal val="visible"/>
                                      </p:to>
                                    </p:set>
                                    <p:anim calcmode="lin" valueType="num">
                                      <p:cBhvr additive="base">
                                        <p:cTn id="7" dur="500" fill="hold"/>
                                        <p:tgtEl>
                                          <p:spTgt spid="80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3842">
                                            <p:txEl>
                                              <p:pRg st="1" end="1"/>
                                            </p:txEl>
                                          </p:spTgt>
                                        </p:tgtEl>
                                        <p:attrNameLst>
                                          <p:attrName>style.visibility</p:attrName>
                                        </p:attrNameLst>
                                      </p:cBhvr>
                                      <p:to>
                                        <p:strVal val="visible"/>
                                      </p:to>
                                    </p:set>
                                    <p:anim calcmode="lin" valueType="num">
                                      <p:cBhvr additive="base">
                                        <p:cTn id="13" dur="500" fill="hold"/>
                                        <p:tgtEl>
                                          <p:spTgt spid="80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3842">
                                            <p:txEl>
                                              <p:pRg st="2" end="2"/>
                                            </p:txEl>
                                          </p:spTgt>
                                        </p:tgtEl>
                                        <p:attrNameLst>
                                          <p:attrName>style.visibility</p:attrName>
                                        </p:attrNameLst>
                                      </p:cBhvr>
                                      <p:to>
                                        <p:strVal val="visible"/>
                                      </p:to>
                                    </p:set>
                                    <p:anim calcmode="lin" valueType="num">
                                      <p:cBhvr additive="base">
                                        <p:cTn id="19" dur="500" fill="hold"/>
                                        <p:tgtEl>
                                          <p:spTgt spid="80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3842">
                                            <p:txEl>
                                              <p:pRg st="3" end="3"/>
                                            </p:txEl>
                                          </p:spTgt>
                                        </p:tgtEl>
                                        <p:attrNameLst>
                                          <p:attrName>style.visibility</p:attrName>
                                        </p:attrNameLst>
                                      </p:cBhvr>
                                      <p:to>
                                        <p:strVal val="visible"/>
                                      </p:to>
                                    </p:set>
                                    <p:anim calcmode="lin" valueType="num">
                                      <p:cBhvr additive="base">
                                        <p:cTn id="25" dur="500" fill="hold"/>
                                        <p:tgtEl>
                                          <p:spTgt spid="8038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3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03858"/>
                                        </p:tgtEl>
                                        <p:attrNameLst>
                                          <p:attrName>style.visibility</p:attrName>
                                        </p:attrNameLst>
                                      </p:cBhvr>
                                      <p:to>
                                        <p:strVal val="visible"/>
                                      </p:to>
                                    </p:set>
                                    <p:anim calcmode="lin" valueType="num">
                                      <p:cBhvr>
                                        <p:cTn id="31" dur="500" fill="hold"/>
                                        <p:tgtEl>
                                          <p:spTgt spid="803858"/>
                                        </p:tgtEl>
                                        <p:attrNameLst>
                                          <p:attrName>ppt_w</p:attrName>
                                        </p:attrNameLst>
                                      </p:cBhvr>
                                      <p:tavLst>
                                        <p:tav tm="0">
                                          <p:val>
                                            <p:fltVal val="0"/>
                                          </p:val>
                                        </p:tav>
                                        <p:tav tm="100000">
                                          <p:val>
                                            <p:strVal val="#ppt_w"/>
                                          </p:val>
                                        </p:tav>
                                      </p:tavLst>
                                    </p:anim>
                                    <p:anim calcmode="lin" valueType="num">
                                      <p:cBhvr>
                                        <p:cTn id="32" dur="500" fill="hold"/>
                                        <p:tgtEl>
                                          <p:spTgt spid="803858"/>
                                        </p:tgtEl>
                                        <p:attrNameLst>
                                          <p:attrName>ppt_h</p:attrName>
                                        </p:attrNameLst>
                                      </p:cBhvr>
                                      <p:tavLst>
                                        <p:tav tm="0">
                                          <p:val>
                                            <p:fltVal val="0"/>
                                          </p:val>
                                        </p:tav>
                                        <p:tav tm="100000">
                                          <p:val>
                                            <p:strVal val="#ppt_h"/>
                                          </p:val>
                                        </p:tav>
                                      </p:tavLst>
                                    </p:anim>
                                    <p:animEffect transition="in" filter="fade">
                                      <p:cBhvr>
                                        <p:cTn id="33" dur="500"/>
                                        <p:tgtEl>
                                          <p:spTgt spid="803858"/>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803859"/>
                                        </p:tgtEl>
                                        <p:attrNameLst>
                                          <p:attrName>style.visibility</p:attrName>
                                        </p:attrNameLst>
                                      </p:cBhvr>
                                      <p:to>
                                        <p:strVal val="visible"/>
                                      </p:to>
                                    </p:set>
                                    <p:anim calcmode="lin" valueType="num">
                                      <p:cBhvr>
                                        <p:cTn id="37" dur="500" fill="hold"/>
                                        <p:tgtEl>
                                          <p:spTgt spid="803859"/>
                                        </p:tgtEl>
                                        <p:attrNameLst>
                                          <p:attrName>ppt_w</p:attrName>
                                        </p:attrNameLst>
                                      </p:cBhvr>
                                      <p:tavLst>
                                        <p:tav tm="0">
                                          <p:val>
                                            <p:fltVal val="0"/>
                                          </p:val>
                                        </p:tav>
                                        <p:tav tm="100000">
                                          <p:val>
                                            <p:strVal val="#ppt_w"/>
                                          </p:val>
                                        </p:tav>
                                      </p:tavLst>
                                    </p:anim>
                                    <p:anim calcmode="lin" valueType="num">
                                      <p:cBhvr>
                                        <p:cTn id="38" dur="500" fill="hold"/>
                                        <p:tgtEl>
                                          <p:spTgt spid="803859"/>
                                        </p:tgtEl>
                                        <p:attrNameLst>
                                          <p:attrName>ppt_h</p:attrName>
                                        </p:attrNameLst>
                                      </p:cBhvr>
                                      <p:tavLst>
                                        <p:tav tm="0">
                                          <p:val>
                                            <p:fltVal val="0"/>
                                          </p:val>
                                        </p:tav>
                                        <p:tav tm="100000">
                                          <p:val>
                                            <p:strVal val="#ppt_h"/>
                                          </p:val>
                                        </p:tav>
                                      </p:tavLst>
                                    </p:anim>
                                    <p:animEffect transition="in" filter="fade">
                                      <p:cBhvr>
                                        <p:cTn id="39" dur="500"/>
                                        <p:tgtEl>
                                          <p:spTgt spid="803859"/>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03862"/>
                                        </p:tgtEl>
                                        <p:attrNameLst>
                                          <p:attrName>style.visibility</p:attrName>
                                        </p:attrNameLst>
                                      </p:cBhvr>
                                      <p:to>
                                        <p:strVal val="visible"/>
                                      </p:to>
                                    </p:set>
                                    <p:anim calcmode="lin" valueType="num">
                                      <p:cBhvr>
                                        <p:cTn id="44" dur="500" fill="hold"/>
                                        <p:tgtEl>
                                          <p:spTgt spid="803862"/>
                                        </p:tgtEl>
                                        <p:attrNameLst>
                                          <p:attrName>ppt_w</p:attrName>
                                        </p:attrNameLst>
                                      </p:cBhvr>
                                      <p:tavLst>
                                        <p:tav tm="0">
                                          <p:val>
                                            <p:fltVal val="0"/>
                                          </p:val>
                                        </p:tav>
                                        <p:tav tm="100000">
                                          <p:val>
                                            <p:strVal val="#ppt_w"/>
                                          </p:val>
                                        </p:tav>
                                      </p:tavLst>
                                    </p:anim>
                                    <p:anim calcmode="lin" valueType="num">
                                      <p:cBhvr>
                                        <p:cTn id="45" dur="500" fill="hold"/>
                                        <p:tgtEl>
                                          <p:spTgt spid="803862"/>
                                        </p:tgtEl>
                                        <p:attrNameLst>
                                          <p:attrName>ppt_h</p:attrName>
                                        </p:attrNameLst>
                                      </p:cBhvr>
                                      <p:tavLst>
                                        <p:tav tm="0">
                                          <p:val>
                                            <p:fltVal val="0"/>
                                          </p:val>
                                        </p:tav>
                                        <p:tav tm="100000">
                                          <p:val>
                                            <p:strVal val="#ppt_h"/>
                                          </p:val>
                                        </p:tav>
                                      </p:tavLst>
                                    </p:anim>
                                    <p:animEffect transition="in" filter="fade">
                                      <p:cBhvr>
                                        <p:cTn id="46" dur="500"/>
                                        <p:tgtEl>
                                          <p:spTgt spid="803862"/>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803863"/>
                                        </p:tgtEl>
                                        <p:attrNameLst>
                                          <p:attrName>style.visibility</p:attrName>
                                        </p:attrNameLst>
                                      </p:cBhvr>
                                      <p:to>
                                        <p:strVal val="visible"/>
                                      </p:to>
                                    </p:set>
                                    <p:anim calcmode="lin" valueType="num">
                                      <p:cBhvr>
                                        <p:cTn id="50" dur="500" fill="hold"/>
                                        <p:tgtEl>
                                          <p:spTgt spid="803863"/>
                                        </p:tgtEl>
                                        <p:attrNameLst>
                                          <p:attrName>ppt_w</p:attrName>
                                        </p:attrNameLst>
                                      </p:cBhvr>
                                      <p:tavLst>
                                        <p:tav tm="0">
                                          <p:val>
                                            <p:fltVal val="0"/>
                                          </p:val>
                                        </p:tav>
                                        <p:tav tm="100000">
                                          <p:val>
                                            <p:strVal val="#ppt_w"/>
                                          </p:val>
                                        </p:tav>
                                      </p:tavLst>
                                    </p:anim>
                                    <p:anim calcmode="lin" valueType="num">
                                      <p:cBhvr>
                                        <p:cTn id="51" dur="500" fill="hold"/>
                                        <p:tgtEl>
                                          <p:spTgt spid="803863"/>
                                        </p:tgtEl>
                                        <p:attrNameLst>
                                          <p:attrName>ppt_h</p:attrName>
                                        </p:attrNameLst>
                                      </p:cBhvr>
                                      <p:tavLst>
                                        <p:tav tm="0">
                                          <p:val>
                                            <p:fltVal val="0"/>
                                          </p:val>
                                        </p:tav>
                                        <p:tav tm="100000">
                                          <p:val>
                                            <p:strVal val="#ppt_h"/>
                                          </p:val>
                                        </p:tav>
                                      </p:tavLst>
                                    </p:anim>
                                    <p:animEffect transition="in" filter="fade">
                                      <p:cBhvr>
                                        <p:cTn id="52" dur="500"/>
                                        <p:tgtEl>
                                          <p:spTgt spid="8038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03860"/>
                                        </p:tgtEl>
                                        <p:attrNameLst>
                                          <p:attrName>style.visibility</p:attrName>
                                        </p:attrNameLst>
                                      </p:cBhvr>
                                      <p:to>
                                        <p:strVal val="visible"/>
                                      </p:to>
                                    </p:set>
                                    <p:anim calcmode="lin" valueType="num">
                                      <p:cBhvr>
                                        <p:cTn id="57" dur="500" fill="hold"/>
                                        <p:tgtEl>
                                          <p:spTgt spid="803860"/>
                                        </p:tgtEl>
                                        <p:attrNameLst>
                                          <p:attrName>ppt_w</p:attrName>
                                        </p:attrNameLst>
                                      </p:cBhvr>
                                      <p:tavLst>
                                        <p:tav tm="0">
                                          <p:val>
                                            <p:fltVal val="0"/>
                                          </p:val>
                                        </p:tav>
                                        <p:tav tm="100000">
                                          <p:val>
                                            <p:strVal val="#ppt_w"/>
                                          </p:val>
                                        </p:tav>
                                      </p:tavLst>
                                    </p:anim>
                                    <p:anim calcmode="lin" valueType="num">
                                      <p:cBhvr>
                                        <p:cTn id="58" dur="500" fill="hold"/>
                                        <p:tgtEl>
                                          <p:spTgt spid="803860"/>
                                        </p:tgtEl>
                                        <p:attrNameLst>
                                          <p:attrName>ppt_h</p:attrName>
                                        </p:attrNameLst>
                                      </p:cBhvr>
                                      <p:tavLst>
                                        <p:tav tm="0">
                                          <p:val>
                                            <p:fltVal val="0"/>
                                          </p:val>
                                        </p:tav>
                                        <p:tav tm="100000">
                                          <p:val>
                                            <p:strVal val="#ppt_h"/>
                                          </p:val>
                                        </p:tav>
                                      </p:tavLst>
                                    </p:anim>
                                    <p:animEffect transition="in" filter="fade">
                                      <p:cBhvr>
                                        <p:cTn id="59" dur="500"/>
                                        <p:tgtEl>
                                          <p:spTgt spid="80386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803861"/>
                                        </p:tgtEl>
                                        <p:attrNameLst>
                                          <p:attrName>style.visibility</p:attrName>
                                        </p:attrNameLst>
                                      </p:cBhvr>
                                      <p:to>
                                        <p:strVal val="visible"/>
                                      </p:to>
                                    </p:set>
                                    <p:anim calcmode="lin" valueType="num">
                                      <p:cBhvr>
                                        <p:cTn id="64" dur="500" fill="hold"/>
                                        <p:tgtEl>
                                          <p:spTgt spid="803861"/>
                                        </p:tgtEl>
                                        <p:attrNameLst>
                                          <p:attrName>ppt_w</p:attrName>
                                        </p:attrNameLst>
                                      </p:cBhvr>
                                      <p:tavLst>
                                        <p:tav tm="0">
                                          <p:val>
                                            <p:fltVal val="0"/>
                                          </p:val>
                                        </p:tav>
                                        <p:tav tm="100000">
                                          <p:val>
                                            <p:strVal val="#ppt_w"/>
                                          </p:val>
                                        </p:tav>
                                      </p:tavLst>
                                    </p:anim>
                                    <p:anim calcmode="lin" valueType="num">
                                      <p:cBhvr>
                                        <p:cTn id="65" dur="500" fill="hold"/>
                                        <p:tgtEl>
                                          <p:spTgt spid="803861"/>
                                        </p:tgtEl>
                                        <p:attrNameLst>
                                          <p:attrName>ppt_h</p:attrName>
                                        </p:attrNameLst>
                                      </p:cBhvr>
                                      <p:tavLst>
                                        <p:tav tm="0">
                                          <p:val>
                                            <p:fltVal val="0"/>
                                          </p:val>
                                        </p:tav>
                                        <p:tav tm="100000">
                                          <p:val>
                                            <p:strVal val="#ppt_h"/>
                                          </p:val>
                                        </p:tav>
                                      </p:tavLst>
                                    </p:anim>
                                    <p:animEffect transition="in" filter="fade">
                                      <p:cBhvr>
                                        <p:cTn id="66" dur="500"/>
                                        <p:tgtEl>
                                          <p:spTgt spid="803861"/>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animEffect transition="in" filter="fade">
                                      <p:cBhvr>
                                        <p:cTn id="73"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803842">
                                            <p:txEl>
                                              <p:pRg st="6" end="6"/>
                                            </p:txEl>
                                          </p:spTgt>
                                        </p:tgtEl>
                                        <p:attrNameLst>
                                          <p:attrName>style.visibility</p:attrName>
                                        </p:attrNameLst>
                                      </p:cBhvr>
                                      <p:to>
                                        <p:strVal val="visible"/>
                                      </p:to>
                                    </p:set>
                                    <p:anim calcmode="lin" valueType="num">
                                      <p:cBhvr additive="base">
                                        <p:cTn id="78" dur="500" fill="hold"/>
                                        <p:tgtEl>
                                          <p:spTgt spid="803842">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038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8" grpId="0" animBg="1"/>
      <p:bldP spid="803859" grpId="0" animBg="1"/>
      <p:bldP spid="803860" grpId="0" animBg="1"/>
      <p:bldP spid="803861" grpId="0" animBg="1"/>
      <p:bldP spid="803862" grpId="0" animBg="1"/>
      <p:bldP spid="8038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05896" name="Rectangle 8"/>
          <p:cNvSpPr>
            <a:spLocks noChangeArrowheads="1"/>
          </p:cNvSpPr>
          <p:nvPr/>
        </p:nvSpPr>
        <p:spPr bwMode="auto">
          <a:xfrm>
            <a:off x="687388" y="1993900"/>
            <a:ext cx="7772400" cy="4864100"/>
          </a:xfrm>
          <a:prstGeom prst="rect">
            <a:avLst/>
          </a:prstGeom>
          <a:solidFill>
            <a:srgbClr val="CCFFCC"/>
          </a:solidFill>
          <a:ln w="9525">
            <a:noFill/>
            <a:miter lim="800000"/>
            <a:headEnd/>
            <a:tailEnd/>
          </a:ln>
        </p:spPr>
        <p:txBody>
          <a:bodyPr/>
          <a:lstStyle/>
          <a:p>
            <a:pPr>
              <a:spcBef>
                <a:spcPct val="20000"/>
              </a:spcBef>
            </a:pPr>
            <a:r>
              <a:rPr lang="en-US" sz="2400">
                <a:latin typeface="Arial" charset="0"/>
                <a:sym typeface="Symbol" pitchFamily="18" charset="2"/>
              </a:rPr>
              <a:t>PRACTICE: The mass of the earth is </a:t>
            </a:r>
            <a:r>
              <a:rPr lang="en-US" sz="2400" i="1">
                <a:latin typeface="Arial" charset="0"/>
                <a:sym typeface="Symbol" pitchFamily="18" charset="2"/>
              </a:rPr>
              <a:t>M</a:t>
            </a:r>
            <a:r>
              <a:rPr lang="en-US" sz="2400">
                <a:latin typeface="Arial" charset="0"/>
                <a:sym typeface="Symbol" pitchFamily="18" charset="2"/>
              </a:rPr>
              <a:t> = 5.9810</a:t>
            </a:r>
            <a:r>
              <a:rPr lang="en-US" sz="2400" baseline="30000">
                <a:latin typeface="Arial" charset="0"/>
                <a:sym typeface="Symbol" pitchFamily="18" charset="2"/>
              </a:rPr>
              <a:t>24</a:t>
            </a:r>
            <a:r>
              <a:rPr lang="en-US" sz="2400" baseline="-25000">
                <a:latin typeface="Arial" charset="0"/>
                <a:sym typeface="Symbol" pitchFamily="18" charset="2"/>
              </a:rPr>
              <a:t> </a:t>
            </a:r>
            <a:r>
              <a:rPr lang="en-US" sz="2400">
                <a:latin typeface="Arial" charset="0"/>
                <a:sym typeface="Symbol" pitchFamily="18" charset="2"/>
              </a:rPr>
              <a:t>kg and the radius of the earth is </a:t>
            </a:r>
            <a:r>
              <a:rPr lang="en-US" sz="2400" i="1">
                <a:latin typeface="Arial" charset="0"/>
                <a:sym typeface="Symbol" pitchFamily="18" charset="2"/>
              </a:rPr>
              <a:t>R</a:t>
            </a:r>
            <a:r>
              <a:rPr lang="en-US" sz="2400">
                <a:latin typeface="Arial" charset="0"/>
                <a:sym typeface="Symbol" pitchFamily="18" charset="2"/>
              </a:rPr>
              <a:t> = 6.3710</a:t>
            </a:r>
            <a:r>
              <a:rPr lang="en-US" sz="2400" baseline="30000">
                <a:latin typeface="Arial" charset="0"/>
                <a:sym typeface="Symbol" pitchFamily="18" charset="2"/>
              </a:rPr>
              <a:t>6</a:t>
            </a:r>
            <a:r>
              <a:rPr lang="en-US" sz="2400">
                <a:latin typeface="Arial" charset="0"/>
                <a:sym typeface="Symbol" pitchFamily="18" charset="2"/>
              </a:rPr>
              <a:t> m. Find the gravitational field strength at the surface of the earth, and at a distance of one earth radius above its surface.</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For </a:t>
            </a:r>
            <a:r>
              <a:rPr lang="en-US" sz="2400" i="1">
                <a:latin typeface="Arial" charset="0"/>
                <a:sym typeface="Symbol" pitchFamily="18" charset="2"/>
              </a:rPr>
              <a:t>r</a:t>
            </a:r>
            <a:r>
              <a:rPr lang="en-US" sz="2400">
                <a:latin typeface="Arial" charset="0"/>
                <a:sym typeface="Symbol" pitchFamily="18" charset="2"/>
              </a:rPr>
              <a:t> = </a:t>
            </a:r>
            <a:r>
              <a:rPr lang="en-US" sz="2400" i="1">
                <a:latin typeface="Arial" charset="0"/>
                <a:sym typeface="Symbol" pitchFamily="18" charset="2"/>
              </a:rPr>
              <a:t>R</a:t>
            </a:r>
            <a:r>
              <a:rPr lang="en-US" sz="2400">
                <a:latin typeface="Arial" charset="0"/>
                <a:sym typeface="Symbol" pitchFamily="18" charset="2"/>
              </a:rPr>
              <a:t>:</a:t>
            </a:r>
          </a:p>
          <a:p>
            <a:pPr>
              <a:spcBef>
                <a:spcPct val="15000"/>
              </a:spcBef>
            </a:pPr>
            <a:r>
              <a:rPr lang="en-US" sz="2400" i="1">
                <a:latin typeface="Arial" charset="0"/>
                <a:sym typeface="Symbol" pitchFamily="18" charset="2"/>
              </a:rPr>
              <a:t>       g</a:t>
            </a:r>
            <a:r>
              <a:rPr lang="en-US" sz="2400">
                <a:latin typeface="Arial" charset="0"/>
                <a:sym typeface="Symbol" pitchFamily="18" charset="2"/>
              </a:rPr>
              <a:t> = </a:t>
            </a:r>
            <a:r>
              <a:rPr lang="en-US" sz="2400" i="1">
                <a:latin typeface="Arial" charset="0"/>
                <a:sym typeface="Symbol" pitchFamily="18" charset="2"/>
              </a:rPr>
              <a:t>GM / R</a:t>
            </a:r>
            <a:r>
              <a:rPr lang="en-US" sz="2400" baseline="30000">
                <a:latin typeface="Arial" charset="0"/>
                <a:sym typeface="Symbol" pitchFamily="18" charset="2"/>
              </a:rPr>
              <a:t> 2</a:t>
            </a:r>
          </a:p>
          <a:p>
            <a:pPr>
              <a:spcBef>
                <a:spcPct val="15000"/>
              </a:spcBef>
            </a:pPr>
            <a:r>
              <a:rPr lang="en-US" sz="2400" i="1">
                <a:latin typeface="Arial" charset="0"/>
                <a:sym typeface="Symbol" pitchFamily="18" charset="2"/>
              </a:rPr>
              <a:t>       g</a:t>
            </a:r>
            <a:r>
              <a:rPr lang="en-US" sz="2400">
                <a:latin typeface="Arial" charset="0"/>
                <a:sym typeface="Symbol" pitchFamily="18" charset="2"/>
              </a:rPr>
              <a:t> = (</a:t>
            </a:r>
            <a:r>
              <a:rPr lang="en-US" sz="2400">
                <a:latin typeface="Arial" charset="0"/>
                <a:cs typeface="Courier New" pitchFamily="49" charset="0"/>
                <a:sym typeface="Symbol" pitchFamily="18" charset="2"/>
              </a:rPr>
              <a:t>6.67×10</a:t>
            </a:r>
            <a:r>
              <a:rPr lang="en-US" sz="2400" baseline="30000">
                <a:latin typeface="Arial" charset="0"/>
                <a:cs typeface="Courier New" pitchFamily="49" charset="0"/>
                <a:sym typeface="Symbol" pitchFamily="18" charset="2"/>
              </a:rPr>
              <a:t>−11</a:t>
            </a:r>
            <a:r>
              <a:rPr lang="en-US" sz="2400">
                <a:latin typeface="Arial" charset="0"/>
                <a:sym typeface="Symbol" pitchFamily="18" charset="2"/>
              </a:rPr>
              <a:t>)(5.9810</a:t>
            </a:r>
            <a:r>
              <a:rPr lang="en-US" sz="2400" baseline="30000">
                <a:latin typeface="Arial" charset="0"/>
                <a:sym typeface="Symbol" pitchFamily="18" charset="2"/>
              </a:rPr>
              <a:t>24</a:t>
            </a:r>
            <a:r>
              <a:rPr lang="en-US" sz="2400">
                <a:latin typeface="Arial" charset="0"/>
                <a:sym typeface="Symbol" pitchFamily="18" charset="2"/>
              </a:rPr>
              <a:t>)/(6.3710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endParaRPr lang="en-US" sz="2400">
              <a:latin typeface="Arial" charset="0"/>
              <a:sym typeface="Symbol" pitchFamily="18" charset="2"/>
            </a:endParaRPr>
          </a:p>
          <a:p>
            <a:pPr>
              <a:spcBef>
                <a:spcPct val="15000"/>
              </a:spcBef>
            </a:pPr>
            <a:r>
              <a:rPr lang="en-US" sz="2400" i="1">
                <a:latin typeface="Arial" charset="0"/>
                <a:sym typeface="Symbol" pitchFamily="18" charset="2"/>
              </a:rPr>
              <a:t>       g</a:t>
            </a:r>
            <a:r>
              <a:rPr lang="en-US" sz="2400">
                <a:latin typeface="Arial" charset="0"/>
                <a:sym typeface="Symbol" pitchFamily="18" charset="2"/>
              </a:rPr>
              <a:t> = </a:t>
            </a:r>
            <a:r>
              <a:rPr lang="en-US" sz="2400">
                <a:latin typeface="Arial" charset="0"/>
                <a:cs typeface="Courier New" pitchFamily="49" charset="0"/>
                <a:sym typeface="Symbol" pitchFamily="18" charset="2"/>
              </a:rPr>
              <a:t>9.83 N</a:t>
            </a:r>
            <a:r>
              <a:rPr lang="en-US" sz="2400" baseline="-25000">
                <a:latin typeface="Arial" charset="0"/>
                <a:cs typeface="Courier New" pitchFamily="49" charset="0"/>
                <a:sym typeface="Symbol" pitchFamily="18" charset="2"/>
              </a:rPr>
              <a:t> </a:t>
            </a:r>
            <a:r>
              <a:rPr lang="en-US" sz="2400">
                <a:latin typeface="Arial" charset="0"/>
                <a:cs typeface="Courier New" pitchFamily="49" charset="0"/>
                <a:sym typeface="Symbol" pitchFamily="18" charset="2"/>
              </a:rPr>
              <a:t>kg</a:t>
            </a:r>
            <a:r>
              <a:rPr lang="en-US" sz="2400" baseline="30000">
                <a:latin typeface="Arial" charset="0"/>
                <a:cs typeface="Courier New" pitchFamily="49" charset="0"/>
                <a:sym typeface="Symbol" pitchFamily="18" charset="2"/>
              </a:rPr>
              <a:t>-1</a:t>
            </a:r>
            <a:r>
              <a:rPr lang="en-US" sz="2400">
                <a:latin typeface="Arial" charset="0"/>
                <a:cs typeface="Courier New" pitchFamily="49" charset="0"/>
                <a:sym typeface="Symbol" pitchFamily="18" charset="2"/>
              </a:rPr>
              <a:t> (m</a:t>
            </a:r>
            <a:r>
              <a:rPr lang="en-US" sz="2400" baseline="-25000">
                <a:latin typeface="Arial" charset="0"/>
                <a:cs typeface="Courier New" pitchFamily="49" charset="0"/>
                <a:sym typeface="Symbol" pitchFamily="18" charset="2"/>
              </a:rPr>
              <a:t> </a:t>
            </a:r>
            <a:r>
              <a:rPr lang="en-US" sz="2400">
                <a:latin typeface="Arial" charset="0"/>
                <a:cs typeface="Courier New" pitchFamily="49" charset="0"/>
                <a:sym typeface="Symbol" pitchFamily="18" charset="2"/>
              </a:rPr>
              <a:t>s</a:t>
            </a:r>
            <a:r>
              <a:rPr lang="en-US" sz="2400" baseline="30000">
                <a:latin typeface="Arial" charset="0"/>
                <a:cs typeface="Courier New" pitchFamily="49" charset="0"/>
                <a:sym typeface="Symbol" pitchFamily="18" charset="2"/>
              </a:rPr>
              <a:t>-2</a:t>
            </a:r>
            <a:r>
              <a:rPr lang="en-US" sz="2400">
                <a:latin typeface="Arial" charset="0"/>
                <a:cs typeface="Courier New" pitchFamily="49" charset="0"/>
                <a:sym typeface="Symbol" pitchFamily="18" charset="2"/>
              </a:rPr>
              <a:t>).</a:t>
            </a:r>
          </a:p>
          <a:p>
            <a:pPr>
              <a:spcBef>
                <a:spcPct val="15000"/>
              </a:spcBef>
            </a:pPr>
            <a:r>
              <a:rPr lang="en-US" sz="2400">
                <a:latin typeface="Arial" charset="0"/>
                <a:sym typeface="Symbol" pitchFamily="18" charset="2"/>
              </a:rPr>
              <a:t>For </a:t>
            </a:r>
            <a:r>
              <a:rPr lang="en-US" sz="2400" i="1">
                <a:latin typeface="Arial" charset="0"/>
                <a:sym typeface="Symbol" pitchFamily="18" charset="2"/>
              </a:rPr>
              <a:t>r</a:t>
            </a:r>
            <a:r>
              <a:rPr lang="en-US" sz="2400">
                <a:latin typeface="Arial" charset="0"/>
                <a:sym typeface="Symbol" pitchFamily="18" charset="2"/>
              </a:rPr>
              <a:t> = 2</a:t>
            </a:r>
            <a:r>
              <a:rPr lang="en-US" sz="2400" i="1">
                <a:latin typeface="Arial" charset="0"/>
                <a:sym typeface="Symbol" pitchFamily="18" charset="2"/>
              </a:rPr>
              <a:t>R</a:t>
            </a:r>
            <a:r>
              <a:rPr lang="en-US" sz="2400">
                <a:latin typeface="Arial" charset="0"/>
                <a:sym typeface="Symbol" pitchFamily="18" charset="2"/>
              </a:rPr>
              <a:t>: Since </a:t>
            </a:r>
            <a:r>
              <a:rPr lang="en-US" sz="2400" i="1">
                <a:latin typeface="Arial" charset="0"/>
                <a:sym typeface="Symbol" pitchFamily="18" charset="2"/>
              </a:rPr>
              <a:t>r</a:t>
            </a:r>
            <a:r>
              <a:rPr lang="en-US" sz="2400">
                <a:latin typeface="Arial" charset="0"/>
                <a:sym typeface="Symbol" pitchFamily="18" charset="2"/>
              </a:rPr>
              <a:t> is squared…just divide by 2</a:t>
            </a:r>
            <a:r>
              <a:rPr lang="en-US" sz="2400" baseline="30000">
                <a:latin typeface="Arial" charset="0"/>
                <a:sym typeface="Symbol" pitchFamily="18" charset="2"/>
              </a:rPr>
              <a:t>2</a:t>
            </a:r>
            <a:r>
              <a:rPr lang="en-US" sz="2400">
                <a:latin typeface="Arial" charset="0"/>
                <a:sym typeface="Symbol" pitchFamily="18" charset="2"/>
              </a:rPr>
              <a:t> = 4. Thus</a:t>
            </a:r>
          </a:p>
          <a:p>
            <a:pPr>
              <a:spcBef>
                <a:spcPct val="15000"/>
              </a:spcBef>
            </a:pPr>
            <a:r>
              <a:rPr lang="en-US" sz="2400" i="1">
                <a:latin typeface="Arial" charset="0"/>
                <a:sym typeface="Symbol" pitchFamily="18" charset="2"/>
              </a:rPr>
              <a:t>       g</a:t>
            </a:r>
            <a:r>
              <a:rPr lang="en-US" sz="2400">
                <a:latin typeface="Arial" charset="0"/>
                <a:sym typeface="Symbol" pitchFamily="18" charset="2"/>
              </a:rPr>
              <a:t> = 9.83 </a:t>
            </a:r>
            <a:r>
              <a:rPr lang="en-US" sz="2400" i="1">
                <a:latin typeface="Arial" charset="0"/>
                <a:sym typeface="Symbol" pitchFamily="18" charset="2"/>
              </a:rPr>
              <a:t>/ </a:t>
            </a:r>
            <a:r>
              <a:rPr lang="en-US" sz="2400">
                <a:latin typeface="Arial" charset="0"/>
                <a:sym typeface="Symbol" pitchFamily="18" charset="2"/>
              </a:rPr>
              <a:t>4 = 2.46 m</a:t>
            </a:r>
            <a:r>
              <a:rPr lang="en-US" sz="2400" baseline="-25000">
                <a:latin typeface="Arial" charset="0"/>
                <a:sym typeface="Symbol" pitchFamily="18" charset="2"/>
              </a:rPr>
              <a:t> </a:t>
            </a:r>
            <a:r>
              <a:rPr lang="en-US" sz="2400">
                <a:latin typeface="Arial" charset="0"/>
                <a:sym typeface="Symbol" pitchFamily="18" charset="2"/>
              </a:rPr>
              <a:t>s</a:t>
            </a:r>
            <a:r>
              <a:rPr lang="en-US" sz="2400" baseline="30000">
                <a:latin typeface="Arial" charset="0"/>
                <a:sym typeface="Symbol" pitchFamily="18" charset="2"/>
              </a:rPr>
              <a:t>-2</a:t>
            </a:r>
            <a:r>
              <a:rPr lang="en-US" sz="2400">
                <a:latin typeface="Arial" charset="0"/>
                <a:sym typeface="Symbol" pitchFamily="18" charset="2"/>
              </a:rPr>
              <a:t>.</a:t>
            </a:r>
            <a:endParaRPr lang="en-US" sz="2400" i="1">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5896">
                                            <p:txEl>
                                              <p:pRg st="0" end="0"/>
                                            </p:txEl>
                                          </p:spTgt>
                                        </p:tgtEl>
                                        <p:attrNameLst>
                                          <p:attrName>style.visibility</p:attrName>
                                        </p:attrNameLst>
                                      </p:cBhvr>
                                      <p:to>
                                        <p:strVal val="visible"/>
                                      </p:to>
                                    </p:set>
                                    <p:anim calcmode="lin" valueType="num">
                                      <p:cBhvr additive="base">
                                        <p:cTn id="7" dur="500" fill="hold"/>
                                        <p:tgtEl>
                                          <p:spTgt spid="805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5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5896">
                                            <p:txEl>
                                              <p:pRg st="1" end="1"/>
                                            </p:txEl>
                                          </p:spTgt>
                                        </p:tgtEl>
                                        <p:attrNameLst>
                                          <p:attrName>style.visibility</p:attrName>
                                        </p:attrNameLst>
                                      </p:cBhvr>
                                      <p:to>
                                        <p:strVal val="visible"/>
                                      </p:to>
                                    </p:set>
                                    <p:anim calcmode="lin" valueType="num">
                                      <p:cBhvr additive="base">
                                        <p:cTn id="13" dur="500" fill="hold"/>
                                        <p:tgtEl>
                                          <p:spTgt spid="8058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5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5896">
                                            <p:txEl>
                                              <p:pRg st="2" end="2"/>
                                            </p:txEl>
                                          </p:spTgt>
                                        </p:tgtEl>
                                        <p:attrNameLst>
                                          <p:attrName>style.visibility</p:attrName>
                                        </p:attrNameLst>
                                      </p:cBhvr>
                                      <p:to>
                                        <p:strVal val="visible"/>
                                      </p:to>
                                    </p:set>
                                    <p:anim calcmode="lin" valueType="num">
                                      <p:cBhvr additive="base">
                                        <p:cTn id="19" dur="500" fill="hold"/>
                                        <p:tgtEl>
                                          <p:spTgt spid="8058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5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5896">
                                            <p:txEl>
                                              <p:pRg st="3" end="3"/>
                                            </p:txEl>
                                          </p:spTgt>
                                        </p:tgtEl>
                                        <p:attrNameLst>
                                          <p:attrName>style.visibility</p:attrName>
                                        </p:attrNameLst>
                                      </p:cBhvr>
                                      <p:to>
                                        <p:strVal val="visible"/>
                                      </p:to>
                                    </p:set>
                                    <p:anim calcmode="lin" valueType="num">
                                      <p:cBhvr additive="base">
                                        <p:cTn id="25" dur="500" fill="hold"/>
                                        <p:tgtEl>
                                          <p:spTgt spid="8058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5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5896">
                                            <p:txEl>
                                              <p:pRg st="4" end="4"/>
                                            </p:txEl>
                                          </p:spTgt>
                                        </p:tgtEl>
                                        <p:attrNameLst>
                                          <p:attrName>style.visibility</p:attrName>
                                        </p:attrNameLst>
                                      </p:cBhvr>
                                      <p:to>
                                        <p:strVal val="visible"/>
                                      </p:to>
                                    </p:set>
                                    <p:anim calcmode="lin" valueType="num">
                                      <p:cBhvr additive="base">
                                        <p:cTn id="31" dur="500" fill="hold"/>
                                        <p:tgtEl>
                                          <p:spTgt spid="8058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58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5896">
                                            <p:txEl>
                                              <p:pRg st="5" end="5"/>
                                            </p:txEl>
                                          </p:spTgt>
                                        </p:tgtEl>
                                        <p:attrNameLst>
                                          <p:attrName>style.visibility</p:attrName>
                                        </p:attrNameLst>
                                      </p:cBhvr>
                                      <p:to>
                                        <p:strVal val="visible"/>
                                      </p:to>
                                    </p:set>
                                    <p:anim calcmode="lin" valueType="num">
                                      <p:cBhvr additive="base">
                                        <p:cTn id="37" dur="500" fill="hold"/>
                                        <p:tgtEl>
                                          <p:spTgt spid="8058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58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5896">
                                            <p:txEl>
                                              <p:pRg st="6" end="6"/>
                                            </p:txEl>
                                          </p:spTgt>
                                        </p:tgtEl>
                                        <p:attrNameLst>
                                          <p:attrName>style.visibility</p:attrName>
                                        </p:attrNameLst>
                                      </p:cBhvr>
                                      <p:to>
                                        <p:strVal val="visible"/>
                                      </p:to>
                                    </p:set>
                                    <p:anim calcmode="lin" valueType="num">
                                      <p:cBhvr additive="base">
                                        <p:cTn id="43" dur="500" fill="hold"/>
                                        <p:tgtEl>
                                          <p:spTgt spid="8058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58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05896">
                                            <p:txEl>
                                              <p:pRg st="7" end="7"/>
                                            </p:txEl>
                                          </p:spTgt>
                                        </p:tgtEl>
                                        <p:attrNameLst>
                                          <p:attrName>style.visibility</p:attrName>
                                        </p:attrNameLst>
                                      </p:cBhvr>
                                      <p:to>
                                        <p:strVal val="visible"/>
                                      </p:to>
                                    </p:set>
                                    <p:anim calcmode="lin" valueType="num">
                                      <p:cBhvr additive="base">
                                        <p:cTn id="49" dur="500" fill="hold"/>
                                        <p:tgtEl>
                                          <p:spTgt spid="80589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589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33540" name="Rectangle 4"/>
          <p:cNvSpPr>
            <a:spLocks noChangeArrowheads="1"/>
          </p:cNvSpPr>
          <p:nvPr/>
        </p:nvSpPr>
        <p:spPr bwMode="auto">
          <a:xfrm>
            <a:off x="687388" y="2006600"/>
            <a:ext cx="7772400" cy="4851400"/>
          </a:xfrm>
          <a:prstGeom prst="rect">
            <a:avLst/>
          </a:prstGeom>
          <a:solidFill>
            <a:srgbClr val="CCFFCC"/>
          </a:solidFill>
          <a:ln w="9525">
            <a:noFill/>
            <a:miter lim="800000"/>
            <a:headEnd/>
            <a:tailEnd/>
          </a:ln>
        </p:spPr>
        <p:txBody>
          <a:bodyPr/>
          <a:lstStyle/>
          <a:p>
            <a:pPr>
              <a:spcBef>
                <a:spcPct val="20000"/>
              </a:spcBef>
            </a:pPr>
            <a:r>
              <a:rPr lang="en-US" sz="2400">
                <a:latin typeface="Arial" charset="0"/>
                <a:sym typeface="Symbol" pitchFamily="18" charset="2"/>
              </a:rPr>
              <a:t>PRACTICE: A 525-kg satellite is launched from the earth’s surface to a height of one earth radius above the surface. What is its weight (a) at the surface, and (b) at altitude?</a:t>
            </a:r>
          </a:p>
          <a:p>
            <a:pPr>
              <a:spcBef>
                <a:spcPct val="20000"/>
              </a:spcBef>
            </a:pPr>
            <a:r>
              <a:rPr lang="en-US" sz="2400">
                <a:latin typeface="Arial" charset="0"/>
                <a:sym typeface="Symbol" pitchFamily="18" charset="2"/>
              </a:rPr>
              <a:t>SOLUTION: Use information from the previous slide:</a:t>
            </a:r>
          </a:p>
          <a:p>
            <a:pPr>
              <a:spcBef>
                <a:spcPct val="20000"/>
              </a:spcBef>
            </a:pPr>
            <a:r>
              <a:rPr lang="en-US" sz="2400">
                <a:latin typeface="Arial" charset="0"/>
                <a:sym typeface="Symbol" pitchFamily="18" charset="2"/>
              </a:rPr>
              <a:t>(a)</a:t>
            </a:r>
            <a:r>
              <a:rPr lang="en-US" sz="2400" i="1">
                <a:latin typeface="Arial" charset="0"/>
                <a:sym typeface="Symbol" pitchFamily="18" charset="2"/>
              </a:rPr>
              <a:t> AT </a:t>
            </a:r>
            <a:r>
              <a:rPr lang="en-US" sz="2400">
                <a:latin typeface="Arial" charset="0"/>
                <a:sym typeface="Symbol" pitchFamily="18" charset="2"/>
              </a:rPr>
              <a:t>SURFACE:</a:t>
            </a:r>
            <a:r>
              <a:rPr lang="en-US" sz="2400" i="1">
                <a:latin typeface="Arial" charset="0"/>
                <a:sym typeface="Symbol" pitchFamily="18" charset="2"/>
              </a:rPr>
              <a:t>  g</a:t>
            </a:r>
            <a:r>
              <a:rPr lang="en-US" sz="2400" baseline="-25000">
                <a:latin typeface="Arial" charset="0"/>
                <a:sym typeface="Symbol" pitchFamily="18" charset="2"/>
              </a:rPr>
              <a:t>surface</a:t>
            </a:r>
            <a:r>
              <a:rPr lang="en-US" sz="2400">
                <a:latin typeface="Arial" charset="0"/>
                <a:sym typeface="Symbol" pitchFamily="18" charset="2"/>
              </a:rPr>
              <a:t> = </a:t>
            </a:r>
            <a:r>
              <a:rPr lang="en-US" sz="2400">
                <a:latin typeface="Arial" charset="0"/>
                <a:cs typeface="Courier New" pitchFamily="49" charset="0"/>
                <a:sym typeface="Symbol" pitchFamily="18" charset="2"/>
              </a:rPr>
              <a:t>9.83 m</a:t>
            </a:r>
            <a:r>
              <a:rPr lang="en-US" sz="2400" baseline="-25000">
                <a:latin typeface="Arial" charset="0"/>
                <a:cs typeface="Courier New" pitchFamily="49" charset="0"/>
                <a:sym typeface="Symbol" pitchFamily="18" charset="2"/>
              </a:rPr>
              <a:t> </a:t>
            </a:r>
            <a:r>
              <a:rPr lang="en-US" sz="2400">
                <a:latin typeface="Arial" charset="0"/>
                <a:cs typeface="Courier New" pitchFamily="49" charset="0"/>
                <a:sym typeface="Symbol" pitchFamily="18" charset="2"/>
              </a:rPr>
              <a:t>s</a:t>
            </a:r>
            <a:r>
              <a:rPr lang="en-US" sz="2400" baseline="30000">
                <a:latin typeface="Arial" charset="0"/>
                <a:cs typeface="Courier New" pitchFamily="49" charset="0"/>
                <a:sym typeface="Symbol" pitchFamily="18" charset="2"/>
              </a:rPr>
              <a:t>-2</a:t>
            </a:r>
            <a:r>
              <a:rPr lang="en-US" sz="2400">
                <a:latin typeface="Arial" charset="0"/>
                <a:cs typeface="Courier New" pitchFamily="49" charset="0"/>
                <a:sym typeface="Symbol" pitchFamily="18" charset="2"/>
              </a:rPr>
              <a:t>.  </a:t>
            </a:r>
          </a:p>
          <a:p>
            <a:pPr>
              <a:spcBef>
                <a:spcPct val="20000"/>
              </a:spcBef>
            </a:pPr>
            <a:r>
              <a:rPr lang="en-US" sz="2400">
                <a:latin typeface="Arial" charset="0"/>
                <a:sym typeface="Symbol" pitchFamily="18" charset="2"/>
              </a:rPr>
              <a:t>Then from </a:t>
            </a: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mg</a:t>
            </a:r>
            <a:r>
              <a:rPr lang="en-US" sz="2400">
                <a:latin typeface="Arial" charset="0"/>
                <a:sym typeface="Symbol" pitchFamily="18" charset="2"/>
              </a:rPr>
              <a:t> we get</a:t>
            </a:r>
          </a:p>
          <a:p>
            <a:pPr>
              <a:spcBef>
                <a:spcPct val="20000"/>
              </a:spcBef>
            </a:pPr>
            <a:r>
              <a:rPr lang="en-US" sz="2400" i="1">
                <a:latin typeface="Arial" charset="0"/>
                <a:sym typeface="Symbol" pitchFamily="18" charset="2"/>
              </a:rPr>
              <a:t>          		F</a:t>
            </a:r>
            <a:r>
              <a:rPr lang="en-US" sz="2400">
                <a:latin typeface="Arial" charset="0"/>
                <a:sym typeface="Symbol" pitchFamily="18" charset="2"/>
              </a:rPr>
              <a:t> = (525)(</a:t>
            </a:r>
            <a:r>
              <a:rPr lang="en-US" sz="2400">
                <a:latin typeface="Arial" charset="0"/>
                <a:cs typeface="Courier New" pitchFamily="49" charset="0"/>
                <a:sym typeface="Symbol" pitchFamily="18" charset="2"/>
              </a:rPr>
              <a:t>9.83</a:t>
            </a:r>
            <a:r>
              <a:rPr lang="en-US" sz="2400">
                <a:latin typeface="Arial" charset="0"/>
                <a:sym typeface="Symbol" pitchFamily="18" charset="2"/>
              </a:rPr>
              <a:t>) = 5160 N.</a:t>
            </a:r>
            <a:endParaRPr lang="en-US" sz="2400" baseline="30000">
              <a:latin typeface="Arial" charset="0"/>
              <a:sym typeface="Symbol" pitchFamily="18" charset="2"/>
            </a:endParaRPr>
          </a:p>
          <a:p>
            <a:pPr>
              <a:spcBef>
                <a:spcPct val="20000"/>
              </a:spcBef>
            </a:pPr>
            <a:r>
              <a:rPr lang="en-US" sz="2400">
                <a:latin typeface="Arial" charset="0"/>
                <a:sym typeface="Symbol" pitchFamily="18" charset="2"/>
              </a:rPr>
              <a:t>(b)</a:t>
            </a:r>
            <a:r>
              <a:rPr lang="en-US" sz="2400" i="1">
                <a:latin typeface="Arial" charset="0"/>
                <a:sym typeface="Symbol" pitchFamily="18" charset="2"/>
              </a:rPr>
              <a:t> AT </a:t>
            </a:r>
            <a:r>
              <a:rPr lang="en-US" sz="2400">
                <a:latin typeface="Arial" charset="0"/>
                <a:sym typeface="Symbol" pitchFamily="18" charset="2"/>
              </a:rPr>
              <a:t>ALTITUDE: </a:t>
            </a:r>
            <a:r>
              <a:rPr lang="en-US" sz="2400" i="1">
                <a:latin typeface="Arial" charset="0"/>
                <a:sym typeface="Symbol" pitchFamily="18" charset="2"/>
              </a:rPr>
              <a:t>g</a:t>
            </a:r>
            <a:r>
              <a:rPr lang="en-US" sz="2400" baseline="-25000">
                <a:latin typeface="Arial" charset="0"/>
                <a:sym typeface="Symbol" pitchFamily="18" charset="2"/>
              </a:rPr>
              <a:t>surface+R</a:t>
            </a:r>
            <a:r>
              <a:rPr lang="en-US" sz="2400">
                <a:latin typeface="Arial" charset="0"/>
                <a:sym typeface="Symbol" pitchFamily="18" charset="2"/>
              </a:rPr>
              <a:t> = 2.46</a:t>
            </a:r>
            <a:r>
              <a:rPr lang="en-US" sz="2400">
                <a:latin typeface="Arial" charset="0"/>
                <a:cs typeface="Courier New" pitchFamily="49" charset="0"/>
                <a:sym typeface="Symbol" pitchFamily="18" charset="2"/>
              </a:rPr>
              <a:t> m</a:t>
            </a:r>
            <a:r>
              <a:rPr lang="en-US" sz="2400" baseline="-25000">
                <a:latin typeface="Arial" charset="0"/>
                <a:cs typeface="Courier New" pitchFamily="49" charset="0"/>
                <a:sym typeface="Symbol" pitchFamily="18" charset="2"/>
              </a:rPr>
              <a:t> </a:t>
            </a:r>
            <a:r>
              <a:rPr lang="en-US" sz="2400">
                <a:latin typeface="Arial" charset="0"/>
                <a:cs typeface="Courier New" pitchFamily="49" charset="0"/>
                <a:sym typeface="Symbol" pitchFamily="18" charset="2"/>
              </a:rPr>
              <a:t>s</a:t>
            </a:r>
            <a:r>
              <a:rPr lang="en-US" sz="2400" baseline="30000">
                <a:latin typeface="Arial" charset="0"/>
                <a:cs typeface="Courier New" pitchFamily="49" charset="0"/>
                <a:sym typeface="Symbol" pitchFamily="18" charset="2"/>
              </a:rPr>
              <a:t>-2</a:t>
            </a:r>
            <a:r>
              <a:rPr lang="en-US" sz="2400">
                <a:latin typeface="Arial" charset="0"/>
                <a:cs typeface="Courier New" pitchFamily="49" charset="0"/>
                <a:sym typeface="Symbol" pitchFamily="18" charset="2"/>
              </a:rPr>
              <a:t>. </a:t>
            </a:r>
          </a:p>
          <a:p>
            <a:pPr>
              <a:spcBef>
                <a:spcPct val="20000"/>
              </a:spcBef>
            </a:pPr>
            <a:r>
              <a:rPr lang="en-US" sz="2400">
                <a:latin typeface="Arial" charset="0"/>
                <a:sym typeface="Symbol" pitchFamily="18" charset="2"/>
              </a:rPr>
              <a:t>Then from </a:t>
            </a: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mg</a:t>
            </a:r>
            <a:r>
              <a:rPr lang="en-US" sz="2400">
                <a:latin typeface="Arial" charset="0"/>
                <a:sym typeface="Symbol" pitchFamily="18" charset="2"/>
              </a:rPr>
              <a:t> we get</a:t>
            </a:r>
            <a:endParaRPr lang="en-US" sz="2400">
              <a:latin typeface="Arial" charset="0"/>
              <a:cs typeface="Courier New" pitchFamily="49" charset="0"/>
              <a:sym typeface="Symbol" pitchFamily="18" charset="2"/>
            </a:endParaRPr>
          </a:p>
          <a:p>
            <a:pPr>
              <a:spcBef>
                <a:spcPct val="20000"/>
              </a:spcBef>
            </a:pPr>
            <a:r>
              <a:rPr lang="en-US" sz="2400" i="1">
                <a:latin typeface="Arial" charset="0"/>
                <a:sym typeface="Symbol" pitchFamily="18" charset="2"/>
              </a:rPr>
              <a:t>          		F</a:t>
            </a:r>
            <a:r>
              <a:rPr lang="en-US" sz="2400">
                <a:latin typeface="Arial" charset="0"/>
                <a:sym typeface="Symbol" pitchFamily="18" charset="2"/>
              </a:rPr>
              <a:t> = (525)(</a:t>
            </a:r>
            <a:r>
              <a:rPr lang="en-US" sz="2400">
                <a:latin typeface="Arial" charset="0"/>
                <a:cs typeface="Courier New" pitchFamily="49" charset="0"/>
                <a:sym typeface="Symbol" pitchFamily="18" charset="2"/>
              </a:rPr>
              <a:t>2.46</a:t>
            </a:r>
            <a:r>
              <a:rPr lang="en-US" sz="2400">
                <a:latin typeface="Arial" charset="0"/>
                <a:sym typeface="Symbol" pitchFamily="18" charset="2"/>
              </a:rPr>
              <a:t>) = 1290 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3540">
                                            <p:txEl>
                                              <p:pRg st="0" end="0"/>
                                            </p:txEl>
                                          </p:spTgt>
                                        </p:tgtEl>
                                        <p:attrNameLst>
                                          <p:attrName>style.visibility</p:attrName>
                                        </p:attrNameLst>
                                      </p:cBhvr>
                                      <p:to>
                                        <p:strVal val="visible"/>
                                      </p:to>
                                    </p:set>
                                    <p:anim calcmode="lin" valueType="num">
                                      <p:cBhvr additive="base">
                                        <p:cTn id="7" dur="500" fill="hold"/>
                                        <p:tgtEl>
                                          <p:spTgt spid="833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3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3540">
                                            <p:txEl>
                                              <p:pRg st="1" end="1"/>
                                            </p:txEl>
                                          </p:spTgt>
                                        </p:tgtEl>
                                        <p:attrNameLst>
                                          <p:attrName>style.visibility</p:attrName>
                                        </p:attrNameLst>
                                      </p:cBhvr>
                                      <p:to>
                                        <p:strVal val="visible"/>
                                      </p:to>
                                    </p:set>
                                    <p:anim calcmode="lin" valueType="num">
                                      <p:cBhvr additive="base">
                                        <p:cTn id="13" dur="500" fill="hold"/>
                                        <p:tgtEl>
                                          <p:spTgt spid="833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35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3540">
                                            <p:txEl>
                                              <p:pRg st="2" end="2"/>
                                            </p:txEl>
                                          </p:spTgt>
                                        </p:tgtEl>
                                        <p:attrNameLst>
                                          <p:attrName>style.visibility</p:attrName>
                                        </p:attrNameLst>
                                      </p:cBhvr>
                                      <p:to>
                                        <p:strVal val="visible"/>
                                      </p:to>
                                    </p:set>
                                    <p:anim calcmode="lin" valueType="num">
                                      <p:cBhvr additive="base">
                                        <p:cTn id="19" dur="500" fill="hold"/>
                                        <p:tgtEl>
                                          <p:spTgt spid="833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35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3540">
                                            <p:txEl>
                                              <p:pRg st="3" end="3"/>
                                            </p:txEl>
                                          </p:spTgt>
                                        </p:tgtEl>
                                        <p:attrNameLst>
                                          <p:attrName>style.visibility</p:attrName>
                                        </p:attrNameLst>
                                      </p:cBhvr>
                                      <p:to>
                                        <p:strVal val="visible"/>
                                      </p:to>
                                    </p:set>
                                    <p:anim calcmode="lin" valueType="num">
                                      <p:cBhvr additive="base">
                                        <p:cTn id="25" dur="500" fill="hold"/>
                                        <p:tgtEl>
                                          <p:spTgt spid="8335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35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33540">
                                            <p:txEl>
                                              <p:pRg st="4" end="4"/>
                                            </p:txEl>
                                          </p:spTgt>
                                        </p:tgtEl>
                                        <p:attrNameLst>
                                          <p:attrName>style.visibility</p:attrName>
                                        </p:attrNameLst>
                                      </p:cBhvr>
                                      <p:to>
                                        <p:strVal val="visible"/>
                                      </p:to>
                                    </p:set>
                                    <p:anim calcmode="lin" valueType="num">
                                      <p:cBhvr additive="base">
                                        <p:cTn id="31" dur="500" fill="hold"/>
                                        <p:tgtEl>
                                          <p:spTgt spid="8335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35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3540">
                                            <p:txEl>
                                              <p:pRg st="5" end="5"/>
                                            </p:txEl>
                                          </p:spTgt>
                                        </p:tgtEl>
                                        <p:attrNameLst>
                                          <p:attrName>style.visibility</p:attrName>
                                        </p:attrNameLst>
                                      </p:cBhvr>
                                      <p:to>
                                        <p:strVal val="visible"/>
                                      </p:to>
                                    </p:set>
                                    <p:anim calcmode="lin" valueType="num">
                                      <p:cBhvr additive="base">
                                        <p:cTn id="37" dur="500" fill="hold"/>
                                        <p:tgtEl>
                                          <p:spTgt spid="8335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35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3540">
                                            <p:txEl>
                                              <p:pRg st="6" end="6"/>
                                            </p:txEl>
                                          </p:spTgt>
                                        </p:tgtEl>
                                        <p:attrNameLst>
                                          <p:attrName>style.visibility</p:attrName>
                                        </p:attrNameLst>
                                      </p:cBhvr>
                                      <p:to>
                                        <p:strVal val="visible"/>
                                      </p:to>
                                    </p:set>
                                    <p:anim calcmode="lin" valueType="num">
                                      <p:cBhvr additive="base">
                                        <p:cTn id="43" dur="500" fill="hold"/>
                                        <p:tgtEl>
                                          <p:spTgt spid="83354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35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3540">
                                            <p:txEl>
                                              <p:pRg st="7" end="7"/>
                                            </p:txEl>
                                          </p:spTgt>
                                        </p:tgtEl>
                                        <p:attrNameLst>
                                          <p:attrName>style.visibility</p:attrName>
                                        </p:attrNameLst>
                                      </p:cBhvr>
                                      <p:to>
                                        <p:strVal val="visible"/>
                                      </p:to>
                                    </p:set>
                                    <p:anim calcmode="lin" valueType="num">
                                      <p:cBhvr additive="base">
                                        <p:cTn id="49" dur="500" fill="hold"/>
                                        <p:tgtEl>
                                          <p:spTgt spid="83354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35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Compare the gravitational force formula </a:t>
            </a:r>
          </a:p>
          <a:p>
            <a:pPr>
              <a:spcBef>
                <a:spcPct val="20000"/>
              </a:spcBef>
            </a:pPr>
            <a:r>
              <a:rPr lang="en-US" sz="2400" i="1">
                <a:solidFill>
                  <a:srgbClr val="000000"/>
                </a:solidFill>
                <a:latin typeface="Arial" charset="0"/>
                <a:ea typeface="Calibri" pitchFamily="34" charset="0"/>
                <a:cs typeface="Times New Roman" pitchFamily="18" charset="0"/>
              </a:rPr>
              <a:t>      F</a:t>
            </a:r>
            <a:r>
              <a:rPr lang="en-US" sz="2400">
                <a:solidFill>
                  <a:srgbClr val="000000"/>
                </a:solidFill>
                <a:latin typeface="Arial" charset="0"/>
                <a:ea typeface="Calibri" pitchFamily="34" charset="0"/>
                <a:cs typeface="Times New Roman" pitchFamily="18" charset="0"/>
              </a:rPr>
              <a:t> = </a:t>
            </a:r>
            <a:r>
              <a:rPr lang="en-US" sz="2400" i="1">
                <a:latin typeface="Arial" charset="0"/>
                <a:ea typeface="Calibri" pitchFamily="34" charset="0"/>
                <a:cs typeface="Times New Roman" pitchFamily="18" charset="0"/>
                <a:sym typeface="Symbol" pitchFamily="18" charset="2"/>
              </a:rPr>
              <a:t>GMm /</a:t>
            </a:r>
            <a:r>
              <a:rPr lang="en-US" sz="2400">
                <a:latin typeface="Arial" charset="0"/>
                <a:ea typeface="Calibri" pitchFamily="34" charset="0"/>
                <a:cs typeface="Times New Roman" pitchFamily="18" charset="0"/>
                <a:sym typeface="Symbol" pitchFamily="18" charset="2"/>
              </a:rPr>
              <a:t> </a:t>
            </a:r>
            <a:r>
              <a:rPr lang="en-US" sz="2400" i="1">
                <a:latin typeface="Arial" charset="0"/>
                <a:ea typeface="Calibri" pitchFamily="34" charset="0"/>
                <a:cs typeface="Times New Roman" pitchFamily="18" charset="0"/>
                <a:sym typeface="Symbol" pitchFamily="18" charset="2"/>
              </a:rPr>
              <a:t>r</a:t>
            </a:r>
            <a:r>
              <a:rPr lang="en-US" sz="2400" baseline="30000">
                <a:latin typeface="Arial" charset="0"/>
                <a:ea typeface="Calibri" pitchFamily="34" charset="0"/>
                <a:cs typeface="Times New Roman" pitchFamily="18" charset="0"/>
                <a:sym typeface="Symbol" pitchFamily="18" charset="2"/>
              </a:rPr>
              <a:t> 2</a:t>
            </a:r>
            <a:r>
              <a:rPr lang="en-US" sz="2400">
                <a:latin typeface="Arial" charset="0"/>
                <a:ea typeface="Calibri" pitchFamily="34" charset="0"/>
                <a:cs typeface="Times New Roman" pitchFamily="18" charset="0"/>
                <a:sym typeface="Symbol" pitchFamily="18" charset="2"/>
              </a:rPr>
              <a:t> 	(</a:t>
            </a:r>
            <a:r>
              <a:rPr lang="en-US" sz="2400">
                <a:solidFill>
                  <a:schemeClr val="hlink"/>
                </a:solidFill>
                <a:latin typeface="Arial" charset="0"/>
                <a:ea typeface="Calibri" pitchFamily="34" charset="0"/>
                <a:cs typeface="Times New Roman" pitchFamily="18" charset="0"/>
                <a:sym typeface="Symbol" pitchFamily="18" charset="2"/>
              </a:rPr>
              <a:t>Force – action at a distance</a:t>
            </a:r>
            <a:r>
              <a:rPr lang="en-US" sz="2400">
                <a:latin typeface="Arial" charset="0"/>
                <a:ea typeface="Calibri" pitchFamily="34" charset="0"/>
                <a:cs typeface="Times New Roman" pitchFamily="18" charset="0"/>
                <a:sym typeface="Symbol" pitchFamily="18" charset="2"/>
              </a:rPr>
              <a:t>)</a:t>
            </a:r>
          </a:p>
          <a:p>
            <a:pPr>
              <a:spcBef>
                <a:spcPct val="20000"/>
              </a:spcBef>
            </a:pPr>
            <a:r>
              <a:rPr lang="en-US" sz="2400">
                <a:latin typeface="Arial" charset="0"/>
                <a:ea typeface="Calibri" pitchFamily="34" charset="0"/>
                <a:cs typeface="Times New Roman" pitchFamily="18" charset="0"/>
                <a:sym typeface="Symbol" pitchFamily="18" charset="2"/>
              </a:rPr>
              <a:t>with the gravitational field formula</a:t>
            </a:r>
          </a:p>
          <a:p>
            <a:pPr>
              <a:spcBef>
                <a:spcPct val="20000"/>
              </a:spcBef>
            </a:pPr>
            <a:r>
              <a:rPr lang="en-US" sz="2400" i="1">
                <a:solidFill>
                  <a:srgbClr val="000000"/>
                </a:solidFill>
                <a:latin typeface="Arial" charset="0"/>
                <a:ea typeface="Calibri" pitchFamily="34" charset="0"/>
                <a:cs typeface="Times New Roman" pitchFamily="18" charset="0"/>
              </a:rPr>
              <a:t>      g</a:t>
            </a:r>
            <a:r>
              <a:rPr lang="en-US" sz="2400">
                <a:solidFill>
                  <a:srgbClr val="000000"/>
                </a:solidFill>
                <a:latin typeface="Arial" charset="0"/>
                <a:ea typeface="Calibri" pitchFamily="34" charset="0"/>
                <a:cs typeface="Times New Roman" pitchFamily="18" charset="0"/>
              </a:rPr>
              <a:t> = </a:t>
            </a:r>
            <a:r>
              <a:rPr lang="en-US" sz="2400" i="1">
                <a:latin typeface="Arial" charset="0"/>
                <a:ea typeface="Calibri" pitchFamily="34" charset="0"/>
                <a:cs typeface="Times New Roman" pitchFamily="18" charset="0"/>
                <a:sym typeface="Symbol" pitchFamily="18" charset="2"/>
              </a:rPr>
              <a:t>GM / r</a:t>
            </a:r>
            <a:r>
              <a:rPr lang="en-US" sz="2400" baseline="30000">
                <a:latin typeface="Arial" charset="0"/>
                <a:ea typeface="Calibri" pitchFamily="34" charset="0"/>
                <a:cs typeface="Times New Roman" pitchFamily="18" charset="0"/>
                <a:sym typeface="Symbol" pitchFamily="18" charset="2"/>
              </a:rPr>
              <a:t> 2</a:t>
            </a:r>
            <a:r>
              <a:rPr lang="en-US" sz="2400" baseline="-25000">
                <a:latin typeface="Arial" charset="0"/>
                <a:ea typeface="Calibri" pitchFamily="34" charset="0"/>
                <a:cs typeface="Times New Roman" pitchFamily="18" charset="0"/>
                <a:sym typeface="Symbol" pitchFamily="18" charset="2"/>
              </a:rPr>
              <a:t>   </a:t>
            </a:r>
            <a:r>
              <a:rPr lang="en-US" sz="2400">
                <a:latin typeface="Arial" charset="0"/>
                <a:ea typeface="Calibri" pitchFamily="34" charset="0"/>
                <a:cs typeface="Times New Roman" pitchFamily="18" charset="0"/>
                <a:sym typeface="Symbol" pitchFamily="18" charset="2"/>
              </a:rPr>
              <a:t>  	(</a:t>
            </a:r>
            <a:r>
              <a:rPr lang="en-US" sz="2400">
                <a:solidFill>
                  <a:schemeClr val="hlink"/>
                </a:solidFill>
                <a:latin typeface="Arial" charset="0"/>
                <a:ea typeface="Calibri" pitchFamily="34" charset="0"/>
                <a:cs typeface="Times New Roman" pitchFamily="18" charset="0"/>
                <a:sym typeface="Symbol" pitchFamily="18" charset="2"/>
              </a:rPr>
              <a:t>Field – local curvature of space</a:t>
            </a:r>
            <a:r>
              <a:rPr lang="en-US" sz="2400">
                <a:latin typeface="Arial" charset="0"/>
                <a:ea typeface="Calibri" pitchFamily="34" charset="0"/>
                <a:cs typeface="Times New Roman" pitchFamily="18" charset="0"/>
                <a:sym typeface="Symbol" pitchFamily="18" charset="2"/>
              </a:rPr>
              <a:t>)</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the force formula has </a:t>
            </a:r>
            <a:r>
              <a:rPr lang="en-US" sz="2400" b="1">
                <a:solidFill>
                  <a:srgbClr val="FF9933"/>
                </a:solidFill>
                <a:latin typeface="Arial" charset="0"/>
                <a:ea typeface="Calibri" pitchFamily="34" charset="0"/>
                <a:cs typeface="Times New Roman" pitchFamily="18" charset="0"/>
              </a:rPr>
              <a:t>two masses</a:t>
            </a:r>
            <a:r>
              <a:rPr lang="en-US" sz="2400">
                <a:solidFill>
                  <a:srgbClr val="000000"/>
                </a:solidFill>
                <a:latin typeface="Arial" charset="0"/>
                <a:ea typeface="Calibri" pitchFamily="34" charset="0"/>
                <a:cs typeface="Times New Roman" pitchFamily="18" charset="0"/>
              </a:rPr>
              <a:t>, and the force is the result of their interaction </a:t>
            </a:r>
            <a:r>
              <a:rPr lang="en-US" sz="2400" b="1">
                <a:solidFill>
                  <a:srgbClr val="000000"/>
                </a:solidFill>
                <a:latin typeface="Arial" charset="0"/>
                <a:ea typeface="Calibri" pitchFamily="34" charset="0"/>
                <a:cs typeface="Times New Roman" pitchFamily="18" charset="0"/>
              </a:rPr>
              <a:t>at a distance </a:t>
            </a:r>
            <a:r>
              <a:rPr lang="en-US" sz="2400" b="1"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 </a:t>
            </a:r>
            <a:endParaRPr lang="en-US" sz="240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a:latin typeface="Arial" charset="0"/>
                <a:ea typeface="Calibri" pitchFamily="34" charset="0"/>
                <a:cs typeface="Times New Roman" pitchFamily="18" charset="0"/>
                <a:sym typeface="Symbol" pitchFamily="18" charset="2"/>
              </a:rPr>
              <a:t>Note that the field formula has just </a:t>
            </a:r>
            <a:r>
              <a:rPr lang="en-US" sz="2400" b="1">
                <a:solidFill>
                  <a:srgbClr val="FF0000"/>
                </a:solidFill>
                <a:latin typeface="Arial" charset="0"/>
                <a:ea typeface="Calibri" pitchFamily="34" charset="0"/>
                <a:cs typeface="Times New Roman" pitchFamily="18" charset="0"/>
                <a:sym typeface="Symbol" pitchFamily="18" charset="2"/>
              </a:rPr>
              <a:t>one mass</a:t>
            </a:r>
            <a:r>
              <a:rPr lang="en-US" sz="2400">
                <a:latin typeface="Arial" charset="0"/>
                <a:ea typeface="Calibri" pitchFamily="34" charset="0"/>
                <a:cs typeface="Times New Roman" pitchFamily="18" charset="0"/>
                <a:sym typeface="Symbol" pitchFamily="18" charset="2"/>
              </a:rPr>
              <a:t> – namely the mass that “sets up” the local field in the space surrounding it. It “curves” it.</a:t>
            </a:r>
            <a:endParaRPr lang="en-US" sz="240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rPr>
              <a:t>The field view of the universe (</a:t>
            </a:r>
            <a:r>
              <a:rPr lang="en-US" sz="2400">
                <a:solidFill>
                  <a:schemeClr val="hlink"/>
                </a:solidFill>
                <a:latin typeface="Arial" charset="0"/>
                <a:ea typeface="Calibri" pitchFamily="34" charset="0"/>
                <a:cs typeface="Times New Roman" pitchFamily="18" charset="0"/>
              </a:rPr>
              <a:t>spatial disruption by a single mass</a:t>
            </a:r>
            <a:r>
              <a:rPr lang="en-US" sz="2400">
                <a:solidFill>
                  <a:srgbClr val="000000"/>
                </a:solidFill>
                <a:latin typeface="Arial" charset="0"/>
                <a:ea typeface="Calibri" pitchFamily="34" charset="0"/>
                <a:cs typeface="Times New Roman" pitchFamily="18" charset="0"/>
              </a:rPr>
              <a:t>) is currently preferred over the force view (</a:t>
            </a:r>
            <a:r>
              <a:rPr lang="en-US" sz="2400">
                <a:solidFill>
                  <a:schemeClr val="hlink"/>
                </a:solidFill>
                <a:latin typeface="Arial" charset="0"/>
                <a:ea typeface="Calibri" pitchFamily="34" charset="0"/>
                <a:cs typeface="Times New Roman" pitchFamily="18" charset="0"/>
              </a:rPr>
              <a:t>action at a distance</a:t>
            </a:r>
            <a:r>
              <a:rPr lang="en-US" sz="2400">
                <a:solidFill>
                  <a:srgbClr val="000000"/>
                </a:solidFill>
                <a:latin typeface="Arial" charset="0"/>
                <a:ea typeface="Calibri" pitchFamily="34" charset="0"/>
                <a:cs typeface="Times New Roman" pitchFamily="18" charset="0"/>
              </a:rPr>
              <a:t>) as the next slides will show.</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12040" name="Rectangle 8"/>
          <p:cNvSpPr>
            <a:spLocks noChangeArrowheads="1"/>
          </p:cNvSpPr>
          <p:nvPr/>
        </p:nvSpPr>
        <p:spPr bwMode="auto">
          <a:xfrm>
            <a:off x="2014538" y="2503488"/>
            <a:ext cx="576262" cy="323850"/>
          </a:xfrm>
          <a:prstGeom prst="rect">
            <a:avLst/>
          </a:prstGeom>
          <a:solidFill>
            <a:srgbClr val="FF9933">
              <a:alpha val="32941"/>
            </a:srgbClr>
          </a:solidFill>
          <a:ln w="9525">
            <a:noFill/>
            <a:miter lim="800000"/>
            <a:headEnd/>
            <a:tailEnd/>
          </a:ln>
        </p:spPr>
        <p:txBody>
          <a:bodyPr wrap="none" anchor="ctr"/>
          <a:lstStyle/>
          <a:p>
            <a:endParaRPr lang="en-US"/>
          </a:p>
        </p:txBody>
      </p:sp>
      <p:sp>
        <p:nvSpPr>
          <p:cNvPr id="812041" name="Rectangle 9"/>
          <p:cNvSpPr>
            <a:spLocks noChangeArrowheads="1"/>
          </p:cNvSpPr>
          <p:nvPr/>
        </p:nvSpPr>
        <p:spPr bwMode="auto">
          <a:xfrm>
            <a:off x="2006600" y="3384550"/>
            <a:ext cx="307975" cy="300038"/>
          </a:xfrm>
          <a:prstGeom prst="rect">
            <a:avLst/>
          </a:prstGeom>
          <a:solidFill>
            <a:srgbClr val="FF0000">
              <a:alpha val="2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2034">
                                            <p:txEl>
                                              <p:pRg st="0" end="0"/>
                                            </p:txEl>
                                          </p:spTgt>
                                        </p:tgtEl>
                                        <p:attrNameLst>
                                          <p:attrName>style.visibility</p:attrName>
                                        </p:attrNameLst>
                                      </p:cBhvr>
                                      <p:to>
                                        <p:strVal val="visible"/>
                                      </p:to>
                                    </p:set>
                                    <p:anim calcmode="lin" valueType="num">
                                      <p:cBhvr additive="base">
                                        <p:cTn id="7" dur="500" fill="hold"/>
                                        <p:tgtEl>
                                          <p:spTgt spid="81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2034">
                                            <p:txEl>
                                              <p:pRg st="1" end="1"/>
                                            </p:txEl>
                                          </p:spTgt>
                                        </p:tgtEl>
                                        <p:attrNameLst>
                                          <p:attrName>style.visibility</p:attrName>
                                        </p:attrNameLst>
                                      </p:cBhvr>
                                      <p:to>
                                        <p:strVal val="visible"/>
                                      </p:to>
                                    </p:set>
                                    <p:anim calcmode="lin" valueType="num">
                                      <p:cBhvr additive="base">
                                        <p:cTn id="13" dur="500" fill="hold"/>
                                        <p:tgtEl>
                                          <p:spTgt spid="81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2034">
                                            <p:txEl>
                                              <p:pRg st="2" end="2"/>
                                            </p:txEl>
                                          </p:spTgt>
                                        </p:tgtEl>
                                        <p:attrNameLst>
                                          <p:attrName>style.visibility</p:attrName>
                                        </p:attrNameLst>
                                      </p:cBhvr>
                                      <p:to>
                                        <p:strVal val="visible"/>
                                      </p:to>
                                    </p:set>
                                    <p:anim calcmode="lin" valueType="num">
                                      <p:cBhvr additive="base">
                                        <p:cTn id="19" dur="500" fill="hold"/>
                                        <p:tgtEl>
                                          <p:spTgt spid="812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2034">
                                            <p:txEl>
                                              <p:pRg st="3" end="3"/>
                                            </p:txEl>
                                          </p:spTgt>
                                        </p:tgtEl>
                                        <p:attrNameLst>
                                          <p:attrName>style.visibility</p:attrName>
                                        </p:attrNameLst>
                                      </p:cBhvr>
                                      <p:to>
                                        <p:strVal val="visible"/>
                                      </p:to>
                                    </p:set>
                                    <p:anim calcmode="lin" valueType="num">
                                      <p:cBhvr additive="base">
                                        <p:cTn id="25" dur="500" fill="hold"/>
                                        <p:tgtEl>
                                          <p:spTgt spid="812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2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2034">
                                            <p:txEl>
                                              <p:pRg st="4" end="4"/>
                                            </p:txEl>
                                          </p:spTgt>
                                        </p:tgtEl>
                                        <p:attrNameLst>
                                          <p:attrName>style.visibility</p:attrName>
                                        </p:attrNameLst>
                                      </p:cBhvr>
                                      <p:to>
                                        <p:strVal val="visible"/>
                                      </p:to>
                                    </p:set>
                                    <p:anim calcmode="lin" valueType="num">
                                      <p:cBhvr additive="base">
                                        <p:cTn id="31" dur="500" fill="hold"/>
                                        <p:tgtEl>
                                          <p:spTgt spid="8120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2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2034">
                                            <p:txEl>
                                              <p:pRg st="5" end="5"/>
                                            </p:txEl>
                                          </p:spTgt>
                                        </p:tgtEl>
                                        <p:attrNameLst>
                                          <p:attrName>style.visibility</p:attrName>
                                        </p:attrNameLst>
                                      </p:cBhvr>
                                      <p:to>
                                        <p:strVal val="visible"/>
                                      </p:to>
                                    </p:set>
                                    <p:anim calcmode="lin" valueType="num">
                                      <p:cBhvr additive="base">
                                        <p:cTn id="37" dur="500" fill="hold"/>
                                        <p:tgtEl>
                                          <p:spTgt spid="8120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2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12040"/>
                                        </p:tgtEl>
                                        <p:attrNameLst>
                                          <p:attrName>style.visibility</p:attrName>
                                        </p:attrNameLst>
                                      </p:cBhvr>
                                      <p:to>
                                        <p:strVal val="visible"/>
                                      </p:to>
                                    </p:set>
                                    <p:animEffect transition="in" filter="wipe(left)">
                                      <p:cBhvr>
                                        <p:cTn id="43" dur="500"/>
                                        <p:tgtEl>
                                          <p:spTgt spid="812040"/>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2034">
                                            <p:txEl>
                                              <p:pRg st="6" end="6"/>
                                            </p:txEl>
                                          </p:spTgt>
                                        </p:tgtEl>
                                        <p:attrNameLst>
                                          <p:attrName>style.visibility</p:attrName>
                                        </p:attrNameLst>
                                      </p:cBhvr>
                                      <p:to>
                                        <p:strVal val="visible"/>
                                      </p:to>
                                    </p:set>
                                    <p:anim calcmode="lin" valueType="num">
                                      <p:cBhvr additive="base">
                                        <p:cTn id="48" dur="500" fill="hold"/>
                                        <p:tgtEl>
                                          <p:spTgt spid="81203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20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12041"/>
                                        </p:tgtEl>
                                        <p:attrNameLst>
                                          <p:attrName>style.visibility</p:attrName>
                                        </p:attrNameLst>
                                      </p:cBhvr>
                                      <p:to>
                                        <p:strVal val="visible"/>
                                      </p:to>
                                    </p:set>
                                    <p:animEffect transition="in" filter="wipe(left)">
                                      <p:cBhvr>
                                        <p:cTn id="54" dur="500"/>
                                        <p:tgtEl>
                                          <p:spTgt spid="812041"/>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2034">
                                            <p:txEl>
                                              <p:pRg st="7" end="7"/>
                                            </p:txEl>
                                          </p:spTgt>
                                        </p:tgtEl>
                                        <p:attrNameLst>
                                          <p:attrName>style.visibility</p:attrName>
                                        </p:attrNameLst>
                                      </p:cBhvr>
                                      <p:to>
                                        <p:strVal val="visible"/>
                                      </p:to>
                                    </p:set>
                                    <p:anim calcmode="lin" valueType="num">
                                      <p:cBhvr additive="base">
                                        <p:cTn id="59" dur="500" fill="hold"/>
                                        <p:tgtEl>
                                          <p:spTgt spid="81203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20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40" grpId="0" animBg="1"/>
      <p:bldP spid="8120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Consider the force view (action at a distance).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In the force view, the masses know the locations of each other at all times, and the force is instantaneously felt by both masses at all times.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requires the “force signal” to                                    be transferred between the masses                      instantaneously.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As we will learn later, Einstein’s                                special theory of relativity states                          unequivocally that the fastest </a:t>
            </a:r>
            <a:r>
              <a:rPr lang="en-US" sz="2400" b="1">
                <a:solidFill>
                  <a:srgbClr val="000000"/>
                </a:solidFill>
                <a:latin typeface="Arial" charset="0"/>
                <a:ea typeface="Calibri" pitchFamily="34" charset="0"/>
                <a:cs typeface="Times New Roman" pitchFamily="18" charset="0"/>
                <a:sym typeface="Symbol" pitchFamily="18" charset="2"/>
              </a:rPr>
              <a:t>any                                </a:t>
            </a:r>
            <a:r>
              <a:rPr lang="en-US" sz="2400">
                <a:solidFill>
                  <a:srgbClr val="000000"/>
                </a:solidFill>
                <a:latin typeface="Arial" charset="0"/>
                <a:ea typeface="Calibri" pitchFamily="34" charset="0"/>
                <a:cs typeface="Times New Roman" pitchFamily="18" charset="0"/>
                <a:sym typeface="Symbol" pitchFamily="18" charset="2"/>
              </a:rPr>
              <a:t>signal can travel is at the (finite)                                    speed of light </a:t>
            </a:r>
            <a:r>
              <a:rPr lang="en-US" sz="2400" i="1">
                <a:solidFill>
                  <a:srgbClr val="000000"/>
                </a:solidFill>
                <a:latin typeface="Arial" charset="0"/>
                <a:ea typeface="Calibri" pitchFamily="34" charset="0"/>
                <a:cs typeface="Times New Roman" pitchFamily="18" charset="0"/>
                <a:sym typeface="Symbol" pitchFamily="18" charset="2"/>
              </a:rPr>
              <a:t>c</a:t>
            </a: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 </a:t>
            </a:r>
          </a:p>
        </p:txBody>
      </p:sp>
      <p:sp>
        <p:nvSpPr>
          <p:cNvPr id="814107" name="Rectangle 27"/>
          <p:cNvSpPr>
            <a:spLocks noChangeArrowheads="1"/>
          </p:cNvSpPr>
          <p:nvPr/>
        </p:nvSpPr>
        <p:spPr bwMode="auto">
          <a:xfrm>
            <a:off x="5727700" y="3648075"/>
            <a:ext cx="3416300" cy="3209925"/>
          </a:xfrm>
          <a:prstGeom prst="rect">
            <a:avLst/>
          </a:prstGeom>
          <a:solidFill>
            <a:schemeClr val="bg1"/>
          </a:solidFill>
          <a:ln w="9525">
            <a:noFill/>
            <a:miter lim="800000"/>
            <a:headEnd/>
            <a:tailEnd/>
          </a:ln>
        </p:spPr>
        <p:txBody>
          <a:bodyPr wrap="none" anchor="ctr"/>
          <a:lstStyle/>
          <a:p>
            <a:endParaRPr lang="en-US"/>
          </a:p>
        </p:txBody>
      </p:sp>
      <p:sp>
        <p:nvSpPr>
          <p:cNvPr id="2048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7"/>
          <p:cNvGrpSpPr>
            <a:grpSpLocks/>
          </p:cNvGrpSpPr>
          <p:nvPr/>
        </p:nvGrpSpPr>
        <p:grpSpPr bwMode="auto">
          <a:xfrm>
            <a:off x="7118350" y="4887913"/>
            <a:ext cx="668338" cy="663575"/>
            <a:chOff x="2171" y="2654"/>
            <a:chExt cx="421" cy="418"/>
          </a:xfrm>
        </p:grpSpPr>
        <p:sp>
          <p:nvSpPr>
            <p:cNvPr id="20494" name="Oval 8"/>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0495" name="Text Box 9"/>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14090" name="Oval 10"/>
          <p:cNvSpPr>
            <a:spLocks noChangeArrowheads="1"/>
          </p:cNvSpPr>
          <p:nvPr/>
        </p:nvSpPr>
        <p:spPr bwMode="auto">
          <a:xfrm>
            <a:off x="6000750" y="3794125"/>
            <a:ext cx="2886075" cy="2886075"/>
          </a:xfrm>
          <a:prstGeom prst="ellipse">
            <a:avLst/>
          </a:prstGeom>
          <a:noFill/>
          <a:ln w="9525">
            <a:solidFill>
              <a:schemeClr val="tx1"/>
            </a:solidFill>
            <a:prstDash val="dash"/>
            <a:round/>
            <a:headEnd/>
            <a:tailEnd/>
          </a:ln>
        </p:spPr>
        <p:txBody>
          <a:bodyPr wrap="none" anchor="ctr"/>
          <a:lstStyle/>
          <a:p>
            <a:endParaRPr lang="en-US"/>
          </a:p>
        </p:txBody>
      </p:sp>
      <p:sp>
        <p:nvSpPr>
          <p:cNvPr id="814092" name="Line 12"/>
          <p:cNvSpPr>
            <a:spLocks noChangeShapeType="1"/>
          </p:cNvSpPr>
          <p:nvPr/>
        </p:nvSpPr>
        <p:spPr bwMode="auto">
          <a:xfrm flipH="1">
            <a:off x="7319963" y="5235575"/>
            <a:ext cx="293687" cy="0"/>
          </a:xfrm>
          <a:prstGeom prst="line">
            <a:avLst/>
          </a:prstGeom>
          <a:noFill/>
          <a:ln w="38100">
            <a:solidFill>
              <a:srgbClr val="FF0000"/>
            </a:solidFill>
            <a:round/>
            <a:headEnd/>
            <a:tailEnd type="arrow" w="med" len="med"/>
          </a:ln>
        </p:spPr>
        <p:txBody>
          <a:bodyPr/>
          <a:lstStyle/>
          <a:p>
            <a:endParaRPr lang="en-US"/>
          </a:p>
        </p:txBody>
      </p:sp>
      <p:grpSp>
        <p:nvGrpSpPr>
          <p:cNvPr id="3" name="Group 25"/>
          <p:cNvGrpSpPr>
            <a:grpSpLocks/>
          </p:cNvGrpSpPr>
          <p:nvPr/>
        </p:nvGrpSpPr>
        <p:grpSpPr bwMode="auto">
          <a:xfrm>
            <a:off x="5815013" y="4681538"/>
            <a:ext cx="3225800" cy="1096962"/>
            <a:chOff x="3069" y="2813"/>
            <a:chExt cx="2032" cy="691"/>
          </a:xfrm>
        </p:grpSpPr>
        <p:sp>
          <p:nvSpPr>
            <p:cNvPr id="20489" name="Rectangle 23"/>
            <p:cNvSpPr>
              <a:spLocks noChangeArrowheads="1"/>
            </p:cNvSpPr>
            <p:nvPr/>
          </p:nvSpPr>
          <p:spPr bwMode="auto">
            <a:xfrm>
              <a:off x="3069" y="2813"/>
              <a:ext cx="2032" cy="681"/>
            </a:xfrm>
            <a:prstGeom prst="rect">
              <a:avLst/>
            </a:prstGeom>
            <a:noFill/>
            <a:ln w="9525">
              <a:noFill/>
              <a:miter lim="800000"/>
              <a:headEnd/>
              <a:tailEnd/>
            </a:ln>
          </p:spPr>
          <p:txBody>
            <a:bodyPr wrap="none" anchor="ctr"/>
            <a:lstStyle/>
            <a:p>
              <a:endParaRPr lang="en-US"/>
            </a:p>
          </p:txBody>
        </p:sp>
        <p:grpSp>
          <p:nvGrpSpPr>
            <p:cNvPr id="20490" name="Group 24"/>
            <p:cNvGrpSpPr>
              <a:grpSpLocks/>
            </p:cNvGrpSpPr>
            <p:nvPr/>
          </p:nvGrpSpPr>
          <p:grpSpPr bwMode="auto">
            <a:xfrm>
              <a:off x="4799" y="3082"/>
              <a:ext cx="274" cy="422"/>
              <a:chOff x="1805" y="3036"/>
              <a:chExt cx="274" cy="422"/>
            </a:xfrm>
          </p:grpSpPr>
          <p:sp>
            <p:nvSpPr>
              <p:cNvPr id="20491" name="Oval 19"/>
              <p:cNvSpPr>
                <a:spLocks noChangeArrowheads="1"/>
              </p:cNvSpPr>
              <p:nvPr/>
            </p:nvSpPr>
            <p:spPr bwMode="auto">
              <a:xfrm>
                <a:off x="1922" y="3036"/>
                <a:ext cx="157" cy="157"/>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492" name="Line 20"/>
              <p:cNvSpPr>
                <a:spLocks noChangeShapeType="1"/>
              </p:cNvSpPr>
              <p:nvPr/>
            </p:nvSpPr>
            <p:spPr bwMode="auto">
              <a:xfrm flipH="1">
                <a:off x="1992" y="3111"/>
                <a:ext cx="4" cy="347"/>
              </a:xfrm>
              <a:prstGeom prst="line">
                <a:avLst/>
              </a:prstGeom>
              <a:noFill/>
              <a:ln w="38100">
                <a:solidFill>
                  <a:schemeClr val="accent2"/>
                </a:solidFill>
                <a:round/>
                <a:headEnd/>
                <a:tailEnd type="arrow" w="med" len="med"/>
              </a:ln>
            </p:spPr>
            <p:txBody>
              <a:bodyPr/>
              <a:lstStyle/>
              <a:p>
                <a:endParaRPr lang="en-US"/>
              </a:p>
            </p:txBody>
          </p:sp>
          <p:sp>
            <p:nvSpPr>
              <p:cNvPr id="20493" name="Line 21"/>
              <p:cNvSpPr>
                <a:spLocks noChangeShapeType="1"/>
              </p:cNvSpPr>
              <p:nvPr/>
            </p:nvSpPr>
            <p:spPr bwMode="auto">
              <a:xfrm flipH="1">
                <a:off x="1805" y="3118"/>
                <a:ext cx="185" cy="0"/>
              </a:xfrm>
              <a:prstGeom prst="line">
                <a:avLst/>
              </a:prstGeom>
              <a:noFill/>
              <a:ln w="38100">
                <a:solidFill>
                  <a:srgbClr val="FF0000"/>
                </a:solidFill>
                <a:round/>
                <a:headEnd/>
                <a:tailEnd type="arrow" w="med" len="med"/>
              </a:ln>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4082">
                                            <p:txEl>
                                              <p:pRg st="1" end="1"/>
                                            </p:txEl>
                                          </p:spTgt>
                                        </p:tgtEl>
                                        <p:attrNameLst>
                                          <p:attrName>style.visibility</p:attrName>
                                        </p:attrNameLst>
                                      </p:cBhvr>
                                      <p:to>
                                        <p:strVal val="visible"/>
                                      </p:to>
                                    </p:set>
                                    <p:anim calcmode="lin" valueType="num">
                                      <p:cBhvr additive="base">
                                        <p:cTn id="7" dur="500" fill="hold"/>
                                        <p:tgtEl>
                                          <p:spTgt spid="8140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4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4082">
                                            <p:txEl>
                                              <p:pRg st="2" end="2"/>
                                            </p:txEl>
                                          </p:spTgt>
                                        </p:tgtEl>
                                        <p:attrNameLst>
                                          <p:attrName>style.visibility</p:attrName>
                                        </p:attrNameLst>
                                      </p:cBhvr>
                                      <p:to>
                                        <p:strVal val="visible"/>
                                      </p:to>
                                    </p:set>
                                    <p:anim calcmode="lin" valueType="num">
                                      <p:cBhvr additive="base">
                                        <p:cTn id="13" dur="500" fill="hold"/>
                                        <p:tgtEl>
                                          <p:spTgt spid="8140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4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4082">
                                            <p:txEl>
                                              <p:pRg st="3" end="3"/>
                                            </p:txEl>
                                          </p:spTgt>
                                        </p:tgtEl>
                                        <p:attrNameLst>
                                          <p:attrName>style.visibility</p:attrName>
                                        </p:attrNameLst>
                                      </p:cBhvr>
                                      <p:to>
                                        <p:strVal val="visible"/>
                                      </p:to>
                                    </p:set>
                                    <p:anim calcmode="lin" valueType="num">
                                      <p:cBhvr additive="base">
                                        <p:cTn id="19" dur="500" fill="hold"/>
                                        <p:tgtEl>
                                          <p:spTgt spid="8140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4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4107"/>
                                        </p:tgtEl>
                                        <p:attrNameLst>
                                          <p:attrName>style.visibility</p:attrName>
                                        </p:attrNameLst>
                                      </p:cBhvr>
                                      <p:to>
                                        <p:strVal val="visible"/>
                                      </p:to>
                                    </p:set>
                                    <p:animEffect transition="in" filter="fade">
                                      <p:cBhvr>
                                        <p:cTn id="25" dur="500"/>
                                        <p:tgtEl>
                                          <p:spTgt spid="81410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14092"/>
                                        </p:tgtEl>
                                        <p:attrNameLst>
                                          <p:attrName>style.visibility</p:attrName>
                                        </p:attrNameLst>
                                      </p:cBhvr>
                                      <p:to>
                                        <p:strVal val="visible"/>
                                      </p:to>
                                    </p:set>
                                    <p:animEffect transition="in" filter="wipe(right)">
                                      <p:cBhvr>
                                        <p:cTn id="37" dur="500"/>
                                        <p:tgtEl>
                                          <p:spTgt spid="814092"/>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1" nodeType="clickEffect">
                                  <p:stCondLst>
                                    <p:cond delay="0"/>
                                  </p:stCondLst>
                                  <p:childTnLst>
                                    <p:animMotion origin="layout" path="M 0.00851 3.7037E-6 L 0.1382 3.7037E-6 " pathEditMode="relative" rAng="0" ptsTypes="AA">
                                      <p:cBhvr>
                                        <p:cTn id="41" dur="2000" fill="hold"/>
                                        <p:tgtEl>
                                          <p:spTgt spid="814092"/>
                                        </p:tgtEl>
                                        <p:attrNameLst>
                                          <p:attrName>ppt_x</p:attrName>
                                          <p:attrName>ppt_y</p:attrName>
                                        </p:attrNameLst>
                                      </p:cBhvr>
                                      <p:rCtr x="65" y="0"/>
                                    </p:animMotion>
                                  </p:childTnLst>
                                  <p:subTnLst>
                                    <p:audio>
                                      <p:cMediaNode>
                                        <p:cTn display="0" masterRel="sameClick">
                                          <p:stCondLst>
                                            <p:cond evt="begin" delay="0">
                                              <p:tn val="40"/>
                                            </p:cond>
                                          </p:stCondLst>
                                          <p:endCondLst>
                                            <p:cond evt="onStopAudio" delay="0">
                                              <p:tgtEl>
                                                <p:sldTgt/>
                                              </p:tgtEl>
                                            </p:cond>
                                          </p:endCondLst>
                                        </p:cTn>
                                        <p:tgtEl>
                                          <p:sndTgt r:embed="rId6" name="push.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mph" presetSubtype="0" repeatCount="indefinite" fill="hold" nodeType="clickEffect">
                                  <p:stCondLst>
                                    <p:cond delay="0"/>
                                  </p:stCondLst>
                                  <p:childTnLst>
                                    <p:animRot by="21600000">
                                      <p:cBhvr>
                                        <p:cTn id="45" dur="2000" fill="hold"/>
                                        <p:tgtEl>
                                          <p:spTgt spid="3"/>
                                        </p:tgtEl>
                                        <p:attrNameLst>
                                          <p:attrName>r</p:attrName>
                                        </p:attrNameLst>
                                      </p:cBhvr>
                                    </p:animRot>
                                  </p:childTnLst>
                                </p:cTn>
                              </p:par>
                              <p:par>
                                <p:cTn id="46" presetID="10" presetClass="exit" presetSubtype="0" fill="hold" grpId="2" nodeType="withEffect">
                                  <p:stCondLst>
                                    <p:cond delay="0"/>
                                  </p:stCondLst>
                                  <p:childTnLst>
                                    <p:animEffect transition="out" filter="fade">
                                      <p:cBhvr>
                                        <p:cTn id="47" dur="2000"/>
                                        <p:tgtEl>
                                          <p:spTgt spid="814092"/>
                                        </p:tgtEl>
                                      </p:cBhvr>
                                    </p:animEffect>
                                    <p:set>
                                      <p:cBhvr>
                                        <p:cTn id="48" dur="1" fill="hold">
                                          <p:stCondLst>
                                            <p:cond delay="1999"/>
                                          </p:stCondLst>
                                        </p:cTn>
                                        <p:tgtEl>
                                          <p:spTgt spid="81409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814090"/>
                                        </p:tgtEl>
                                        <p:attrNameLst>
                                          <p:attrName>style.visibility</p:attrName>
                                        </p:attrNameLst>
                                      </p:cBhvr>
                                      <p:to>
                                        <p:strVal val="visible"/>
                                      </p:to>
                                    </p:set>
                                    <p:animEffect transition="in" filter="fade">
                                      <p:cBhvr>
                                        <p:cTn id="51" dur="500"/>
                                        <p:tgtEl>
                                          <p:spTgt spid="814090"/>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14082">
                                            <p:txEl>
                                              <p:pRg st="4" end="4"/>
                                            </p:txEl>
                                          </p:spTgt>
                                        </p:tgtEl>
                                        <p:attrNameLst>
                                          <p:attrName>style.visibility</p:attrName>
                                        </p:attrNameLst>
                                      </p:cBhvr>
                                      <p:to>
                                        <p:strVal val="visible"/>
                                      </p:to>
                                    </p:set>
                                    <p:anim calcmode="lin" valueType="num">
                                      <p:cBhvr additive="base">
                                        <p:cTn id="56" dur="500" fill="hold"/>
                                        <p:tgtEl>
                                          <p:spTgt spid="81408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4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107" grpId="0" animBg="1"/>
      <p:bldP spid="814090" grpId="0" animBg="1"/>
      <p:bldP spid="814092" grpId="0" animBg="1"/>
      <p:bldP spid="814092" grpId="1" animBg="1"/>
      <p:bldP spid="81409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Newton’s law of gravitation </a:t>
            </a:r>
          </a:p>
          <a:p>
            <a:pPr marL="457200" indent="-457200">
              <a:spcBef>
                <a:spcPct val="20000"/>
              </a:spcBef>
            </a:pPr>
            <a:r>
              <a:rPr lang="en-US" sz="2400">
                <a:solidFill>
                  <a:schemeClr val="accent2"/>
                </a:solidFill>
                <a:latin typeface="Arial" charset="0"/>
                <a:ea typeface="Calibri" pitchFamily="34" charset="0"/>
                <a:cs typeface="Arial" charset="0"/>
              </a:rPr>
              <a:t>• Gravitational field strength</a:t>
            </a:r>
            <a:r>
              <a:rPr lang="en-US" sz="2400">
                <a:solidFill>
                  <a:srgbClr val="000000"/>
                </a:solidFill>
                <a:latin typeface="Arial" charset="0"/>
                <a:ea typeface="Calibri" pitchFamily="34" charset="0"/>
                <a:cs typeface="Arial" charset="0"/>
              </a:rPr>
              <a:t> </a:t>
            </a:r>
          </a:p>
          <a:p>
            <a:pPr marL="457200" indent="-4572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Describing the relationship between gravitational force and centripetal force </a:t>
            </a:r>
          </a:p>
          <a:p>
            <a:pPr marL="457200" indent="-457200">
              <a:spcBef>
                <a:spcPct val="20000"/>
              </a:spcBef>
            </a:pPr>
            <a:r>
              <a:rPr lang="en-US" sz="2400">
                <a:solidFill>
                  <a:schemeClr val="accent2"/>
                </a:solidFill>
                <a:latin typeface="Arial" charset="0"/>
                <a:ea typeface="Calibri" pitchFamily="34" charset="0"/>
                <a:cs typeface="Arial" charset="0"/>
              </a:rPr>
              <a:t>• Applying Newton’s law of gravitation to the motion of an object in circular orbit around a point mass </a:t>
            </a:r>
          </a:p>
          <a:p>
            <a:pPr marL="457200" indent="-457200">
              <a:spcBef>
                <a:spcPct val="20000"/>
              </a:spcBef>
            </a:pPr>
            <a:r>
              <a:rPr lang="en-US" sz="2400">
                <a:solidFill>
                  <a:schemeClr val="accent2"/>
                </a:solidFill>
                <a:latin typeface="Arial" charset="0"/>
                <a:ea typeface="Calibri" pitchFamily="34" charset="0"/>
                <a:cs typeface="Arial" charset="0"/>
              </a:rPr>
              <a:t>• Solving problems involving gravitational force, gravitational field strength, orbital speed and orbital period </a:t>
            </a:r>
          </a:p>
          <a:p>
            <a:pPr marL="457200" indent="-457200">
              <a:spcBef>
                <a:spcPct val="20000"/>
              </a:spcBef>
            </a:pPr>
            <a:r>
              <a:rPr lang="en-US" sz="2400">
                <a:solidFill>
                  <a:schemeClr val="accent2"/>
                </a:solidFill>
                <a:latin typeface="Arial" charset="0"/>
                <a:ea typeface="Calibri" pitchFamily="34" charset="0"/>
                <a:cs typeface="Arial" charset="0"/>
              </a:rPr>
              <a:t>• Determining the resultant gravitational field strength due to two bodies</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0" end="0"/>
                                            </p:txEl>
                                          </p:spTgt>
                                        </p:tgtEl>
                                        <p:attrNameLst>
                                          <p:attrName>style.visibility</p:attrName>
                                        </p:attrNameLst>
                                      </p:cBhvr>
                                      <p:to>
                                        <p:strVal val="visible"/>
                                      </p:to>
                                    </p:set>
                                    <p:anim calcmode="lin" valueType="num">
                                      <p:cBhvr additive="base">
                                        <p:cTn id="7" dur="500" fill="hold"/>
                                        <p:tgtEl>
                                          <p:spTgt spid="85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4018">
                                            <p:txEl>
                                              <p:pRg st="1" end="1"/>
                                            </p:txEl>
                                          </p:spTgt>
                                        </p:tgtEl>
                                        <p:attrNameLst>
                                          <p:attrName>style.visibility</p:attrName>
                                        </p:attrNameLst>
                                      </p:cBhvr>
                                      <p:to>
                                        <p:strVal val="visible"/>
                                      </p:to>
                                    </p:set>
                                    <p:anim calcmode="lin" valueType="num">
                                      <p:cBhvr additive="base">
                                        <p:cTn id="13" dur="500" fill="hold"/>
                                        <p:tgtEl>
                                          <p:spTgt spid="85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4018">
                                            <p:txEl>
                                              <p:pRg st="2" end="2"/>
                                            </p:txEl>
                                          </p:spTgt>
                                        </p:tgtEl>
                                        <p:attrNameLst>
                                          <p:attrName>style.visibility</p:attrName>
                                        </p:attrNameLst>
                                      </p:cBhvr>
                                      <p:to>
                                        <p:strVal val="visible"/>
                                      </p:to>
                                    </p:set>
                                    <p:anim calcmode="lin" valueType="num">
                                      <p:cBhvr additive="base">
                                        <p:cTn id="19" dur="500" fill="hold"/>
                                        <p:tgtEl>
                                          <p:spTgt spid="85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4018">
                                            <p:txEl>
                                              <p:pRg st="3" end="3"/>
                                            </p:txEl>
                                          </p:spTgt>
                                        </p:tgtEl>
                                        <p:attrNameLst>
                                          <p:attrName>style.visibility</p:attrName>
                                        </p:attrNameLst>
                                      </p:cBhvr>
                                      <p:to>
                                        <p:strVal val="visible"/>
                                      </p:to>
                                    </p:set>
                                    <p:anim calcmode="lin" valueType="num">
                                      <p:cBhvr additive="base">
                                        <p:cTn id="25"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4018">
                                            <p:txEl>
                                              <p:pRg st="4" end="4"/>
                                            </p:txEl>
                                          </p:spTgt>
                                        </p:tgtEl>
                                        <p:attrNameLst>
                                          <p:attrName>style.visibility</p:attrName>
                                        </p:attrNameLst>
                                      </p:cBhvr>
                                      <p:to>
                                        <p:strVal val="visible"/>
                                      </p:to>
                                    </p:set>
                                    <p:anim calcmode="lin" valueType="num">
                                      <p:cBhvr additive="base">
                                        <p:cTn id="31"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4018">
                                            <p:txEl>
                                              <p:pRg st="5" end="5"/>
                                            </p:txEl>
                                          </p:spTgt>
                                        </p:tgtEl>
                                        <p:attrNameLst>
                                          <p:attrName>style.visibility</p:attrName>
                                        </p:attrNameLst>
                                      </p:cBhvr>
                                      <p:to>
                                        <p:strVal val="visible"/>
                                      </p:to>
                                    </p:set>
                                    <p:anim calcmode="lin" valueType="num">
                                      <p:cBhvr additive="base">
                                        <p:cTn id="37" dur="500" fill="hold"/>
                                        <p:tgtEl>
                                          <p:spTgt spid="85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4018">
                                            <p:txEl>
                                              <p:pRg st="6" end="6"/>
                                            </p:txEl>
                                          </p:spTgt>
                                        </p:tgtEl>
                                        <p:attrNameLst>
                                          <p:attrName>style.visibility</p:attrName>
                                        </p:attrNameLst>
                                      </p:cBhvr>
                                      <p:to>
                                        <p:strVal val="visible"/>
                                      </p:to>
                                    </p:set>
                                    <p:anim calcmode="lin" valueType="num">
                                      <p:cBhvr additive="base">
                                        <p:cTn id="43" dur="500" fill="hold"/>
                                        <p:tgtEl>
                                          <p:spTgt spid="85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54018">
                                            <p:txEl>
                                              <p:pRg st="7" end="7"/>
                                            </p:txEl>
                                          </p:spTgt>
                                        </p:tgtEl>
                                        <p:attrNameLst>
                                          <p:attrName>style.visibility</p:attrName>
                                        </p:attrNameLst>
                                      </p:cBhvr>
                                      <p:to>
                                        <p:strVal val="visible"/>
                                      </p:to>
                                    </p:set>
                                    <p:anim calcmode="lin" valueType="num">
                                      <p:cBhvr additive="base">
                                        <p:cTn id="49" dur="500" fill="hold"/>
                                        <p:tgtEl>
                                          <p:spTgt spid="85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Thus the action at a distance “force signal” will be slightly delayed in telling the orbital mass when to turn.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end result would have to be an expanding spiral motion, as illustrated in the following animation: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We do </a:t>
            </a:r>
            <a:r>
              <a:rPr lang="en-US" sz="2400" b="1">
                <a:solidFill>
                  <a:srgbClr val="000000"/>
                </a:solidFill>
                <a:latin typeface="Arial" charset="0"/>
                <a:ea typeface="Calibri" pitchFamily="34" charset="0"/>
                <a:cs typeface="Times New Roman" pitchFamily="18" charset="0"/>
                <a:sym typeface="Symbol" pitchFamily="18" charset="2"/>
              </a:rPr>
              <a:t>not</a:t>
            </a:r>
            <a:r>
              <a:rPr lang="en-US" sz="2400">
                <a:solidFill>
                  <a:srgbClr val="000000"/>
                </a:solidFill>
                <a:latin typeface="Arial" charset="0"/>
                <a:ea typeface="Calibri" pitchFamily="34" charset="0"/>
                <a:cs typeface="Times New Roman" pitchFamily="18" charset="0"/>
                <a:sym typeface="Symbol" pitchFamily="18" charset="2"/>
              </a:rPr>
              <a:t> observe planets leaving                                  their orbits as they travel around the                                 sun.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Thus action at a distance doesn’t                                  work if we are to believe special                               relativity.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And all current evidence points to                                      the correctness of special relativity.</a:t>
            </a:r>
          </a:p>
        </p:txBody>
      </p:sp>
      <p:sp>
        <p:nvSpPr>
          <p:cNvPr id="21507" name="Rectangle 21"/>
          <p:cNvSpPr>
            <a:spLocks noChangeArrowheads="1"/>
          </p:cNvSpPr>
          <p:nvPr/>
        </p:nvSpPr>
        <p:spPr bwMode="auto">
          <a:xfrm>
            <a:off x="5727700" y="3648075"/>
            <a:ext cx="3416300" cy="3209925"/>
          </a:xfrm>
          <a:prstGeom prst="rect">
            <a:avLst/>
          </a:prstGeom>
          <a:solidFill>
            <a:schemeClr val="bg1"/>
          </a:solidFill>
          <a:ln w="9525">
            <a:noFill/>
            <a:miter lim="800000"/>
            <a:headEnd/>
            <a:tailEnd/>
          </a:ln>
        </p:spPr>
        <p:txBody>
          <a:bodyPr wrap="none" anchor="ctr"/>
          <a:lstStyle/>
          <a:p>
            <a:endParaRPr lang="en-US"/>
          </a:p>
        </p:txBody>
      </p:sp>
      <p:sp>
        <p:nvSpPr>
          <p:cNvPr id="2150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1509" name="Group 4"/>
          <p:cNvGrpSpPr>
            <a:grpSpLocks/>
          </p:cNvGrpSpPr>
          <p:nvPr/>
        </p:nvGrpSpPr>
        <p:grpSpPr bwMode="auto">
          <a:xfrm>
            <a:off x="7118350" y="4887913"/>
            <a:ext cx="668338" cy="663575"/>
            <a:chOff x="2171" y="2654"/>
            <a:chExt cx="421" cy="418"/>
          </a:xfrm>
        </p:grpSpPr>
        <p:sp>
          <p:nvSpPr>
            <p:cNvPr id="21519"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1520"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16135" name="Oval 7"/>
          <p:cNvSpPr>
            <a:spLocks noChangeArrowheads="1"/>
          </p:cNvSpPr>
          <p:nvPr/>
        </p:nvSpPr>
        <p:spPr bwMode="auto">
          <a:xfrm>
            <a:off x="6000750" y="3794125"/>
            <a:ext cx="2886075" cy="2886075"/>
          </a:xfrm>
          <a:prstGeom prst="ellipse">
            <a:avLst/>
          </a:prstGeom>
          <a:noFill/>
          <a:ln w="9525">
            <a:solidFill>
              <a:schemeClr val="tx1"/>
            </a:solidFill>
            <a:prstDash val="dash"/>
            <a:round/>
            <a:headEnd/>
            <a:tailEnd/>
          </a:ln>
        </p:spPr>
        <p:txBody>
          <a:bodyPr wrap="none" anchor="ctr"/>
          <a:lstStyle/>
          <a:p>
            <a:endParaRPr lang="en-US"/>
          </a:p>
        </p:txBody>
      </p:sp>
      <p:sp>
        <p:nvSpPr>
          <p:cNvPr id="816136" name="Line 8"/>
          <p:cNvSpPr>
            <a:spLocks noChangeShapeType="1"/>
          </p:cNvSpPr>
          <p:nvPr/>
        </p:nvSpPr>
        <p:spPr bwMode="auto">
          <a:xfrm flipH="1">
            <a:off x="7319963" y="5235575"/>
            <a:ext cx="293687" cy="0"/>
          </a:xfrm>
          <a:prstGeom prst="line">
            <a:avLst/>
          </a:prstGeom>
          <a:noFill/>
          <a:ln w="38100">
            <a:solidFill>
              <a:srgbClr val="FF0000"/>
            </a:solidFill>
            <a:round/>
            <a:headEnd/>
            <a:tailEnd type="arrow" w="med" len="med"/>
          </a:ln>
        </p:spPr>
        <p:txBody>
          <a:bodyPr/>
          <a:lstStyle/>
          <a:p>
            <a:endParaRPr lang="en-US"/>
          </a:p>
        </p:txBody>
      </p:sp>
      <p:grpSp>
        <p:nvGrpSpPr>
          <p:cNvPr id="3" name="Group 9"/>
          <p:cNvGrpSpPr>
            <a:grpSpLocks/>
          </p:cNvGrpSpPr>
          <p:nvPr/>
        </p:nvGrpSpPr>
        <p:grpSpPr bwMode="auto">
          <a:xfrm>
            <a:off x="5815013" y="4681538"/>
            <a:ext cx="3225800" cy="1096962"/>
            <a:chOff x="3069" y="2813"/>
            <a:chExt cx="2032" cy="691"/>
          </a:xfrm>
        </p:grpSpPr>
        <p:sp>
          <p:nvSpPr>
            <p:cNvPr id="21514" name="Rectangle 10"/>
            <p:cNvSpPr>
              <a:spLocks noChangeArrowheads="1"/>
            </p:cNvSpPr>
            <p:nvPr/>
          </p:nvSpPr>
          <p:spPr bwMode="auto">
            <a:xfrm>
              <a:off x="3069" y="2813"/>
              <a:ext cx="2032" cy="681"/>
            </a:xfrm>
            <a:prstGeom prst="rect">
              <a:avLst/>
            </a:prstGeom>
            <a:noFill/>
            <a:ln w="9525">
              <a:noFill/>
              <a:miter lim="800000"/>
              <a:headEnd/>
              <a:tailEnd/>
            </a:ln>
          </p:spPr>
          <p:txBody>
            <a:bodyPr wrap="none" anchor="ctr"/>
            <a:lstStyle/>
            <a:p>
              <a:endParaRPr lang="en-US"/>
            </a:p>
          </p:txBody>
        </p:sp>
        <p:grpSp>
          <p:nvGrpSpPr>
            <p:cNvPr id="21515" name="Group 11"/>
            <p:cNvGrpSpPr>
              <a:grpSpLocks/>
            </p:cNvGrpSpPr>
            <p:nvPr/>
          </p:nvGrpSpPr>
          <p:grpSpPr bwMode="auto">
            <a:xfrm>
              <a:off x="4799" y="3082"/>
              <a:ext cx="274" cy="422"/>
              <a:chOff x="1805" y="3036"/>
              <a:chExt cx="274" cy="422"/>
            </a:xfrm>
          </p:grpSpPr>
          <p:sp>
            <p:nvSpPr>
              <p:cNvPr id="21516" name="Oval 12"/>
              <p:cNvSpPr>
                <a:spLocks noChangeArrowheads="1"/>
              </p:cNvSpPr>
              <p:nvPr/>
            </p:nvSpPr>
            <p:spPr bwMode="auto">
              <a:xfrm>
                <a:off x="1922" y="3036"/>
                <a:ext cx="157" cy="157"/>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517" name="Line 13"/>
              <p:cNvSpPr>
                <a:spLocks noChangeShapeType="1"/>
              </p:cNvSpPr>
              <p:nvPr/>
            </p:nvSpPr>
            <p:spPr bwMode="auto">
              <a:xfrm flipH="1">
                <a:off x="1992" y="3111"/>
                <a:ext cx="4" cy="347"/>
              </a:xfrm>
              <a:prstGeom prst="line">
                <a:avLst/>
              </a:prstGeom>
              <a:noFill/>
              <a:ln w="38100">
                <a:solidFill>
                  <a:schemeClr val="accent2"/>
                </a:solidFill>
                <a:round/>
                <a:headEnd/>
                <a:tailEnd type="arrow" w="med" len="med"/>
              </a:ln>
            </p:spPr>
            <p:txBody>
              <a:bodyPr/>
              <a:lstStyle/>
              <a:p>
                <a:endParaRPr lang="en-US"/>
              </a:p>
            </p:txBody>
          </p:sp>
          <p:sp>
            <p:nvSpPr>
              <p:cNvPr id="21518" name="Line 14"/>
              <p:cNvSpPr>
                <a:spLocks noChangeShapeType="1"/>
              </p:cNvSpPr>
              <p:nvPr/>
            </p:nvSpPr>
            <p:spPr bwMode="auto">
              <a:xfrm flipH="1">
                <a:off x="1805" y="3118"/>
                <a:ext cx="185" cy="0"/>
              </a:xfrm>
              <a:prstGeom prst="line">
                <a:avLst/>
              </a:prstGeom>
              <a:noFill/>
              <a:ln w="38100">
                <a:solidFill>
                  <a:srgbClr val="FF0000"/>
                </a:solidFill>
                <a:round/>
                <a:headEnd/>
                <a:tailEnd type="arrow" w="med" len="med"/>
              </a:ln>
            </p:spPr>
            <p:txBody>
              <a:bodyPr/>
              <a:lstStyle/>
              <a:p>
                <a:endParaRPr lang="en-US"/>
              </a:p>
            </p:txBody>
          </p:sp>
        </p:grpSp>
      </p:grpSp>
      <p:sp>
        <p:nvSpPr>
          <p:cNvPr id="816146" name="Oval 18"/>
          <p:cNvSpPr>
            <a:spLocks noChangeArrowheads="1"/>
          </p:cNvSpPr>
          <p:nvPr/>
        </p:nvSpPr>
        <p:spPr bwMode="auto">
          <a:xfrm>
            <a:off x="8745538" y="5110163"/>
            <a:ext cx="249237" cy="249237"/>
          </a:xfrm>
          <a:prstGeom prst="ellipse">
            <a:avLst/>
          </a:prstGeom>
          <a:solidFill>
            <a:schemeClr val="hlink"/>
          </a:soli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6130">
                                            <p:txEl>
                                              <p:pRg st="1" end="1"/>
                                            </p:txEl>
                                          </p:spTgt>
                                        </p:tgtEl>
                                        <p:attrNameLst>
                                          <p:attrName>style.visibility</p:attrName>
                                        </p:attrNameLst>
                                      </p:cBhvr>
                                      <p:to>
                                        <p:strVal val="visible"/>
                                      </p:to>
                                    </p:set>
                                    <p:anim calcmode="lin" valueType="num">
                                      <p:cBhvr additive="base">
                                        <p:cTn id="7" dur="500" fill="hold"/>
                                        <p:tgtEl>
                                          <p:spTgt spid="816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6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6130">
                                            <p:txEl>
                                              <p:pRg st="2" end="2"/>
                                            </p:txEl>
                                          </p:spTgt>
                                        </p:tgtEl>
                                        <p:attrNameLst>
                                          <p:attrName>style.visibility</p:attrName>
                                        </p:attrNameLst>
                                      </p:cBhvr>
                                      <p:to>
                                        <p:strVal val="visible"/>
                                      </p:to>
                                    </p:set>
                                    <p:anim calcmode="lin" valueType="num">
                                      <p:cBhvr additive="base">
                                        <p:cTn id="13" dur="500" fill="hold"/>
                                        <p:tgtEl>
                                          <p:spTgt spid="816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6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16136"/>
                                        </p:tgtEl>
                                        <p:attrNameLst>
                                          <p:attrName>style.visibility</p:attrName>
                                        </p:attrNameLst>
                                      </p:cBhvr>
                                      <p:to>
                                        <p:strVal val="visible"/>
                                      </p:to>
                                    </p:set>
                                    <p:animEffect transition="in" filter="wipe(right)">
                                      <p:cBhvr>
                                        <p:cTn id="19" dur="500"/>
                                        <p:tgtEl>
                                          <p:spTgt spid="816136"/>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1" nodeType="clickEffect">
                                  <p:stCondLst>
                                    <p:cond delay="0"/>
                                  </p:stCondLst>
                                  <p:childTnLst>
                                    <p:animMotion origin="layout" path="M 0.00851 3.7037E-6 L 0.1382 3.7037E-6 " pathEditMode="relative" rAng="0" ptsTypes="AA">
                                      <p:cBhvr>
                                        <p:cTn id="23" dur="2000" fill="hold"/>
                                        <p:tgtEl>
                                          <p:spTgt spid="816136"/>
                                        </p:tgtEl>
                                        <p:attrNameLst>
                                          <p:attrName>ppt_x</p:attrName>
                                          <p:attrName>ppt_y</p:attrName>
                                        </p:attrNameLst>
                                      </p:cBhvr>
                                      <p:rCtr x="65" y="0"/>
                                    </p:animMotion>
                                  </p:childTnLst>
                                  <p:subTnLst>
                                    <p:audio>
                                      <p:cMediaNode>
                                        <p:cTn display="0" masterRel="sameClick">
                                          <p:stCondLst>
                                            <p:cond evt="begin" delay="0">
                                              <p:tn val="22"/>
                                            </p:cond>
                                          </p:stCondLst>
                                          <p:endCondLst>
                                            <p:cond evt="onStopAudio" delay="0">
                                              <p:tgtEl>
                                                <p:sldTgt/>
                                              </p:tgtEl>
                                            </p:cond>
                                          </p:endCondLst>
                                        </p:cTn>
                                        <p:tgtEl>
                                          <p:sndTgt r:embed="rId5" name="push.wav"/>
                                        </p:tgtEl>
                                      </p:cMediaNode>
                                    </p:audio>
                                  </p:sub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3"/>
                                        </p:tgtEl>
                                        <p:attrNameLst>
                                          <p:attrName>r</p:attrName>
                                        </p:attrNameLst>
                                      </p:cBhvr>
                                    </p:animRot>
                                  </p:childTnLst>
                                </p:cTn>
                              </p:par>
                              <p:par>
                                <p:cTn id="28" presetID="10" presetClass="exit" presetSubtype="0" fill="hold" grpId="2" nodeType="withEffect">
                                  <p:stCondLst>
                                    <p:cond delay="0"/>
                                  </p:stCondLst>
                                  <p:childTnLst>
                                    <p:animEffect transition="out" filter="fade">
                                      <p:cBhvr>
                                        <p:cTn id="29" dur="500"/>
                                        <p:tgtEl>
                                          <p:spTgt spid="816136"/>
                                        </p:tgtEl>
                                      </p:cBhvr>
                                    </p:animEffect>
                                    <p:set>
                                      <p:cBhvr>
                                        <p:cTn id="30" dur="1" fill="hold">
                                          <p:stCondLst>
                                            <p:cond delay="499"/>
                                          </p:stCondLst>
                                        </p:cTn>
                                        <p:tgtEl>
                                          <p:spTgt spid="816136"/>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816135"/>
                                        </p:tgtEl>
                                        <p:attrNameLst>
                                          <p:attrName>style.visibility</p:attrName>
                                        </p:attrNameLst>
                                      </p:cBhvr>
                                      <p:to>
                                        <p:strVal val="visible"/>
                                      </p:to>
                                    </p:set>
                                    <p:animEffect transition="in" filter="fade">
                                      <p:cBhvr>
                                        <p:cTn id="33" dur="500"/>
                                        <p:tgtEl>
                                          <p:spTgt spid="816135"/>
                                        </p:tgtEl>
                                      </p:cBhvr>
                                    </p:animEffect>
                                  </p:childTnLst>
                                  <p:subTnLst>
                                    <p:audio>
                                      <p:cMediaNode>
                                        <p:cTn display="0" masterRel="sameClick">
                                          <p:stCondLst>
                                            <p:cond evt="begin" delay="0">
                                              <p:tn val="31"/>
                                            </p:cond>
                                          </p:stCondLst>
                                          <p:endCondLst>
                                            <p:cond evt="onStopAudio" delay="0">
                                              <p:tgtEl>
                                                <p:sldTgt/>
                                              </p:tgtEl>
                                            </p:cond>
                                          </p:endCondLst>
                                        </p:cTn>
                                        <p:tgtEl>
                                          <p:sndTgt r:embed="rId6" name="voltage.wav"/>
                                        </p:tgtEl>
                                      </p:cMediaNode>
                                    </p:audio>
                                  </p:sub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16146"/>
                                        </p:tgtEl>
                                        <p:attrNameLst>
                                          <p:attrName>style.visibility</p:attrName>
                                        </p:attrNameLst>
                                      </p:cBhvr>
                                      <p:to>
                                        <p:strVal val="visible"/>
                                      </p:to>
                                    </p:set>
                                    <p:animEffect transition="in" filter="fade">
                                      <p:cBhvr>
                                        <p:cTn id="37" dur="500"/>
                                        <p:tgtEl>
                                          <p:spTgt spid="816146"/>
                                        </p:tgtEl>
                                      </p:cBhvr>
                                    </p:animEffect>
                                  </p:childTnLst>
                                </p:cTn>
                              </p:par>
                              <p:par>
                                <p:cTn id="38" presetID="10" presetClass="exit" presetSubtype="0" fill="hold"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0" presetClass="path" presetSubtype="0" repeatCount="indefinite" fill="hold" grpId="1" nodeType="withEffect">
                                  <p:stCondLst>
                                    <p:cond delay="0"/>
                                  </p:stCondLst>
                                  <p:childTnLst>
                                    <p:animMotion origin="layout" path="M 1.38889E-6 1.85185E-6 C 0.00156 0.01088 0.00312 0.02199 1.38889E-6 0.04051 C -0.00313 0.05903 -0.01094 0.09167 -0.0184 0.11065 C -0.02587 0.12963 -0.03368 0.14074 -0.04479 0.1544 C -0.0559 0.16783 -0.0658 0.18195 -0.08559 0.19306 C -0.10538 0.20417 -0.13906 0.21736 -0.1632 0.22107 C -0.18733 0.22477 -0.20868 0.22385 -0.23021 0.21574 C -0.25174 0.20764 -0.27274 0.19306 -0.29219 0.17199 C -0.31163 0.1507 -0.33386 0.12871 -0.3474 0.08959 C -0.36094 0.05047 -0.37361 -0.01435 -0.37361 -0.06319 C -0.37361 -0.11227 -0.36441 -0.15694 -0.3474 -0.20509 C -0.33038 -0.25324 -0.30434 -0.30555 -0.27101 -0.35254 C -0.23767 -0.39953 -0.20052 -0.44537 -0.1474 -0.48773 C -0.09427 -0.53009 -0.02083 -0.58264 0.04739 -0.60694 C 0.11562 -0.63125 0.18871 -0.6324 0.2618 -0.63333 " pathEditMode="relative" ptsTypes="aaaaaaaaaaaaaaA">
                                      <p:cBhvr>
                                        <p:cTn id="42" dur="5000" fill="hold"/>
                                        <p:tgtEl>
                                          <p:spTgt spid="816146"/>
                                        </p:tgtEl>
                                        <p:attrNameLst>
                                          <p:attrName>ppt_x</p:attrName>
                                          <p:attrName>ppt_y</p:attrName>
                                        </p:attrNameLst>
                                      </p:cBhvr>
                                    </p:animMotion>
                                  </p:childTnLst>
                                  <p:subTnLst>
                                    <p:audio>
                                      <p:cMediaNode>
                                        <p:cTn display="0" masterRel="sameClick">
                                          <p:stCondLst>
                                            <p:cond evt="begin" delay="0">
                                              <p:tn val="41"/>
                                            </p:cond>
                                          </p:stCondLst>
                                          <p:endCondLst>
                                            <p:cond evt="onStopAudio" delay="0">
                                              <p:tgtEl>
                                                <p:sldTgt/>
                                              </p:tgtEl>
                                            </p:cond>
                                          </p:endCondLst>
                                        </p:cTn>
                                        <p:tgtEl>
                                          <p:sndTgt r:embed="rId7" name="Apollo13-HoustonWeHaveAProblem.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16130">
                                            <p:txEl>
                                              <p:pRg st="3" end="3"/>
                                            </p:txEl>
                                          </p:spTgt>
                                        </p:tgtEl>
                                        <p:attrNameLst>
                                          <p:attrName>style.visibility</p:attrName>
                                        </p:attrNameLst>
                                      </p:cBhvr>
                                      <p:to>
                                        <p:strVal val="visible"/>
                                      </p:to>
                                    </p:set>
                                    <p:anim calcmode="lin" valueType="num">
                                      <p:cBhvr additive="base">
                                        <p:cTn id="47" dur="500" fill="hold"/>
                                        <p:tgtEl>
                                          <p:spTgt spid="816130">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6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16130">
                                            <p:txEl>
                                              <p:pRg st="4" end="4"/>
                                            </p:txEl>
                                          </p:spTgt>
                                        </p:tgtEl>
                                        <p:attrNameLst>
                                          <p:attrName>style.visibility</p:attrName>
                                        </p:attrNameLst>
                                      </p:cBhvr>
                                      <p:to>
                                        <p:strVal val="visible"/>
                                      </p:to>
                                    </p:set>
                                    <p:anim calcmode="lin" valueType="num">
                                      <p:cBhvr additive="base">
                                        <p:cTn id="53" dur="500" fill="hold"/>
                                        <p:tgtEl>
                                          <p:spTgt spid="816130">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161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6130">
                                            <p:txEl>
                                              <p:pRg st="5" end="5"/>
                                            </p:txEl>
                                          </p:spTgt>
                                        </p:tgtEl>
                                        <p:attrNameLst>
                                          <p:attrName>style.visibility</p:attrName>
                                        </p:attrNameLst>
                                      </p:cBhvr>
                                      <p:to>
                                        <p:strVal val="visible"/>
                                      </p:to>
                                    </p:set>
                                    <p:anim calcmode="lin" valueType="num">
                                      <p:cBhvr additive="base">
                                        <p:cTn id="59" dur="500" fill="hold"/>
                                        <p:tgtEl>
                                          <p:spTgt spid="81613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61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5" grpId="0" animBg="1"/>
      <p:bldP spid="816136" grpId="0" animBg="1"/>
      <p:bldP spid="816136" grpId="1" animBg="1"/>
      <p:bldP spid="816136" grpId="2" animBg="1"/>
      <p:bldP spid="816146" grpId="0" animBg="1"/>
      <p:bldP spid="81614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 how does the field view take care of this “signal lag” problem?</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Simply put – the gravitational field distorts the space around the mass that is causing it so that any other mass placed at any position in the field will “know” how to respond immediately.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Think of space as a stretched                                                   rubber sheet – like a drum head.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Bigger masses “curve” the rubber                                           sheet more than smaller masses.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next slide illustrates this gravitational “curvature” of the space surrounding, for example, the sun.</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2738" y="4192588"/>
            <a:ext cx="3751262" cy="168116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8178">
                                            <p:txEl>
                                              <p:pRg st="1" end="1"/>
                                            </p:txEl>
                                          </p:spTgt>
                                        </p:tgtEl>
                                        <p:attrNameLst>
                                          <p:attrName>style.visibility</p:attrName>
                                        </p:attrNameLst>
                                      </p:cBhvr>
                                      <p:to>
                                        <p:strVal val="visible"/>
                                      </p:to>
                                    </p:set>
                                    <p:anim calcmode="lin" valueType="num">
                                      <p:cBhvr additive="base">
                                        <p:cTn id="7" dur="500" fill="hold"/>
                                        <p:tgtEl>
                                          <p:spTgt spid="818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8178">
                                            <p:txEl>
                                              <p:pRg st="2" end="2"/>
                                            </p:txEl>
                                          </p:spTgt>
                                        </p:tgtEl>
                                        <p:attrNameLst>
                                          <p:attrName>style.visibility</p:attrName>
                                        </p:attrNameLst>
                                      </p:cBhvr>
                                      <p:to>
                                        <p:strVal val="visible"/>
                                      </p:to>
                                    </p:set>
                                    <p:anim calcmode="lin" valueType="num">
                                      <p:cBhvr additive="base">
                                        <p:cTn id="13" dur="500" fill="hold"/>
                                        <p:tgtEl>
                                          <p:spTgt spid="818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8178">
                                            <p:txEl>
                                              <p:pRg st="3" end="3"/>
                                            </p:txEl>
                                          </p:spTgt>
                                        </p:tgtEl>
                                        <p:attrNameLst>
                                          <p:attrName>style.visibility</p:attrName>
                                        </p:attrNameLst>
                                      </p:cBhvr>
                                      <p:to>
                                        <p:strVal val="visible"/>
                                      </p:to>
                                    </p:set>
                                    <p:anim calcmode="lin" valueType="num">
                                      <p:cBhvr additive="base">
                                        <p:cTn id="19" dur="500" fill="hold"/>
                                        <p:tgtEl>
                                          <p:spTgt spid="8181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8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8178">
                                            <p:txEl>
                                              <p:pRg st="4" end="4"/>
                                            </p:txEl>
                                          </p:spTgt>
                                        </p:tgtEl>
                                        <p:attrNameLst>
                                          <p:attrName>style.visibility</p:attrName>
                                        </p:attrNameLst>
                                      </p:cBhvr>
                                      <p:to>
                                        <p:strVal val="visible"/>
                                      </p:to>
                                    </p:set>
                                    <p:anim calcmode="lin" valueType="num">
                                      <p:cBhvr additive="base">
                                        <p:cTn id="30" dur="500" fill="hold"/>
                                        <p:tgtEl>
                                          <p:spTgt spid="81817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8178">
                                            <p:txEl>
                                              <p:pRg st="5" end="5"/>
                                            </p:txEl>
                                          </p:spTgt>
                                        </p:tgtEl>
                                        <p:attrNameLst>
                                          <p:attrName>style.visibility</p:attrName>
                                        </p:attrNameLst>
                                      </p:cBhvr>
                                      <p:to>
                                        <p:strVal val="visible"/>
                                      </p:to>
                                    </p:set>
                                    <p:anim calcmode="lin" valueType="num">
                                      <p:cBhvr additive="base">
                                        <p:cTn id="36" dur="500" fill="hold"/>
                                        <p:tgtEl>
                                          <p:spTgt spid="81817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8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685800" y="1549400"/>
            <a:ext cx="7772400" cy="1254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each mass “feels” a different “slope” and must travel at a particular speed to stay in orbit.</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20234" name="Rectangle 10"/>
          <p:cNvSpPr>
            <a:spLocks noChangeArrowheads="1"/>
          </p:cNvSpPr>
          <p:nvPr/>
        </p:nvSpPr>
        <p:spPr bwMode="auto">
          <a:xfrm>
            <a:off x="682625" y="5260975"/>
            <a:ext cx="7777163" cy="15970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The field view eliminates the need for long distance signaling between </a:t>
            </a:r>
            <a:r>
              <a:rPr lang="en-US" sz="2400" u="sng">
                <a:latin typeface="Arial" charset="0"/>
                <a:sym typeface="Symbol" pitchFamily="18" charset="2"/>
              </a:rPr>
              <a:t>two</a:t>
            </a:r>
            <a:r>
              <a:rPr lang="en-US" sz="2400">
                <a:latin typeface="Arial" charset="0"/>
                <a:sym typeface="Symbol" pitchFamily="18" charset="2"/>
              </a:rPr>
              <a:t> masses. Rather, it distorts the space about </a:t>
            </a:r>
            <a:r>
              <a:rPr lang="en-US" sz="2400" u="sng">
                <a:latin typeface="Arial" charset="0"/>
                <a:sym typeface="Symbol" pitchFamily="18" charset="2"/>
              </a:rPr>
              <a:t>one</a:t>
            </a:r>
            <a:r>
              <a:rPr lang="en-US" sz="2400">
                <a:latin typeface="Arial" charset="0"/>
                <a:sym typeface="Symbol" pitchFamily="18" charset="2"/>
              </a:rPr>
              <a:t> mass.</a:t>
            </a:r>
          </a:p>
        </p:txBody>
      </p:sp>
      <p:sp>
        <p:nvSpPr>
          <p:cNvPr id="820228" name="Oval 4"/>
          <p:cNvSpPr>
            <a:spLocks noChangeArrowheads="1"/>
          </p:cNvSpPr>
          <p:nvPr/>
        </p:nvSpPr>
        <p:spPr bwMode="auto">
          <a:xfrm>
            <a:off x="4629150" y="5041900"/>
            <a:ext cx="619125" cy="619125"/>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pic>
        <p:nvPicPr>
          <p:cNvPr id="82023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150" y="2924175"/>
            <a:ext cx="8807450" cy="2774950"/>
          </a:xfrm>
          <a:prstGeom prst="rect">
            <a:avLst/>
          </a:prstGeom>
          <a:ln>
            <a:noFill/>
          </a:ln>
          <a:effectLst>
            <a:outerShdw blurRad="292100" dist="139700" dir="2700000" algn="tl" rotWithShape="0">
              <a:srgbClr val="333333">
                <a:alpha val="65000"/>
              </a:srgbClr>
            </a:outerShdw>
          </a:effectLst>
        </p:spPr>
      </p:pic>
      <p:sp>
        <p:nvSpPr>
          <p:cNvPr id="820230" name="Oval 6"/>
          <p:cNvSpPr>
            <a:spLocks noChangeArrowheads="1"/>
          </p:cNvSpPr>
          <p:nvPr/>
        </p:nvSpPr>
        <p:spPr bwMode="auto">
          <a:xfrm>
            <a:off x="4862513" y="4083050"/>
            <a:ext cx="141287" cy="141288"/>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820231" name="Oval 7"/>
          <p:cNvSpPr>
            <a:spLocks noChangeArrowheads="1"/>
          </p:cNvSpPr>
          <p:nvPr/>
        </p:nvSpPr>
        <p:spPr bwMode="auto">
          <a:xfrm>
            <a:off x="4857750" y="4189413"/>
            <a:ext cx="184150" cy="18415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20232" name="Oval 8"/>
          <p:cNvSpPr>
            <a:spLocks noChangeArrowheads="1"/>
          </p:cNvSpPr>
          <p:nvPr/>
        </p:nvSpPr>
        <p:spPr bwMode="auto">
          <a:xfrm>
            <a:off x="4854575" y="4286250"/>
            <a:ext cx="184150" cy="18415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820233" name="Oval 9"/>
          <p:cNvSpPr>
            <a:spLocks noChangeArrowheads="1"/>
          </p:cNvSpPr>
          <p:nvPr/>
        </p:nvSpPr>
        <p:spPr bwMode="auto">
          <a:xfrm>
            <a:off x="4862513" y="4427538"/>
            <a:ext cx="184150" cy="184150"/>
          </a:xfrm>
          <a:prstGeom prst="ellipse">
            <a:avLst/>
          </a:prstGeom>
          <a:gradFill rotWithShape="1">
            <a:gsLst>
              <a:gs pos="0">
                <a:srgbClr val="FF9933"/>
              </a:gs>
              <a:gs pos="100000">
                <a:srgbClr val="764718"/>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0228"/>
                                        </p:tgtEl>
                                        <p:attrNameLst>
                                          <p:attrName>style.visibility</p:attrName>
                                        </p:attrNameLst>
                                      </p:cBhvr>
                                      <p:to>
                                        <p:strVal val="visible"/>
                                      </p:to>
                                    </p:set>
                                    <p:anim calcmode="lin" valueType="num">
                                      <p:cBhvr additive="base">
                                        <p:cTn id="7" dur="500" fill="hold"/>
                                        <p:tgtEl>
                                          <p:spTgt spid="820228"/>
                                        </p:tgtEl>
                                        <p:attrNameLst>
                                          <p:attrName>ppt_x</p:attrName>
                                        </p:attrNameLst>
                                      </p:cBhvr>
                                      <p:tavLst>
                                        <p:tav tm="0">
                                          <p:val>
                                            <p:strVal val="#ppt_x"/>
                                          </p:val>
                                        </p:tav>
                                        <p:tav tm="100000">
                                          <p:val>
                                            <p:strVal val="#ppt_x"/>
                                          </p:val>
                                        </p:tav>
                                      </p:tavLst>
                                    </p:anim>
                                    <p:anim calcmode="lin" valueType="num">
                                      <p:cBhvr additive="base">
                                        <p:cTn id="8" dur="500" fill="hold"/>
                                        <p:tgtEl>
                                          <p:spTgt spid="8202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20236"/>
                                        </p:tgtEl>
                                        <p:attrNameLst>
                                          <p:attrName>style.visibility</p:attrName>
                                        </p:attrNameLst>
                                      </p:cBhvr>
                                      <p:to>
                                        <p:strVal val="visible"/>
                                      </p:to>
                                    </p:set>
                                    <p:animEffect transition="in" filter="fade">
                                      <p:cBhvr>
                                        <p:cTn id="13" dur="2000"/>
                                        <p:tgtEl>
                                          <p:spTgt spid="82023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0230"/>
                                        </p:tgtEl>
                                        <p:attrNameLst>
                                          <p:attrName>style.visibility</p:attrName>
                                        </p:attrNameLst>
                                      </p:cBhvr>
                                      <p:to>
                                        <p:strVal val="visible"/>
                                      </p:to>
                                    </p:set>
                                    <p:animEffect transition="in" filter="fade">
                                      <p:cBhvr>
                                        <p:cTn id="18" dur="500"/>
                                        <p:tgtEl>
                                          <p:spTgt spid="820230"/>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8.33333E-7 0 C 0.10278 0 0.18698 -0.0294 0.18698 -0.06528 C 0.18698 -0.10116 0.10278 -0.13009 8.33333E-7 -0.13009 C -0.10243 -0.13009 -0.18542 -0.10116 -0.18542 -0.06528 C -0.18542 -0.0294 -0.10243 0 8.33333E-7 0 Z " pathEditMode="relative" rAng="0" ptsTypes="fffff">
                                      <p:cBhvr>
                                        <p:cTn id="22" dur="1000" fill="hold"/>
                                        <p:tgtEl>
                                          <p:spTgt spid="820230"/>
                                        </p:tgtEl>
                                        <p:attrNameLst>
                                          <p:attrName>ppt_x</p:attrName>
                                          <p:attrName>ppt_y</p:attrName>
                                        </p:attrNameLst>
                                      </p:cBhvr>
                                      <p:rCtr x="1" y="-65"/>
                                    </p:animMotion>
                                  </p:childTnLst>
                                  <p:subTnLst>
                                    <p:audio>
                                      <p:cMediaNode>
                                        <p:cTn display="0" masterRel="sameClick">
                                          <p:stCondLst>
                                            <p:cond evt="begin" delay="0">
                                              <p:tn val="21"/>
                                            </p:cond>
                                          </p:stCondLst>
                                          <p:endCondLst>
                                            <p:cond evt="onStopAudio" delay="0">
                                              <p:tgtEl>
                                                <p:sldTgt/>
                                              </p:tgtEl>
                                            </p:cond>
                                          </p:endCondLst>
                                        </p:cTn>
                                        <p:tgtEl>
                                          <p:sndTgt r:embed="rId6" name="push.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231"/>
                                        </p:tgtEl>
                                        <p:attrNameLst>
                                          <p:attrName>style.visibility</p:attrName>
                                        </p:attrNameLst>
                                      </p:cBhvr>
                                      <p:to>
                                        <p:strVal val="visible"/>
                                      </p:to>
                                    </p:set>
                                    <p:animEffect transition="in" filter="fade">
                                      <p:cBhvr>
                                        <p:cTn id="27" dur="500"/>
                                        <p:tgtEl>
                                          <p:spTgt spid="820231"/>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path" presetSubtype="0" repeatCount="indefinite" fill="hold" grpId="1" nodeType="clickEffect">
                                  <p:stCondLst>
                                    <p:cond delay="0"/>
                                  </p:stCondLst>
                                  <p:childTnLst>
                                    <p:animMotion origin="layout" path="M 1.38889E-6 7.40741E-7 C 0.12326 7.40741E-7 0.22396 -0.03634 0.22396 -0.08102 C 0.22396 -0.1257 0.12326 -0.16181 1.38889E-6 -0.16181 C -0.12327 -0.16181 -0.22361 -0.1257 -0.22361 -0.08102 C -0.22361 -0.03634 -0.12327 7.40741E-7 1.38889E-6 7.40741E-7 Z " pathEditMode="relative" rAng="0" ptsTypes="fffff">
                                      <p:cBhvr>
                                        <p:cTn id="31" dur="2000" fill="hold"/>
                                        <p:tgtEl>
                                          <p:spTgt spid="820231"/>
                                        </p:tgtEl>
                                        <p:attrNameLst>
                                          <p:attrName>ppt_x</p:attrName>
                                          <p:attrName>ppt_y</p:attrName>
                                        </p:attrNameLst>
                                      </p:cBhvr>
                                      <p:rCtr x="0" y="-81"/>
                                    </p:animMotion>
                                  </p:childTnLst>
                                  <p:subTnLst>
                                    <p:audio>
                                      <p:cMediaNode>
                                        <p:cTn display="0" masterRel="sameClick">
                                          <p:stCondLst>
                                            <p:cond evt="begin" delay="0">
                                              <p:tn val="30"/>
                                            </p:cond>
                                          </p:stCondLst>
                                          <p:endCondLst>
                                            <p:cond evt="onStopAudio" delay="0">
                                              <p:tgtEl>
                                                <p:sldTgt/>
                                              </p:tgtEl>
                                            </p:cond>
                                          </p:endCondLst>
                                        </p:cTn>
                                        <p:tgtEl>
                                          <p:sndTgt r:embed="rId6" name="pu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20226">
                                            <p:txEl>
                                              <p:pRg st="1" end="1"/>
                                            </p:txEl>
                                          </p:spTgt>
                                        </p:tgtEl>
                                        <p:attrNameLst>
                                          <p:attrName>style.visibility</p:attrName>
                                        </p:attrNameLst>
                                      </p:cBhvr>
                                      <p:to>
                                        <p:strVal val="visible"/>
                                      </p:to>
                                    </p:set>
                                    <p:anim calcmode="lin" valueType="num">
                                      <p:cBhvr additive="base">
                                        <p:cTn id="36" dur="500" fill="hold"/>
                                        <p:tgtEl>
                                          <p:spTgt spid="82022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2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arrow.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0232"/>
                                        </p:tgtEl>
                                        <p:attrNameLst>
                                          <p:attrName>style.visibility</p:attrName>
                                        </p:attrNameLst>
                                      </p:cBhvr>
                                      <p:to>
                                        <p:strVal val="visible"/>
                                      </p:to>
                                    </p:set>
                                    <p:animEffect transition="in" filter="fade">
                                      <p:cBhvr>
                                        <p:cTn id="42" dur="500"/>
                                        <p:tgtEl>
                                          <p:spTgt spid="820232"/>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path" presetSubtype="0" repeatCount="indefinite" fill="hold" grpId="1" nodeType="clickEffect">
                                  <p:stCondLst>
                                    <p:cond delay="0"/>
                                  </p:stCondLst>
                                  <p:childTnLst>
                                    <p:animMotion origin="layout" path="M 0.00035 -0.00278 C 0.15278 -0.00278 0.27743 -0.04537 0.27743 -0.09745 C 0.27743 -0.14954 0.15278 -0.19167 0.00035 -0.19167 C -0.15156 -0.19167 -0.27483 -0.14954 -0.27483 -0.09745 C -0.27483 -0.04537 -0.15156 -0.00278 0.00035 -0.00278 Z " pathEditMode="relative" rAng="0" ptsTypes="fffff">
                                      <p:cBhvr>
                                        <p:cTn id="46" dur="3000" fill="hold"/>
                                        <p:tgtEl>
                                          <p:spTgt spid="820232"/>
                                        </p:tgtEl>
                                        <p:attrNameLst>
                                          <p:attrName>ppt_x</p:attrName>
                                          <p:attrName>ppt_y</p:attrName>
                                        </p:attrNameLst>
                                      </p:cBhvr>
                                      <p:rCtr x="1" y="-94"/>
                                    </p:animMotion>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20233"/>
                                        </p:tgtEl>
                                        <p:attrNameLst>
                                          <p:attrName>style.visibility</p:attrName>
                                        </p:attrNameLst>
                                      </p:cBhvr>
                                      <p:to>
                                        <p:strVal val="visible"/>
                                      </p:to>
                                    </p:set>
                                    <p:animEffect transition="in" filter="fade">
                                      <p:cBhvr>
                                        <p:cTn id="51" dur="500"/>
                                        <p:tgtEl>
                                          <p:spTgt spid="820233"/>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p:stCondLst>
                        <p:cond delay="indefinite"/>
                      </p:stCondLst>
                      <p:childTnLst>
                        <p:par>
                          <p:cTn id="53" fill="hold">
                            <p:stCondLst>
                              <p:cond delay="0"/>
                            </p:stCondLst>
                            <p:childTnLst>
                              <p:par>
                                <p:cTn id="54" presetID="1" presetClass="path" presetSubtype="0" repeatCount="indefinite" fill="hold" grpId="1" nodeType="clickEffect">
                                  <p:stCondLst>
                                    <p:cond delay="0"/>
                                  </p:stCondLst>
                                  <p:childTnLst>
                                    <p:animMotion origin="layout" path="M -0.00608 -0.00162 C 0.1809 -0.00162 0.3342 -0.05231 0.3342 -0.11389 C 0.3342 -0.17569 0.1809 -0.22523 -0.00608 -0.22523 C -0.19254 -0.22523 -0.34323 -0.17569 -0.34323 -0.11389 C -0.34323 -0.05231 -0.19254 -0.00162 -0.00608 -0.00162 Z " pathEditMode="relative" rAng="0" ptsTypes="fffff">
                                      <p:cBhvr>
                                        <p:cTn id="55" dur="5000" fill="hold"/>
                                        <p:tgtEl>
                                          <p:spTgt spid="820233"/>
                                        </p:tgtEl>
                                        <p:attrNameLst>
                                          <p:attrName>ppt_x</p:attrName>
                                          <p:attrName>ppt_y</p:attrName>
                                        </p:attrNameLst>
                                      </p:cBhvr>
                                      <p:rCtr x="2" y="-112"/>
                                    </p:animMotion>
                                  </p:childTnLst>
                                  <p:subTnLst>
                                    <p:audio>
                                      <p:cMediaNode>
                                        <p:cTn display="0" masterRel="sameClick">
                                          <p:stCondLst>
                                            <p:cond evt="begin" delay="0">
                                              <p:tn val="54"/>
                                            </p:cond>
                                          </p:stCondLst>
                                          <p:endCondLst>
                                            <p:cond evt="onStopAudio" delay="0">
                                              <p:tgtEl>
                                                <p:sldTgt/>
                                              </p:tgtEl>
                                            </p:cond>
                                          </p:endCondLst>
                                        </p:cTn>
                                        <p:tgtEl>
                                          <p:sndTgt r:embed="rId6" name="push.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20234">
                                            <p:txEl>
                                              <p:pRg st="1" end="1"/>
                                            </p:txEl>
                                          </p:spTgt>
                                        </p:tgtEl>
                                        <p:attrNameLst>
                                          <p:attrName>style.visibility</p:attrName>
                                        </p:attrNameLst>
                                      </p:cBhvr>
                                      <p:to>
                                        <p:strVal val="visible"/>
                                      </p:to>
                                    </p:set>
                                    <p:anim calcmode="lin" valueType="num">
                                      <p:cBhvr additive="base">
                                        <p:cTn id="60" dur="500" fill="hold"/>
                                        <p:tgtEl>
                                          <p:spTgt spid="82023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20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animBg="1"/>
      <p:bldP spid="820230" grpId="0" animBg="1"/>
      <p:bldP spid="820230" grpId="1" animBg="1"/>
      <p:bldP spid="820231" grpId="0" animBg="1"/>
      <p:bldP spid="820231" grpId="1" animBg="1"/>
      <p:bldP spid="820232" grpId="0" animBg="1"/>
      <p:bldP spid="820232" grpId="1" animBg="1"/>
      <p:bldP spid="820233" grpId="0" animBg="1"/>
      <p:bldP spid="82023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82" name="Rectangle 10"/>
          <p:cNvSpPr>
            <a:spLocks noChangeArrowheads="1"/>
          </p:cNvSpPr>
          <p:nvPr/>
        </p:nvSpPr>
        <p:spPr bwMode="auto">
          <a:xfrm>
            <a:off x="682625" y="5575300"/>
            <a:ext cx="7777163" cy="128270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a:latin typeface="Arial" charset="0"/>
                <a:sym typeface="Symbol" pitchFamily="18" charset="2"/>
              </a:rPr>
              <a:t>(a) The field arrow is bigger for </a:t>
            </a:r>
            <a:r>
              <a:rPr lang="en-US" sz="2400" i="1">
                <a:latin typeface="Arial" charset="0"/>
                <a:sym typeface="Symbol" pitchFamily="18" charset="2"/>
              </a:rPr>
              <a:t>m</a:t>
            </a:r>
            <a:r>
              <a:rPr lang="en-US" sz="2400" baseline="-25000">
                <a:latin typeface="Arial" charset="0"/>
                <a:sym typeface="Symbol" pitchFamily="18" charset="2"/>
              </a:rPr>
              <a:t>2</a:t>
            </a:r>
            <a:r>
              <a:rPr lang="en-US" sz="2400">
                <a:latin typeface="Arial" charset="0"/>
                <a:sym typeface="Symbol" pitchFamily="18" charset="2"/>
              </a:rPr>
              <a:t> than </a:t>
            </a:r>
            <a:r>
              <a:rPr lang="en-US" sz="2400" i="1">
                <a:latin typeface="Arial" charset="0"/>
                <a:sym typeface="Symbol" pitchFamily="18" charset="2"/>
              </a:rPr>
              <a:t>m</a:t>
            </a:r>
            <a:r>
              <a:rPr lang="en-US" sz="2400" baseline="-25000">
                <a:latin typeface="Arial" charset="0"/>
                <a:sym typeface="Symbol" pitchFamily="18" charset="2"/>
              </a:rPr>
              <a:t>1</a:t>
            </a:r>
            <a:r>
              <a:rPr lang="en-US" sz="2400">
                <a:latin typeface="Arial" charset="0"/>
                <a:sym typeface="Symbol" pitchFamily="18" charset="2"/>
              </a:rPr>
              <a:t>.  Why?</a:t>
            </a:r>
          </a:p>
          <a:p>
            <a:pPr>
              <a:spcBef>
                <a:spcPct val="20000"/>
              </a:spcBef>
            </a:pPr>
            <a:r>
              <a:rPr lang="en-US" sz="2400">
                <a:latin typeface="Arial" charset="0"/>
                <a:sym typeface="Symbol" pitchFamily="18" charset="2"/>
              </a:rPr>
              <a:t>(b) The field arrow always points to </a:t>
            </a:r>
            <a:r>
              <a:rPr lang="en-US" sz="2400" i="1">
                <a:latin typeface="Arial" charset="0"/>
                <a:sym typeface="Symbol" pitchFamily="18" charset="2"/>
              </a:rPr>
              <a:t>M</a:t>
            </a:r>
            <a:r>
              <a:rPr lang="en-US" sz="2400">
                <a:latin typeface="Arial" charset="0"/>
                <a:sym typeface="Symbol" pitchFamily="18" charset="2"/>
              </a:rPr>
              <a:t>.  Why?</a:t>
            </a:r>
          </a:p>
        </p:txBody>
      </p:sp>
      <p:grpSp>
        <p:nvGrpSpPr>
          <p:cNvPr id="2" name="Group 20"/>
          <p:cNvGrpSpPr>
            <a:grpSpLocks/>
          </p:cNvGrpSpPr>
          <p:nvPr/>
        </p:nvGrpSpPr>
        <p:grpSpPr bwMode="auto">
          <a:xfrm>
            <a:off x="4629150" y="5334000"/>
            <a:ext cx="619125" cy="619125"/>
            <a:chOff x="2916" y="3376"/>
            <a:chExt cx="390" cy="390"/>
          </a:xfrm>
        </p:grpSpPr>
        <p:sp>
          <p:nvSpPr>
            <p:cNvPr id="24595" name="Oval 2"/>
            <p:cNvSpPr>
              <a:spLocks noChangeArrowheads="1"/>
            </p:cNvSpPr>
            <p:nvPr/>
          </p:nvSpPr>
          <p:spPr bwMode="auto">
            <a:xfrm>
              <a:off x="2916" y="3376"/>
              <a:ext cx="390" cy="390"/>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4596" name="Text Box 19"/>
            <p:cNvSpPr txBox="1">
              <a:spLocks noChangeArrowheads="1"/>
            </p:cNvSpPr>
            <p:nvPr/>
          </p:nvSpPr>
          <p:spPr bwMode="auto">
            <a:xfrm>
              <a:off x="2968" y="3426"/>
              <a:ext cx="276" cy="288"/>
            </a:xfrm>
            <a:prstGeom prst="rect">
              <a:avLst/>
            </a:prstGeom>
            <a:noFill/>
            <a:ln w="9525">
              <a:noFill/>
              <a:miter lim="800000"/>
              <a:headEnd/>
              <a:tailEnd/>
            </a:ln>
          </p:spPr>
          <p:txBody>
            <a:bodyPr wrap="none">
              <a:spAutoFit/>
            </a:bodyPr>
            <a:lstStyle/>
            <a:p>
              <a:r>
                <a:rPr lang="en-US" sz="2400" i="1">
                  <a:latin typeface="Arial" charset="0"/>
                </a:rPr>
                <a:t>M</a:t>
              </a:r>
            </a:p>
          </p:txBody>
        </p:sp>
      </p:grpSp>
      <p:pic>
        <p:nvPicPr>
          <p:cNvPr id="82227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150" y="3241675"/>
            <a:ext cx="8807450" cy="2774950"/>
          </a:xfrm>
          <a:prstGeom prst="rect">
            <a:avLst/>
          </a:prstGeom>
          <a:ln>
            <a:noFill/>
          </a:ln>
          <a:effectLst>
            <a:outerShdw blurRad="292100" dist="139700" dir="2700000" algn="tl" rotWithShape="0">
              <a:srgbClr val="333333">
                <a:alpha val="65000"/>
              </a:srgbClr>
            </a:outerShdw>
          </a:effectLst>
        </p:spPr>
      </p:pic>
      <p:sp>
        <p:nvSpPr>
          <p:cNvPr id="822276" name="Rectangle 4"/>
          <p:cNvSpPr>
            <a:spLocks noChangeArrowheads="1"/>
          </p:cNvSpPr>
          <p:nvPr/>
        </p:nvSpPr>
        <p:spPr bwMode="auto">
          <a:xfrm>
            <a:off x="685800" y="1549400"/>
            <a:ext cx="7772400" cy="1590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space surrounding the mass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which sets up the field we can release “test masses”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 as shown to determine the strength of the field.</a:t>
            </a:r>
          </a:p>
        </p:txBody>
      </p:sp>
      <p:sp>
        <p:nvSpPr>
          <p:cNvPr id="24582"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3" name="Group 11"/>
          <p:cNvGrpSpPr>
            <a:grpSpLocks/>
          </p:cNvGrpSpPr>
          <p:nvPr/>
        </p:nvGrpSpPr>
        <p:grpSpPr bwMode="auto">
          <a:xfrm>
            <a:off x="7046913" y="2705100"/>
            <a:ext cx="568325" cy="614363"/>
            <a:chOff x="4532" y="1245"/>
            <a:chExt cx="358" cy="387"/>
          </a:xfrm>
        </p:grpSpPr>
        <p:sp>
          <p:nvSpPr>
            <p:cNvPr id="24593" name="Oval 12"/>
            <p:cNvSpPr>
              <a:spLocks noChangeArrowheads="1"/>
            </p:cNvSpPr>
            <p:nvPr/>
          </p:nvSpPr>
          <p:spPr bwMode="auto">
            <a:xfrm>
              <a:off x="4587" y="1495"/>
              <a:ext cx="137" cy="137"/>
            </a:xfrm>
            <a:prstGeom prst="ellipse">
              <a:avLst/>
            </a:prstGeom>
            <a:gradFill rotWithShape="1">
              <a:gsLst>
                <a:gs pos="0">
                  <a:srgbClr val="DDDDDD"/>
                </a:gs>
                <a:gs pos="100000">
                  <a:srgbClr val="666666"/>
                </a:gs>
              </a:gsLst>
              <a:path path="shape">
                <a:fillToRect l="50000" t="50000" r="50000" b="50000"/>
              </a:path>
            </a:gradFill>
            <a:ln w="9525">
              <a:solidFill>
                <a:schemeClr val="tx1"/>
              </a:solidFill>
              <a:round/>
              <a:headEnd/>
              <a:tailEnd/>
            </a:ln>
          </p:spPr>
          <p:txBody>
            <a:bodyPr wrap="none" anchor="ctr"/>
            <a:lstStyle/>
            <a:p>
              <a:endParaRPr lang="en-US"/>
            </a:p>
          </p:txBody>
        </p:sp>
        <p:sp>
          <p:nvSpPr>
            <p:cNvPr id="24594" name="Text Box 13"/>
            <p:cNvSpPr txBox="1">
              <a:spLocks noChangeArrowheads="1"/>
            </p:cNvSpPr>
            <p:nvPr/>
          </p:nvSpPr>
          <p:spPr bwMode="auto">
            <a:xfrm>
              <a:off x="4532" y="1245"/>
              <a:ext cx="358" cy="288"/>
            </a:xfrm>
            <a:prstGeom prst="rect">
              <a:avLst/>
            </a:prstGeom>
            <a:noFill/>
            <a:ln w="9525">
              <a:noFill/>
              <a:miter lim="800000"/>
              <a:headEnd/>
              <a:tailEnd/>
            </a:ln>
          </p:spPr>
          <p:txBody>
            <a:bodyPr wrap="none">
              <a:spAutoFit/>
            </a:bodyPr>
            <a:lstStyle/>
            <a:p>
              <a:r>
                <a:rPr lang="en-US" sz="2400" b="1" i="1">
                  <a:latin typeface="Arial" charset="0"/>
                </a:rPr>
                <a:t>m</a:t>
              </a:r>
              <a:r>
                <a:rPr lang="en-US" sz="2400" b="1" baseline="-25000">
                  <a:latin typeface="Arial" charset="0"/>
                </a:rPr>
                <a:t>1</a:t>
              </a:r>
            </a:p>
          </p:txBody>
        </p:sp>
      </p:grpSp>
      <p:grpSp>
        <p:nvGrpSpPr>
          <p:cNvPr id="4" name="Group 14"/>
          <p:cNvGrpSpPr>
            <a:grpSpLocks/>
          </p:cNvGrpSpPr>
          <p:nvPr/>
        </p:nvGrpSpPr>
        <p:grpSpPr bwMode="auto">
          <a:xfrm>
            <a:off x="3922713" y="3119438"/>
            <a:ext cx="568325" cy="614362"/>
            <a:chOff x="4532" y="1245"/>
            <a:chExt cx="358" cy="387"/>
          </a:xfrm>
        </p:grpSpPr>
        <p:sp>
          <p:nvSpPr>
            <p:cNvPr id="24591" name="Oval 15"/>
            <p:cNvSpPr>
              <a:spLocks noChangeArrowheads="1"/>
            </p:cNvSpPr>
            <p:nvPr/>
          </p:nvSpPr>
          <p:spPr bwMode="auto">
            <a:xfrm>
              <a:off x="4587" y="1495"/>
              <a:ext cx="137" cy="137"/>
            </a:xfrm>
            <a:prstGeom prst="ellipse">
              <a:avLst/>
            </a:prstGeom>
            <a:gradFill rotWithShape="1">
              <a:gsLst>
                <a:gs pos="0">
                  <a:srgbClr val="DDDDDD"/>
                </a:gs>
                <a:gs pos="100000">
                  <a:srgbClr val="666666"/>
                </a:gs>
              </a:gsLst>
              <a:path path="shape">
                <a:fillToRect l="50000" t="50000" r="50000" b="50000"/>
              </a:path>
            </a:gradFill>
            <a:ln w="9525">
              <a:solidFill>
                <a:schemeClr val="tx1"/>
              </a:solidFill>
              <a:round/>
              <a:headEnd/>
              <a:tailEnd/>
            </a:ln>
          </p:spPr>
          <p:txBody>
            <a:bodyPr wrap="none" anchor="ctr"/>
            <a:lstStyle/>
            <a:p>
              <a:endParaRPr lang="en-US"/>
            </a:p>
          </p:txBody>
        </p:sp>
        <p:sp>
          <p:nvSpPr>
            <p:cNvPr id="24592" name="Text Box 16"/>
            <p:cNvSpPr txBox="1">
              <a:spLocks noChangeArrowheads="1"/>
            </p:cNvSpPr>
            <p:nvPr/>
          </p:nvSpPr>
          <p:spPr bwMode="auto">
            <a:xfrm>
              <a:off x="4532" y="1245"/>
              <a:ext cx="358" cy="288"/>
            </a:xfrm>
            <a:prstGeom prst="rect">
              <a:avLst/>
            </a:prstGeom>
            <a:noFill/>
            <a:ln w="9525">
              <a:noFill/>
              <a:miter lim="800000"/>
              <a:headEnd/>
              <a:tailEnd/>
            </a:ln>
          </p:spPr>
          <p:txBody>
            <a:bodyPr wrap="none">
              <a:spAutoFit/>
            </a:bodyPr>
            <a:lstStyle/>
            <a:p>
              <a:r>
                <a:rPr lang="en-US" sz="2400" b="1" i="1">
                  <a:latin typeface="Arial" charset="0"/>
                </a:rPr>
                <a:t>m</a:t>
              </a:r>
              <a:r>
                <a:rPr lang="en-US" sz="2400" b="1" baseline="-25000">
                  <a:latin typeface="Arial" charset="0"/>
                </a:rPr>
                <a:t>2</a:t>
              </a:r>
            </a:p>
          </p:txBody>
        </p:sp>
      </p:grpSp>
      <p:sp>
        <p:nvSpPr>
          <p:cNvPr id="822289" name="Line 17"/>
          <p:cNvSpPr>
            <a:spLocks noChangeShapeType="1"/>
          </p:cNvSpPr>
          <p:nvPr/>
        </p:nvSpPr>
        <p:spPr bwMode="auto">
          <a:xfrm flipH="1">
            <a:off x="6835775" y="3289300"/>
            <a:ext cx="385763" cy="117475"/>
          </a:xfrm>
          <a:prstGeom prst="line">
            <a:avLst/>
          </a:prstGeom>
          <a:noFill/>
          <a:ln w="38100">
            <a:solidFill>
              <a:srgbClr val="FF0000"/>
            </a:solidFill>
            <a:round/>
            <a:headEnd/>
            <a:tailEnd type="arrow" w="med" len="med"/>
          </a:ln>
        </p:spPr>
        <p:txBody>
          <a:bodyPr/>
          <a:lstStyle/>
          <a:p>
            <a:endParaRPr lang="en-US"/>
          </a:p>
        </p:txBody>
      </p:sp>
      <p:sp>
        <p:nvSpPr>
          <p:cNvPr id="822290" name="Line 18"/>
          <p:cNvSpPr>
            <a:spLocks noChangeShapeType="1"/>
          </p:cNvSpPr>
          <p:nvPr/>
        </p:nvSpPr>
        <p:spPr bwMode="auto">
          <a:xfrm>
            <a:off x="4097338" y="3646488"/>
            <a:ext cx="641350" cy="271462"/>
          </a:xfrm>
          <a:prstGeom prst="line">
            <a:avLst/>
          </a:prstGeom>
          <a:noFill/>
          <a:ln w="38100">
            <a:solidFill>
              <a:srgbClr val="FF0000"/>
            </a:solidFill>
            <a:round/>
            <a:headEnd/>
            <a:tailEnd type="arrow" w="med" len="med"/>
          </a:ln>
        </p:spPr>
        <p:txBody>
          <a:bodyPr/>
          <a:lstStyle/>
          <a:p>
            <a:endParaRPr lang="en-US"/>
          </a:p>
        </p:txBody>
      </p:sp>
      <p:sp>
        <p:nvSpPr>
          <p:cNvPr id="822293" name="Text Box 21"/>
          <p:cNvSpPr txBox="1">
            <a:spLocks noChangeArrowheads="1"/>
          </p:cNvSpPr>
          <p:nvPr/>
        </p:nvSpPr>
        <p:spPr bwMode="auto">
          <a:xfrm>
            <a:off x="6919913" y="3214688"/>
            <a:ext cx="482600" cy="457200"/>
          </a:xfrm>
          <a:prstGeom prst="rect">
            <a:avLst/>
          </a:prstGeom>
          <a:noFill/>
          <a:ln w="9525">
            <a:noFill/>
            <a:miter lim="800000"/>
            <a:headEnd/>
            <a:tailEnd/>
          </a:ln>
        </p:spPr>
        <p:txBody>
          <a:bodyPr wrap="none">
            <a:spAutoFit/>
          </a:bodyPr>
          <a:lstStyle/>
          <a:p>
            <a:r>
              <a:rPr lang="en-US" sz="2400" b="1" i="1">
                <a:latin typeface="Arial" charset="0"/>
              </a:rPr>
              <a:t>g</a:t>
            </a:r>
            <a:r>
              <a:rPr lang="en-US" sz="2400" b="1" baseline="-25000">
                <a:latin typeface="Arial" charset="0"/>
              </a:rPr>
              <a:t>1</a:t>
            </a:r>
            <a:endParaRPr lang="en-US" sz="2400" b="1" i="1">
              <a:latin typeface="Arial" charset="0"/>
            </a:endParaRPr>
          </a:p>
        </p:txBody>
      </p:sp>
      <p:sp>
        <p:nvSpPr>
          <p:cNvPr id="822294" name="Text Box 22"/>
          <p:cNvSpPr txBox="1">
            <a:spLocks noChangeArrowheads="1"/>
          </p:cNvSpPr>
          <p:nvPr/>
        </p:nvSpPr>
        <p:spPr bwMode="auto">
          <a:xfrm>
            <a:off x="4567238" y="3421063"/>
            <a:ext cx="482600" cy="457200"/>
          </a:xfrm>
          <a:prstGeom prst="rect">
            <a:avLst/>
          </a:prstGeom>
          <a:noFill/>
          <a:ln w="9525">
            <a:noFill/>
            <a:miter lim="800000"/>
            <a:headEnd/>
            <a:tailEnd/>
          </a:ln>
        </p:spPr>
        <p:txBody>
          <a:bodyPr wrap="none">
            <a:spAutoFit/>
          </a:bodyPr>
          <a:lstStyle/>
          <a:p>
            <a:r>
              <a:rPr lang="en-US" sz="2400" b="1" i="1">
                <a:latin typeface="Arial" charset="0"/>
              </a:rPr>
              <a:t>g</a:t>
            </a:r>
            <a:r>
              <a:rPr lang="en-US" sz="2400" b="1" baseline="-25000">
                <a:latin typeface="Arial" charset="0"/>
              </a:rPr>
              <a:t>2</a:t>
            </a:r>
            <a:endParaRPr lang="en-US" sz="2400" b="1" i="1">
              <a:latin typeface="Arial" charset="0"/>
            </a:endParaRPr>
          </a:p>
        </p:txBody>
      </p:sp>
      <p:sp>
        <p:nvSpPr>
          <p:cNvPr id="822295" name="Text Box 23"/>
          <p:cNvSpPr txBox="1">
            <a:spLocks noChangeArrowheads="1"/>
          </p:cNvSpPr>
          <p:nvPr/>
        </p:nvSpPr>
        <p:spPr bwMode="auto">
          <a:xfrm>
            <a:off x="693738" y="4949825"/>
            <a:ext cx="3625850" cy="822325"/>
          </a:xfrm>
          <a:prstGeom prst="rect">
            <a:avLst/>
          </a:prstGeom>
          <a:noFill/>
          <a:ln w="9525">
            <a:noFill/>
            <a:miter lim="800000"/>
            <a:headEnd/>
            <a:tailEnd/>
          </a:ln>
        </p:spPr>
        <p:txBody>
          <a:bodyPr>
            <a:spAutoFit/>
          </a:bodyPr>
          <a:lstStyle/>
          <a:p>
            <a:r>
              <a:rPr lang="en-US" sz="2400">
                <a:solidFill>
                  <a:schemeClr val="hlink"/>
                </a:solidFill>
                <a:latin typeface="Arial" charset="0"/>
              </a:rPr>
              <a:t>(a) Because </a:t>
            </a:r>
            <a:r>
              <a:rPr lang="en-US" sz="2400" i="1">
                <a:solidFill>
                  <a:schemeClr val="hlink"/>
                </a:solidFill>
                <a:latin typeface="Arial" charset="0"/>
                <a:sym typeface="Symbol" pitchFamily="18" charset="2"/>
              </a:rPr>
              <a:t>g</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GM /</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r</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It varies as 1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r</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r>
              <a:rPr lang="en-US" sz="2400">
                <a:latin typeface="Arial" charset="0"/>
              </a:rPr>
              <a:t> </a:t>
            </a:r>
          </a:p>
        </p:txBody>
      </p:sp>
      <p:sp>
        <p:nvSpPr>
          <p:cNvPr id="822296" name="Text Box 24"/>
          <p:cNvSpPr txBox="1">
            <a:spLocks noChangeArrowheads="1"/>
          </p:cNvSpPr>
          <p:nvPr/>
        </p:nvSpPr>
        <p:spPr bwMode="auto">
          <a:xfrm>
            <a:off x="5680075" y="4951413"/>
            <a:ext cx="2765425" cy="1187450"/>
          </a:xfrm>
          <a:prstGeom prst="rect">
            <a:avLst/>
          </a:prstGeom>
          <a:noFill/>
          <a:ln w="9525">
            <a:noFill/>
            <a:miter lim="800000"/>
            <a:headEnd/>
            <a:tailEnd/>
          </a:ln>
        </p:spPr>
        <p:txBody>
          <a:bodyPr>
            <a:spAutoFit/>
          </a:bodyPr>
          <a:lstStyle/>
          <a:p>
            <a:pPr algn="r"/>
            <a:r>
              <a:rPr lang="en-US" sz="2400">
                <a:solidFill>
                  <a:schemeClr val="hlink"/>
                </a:solidFill>
                <a:latin typeface="Arial" charset="0"/>
              </a:rPr>
              <a:t>(b) Because </a:t>
            </a:r>
            <a:r>
              <a:rPr lang="en-US" sz="2400">
                <a:solidFill>
                  <a:schemeClr val="hlink"/>
                </a:solidFill>
                <a:latin typeface="Arial" charset="0"/>
                <a:sym typeface="Symbol" pitchFamily="18" charset="2"/>
              </a:rPr>
              <a:t>the gravitational force is attractive.</a:t>
            </a:r>
            <a:r>
              <a:rPr lang="en-US"/>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2276">
                                            <p:txEl>
                                              <p:pRg st="1" end="1"/>
                                            </p:txEl>
                                          </p:spTgt>
                                        </p:tgtEl>
                                        <p:attrNameLst>
                                          <p:attrName>style.visibility</p:attrName>
                                        </p:attrNameLst>
                                      </p:cBhvr>
                                      <p:to>
                                        <p:strVal val="visible"/>
                                      </p:to>
                                    </p:set>
                                    <p:anim calcmode="lin" valueType="num">
                                      <p:cBhvr additive="base">
                                        <p:cTn id="7" dur="500" fill="hold"/>
                                        <p:tgtEl>
                                          <p:spTgt spid="8222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822275"/>
                                        </p:tgtEl>
                                        <p:attrNameLst>
                                          <p:attrName>style.visibility</p:attrName>
                                        </p:attrNameLst>
                                      </p:cBhvr>
                                      <p:to>
                                        <p:strVal val="visible"/>
                                      </p:to>
                                    </p:set>
                                    <p:anim calcmode="lin" valueType="num">
                                      <p:cBhvr>
                                        <p:cTn id="16" dur="500" fill="hold"/>
                                        <p:tgtEl>
                                          <p:spTgt spid="822275"/>
                                        </p:tgtEl>
                                        <p:attrNameLst>
                                          <p:attrName>ppt_w</p:attrName>
                                        </p:attrNameLst>
                                      </p:cBhvr>
                                      <p:tavLst>
                                        <p:tav tm="0">
                                          <p:val>
                                            <p:fltVal val="0"/>
                                          </p:val>
                                        </p:tav>
                                        <p:tav tm="100000">
                                          <p:val>
                                            <p:strVal val="#ppt_w"/>
                                          </p:val>
                                        </p:tav>
                                      </p:tavLst>
                                    </p:anim>
                                    <p:anim calcmode="lin" valueType="num">
                                      <p:cBhvr>
                                        <p:cTn id="17" dur="500" fill="hold"/>
                                        <p:tgtEl>
                                          <p:spTgt spid="822275"/>
                                        </p:tgtEl>
                                        <p:attrNameLst>
                                          <p:attrName>ppt_h</p:attrName>
                                        </p:attrNameLst>
                                      </p:cBhvr>
                                      <p:tavLst>
                                        <p:tav tm="0">
                                          <p:val>
                                            <p:fltVal val="0"/>
                                          </p:val>
                                        </p:tav>
                                        <p:tav tm="100000">
                                          <p:val>
                                            <p:strVal val="#ppt_h"/>
                                          </p:val>
                                        </p:tav>
                                      </p:tavLst>
                                    </p:anim>
                                    <p:animEffect transition="in" filter="fade">
                                      <p:cBhvr>
                                        <p:cTn id="18" dur="500"/>
                                        <p:tgtEl>
                                          <p:spTgt spid="82227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childTnLst>
                          </p:cTn>
                        </p:par>
                      </p:childTnLst>
                    </p:cTn>
                  </p:par>
                  <p:par>
                    <p:cTn id="25" fill="hold">
                      <p:stCondLst>
                        <p:cond delay="indefinite"/>
                      </p:stCondLst>
                      <p:childTnLst>
                        <p:par>
                          <p:cTn id="26" fill="hold">
                            <p:stCondLst>
                              <p:cond delay="0"/>
                            </p:stCondLst>
                            <p:childTnLst>
                              <p:par>
                                <p:cTn id="27" presetID="0" presetClass="path" presetSubtype="0" repeatCount="indefinite" accel="50000" fill="hold" nodeType="clickEffect">
                                  <p:stCondLst>
                                    <p:cond delay="0"/>
                                  </p:stCondLst>
                                  <p:childTnLst>
                                    <p:animMotion origin="layout" path="M -4.44444E-6 -4.44444E-6 C -0.01493 0.00579 -0.02968 0.01158 -0.04704 0.02292 C -0.06458 0.0345 -0.09045 0.05371 -0.10503 0.06829 C -0.11961 0.08264 -0.12691 0.09653 -0.13472 0.10973 C -0.14218 0.12292 -0.1467 0.13519 -0.15069 0.14769 " pathEditMode="relative" rAng="0" ptsTypes="aaaaA">
                                      <p:cBhvr>
                                        <p:cTn id="28" dur="5000" fill="hold"/>
                                        <p:tgtEl>
                                          <p:spTgt spid="3"/>
                                        </p:tgtEl>
                                        <p:attrNameLst>
                                          <p:attrName>ppt_x</p:attrName>
                                          <p:attrName>ppt_y</p:attrName>
                                        </p:attrNameLst>
                                      </p:cBhvr>
                                      <p:rCtr x="-75" y="74"/>
                                    </p:animMotion>
                                  </p:childTnLst>
                                  <p:subTnLst>
                                    <p:audio>
                                      <p:cMediaNode>
                                        <p:cTn display="0" masterRel="sameClick">
                                          <p:stCondLst>
                                            <p:cond evt="begin" delay="0">
                                              <p:tn val="27"/>
                                            </p:cond>
                                          </p:stCondLst>
                                          <p:endCondLst>
                                            <p:cond evt="onStopAudio" delay="0">
                                              <p:tgtEl>
                                                <p:sldTgt/>
                                              </p:tgtEl>
                                            </p:cond>
                                          </p:endCondLst>
                                        </p:cTn>
                                        <p:tgtEl>
                                          <p:sndTgt r:embed="rId6"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hammer.wav"/>
                                        </p:tgtEl>
                                      </p:cMediaNode>
                                    </p:audio>
                                  </p:subTnLst>
                                </p:cTn>
                              </p:par>
                            </p:childTnLst>
                          </p:cTn>
                        </p:par>
                      </p:childTnLst>
                    </p:cTn>
                  </p:par>
                  <p:par>
                    <p:cTn id="35" fill="hold">
                      <p:stCondLst>
                        <p:cond delay="indefinite"/>
                      </p:stCondLst>
                      <p:childTnLst>
                        <p:par>
                          <p:cTn id="36" fill="hold">
                            <p:stCondLst>
                              <p:cond delay="0"/>
                            </p:stCondLst>
                            <p:childTnLst>
                              <p:par>
                                <p:cTn id="37" presetID="0" presetClass="path" presetSubtype="0" repeatCount="indefinite" accel="50000" fill="hold" nodeType="clickEffect">
                                  <p:stCondLst>
                                    <p:cond delay="0"/>
                                  </p:stCondLst>
                                  <p:childTnLst>
                                    <p:animMotion origin="layout" path="M 1.66667E-6 -1.48148E-6 C 0.00312 0.00347 0.00677 0.00764 0.01111 0.01574 C 0.01545 0.02384 0.0217 0.03773 0.02517 0.04792 C 0.02882 0.0581 0.03055 0.06806 0.03246 0.07755 C 0.03437 0.08681 0.03542 0.09537 0.0368 0.10486 " pathEditMode="relative" rAng="0" ptsTypes="aaaaA">
                                      <p:cBhvr>
                                        <p:cTn id="38" dur="3000" fill="hold"/>
                                        <p:tgtEl>
                                          <p:spTgt spid="4"/>
                                        </p:tgtEl>
                                        <p:attrNameLst>
                                          <p:attrName>ppt_x</p:attrName>
                                          <p:attrName>ppt_y</p:attrName>
                                        </p:attrNameLst>
                                      </p:cBhvr>
                                      <p:rCtr x="18" y="52"/>
                                    </p:animMotion>
                                  </p:childTnLst>
                                  <p:subTnLst>
                                    <p:audio>
                                      <p:cMediaNode>
                                        <p:cTn display="0" masterRel="sameClick">
                                          <p:stCondLst>
                                            <p:cond evt="begin" delay="0">
                                              <p:tn val="37"/>
                                            </p:cond>
                                          </p:stCondLst>
                                          <p:endCondLst>
                                            <p:cond evt="onStopAudio" delay="0">
                                              <p:tgtEl>
                                                <p:sldTgt/>
                                              </p:tgtEl>
                                            </p:cond>
                                          </p:endCondLst>
                                        </p:cTn>
                                        <p:tgtEl>
                                          <p:sndTgt r:embed="rId6"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22289"/>
                                        </p:tgtEl>
                                        <p:attrNameLst>
                                          <p:attrName>style.visibility</p:attrName>
                                        </p:attrNameLst>
                                      </p:cBhvr>
                                      <p:to>
                                        <p:strVal val="visible"/>
                                      </p:to>
                                    </p:set>
                                    <p:animEffect transition="in" filter="wipe(right)">
                                      <p:cBhvr>
                                        <p:cTn id="43" dur="500"/>
                                        <p:tgtEl>
                                          <p:spTgt spid="82228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22290"/>
                                        </p:tgtEl>
                                        <p:attrNameLst>
                                          <p:attrName>style.visibility</p:attrName>
                                        </p:attrNameLst>
                                      </p:cBhvr>
                                      <p:to>
                                        <p:strVal val="visible"/>
                                      </p:to>
                                    </p:set>
                                    <p:animEffect transition="in" filter="wipe(left)">
                                      <p:cBhvr>
                                        <p:cTn id="48" dur="500"/>
                                        <p:tgtEl>
                                          <p:spTgt spid="82229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822293"/>
                                        </p:tgtEl>
                                        <p:attrNameLst>
                                          <p:attrName>style.visibility</p:attrName>
                                        </p:attrNameLst>
                                      </p:cBhvr>
                                      <p:to>
                                        <p:strVal val="visible"/>
                                      </p:to>
                                    </p:set>
                                    <p:anim calcmode="lin" valueType="num">
                                      <p:cBhvr>
                                        <p:cTn id="53" dur="500" fill="hold"/>
                                        <p:tgtEl>
                                          <p:spTgt spid="822293"/>
                                        </p:tgtEl>
                                        <p:attrNameLst>
                                          <p:attrName>ppt_w</p:attrName>
                                        </p:attrNameLst>
                                      </p:cBhvr>
                                      <p:tavLst>
                                        <p:tav tm="0">
                                          <p:val>
                                            <p:fltVal val="0"/>
                                          </p:val>
                                        </p:tav>
                                        <p:tav tm="100000">
                                          <p:val>
                                            <p:strVal val="#ppt_w"/>
                                          </p:val>
                                        </p:tav>
                                      </p:tavLst>
                                    </p:anim>
                                    <p:anim calcmode="lin" valueType="num">
                                      <p:cBhvr>
                                        <p:cTn id="54" dur="500" fill="hold"/>
                                        <p:tgtEl>
                                          <p:spTgt spid="822293"/>
                                        </p:tgtEl>
                                        <p:attrNameLst>
                                          <p:attrName>ppt_h</p:attrName>
                                        </p:attrNameLst>
                                      </p:cBhvr>
                                      <p:tavLst>
                                        <p:tav tm="0">
                                          <p:val>
                                            <p:fltVal val="0"/>
                                          </p:val>
                                        </p:tav>
                                        <p:tav tm="100000">
                                          <p:val>
                                            <p:strVal val="#ppt_h"/>
                                          </p:val>
                                        </p:tav>
                                      </p:tavLst>
                                    </p:anim>
                                    <p:animEffect transition="in" filter="fade">
                                      <p:cBhvr>
                                        <p:cTn id="55" dur="500"/>
                                        <p:tgtEl>
                                          <p:spTgt spid="822293"/>
                                        </p:tgtEl>
                                      </p:cBhvr>
                                    </p:animEffect>
                                  </p:childTnLst>
                                  <p:subTnLst>
                                    <p:audio>
                                      <p:cMediaNode>
                                        <p:cTn display="0" masterRel="sameClick">
                                          <p:stCondLst>
                                            <p:cond evt="begin" delay="0">
                                              <p:tn val="51"/>
                                            </p:cond>
                                          </p:stCondLst>
                                          <p:endCondLst>
                                            <p:cond evt="onStopAudio" delay="0">
                                              <p:tgtEl>
                                                <p:sldTgt/>
                                              </p:tgtEl>
                                            </p:cond>
                                          </p:endCondLst>
                                        </p:cTn>
                                        <p:tgtEl>
                                          <p:sndTgt r:embed="rId7"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822294"/>
                                        </p:tgtEl>
                                        <p:attrNameLst>
                                          <p:attrName>style.visibility</p:attrName>
                                        </p:attrNameLst>
                                      </p:cBhvr>
                                      <p:to>
                                        <p:strVal val="visible"/>
                                      </p:to>
                                    </p:set>
                                    <p:anim calcmode="lin" valueType="num">
                                      <p:cBhvr>
                                        <p:cTn id="60" dur="500" fill="hold"/>
                                        <p:tgtEl>
                                          <p:spTgt spid="822294"/>
                                        </p:tgtEl>
                                        <p:attrNameLst>
                                          <p:attrName>ppt_w</p:attrName>
                                        </p:attrNameLst>
                                      </p:cBhvr>
                                      <p:tavLst>
                                        <p:tav tm="0">
                                          <p:val>
                                            <p:fltVal val="0"/>
                                          </p:val>
                                        </p:tav>
                                        <p:tav tm="100000">
                                          <p:val>
                                            <p:strVal val="#ppt_w"/>
                                          </p:val>
                                        </p:tav>
                                      </p:tavLst>
                                    </p:anim>
                                    <p:anim calcmode="lin" valueType="num">
                                      <p:cBhvr>
                                        <p:cTn id="61" dur="500" fill="hold"/>
                                        <p:tgtEl>
                                          <p:spTgt spid="822294"/>
                                        </p:tgtEl>
                                        <p:attrNameLst>
                                          <p:attrName>ppt_h</p:attrName>
                                        </p:attrNameLst>
                                      </p:cBhvr>
                                      <p:tavLst>
                                        <p:tav tm="0">
                                          <p:val>
                                            <p:fltVal val="0"/>
                                          </p:val>
                                        </p:tav>
                                        <p:tav tm="100000">
                                          <p:val>
                                            <p:strVal val="#ppt_h"/>
                                          </p:val>
                                        </p:tav>
                                      </p:tavLst>
                                    </p:anim>
                                    <p:animEffect transition="in" filter="fade">
                                      <p:cBhvr>
                                        <p:cTn id="62" dur="500"/>
                                        <p:tgtEl>
                                          <p:spTgt spid="822294"/>
                                        </p:tgtEl>
                                      </p:cBhvr>
                                    </p:animEffect>
                                  </p:childTnLst>
                                  <p:subTnLst>
                                    <p:audio>
                                      <p:cMediaNode>
                                        <p:cTn display="0" masterRel="sameClick">
                                          <p:stCondLst>
                                            <p:cond evt="begin" delay="0">
                                              <p:tn val="58"/>
                                            </p:cond>
                                          </p:stCondLst>
                                          <p:endCondLst>
                                            <p:cond evt="onStopAudio" delay="0">
                                              <p:tgtEl>
                                                <p:sldTgt/>
                                              </p:tgtEl>
                                            </p:cond>
                                          </p:endCondLst>
                                        </p:cTn>
                                        <p:tgtEl>
                                          <p:sndTgt r:embed="rId7"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22282">
                                            <p:txEl>
                                              <p:pRg st="1" end="1"/>
                                            </p:txEl>
                                          </p:spTgt>
                                        </p:tgtEl>
                                        <p:attrNameLst>
                                          <p:attrName>style.visibility</p:attrName>
                                        </p:attrNameLst>
                                      </p:cBhvr>
                                      <p:to>
                                        <p:strVal val="visible"/>
                                      </p:to>
                                    </p:set>
                                    <p:anim calcmode="lin" valueType="num">
                                      <p:cBhvr additive="base">
                                        <p:cTn id="67" dur="500" fill="hold"/>
                                        <p:tgtEl>
                                          <p:spTgt spid="82228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22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822295"/>
                                        </p:tgtEl>
                                        <p:attrNameLst>
                                          <p:attrName>style.visibility</p:attrName>
                                        </p:attrNameLst>
                                      </p:cBhvr>
                                      <p:to>
                                        <p:strVal val="visible"/>
                                      </p:to>
                                    </p:set>
                                    <p:anim calcmode="lin" valueType="num">
                                      <p:cBhvr>
                                        <p:cTn id="73" dur="500" fill="hold"/>
                                        <p:tgtEl>
                                          <p:spTgt spid="822295"/>
                                        </p:tgtEl>
                                        <p:attrNameLst>
                                          <p:attrName>ppt_w</p:attrName>
                                        </p:attrNameLst>
                                      </p:cBhvr>
                                      <p:tavLst>
                                        <p:tav tm="0">
                                          <p:val>
                                            <p:fltVal val="0"/>
                                          </p:val>
                                        </p:tav>
                                        <p:tav tm="100000">
                                          <p:val>
                                            <p:strVal val="#ppt_w"/>
                                          </p:val>
                                        </p:tav>
                                      </p:tavLst>
                                    </p:anim>
                                    <p:anim calcmode="lin" valueType="num">
                                      <p:cBhvr>
                                        <p:cTn id="74" dur="500" fill="hold"/>
                                        <p:tgtEl>
                                          <p:spTgt spid="822295"/>
                                        </p:tgtEl>
                                        <p:attrNameLst>
                                          <p:attrName>ppt_h</p:attrName>
                                        </p:attrNameLst>
                                      </p:cBhvr>
                                      <p:tavLst>
                                        <p:tav tm="0">
                                          <p:val>
                                            <p:fltVal val="0"/>
                                          </p:val>
                                        </p:tav>
                                        <p:tav tm="100000">
                                          <p:val>
                                            <p:strVal val="#ppt_h"/>
                                          </p:val>
                                        </p:tav>
                                      </p:tavLst>
                                    </p:anim>
                                    <p:animEffect transition="in" filter="fade">
                                      <p:cBhvr>
                                        <p:cTn id="75" dur="500"/>
                                        <p:tgtEl>
                                          <p:spTgt spid="822295"/>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822282">
                                            <p:txEl>
                                              <p:pRg st="2" end="2"/>
                                            </p:txEl>
                                          </p:spTgt>
                                        </p:tgtEl>
                                        <p:attrNameLst>
                                          <p:attrName>style.visibility</p:attrName>
                                        </p:attrNameLst>
                                      </p:cBhvr>
                                      <p:to>
                                        <p:strVal val="visible"/>
                                      </p:to>
                                    </p:set>
                                    <p:anim calcmode="lin" valueType="num">
                                      <p:cBhvr additive="base">
                                        <p:cTn id="80" dur="500" fill="hold"/>
                                        <p:tgtEl>
                                          <p:spTgt spid="822282">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822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22296"/>
                                        </p:tgtEl>
                                        <p:attrNameLst>
                                          <p:attrName>style.visibility</p:attrName>
                                        </p:attrNameLst>
                                      </p:cBhvr>
                                      <p:to>
                                        <p:strVal val="visible"/>
                                      </p:to>
                                    </p:set>
                                    <p:anim calcmode="lin" valueType="num">
                                      <p:cBhvr>
                                        <p:cTn id="86" dur="500" fill="hold"/>
                                        <p:tgtEl>
                                          <p:spTgt spid="822296"/>
                                        </p:tgtEl>
                                        <p:attrNameLst>
                                          <p:attrName>ppt_w</p:attrName>
                                        </p:attrNameLst>
                                      </p:cBhvr>
                                      <p:tavLst>
                                        <p:tav tm="0">
                                          <p:val>
                                            <p:fltVal val="0"/>
                                          </p:val>
                                        </p:tav>
                                        <p:tav tm="100000">
                                          <p:val>
                                            <p:strVal val="#ppt_w"/>
                                          </p:val>
                                        </p:tav>
                                      </p:tavLst>
                                    </p:anim>
                                    <p:anim calcmode="lin" valueType="num">
                                      <p:cBhvr>
                                        <p:cTn id="87" dur="500" fill="hold"/>
                                        <p:tgtEl>
                                          <p:spTgt spid="822296"/>
                                        </p:tgtEl>
                                        <p:attrNameLst>
                                          <p:attrName>ppt_h</p:attrName>
                                        </p:attrNameLst>
                                      </p:cBhvr>
                                      <p:tavLst>
                                        <p:tav tm="0">
                                          <p:val>
                                            <p:fltVal val="0"/>
                                          </p:val>
                                        </p:tav>
                                        <p:tav tm="100000">
                                          <p:val>
                                            <p:strVal val="#ppt_h"/>
                                          </p:val>
                                        </p:tav>
                                      </p:tavLst>
                                    </p:anim>
                                    <p:animEffect transition="in" filter="fade">
                                      <p:cBhvr>
                                        <p:cTn id="88" dur="500"/>
                                        <p:tgtEl>
                                          <p:spTgt spid="822296"/>
                                        </p:tgtEl>
                                      </p:cBhvr>
                                    </p:animEffect>
                                  </p:childTnLst>
                                  <p:subTnLst>
                                    <p:audio>
                                      <p:cMediaNode>
                                        <p:cTn display="0" masterRel="sameClick">
                                          <p:stCondLst>
                                            <p:cond evt="begin" delay="0">
                                              <p:tn val="8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9" grpId="0" animBg="1"/>
      <p:bldP spid="822290" grpId="0" animBg="1"/>
      <p:bldP spid="822293" grpId="0"/>
      <p:bldP spid="822294" grpId="0"/>
      <p:bldP spid="822295" grpId="0"/>
      <p:bldP spid="8222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408" name="Rectangle 64"/>
          <p:cNvSpPr>
            <a:spLocks noChangeArrowheads="1"/>
          </p:cNvSpPr>
          <p:nvPr/>
        </p:nvSpPr>
        <p:spPr bwMode="auto">
          <a:xfrm>
            <a:off x="682625" y="5264150"/>
            <a:ext cx="7777163" cy="159385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The field arrows of the inner ring are longer than the field arrows of the outer ring and all field arrows point to the centerline.</a:t>
            </a:r>
          </a:p>
        </p:txBody>
      </p:sp>
      <p:grpSp>
        <p:nvGrpSpPr>
          <p:cNvPr id="2" name="Group 3"/>
          <p:cNvGrpSpPr>
            <a:grpSpLocks/>
          </p:cNvGrpSpPr>
          <p:nvPr/>
        </p:nvGrpSpPr>
        <p:grpSpPr bwMode="auto">
          <a:xfrm>
            <a:off x="4629150" y="5040313"/>
            <a:ext cx="619125" cy="619125"/>
            <a:chOff x="2916" y="3376"/>
            <a:chExt cx="390" cy="390"/>
          </a:xfrm>
        </p:grpSpPr>
        <p:sp>
          <p:nvSpPr>
            <p:cNvPr id="25651" name="Oval 4"/>
            <p:cNvSpPr>
              <a:spLocks noChangeArrowheads="1"/>
            </p:cNvSpPr>
            <p:nvPr/>
          </p:nvSpPr>
          <p:spPr bwMode="auto">
            <a:xfrm>
              <a:off x="2916" y="3376"/>
              <a:ext cx="390" cy="390"/>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5652" name="Text Box 5"/>
            <p:cNvSpPr txBox="1">
              <a:spLocks noChangeArrowheads="1"/>
            </p:cNvSpPr>
            <p:nvPr/>
          </p:nvSpPr>
          <p:spPr bwMode="auto">
            <a:xfrm>
              <a:off x="2968" y="3426"/>
              <a:ext cx="276" cy="288"/>
            </a:xfrm>
            <a:prstGeom prst="rect">
              <a:avLst/>
            </a:prstGeom>
            <a:noFill/>
            <a:ln w="9525">
              <a:noFill/>
              <a:miter lim="800000"/>
              <a:headEnd/>
              <a:tailEnd/>
            </a:ln>
          </p:spPr>
          <p:txBody>
            <a:bodyPr wrap="none">
              <a:spAutoFit/>
            </a:bodyPr>
            <a:lstStyle/>
            <a:p>
              <a:r>
                <a:rPr lang="en-US" sz="2400" i="1">
                  <a:latin typeface="Arial" charset="0"/>
                </a:rPr>
                <a:t>M</a:t>
              </a:r>
            </a:p>
          </p:txBody>
        </p:sp>
      </p:grpSp>
      <p:pic>
        <p:nvPicPr>
          <p:cNvPr id="82535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150" y="2949575"/>
            <a:ext cx="8807450" cy="2774950"/>
          </a:xfrm>
          <a:prstGeom prst="rect">
            <a:avLst/>
          </a:prstGeom>
          <a:ln>
            <a:noFill/>
          </a:ln>
          <a:effectLst>
            <a:outerShdw blurRad="292100" dist="139700" dir="2700000" algn="tl" rotWithShape="0">
              <a:srgbClr val="333333">
                <a:alpha val="65000"/>
              </a:srgbClr>
            </a:outerShdw>
          </a:effectLst>
        </p:spPr>
      </p:pic>
      <p:sp>
        <p:nvSpPr>
          <p:cNvPr id="825351" name="Rectangle 7"/>
          <p:cNvSpPr>
            <a:spLocks noChangeArrowheads="1"/>
          </p:cNvSpPr>
          <p:nvPr/>
        </p:nvSpPr>
        <p:spPr bwMode="auto">
          <a:xfrm>
            <a:off x="685800" y="1549400"/>
            <a:ext cx="7772400" cy="1277938"/>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By “placing” a series of small </a:t>
            </a:r>
            <a:r>
              <a:rPr lang="en-US" sz="2400" b="1">
                <a:solidFill>
                  <a:srgbClr val="000000"/>
                </a:solidFill>
                <a:latin typeface="Arial" charset="0"/>
                <a:ea typeface="Calibri" pitchFamily="34" charset="0"/>
                <a:cs typeface="Times New Roman" pitchFamily="18" charset="0"/>
              </a:rPr>
              <a:t>test masses </a:t>
            </a:r>
            <a:r>
              <a:rPr lang="en-US" sz="2400">
                <a:solidFill>
                  <a:srgbClr val="000000"/>
                </a:solidFill>
                <a:latin typeface="Arial" charset="0"/>
                <a:ea typeface="Calibri" pitchFamily="34" charset="0"/>
                <a:cs typeface="Times New Roman" pitchFamily="18" charset="0"/>
              </a:rPr>
              <a:t>about a larger mass, we can map out its gravitational field:</a:t>
            </a:r>
          </a:p>
        </p:txBody>
      </p:sp>
      <p:sp>
        <p:nvSpPr>
          <p:cNvPr id="25606"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25363" name="Oval 19"/>
          <p:cNvSpPr>
            <a:spLocks noChangeArrowheads="1"/>
          </p:cNvSpPr>
          <p:nvPr/>
        </p:nvSpPr>
        <p:spPr bwMode="auto">
          <a:xfrm>
            <a:off x="3568700" y="3465513"/>
            <a:ext cx="2732088" cy="7191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364" name="Line 20"/>
          <p:cNvSpPr>
            <a:spLocks noChangeShapeType="1"/>
          </p:cNvSpPr>
          <p:nvPr/>
        </p:nvSpPr>
        <p:spPr bwMode="auto">
          <a:xfrm flipV="1">
            <a:off x="4938713" y="3314700"/>
            <a:ext cx="0" cy="457200"/>
          </a:xfrm>
          <a:prstGeom prst="line">
            <a:avLst/>
          </a:prstGeom>
          <a:noFill/>
          <a:ln w="9525">
            <a:solidFill>
              <a:schemeClr val="tx1"/>
            </a:solidFill>
            <a:round/>
            <a:headEnd/>
            <a:tailEnd/>
          </a:ln>
        </p:spPr>
        <p:txBody>
          <a:bodyPr/>
          <a:lstStyle/>
          <a:p>
            <a:endParaRPr lang="en-US"/>
          </a:p>
        </p:txBody>
      </p:sp>
      <p:sp>
        <p:nvSpPr>
          <p:cNvPr id="825365" name="Line 21"/>
          <p:cNvSpPr>
            <a:spLocks noChangeShapeType="1"/>
          </p:cNvSpPr>
          <p:nvPr/>
        </p:nvSpPr>
        <p:spPr bwMode="auto">
          <a:xfrm flipH="1">
            <a:off x="5241925" y="3487738"/>
            <a:ext cx="219075" cy="119062"/>
          </a:xfrm>
          <a:prstGeom prst="line">
            <a:avLst/>
          </a:prstGeom>
          <a:noFill/>
          <a:ln w="9525">
            <a:solidFill>
              <a:srgbClr val="FF0000"/>
            </a:solidFill>
            <a:round/>
            <a:headEnd/>
            <a:tailEnd type="triangle" w="med" len="med"/>
          </a:ln>
        </p:spPr>
        <p:txBody>
          <a:bodyPr/>
          <a:lstStyle/>
          <a:p>
            <a:endParaRPr lang="en-US"/>
          </a:p>
        </p:txBody>
      </p:sp>
      <p:sp>
        <p:nvSpPr>
          <p:cNvPr id="825366" name="Line 22"/>
          <p:cNvSpPr>
            <a:spLocks noChangeShapeType="1"/>
          </p:cNvSpPr>
          <p:nvPr/>
        </p:nvSpPr>
        <p:spPr bwMode="auto">
          <a:xfrm flipH="1">
            <a:off x="4970463" y="3476625"/>
            <a:ext cx="42862" cy="120650"/>
          </a:xfrm>
          <a:prstGeom prst="line">
            <a:avLst/>
          </a:prstGeom>
          <a:noFill/>
          <a:ln w="9525">
            <a:solidFill>
              <a:srgbClr val="FF0000"/>
            </a:solidFill>
            <a:round/>
            <a:headEnd/>
            <a:tailEnd type="triangle" w="med" len="med"/>
          </a:ln>
        </p:spPr>
        <p:txBody>
          <a:bodyPr/>
          <a:lstStyle/>
          <a:p>
            <a:endParaRPr lang="en-US"/>
          </a:p>
        </p:txBody>
      </p:sp>
      <p:sp>
        <p:nvSpPr>
          <p:cNvPr id="825367" name="Line 23"/>
          <p:cNvSpPr>
            <a:spLocks noChangeShapeType="1"/>
          </p:cNvSpPr>
          <p:nvPr/>
        </p:nvSpPr>
        <p:spPr bwMode="auto">
          <a:xfrm>
            <a:off x="4622800" y="3487738"/>
            <a:ext cx="128588" cy="107950"/>
          </a:xfrm>
          <a:prstGeom prst="line">
            <a:avLst/>
          </a:prstGeom>
          <a:noFill/>
          <a:ln w="9525">
            <a:solidFill>
              <a:srgbClr val="FF0000"/>
            </a:solidFill>
            <a:round/>
            <a:headEnd/>
            <a:tailEnd type="triangle" w="med" len="med"/>
          </a:ln>
        </p:spPr>
        <p:txBody>
          <a:bodyPr/>
          <a:lstStyle/>
          <a:p>
            <a:endParaRPr lang="en-US"/>
          </a:p>
        </p:txBody>
      </p:sp>
      <p:sp>
        <p:nvSpPr>
          <p:cNvPr id="825368" name="Line 24"/>
          <p:cNvSpPr>
            <a:spLocks noChangeShapeType="1"/>
          </p:cNvSpPr>
          <p:nvPr/>
        </p:nvSpPr>
        <p:spPr bwMode="auto">
          <a:xfrm>
            <a:off x="4241800" y="3533775"/>
            <a:ext cx="206375" cy="96838"/>
          </a:xfrm>
          <a:prstGeom prst="line">
            <a:avLst/>
          </a:prstGeom>
          <a:noFill/>
          <a:ln w="9525">
            <a:solidFill>
              <a:srgbClr val="FF0000"/>
            </a:solidFill>
            <a:round/>
            <a:headEnd/>
            <a:tailEnd type="triangle" w="med" len="med"/>
          </a:ln>
        </p:spPr>
        <p:txBody>
          <a:bodyPr/>
          <a:lstStyle/>
          <a:p>
            <a:endParaRPr lang="en-US"/>
          </a:p>
        </p:txBody>
      </p:sp>
      <p:sp>
        <p:nvSpPr>
          <p:cNvPr id="825369" name="Line 25"/>
          <p:cNvSpPr>
            <a:spLocks noChangeShapeType="1"/>
          </p:cNvSpPr>
          <p:nvPr/>
        </p:nvSpPr>
        <p:spPr bwMode="auto">
          <a:xfrm>
            <a:off x="3870325" y="3609975"/>
            <a:ext cx="369888" cy="66675"/>
          </a:xfrm>
          <a:prstGeom prst="line">
            <a:avLst/>
          </a:prstGeom>
          <a:noFill/>
          <a:ln w="9525">
            <a:solidFill>
              <a:srgbClr val="FF0000"/>
            </a:solidFill>
            <a:round/>
            <a:headEnd/>
            <a:tailEnd type="triangle" w="med" len="med"/>
          </a:ln>
        </p:spPr>
        <p:txBody>
          <a:bodyPr/>
          <a:lstStyle/>
          <a:p>
            <a:endParaRPr lang="en-US"/>
          </a:p>
        </p:txBody>
      </p:sp>
      <p:sp>
        <p:nvSpPr>
          <p:cNvPr id="825370" name="Line 26"/>
          <p:cNvSpPr>
            <a:spLocks noChangeShapeType="1"/>
          </p:cNvSpPr>
          <p:nvPr/>
        </p:nvSpPr>
        <p:spPr bwMode="auto">
          <a:xfrm>
            <a:off x="3621088" y="3738563"/>
            <a:ext cx="481012" cy="1587"/>
          </a:xfrm>
          <a:prstGeom prst="line">
            <a:avLst/>
          </a:prstGeom>
          <a:noFill/>
          <a:ln w="9525">
            <a:solidFill>
              <a:srgbClr val="FF0000"/>
            </a:solidFill>
            <a:round/>
            <a:headEnd/>
            <a:tailEnd type="triangle" w="med" len="med"/>
          </a:ln>
        </p:spPr>
        <p:txBody>
          <a:bodyPr/>
          <a:lstStyle/>
          <a:p>
            <a:endParaRPr lang="en-US"/>
          </a:p>
        </p:txBody>
      </p:sp>
      <p:sp>
        <p:nvSpPr>
          <p:cNvPr id="825371" name="Line 27"/>
          <p:cNvSpPr>
            <a:spLocks noChangeShapeType="1"/>
          </p:cNvSpPr>
          <p:nvPr/>
        </p:nvSpPr>
        <p:spPr bwMode="auto">
          <a:xfrm flipV="1">
            <a:off x="3575050" y="3805238"/>
            <a:ext cx="512763" cy="65087"/>
          </a:xfrm>
          <a:prstGeom prst="line">
            <a:avLst/>
          </a:prstGeom>
          <a:noFill/>
          <a:ln w="9525">
            <a:solidFill>
              <a:srgbClr val="FF0000"/>
            </a:solidFill>
            <a:round/>
            <a:headEnd/>
            <a:tailEnd type="triangle" w="med" len="med"/>
          </a:ln>
        </p:spPr>
        <p:txBody>
          <a:bodyPr/>
          <a:lstStyle/>
          <a:p>
            <a:endParaRPr lang="en-US"/>
          </a:p>
        </p:txBody>
      </p:sp>
      <p:sp>
        <p:nvSpPr>
          <p:cNvPr id="825372" name="Line 28"/>
          <p:cNvSpPr>
            <a:spLocks noChangeShapeType="1"/>
          </p:cNvSpPr>
          <p:nvPr/>
        </p:nvSpPr>
        <p:spPr bwMode="auto">
          <a:xfrm flipV="1">
            <a:off x="3665538" y="3859213"/>
            <a:ext cx="468312" cy="77787"/>
          </a:xfrm>
          <a:prstGeom prst="line">
            <a:avLst/>
          </a:prstGeom>
          <a:noFill/>
          <a:ln w="9525">
            <a:solidFill>
              <a:srgbClr val="FF0000"/>
            </a:solidFill>
            <a:round/>
            <a:headEnd/>
            <a:tailEnd type="triangle" w="med" len="med"/>
          </a:ln>
        </p:spPr>
        <p:txBody>
          <a:bodyPr/>
          <a:lstStyle/>
          <a:p>
            <a:endParaRPr lang="en-US"/>
          </a:p>
        </p:txBody>
      </p:sp>
      <p:sp>
        <p:nvSpPr>
          <p:cNvPr id="825373" name="Line 29"/>
          <p:cNvSpPr>
            <a:spLocks noChangeShapeType="1"/>
          </p:cNvSpPr>
          <p:nvPr/>
        </p:nvSpPr>
        <p:spPr bwMode="auto">
          <a:xfrm flipV="1">
            <a:off x="3751263" y="3894138"/>
            <a:ext cx="481012" cy="96837"/>
          </a:xfrm>
          <a:prstGeom prst="line">
            <a:avLst/>
          </a:prstGeom>
          <a:noFill/>
          <a:ln w="9525">
            <a:solidFill>
              <a:srgbClr val="FF0000"/>
            </a:solidFill>
            <a:round/>
            <a:headEnd/>
            <a:tailEnd type="triangle" w="med" len="med"/>
          </a:ln>
        </p:spPr>
        <p:txBody>
          <a:bodyPr/>
          <a:lstStyle/>
          <a:p>
            <a:endParaRPr lang="en-US"/>
          </a:p>
        </p:txBody>
      </p:sp>
      <p:sp>
        <p:nvSpPr>
          <p:cNvPr id="825374" name="Line 30"/>
          <p:cNvSpPr>
            <a:spLocks noChangeShapeType="1"/>
          </p:cNvSpPr>
          <p:nvPr/>
        </p:nvSpPr>
        <p:spPr bwMode="auto">
          <a:xfrm flipV="1">
            <a:off x="3870325" y="3924300"/>
            <a:ext cx="468313" cy="131763"/>
          </a:xfrm>
          <a:prstGeom prst="line">
            <a:avLst/>
          </a:prstGeom>
          <a:noFill/>
          <a:ln w="9525">
            <a:solidFill>
              <a:srgbClr val="FF0000"/>
            </a:solidFill>
            <a:round/>
            <a:headEnd/>
            <a:tailEnd type="triangle" w="med" len="med"/>
          </a:ln>
        </p:spPr>
        <p:txBody>
          <a:bodyPr/>
          <a:lstStyle/>
          <a:p>
            <a:endParaRPr lang="en-US"/>
          </a:p>
        </p:txBody>
      </p:sp>
      <p:sp>
        <p:nvSpPr>
          <p:cNvPr id="825375" name="Line 31"/>
          <p:cNvSpPr>
            <a:spLocks noChangeShapeType="1"/>
          </p:cNvSpPr>
          <p:nvPr/>
        </p:nvSpPr>
        <p:spPr bwMode="auto">
          <a:xfrm flipV="1">
            <a:off x="4208463" y="3967163"/>
            <a:ext cx="338137" cy="142875"/>
          </a:xfrm>
          <a:prstGeom prst="line">
            <a:avLst/>
          </a:prstGeom>
          <a:noFill/>
          <a:ln w="9525">
            <a:solidFill>
              <a:srgbClr val="FF0000"/>
            </a:solidFill>
            <a:round/>
            <a:headEnd/>
            <a:tailEnd type="triangle" w="med" len="med"/>
          </a:ln>
        </p:spPr>
        <p:txBody>
          <a:bodyPr/>
          <a:lstStyle/>
          <a:p>
            <a:endParaRPr lang="en-US"/>
          </a:p>
        </p:txBody>
      </p:sp>
      <p:sp>
        <p:nvSpPr>
          <p:cNvPr id="825376" name="Line 32"/>
          <p:cNvSpPr>
            <a:spLocks noChangeShapeType="1"/>
          </p:cNvSpPr>
          <p:nvPr/>
        </p:nvSpPr>
        <p:spPr bwMode="auto">
          <a:xfrm flipV="1">
            <a:off x="4665663" y="3968750"/>
            <a:ext cx="207962" cy="206375"/>
          </a:xfrm>
          <a:prstGeom prst="line">
            <a:avLst/>
          </a:prstGeom>
          <a:noFill/>
          <a:ln w="9525">
            <a:solidFill>
              <a:srgbClr val="FF0000"/>
            </a:solidFill>
            <a:round/>
            <a:headEnd/>
            <a:tailEnd type="triangle" w="med" len="med"/>
          </a:ln>
        </p:spPr>
        <p:txBody>
          <a:bodyPr/>
          <a:lstStyle/>
          <a:p>
            <a:endParaRPr lang="en-US"/>
          </a:p>
        </p:txBody>
      </p:sp>
      <p:sp>
        <p:nvSpPr>
          <p:cNvPr id="825377" name="Line 33"/>
          <p:cNvSpPr>
            <a:spLocks noChangeShapeType="1"/>
          </p:cNvSpPr>
          <p:nvPr/>
        </p:nvSpPr>
        <p:spPr bwMode="auto">
          <a:xfrm flipH="1" flipV="1">
            <a:off x="5080000" y="3979863"/>
            <a:ext cx="195263" cy="195262"/>
          </a:xfrm>
          <a:prstGeom prst="line">
            <a:avLst/>
          </a:prstGeom>
          <a:noFill/>
          <a:ln w="9525">
            <a:solidFill>
              <a:srgbClr val="FF0000"/>
            </a:solidFill>
            <a:round/>
            <a:headEnd/>
            <a:tailEnd type="triangle" w="med" len="med"/>
          </a:ln>
        </p:spPr>
        <p:txBody>
          <a:bodyPr/>
          <a:lstStyle/>
          <a:p>
            <a:endParaRPr lang="en-US"/>
          </a:p>
        </p:txBody>
      </p:sp>
      <p:sp>
        <p:nvSpPr>
          <p:cNvPr id="825378" name="Line 34"/>
          <p:cNvSpPr>
            <a:spLocks noChangeShapeType="1"/>
          </p:cNvSpPr>
          <p:nvPr/>
        </p:nvSpPr>
        <p:spPr bwMode="auto">
          <a:xfrm flipH="1" flipV="1">
            <a:off x="5462588" y="3948113"/>
            <a:ext cx="379412" cy="130175"/>
          </a:xfrm>
          <a:prstGeom prst="line">
            <a:avLst/>
          </a:prstGeom>
          <a:noFill/>
          <a:ln w="9525">
            <a:solidFill>
              <a:srgbClr val="FF0000"/>
            </a:solidFill>
            <a:round/>
            <a:headEnd/>
            <a:tailEnd type="triangle" w="med" len="med"/>
          </a:ln>
        </p:spPr>
        <p:txBody>
          <a:bodyPr/>
          <a:lstStyle/>
          <a:p>
            <a:endParaRPr lang="en-US"/>
          </a:p>
        </p:txBody>
      </p:sp>
      <p:sp>
        <p:nvSpPr>
          <p:cNvPr id="825379" name="Line 35"/>
          <p:cNvSpPr>
            <a:spLocks noChangeShapeType="1"/>
          </p:cNvSpPr>
          <p:nvPr/>
        </p:nvSpPr>
        <p:spPr bwMode="auto">
          <a:xfrm flipH="1" flipV="1">
            <a:off x="5626100" y="3894138"/>
            <a:ext cx="444500" cy="119062"/>
          </a:xfrm>
          <a:prstGeom prst="line">
            <a:avLst/>
          </a:prstGeom>
          <a:noFill/>
          <a:ln w="9525">
            <a:solidFill>
              <a:srgbClr val="FF0000"/>
            </a:solidFill>
            <a:round/>
            <a:headEnd/>
            <a:tailEnd type="triangle" w="med" len="med"/>
          </a:ln>
        </p:spPr>
        <p:txBody>
          <a:bodyPr/>
          <a:lstStyle/>
          <a:p>
            <a:endParaRPr lang="en-US"/>
          </a:p>
        </p:txBody>
      </p:sp>
      <p:sp>
        <p:nvSpPr>
          <p:cNvPr id="825380" name="Line 36"/>
          <p:cNvSpPr>
            <a:spLocks noChangeShapeType="1"/>
          </p:cNvSpPr>
          <p:nvPr/>
        </p:nvSpPr>
        <p:spPr bwMode="auto">
          <a:xfrm flipH="1" flipV="1">
            <a:off x="5746750" y="3862388"/>
            <a:ext cx="465138" cy="96837"/>
          </a:xfrm>
          <a:prstGeom prst="line">
            <a:avLst/>
          </a:prstGeom>
          <a:noFill/>
          <a:ln w="9525">
            <a:solidFill>
              <a:srgbClr val="FF0000"/>
            </a:solidFill>
            <a:round/>
            <a:headEnd/>
            <a:tailEnd type="triangle" w="med" len="med"/>
          </a:ln>
        </p:spPr>
        <p:txBody>
          <a:bodyPr/>
          <a:lstStyle/>
          <a:p>
            <a:endParaRPr lang="en-US"/>
          </a:p>
        </p:txBody>
      </p:sp>
      <p:sp>
        <p:nvSpPr>
          <p:cNvPr id="825381" name="Line 37"/>
          <p:cNvSpPr>
            <a:spLocks noChangeShapeType="1"/>
          </p:cNvSpPr>
          <p:nvPr/>
        </p:nvSpPr>
        <p:spPr bwMode="auto">
          <a:xfrm flipH="1" flipV="1">
            <a:off x="5800725" y="3841750"/>
            <a:ext cx="487363" cy="52388"/>
          </a:xfrm>
          <a:prstGeom prst="line">
            <a:avLst/>
          </a:prstGeom>
          <a:noFill/>
          <a:ln w="9525">
            <a:solidFill>
              <a:srgbClr val="FF0000"/>
            </a:solidFill>
            <a:round/>
            <a:headEnd/>
            <a:tailEnd type="triangle" w="med" len="med"/>
          </a:ln>
        </p:spPr>
        <p:txBody>
          <a:bodyPr/>
          <a:lstStyle/>
          <a:p>
            <a:endParaRPr lang="en-US"/>
          </a:p>
        </p:txBody>
      </p:sp>
      <p:sp>
        <p:nvSpPr>
          <p:cNvPr id="825382" name="Line 38"/>
          <p:cNvSpPr>
            <a:spLocks noChangeShapeType="1"/>
          </p:cNvSpPr>
          <p:nvPr/>
        </p:nvSpPr>
        <p:spPr bwMode="auto">
          <a:xfrm flipH="1">
            <a:off x="5824538" y="3775075"/>
            <a:ext cx="463550" cy="1588"/>
          </a:xfrm>
          <a:prstGeom prst="line">
            <a:avLst/>
          </a:prstGeom>
          <a:noFill/>
          <a:ln w="9525">
            <a:solidFill>
              <a:srgbClr val="FF0000"/>
            </a:solidFill>
            <a:round/>
            <a:headEnd/>
            <a:tailEnd type="triangle" w="med" len="med"/>
          </a:ln>
        </p:spPr>
        <p:txBody>
          <a:bodyPr/>
          <a:lstStyle/>
          <a:p>
            <a:endParaRPr lang="en-US"/>
          </a:p>
        </p:txBody>
      </p:sp>
      <p:sp>
        <p:nvSpPr>
          <p:cNvPr id="825383" name="Line 39"/>
          <p:cNvSpPr>
            <a:spLocks noChangeShapeType="1"/>
          </p:cNvSpPr>
          <p:nvPr/>
        </p:nvSpPr>
        <p:spPr bwMode="auto">
          <a:xfrm flipH="1">
            <a:off x="5757863" y="3665538"/>
            <a:ext cx="388937" cy="34925"/>
          </a:xfrm>
          <a:prstGeom prst="line">
            <a:avLst/>
          </a:prstGeom>
          <a:noFill/>
          <a:ln w="9525">
            <a:solidFill>
              <a:srgbClr val="FF0000"/>
            </a:solidFill>
            <a:round/>
            <a:headEnd/>
            <a:tailEnd type="triangle" w="med" len="med"/>
          </a:ln>
        </p:spPr>
        <p:txBody>
          <a:bodyPr/>
          <a:lstStyle/>
          <a:p>
            <a:endParaRPr lang="en-US"/>
          </a:p>
        </p:txBody>
      </p:sp>
      <p:sp>
        <p:nvSpPr>
          <p:cNvPr id="825384" name="Line 40"/>
          <p:cNvSpPr>
            <a:spLocks noChangeShapeType="1"/>
          </p:cNvSpPr>
          <p:nvPr/>
        </p:nvSpPr>
        <p:spPr bwMode="auto">
          <a:xfrm flipH="1">
            <a:off x="5508625" y="3568700"/>
            <a:ext cx="344488" cy="66675"/>
          </a:xfrm>
          <a:prstGeom prst="line">
            <a:avLst/>
          </a:prstGeom>
          <a:noFill/>
          <a:ln w="9525">
            <a:solidFill>
              <a:srgbClr val="FF0000"/>
            </a:solidFill>
            <a:round/>
            <a:headEnd/>
            <a:tailEnd type="triangle" w="med" len="med"/>
          </a:ln>
        </p:spPr>
        <p:txBody>
          <a:bodyPr/>
          <a:lstStyle/>
          <a:p>
            <a:endParaRPr lang="en-US"/>
          </a:p>
        </p:txBody>
      </p:sp>
      <p:sp>
        <p:nvSpPr>
          <p:cNvPr id="825385" name="Oval 41"/>
          <p:cNvSpPr>
            <a:spLocks noChangeArrowheads="1"/>
          </p:cNvSpPr>
          <p:nvPr/>
        </p:nvSpPr>
        <p:spPr bwMode="auto">
          <a:xfrm>
            <a:off x="2390775" y="3111500"/>
            <a:ext cx="5040313" cy="12969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386" name="Line 42"/>
          <p:cNvSpPr>
            <a:spLocks noChangeShapeType="1"/>
          </p:cNvSpPr>
          <p:nvPr/>
        </p:nvSpPr>
        <p:spPr bwMode="auto">
          <a:xfrm flipV="1">
            <a:off x="4949825" y="2786063"/>
            <a:ext cx="0" cy="895350"/>
          </a:xfrm>
          <a:prstGeom prst="line">
            <a:avLst/>
          </a:prstGeom>
          <a:noFill/>
          <a:ln w="19050">
            <a:solidFill>
              <a:schemeClr val="tx1"/>
            </a:solidFill>
            <a:prstDash val="dashDot"/>
            <a:round/>
            <a:headEnd/>
            <a:tailEnd/>
          </a:ln>
        </p:spPr>
        <p:txBody>
          <a:bodyPr/>
          <a:lstStyle/>
          <a:p>
            <a:endParaRPr lang="en-US"/>
          </a:p>
        </p:txBody>
      </p:sp>
      <p:sp>
        <p:nvSpPr>
          <p:cNvPr id="825387" name="Line 43"/>
          <p:cNvSpPr>
            <a:spLocks noChangeShapeType="1"/>
          </p:cNvSpPr>
          <p:nvPr/>
        </p:nvSpPr>
        <p:spPr bwMode="auto">
          <a:xfrm flipH="1">
            <a:off x="5011738" y="3113088"/>
            <a:ext cx="79375" cy="125412"/>
          </a:xfrm>
          <a:prstGeom prst="line">
            <a:avLst/>
          </a:prstGeom>
          <a:noFill/>
          <a:ln w="9525">
            <a:solidFill>
              <a:srgbClr val="FF0000"/>
            </a:solidFill>
            <a:round/>
            <a:headEnd/>
            <a:tailEnd type="triangle" w="med" len="med"/>
          </a:ln>
        </p:spPr>
        <p:txBody>
          <a:bodyPr/>
          <a:lstStyle/>
          <a:p>
            <a:endParaRPr lang="en-US"/>
          </a:p>
        </p:txBody>
      </p:sp>
      <p:sp>
        <p:nvSpPr>
          <p:cNvPr id="825388" name="Line 44"/>
          <p:cNvSpPr>
            <a:spLocks noChangeShapeType="1"/>
          </p:cNvSpPr>
          <p:nvPr/>
        </p:nvSpPr>
        <p:spPr bwMode="auto">
          <a:xfrm>
            <a:off x="4478338" y="3122613"/>
            <a:ext cx="115887" cy="115887"/>
          </a:xfrm>
          <a:prstGeom prst="line">
            <a:avLst/>
          </a:prstGeom>
          <a:noFill/>
          <a:ln w="9525">
            <a:solidFill>
              <a:srgbClr val="FF0000"/>
            </a:solidFill>
            <a:round/>
            <a:headEnd/>
            <a:tailEnd type="triangle" w="med" len="med"/>
          </a:ln>
        </p:spPr>
        <p:txBody>
          <a:bodyPr/>
          <a:lstStyle/>
          <a:p>
            <a:endParaRPr lang="en-US"/>
          </a:p>
        </p:txBody>
      </p:sp>
      <p:sp>
        <p:nvSpPr>
          <p:cNvPr id="825389" name="Line 45"/>
          <p:cNvSpPr>
            <a:spLocks noChangeShapeType="1"/>
          </p:cNvSpPr>
          <p:nvPr/>
        </p:nvSpPr>
        <p:spPr bwMode="auto">
          <a:xfrm>
            <a:off x="3937000" y="3157538"/>
            <a:ext cx="222250" cy="98425"/>
          </a:xfrm>
          <a:prstGeom prst="line">
            <a:avLst/>
          </a:prstGeom>
          <a:noFill/>
          <a:ln w="9525">
            <a:solidFill>
              <a:srgbClr val="FF0000"/>
            </a:solidFill>
            <a:round/>
            <a:headEnd/>
            <a:tailEnd type="triangle" w="med" len="med"/>
          </a:ln>
        </p:spPr>
        <p:txBody>
          <a:bodyPr/>
          <a:lstStyle/>
          <a:p>
            <a:endParaRPr lang="en-US"/>
          </a:p>
        </p:txBody>
      </p:sp>
      <p:sp>
        <p:nvSpPr>
          <p:cNvPr id="825390" name="Line 46"/>
          <p:cNvSpPr>
            <a:spLocks noChangeShapeType="1"/>
          </p:cNvSpPr>
          <p:nvPr/>
        </p:nvSpPr>
        <p:spPr bwMode="auto">
          <a:xfrm>
            <a:off x="3413125" y="3238500"/>
            <a:ext cx="301625" cy="52388"/>
          </a:xfrm>
          <a:prstGeom prst="line">
            <a:avLst/>
          </a:prstGeom>
          <a:noFill/>
          <a:ln w="9525">
            <a:solidFill>
              <a:srgbClr val="FF0000"/>
            </a:solidFill>
            <a:round/>
            <a:headEnd/>
            <a:tailEnd type="triangle" w="med" len="med"/>
          </a:ln>
        </p:spPr>
        <p:txBody>
          <a:bodyPr/>
          <a:lstStyle/>
          <a:p>
            <a:endParaRPr lang="en-US"/>
          </a:p>
        </p:txBody>
      </p:sp>
      <p:sp>
        <p:nvSpPr>
          <p:cNvPr id="825391" name="Line 47"/>
          <p:cNvSpPr>
            <a:spLocks noChangeShapeType="1"/>
          </p:cNvSpPr>
          <p:nvPr/>
        </p:nvSpPr>
        <p:spPr bwMode="auto">
          <a:xfrm>
            <a:off x="2906713" y="3362325"/>
            <a:ext cx="276225" cy="26988"/>
          </a:xfrm>
          <a:prstGeom prst="line">
            <a:avLst/>
          </a:prstGeom>
          <a:noFill/>
          <a:ln w="9525">
            <a:solidFill>
              <a:srgbClr val="FF0000"/>
            </a:solidFill>
            <a:round/>
            <a:headEnd/>
            <a:tailEnd type="triangle" w="med" len="med"/>
          </a:ln>
        </p:spPr>
        <p:txBody>
          <a:bodyPr/>
          <a:lstStyle/>
          <a:p>
            <a:endParaRPr lang="en-US"/>
          </a:p>
        </p:txBody>
      </p:sp>
      <p:sp>
        <p:nvSpPr>
          <p:cNvPr id="825392" name="Line 48"/>
          <p:cNvSpPr>
            <a:spLocks noChangeShapeType="1"/>
          </p:cNvSpPr>
          <p:nvPr/>
        </p:nvSpPr>
        <p:spPr bwMode="auto">
          <a:xfrm>
            <a:off x="2427288" y="3663950"/>
            <a:ext cx="187325" cy="0"/>
          </a:xfrm>
          <a:prstGeom prst="line">
            <a:avLst/>
          </a:prstGeom>
          <a:noFill/>
          <a:ln w="9525">
            <a:solidFill>
              <a:srgbClr val="FF0000"/>
            </a:solidFill>
            <a:round/>
            <a:headEnd/>
            <a:tailEnd type="triangle" w="med" len="med"/>
          </a:ln>
        </p:spPr>
        <p:txBody>
          <a:bodyPr/>
          <a:lstStyle/>
          <a:p>
            <a:endParaRPr lang="en-US"/>
          </a:p>
        </p:txBody>
      </p:sp>
      <p:sp>
        <p:nvSpPr>
          <p:cNvPr id="825393" name="Line 49"/>
          <p:cNvSpPr>
            <a:spLocks noChangeShapeType="1"/>
          </p:cNvSpPr>
          <p:nvPr/>
        </p:nvSpPr>
        <p:spPr bwMode="auto">
          <a:xfrm flipV="1">
            <a:off x="2525713" y="3930650"/>
            <a:ext cx="239712" cy="17463"/>
          </a:xfrm>
          <a:prstGeom prst="line">
            <a:avLst/>
          </a:prstGeom>
          <a:noFill/>
          <a:ln w="9525">
            <a:solidFill>
              <a:srgbClr val="FF0000"/>
            </a:solidFill>
            <a:round/>
            <a:headEnd/>
            <a:tailEnd type="triangle" w="med" len="med"/>
          </a:ln>
        </p:spPr>
        <p:txBody>
          <a:bodyPr/>
          <a:lstStyle/>
          <a:p>
            <a:endParaRPr lang="en-US"/>
          </a:p>
        </p:txBody>
      </p:sp>
      <p:sp>
        <p:nvSpPr>
          <p:cNvPr id="825394" name="Line 50"/>
          <p:cNvSpPr>
            <a:spLocks noChangeShapeType="1"/>
          </p:cNvSpPr>
          <p:nvPr/>
        </p:nvSpPr>
        <p:spPr bwMode="auto">
          <a:xfrm flipV="1">
            <a:off x="2800350" y="4029075"/>
            <a:ext cx="284163" cy="79375"/>
          </a:xfrm>
          <a:prstGeom prst="line">
            <a:avLst/>
          </a:prstGeom>
          <a:noFill/>
          <a:ln w="9525">
            <a:solidFill>
              <a:srgbClr val="FF0000"/>
            </a:solidFill>
            <a:round/>
            <a:headEnd/>
            <a:tailEnd type="triangle" w="med" len="med"/>
          </a:ln>
        </p:spPr>
        <p:txBody>
          <a:bodyPr/>
          <a:lstStyle/>
          <a:p>
            <a:endParaRPr lang="en-US"/>
          </a:p>
        </p:txBody>
      </p:sp>
      <p:sp>
        <p:nvSpPr>
          <p:cNvPr id="825395" name="Line 51"/>
          <p:cNvSpPr>
            <a:spLocks noChangeShapeType="1"/>
          </p:cNvSpPr>
          <p:nvPr/>
        </p:nvSpPr>
        <p:spPr bwMode="auto">
          <a:xfrm flipV="1">
            <a:off x="3208338" y="4125913"/>
            <a:ext cx="276225" cy="106362"/>
          </a:xfrm>
          <a:prstGeom prst="line">
            <a:avLst/>
          </a:prstGeom>
          <a:noFill/>
          <a:ln w="9525">
            <a:solidFill>
              <a:srgbClr val="FF0000"/>
            </a:solidFill>
            <a:round/>
            <a:headEnd/>
            <a:tailEnd type="triangle" w="med" len="med"/>
          </a:ln>
        </p:spPr>
        <p:txBody>
          <a:bodyPr/>
          <a:lstStyle/>
          <a:p>
            <a:endParaRPr lang="en-US"/>
          </a:p>
        </p:txBody>
      </p:sp>
      <p:sp>
        <p:nvSpPr>
          <p:cNvPr id="825396" name="Line 52"/>
          <p:cNvSpPr>
            <a:spLocks noChangeShapeType="1"/>
          </p:cNvSpPr>
          <p:nvPr/>
        </p:nvSpPr>
        <p:spPr bwMode="auto">
          <a:xfrm flipV="1">
            <a:off x="3776663" y="4197350"/>
            <a:ext cx="293687" cy="141288"/>
          </a:xfrm>
          <a:prstGeom prst="line">
            <a:avLst/>
          </a:prstGeom>
          <a:noFill/>
          <a:ln w="9525">
            <a:solidFill>
              <a:srgbClr val="FF0000"/>
            </a:solidFill>
            <a:round/>
            <a:headEnd/>
            <a:tailEnd type="triangle" w="med" len="med"/>
          </a:ln>
        </p:spPr>
        <p:txBody>
          <a:bodyPr/>
          <a:lstStyle/>
          <a:p>
            <a:endParaRPr lang="en-US"/>
          </a:p>
        </p:txBody>
      </p:sp>
      <p:sp>
        <p:nvSpPr>
          <p:cNvPr id="825397" name="Line 53"/>
          <p:cNvSpPr>
            <a:spLocks noChangeShapeType="1"/>
          </p:cNvSpPr>
          <p:nvPr/>
        </p:nvSpPr>
        <p:spPr bwMode="auto">
          <a:xfrm flipV="1">
            <a:off x="4584700" y="4232275"/>
            <a:ext cx="134938" cy="168275"/>
          </a:xfrm>
          <a:prstGeom prst="line">
            <a:avLst/>
          </a:prstGeom>
          <a:noFill/>
          <a:ln w="9525">
            <a:solidFill>
              <a:srgbClr val="FF0000"/>
            </a:solidFill>
            <a:round/>
            <a:headEnd/>
            <a:tailEnd type="triangle" w="med" len="med"/>
          </a:ln>
        </p:spPr>
        <p:txBody>
          <a:bodyPr/>
          <a:lstStyle/>
          <a:p>
            <a:endParaRPr lang="en-US"/>
          </a:p>
        </p:txBody>
      </p:sp>
      <p:sp>
        <p:nvSpPr>
          <p:cNvPr id="825398" name="Line 54"/>
          <p:cNvSpPr>
            <a:spLocks noChangeShapeType="1"/>
          </p:cNvSpPr>
          <p:nvPr/>
        </p:nvSpPr>
        <p:spPr bwMode="auto">
          <a:xfrm flipH="1" flipV="1">
            <a:off x="5384800" y="4232275"/>
            <a:ext cx="185738" cy="150813"/>
          </a:xfrm>
          <a:prstGeom prst="line">
            <a:avLst/>
          </a:prstGeom>
          <a:noFill/>
          <a:ln w="9525">
            <a:solidFill>
              <a:srgbClr val="FF0000"/>
            </a:solidFill>
            <a:round/>
            <a:headEnd/>
            <a:tailEnd type="triangle" w="med" len="med"/>
          </a:ln>
        </p:spPr>
        <p:txBody>
          <a:bodyPr/>
          <a:lstStyle/>
          <a:p>
            <a:endParaRPr lang="en-US"/>
          </a:p>
        </p:txBody>
      </p:sp>
      <p:sp>
        <p:nvSpPr>
          <p:cNvPr id="825399" name="Line 55"/>
          <p:cNvSpPr>
            <a:spLocks noChangeShapeType="1"/>
          </p:cNvSpPr>
          <p:nvPr/>
        </p:nvSpPr>
        <p:spPr bwMode="auto">
          <a:xfrm flipH="1" flipV="1">
            <a:off x="6049963" y="4160838"/>
            <a:ext cx="336550" cy="123825"/>
          </a:xfrm>
          <a:prstGeom prst="line">
            <a:avLst/>
          </a:prstGeom>
          <a:noFill/>
          <a:ln w="9525">
            <a:solidFill>
              <a:srgbClr val="FF0000"/>
            </a:solidFill>
            <a:round/>
            <a:headEnd/>
            <a:tailEnd type="triangle" w="med" len="med"/>
          </a:ln>
        </p:spPr>
        <p:txBody>
          <a:bodyPr/>
          <a:lstStyle/>
          <a:p>
            <a:endParaRPr lang="en-US"/>
          </a:p>
        </p:txBody>
      </p:sp>
      <p:sp>
        <p:nvSpPr>
          <p:cNvPr id="825400" name="Line 56"/>
          <p:cNvSpPr>
            <a:spLocks noChangeShapeType="1"/>
          </p:cNvSpPr>
          <p:nvPr/>
        </p:nvSpPr>
        <p:spPr bwMode="auto">
          <a:xfrm flipH="1" flipV="1">
            <a:off x="6521450" y="4089400"/>
            <a:ext cx="381000" cy="63500"/>
          </a:xfrm>
          <a:prstGeom prst="line">
            <a:avLst/>
          </a:prstGeom>
          <a:noFill/>
          <a:ln w="9525">
            <a:solidFill>
              <a:srgbClr val="FF0000"/>
            </a:solidFill>
            <a:round/>
            <a:headEnd/>
            <a:tailEnd type="triangle" w="med" len="med"/>
          </a:ln>
        </p:spPr>
        <p:txBody>
          <a:bodyPr/>
          <a:lstStyle/>
          <a:p>
            <a:endParaRPr lang="en-US"/>
          </a:p>
        </p:txBody>
      </p:sp>
      <p:sp>
        <p:nvSpPr>
          <p:cNvPr id="825401" name="Line 57"/>
          <p:cNvSpPr>
            <a:spLocks noChangeShapeType="1"/>
          </p:cNvSpPr>
          <p:nvPr/>
        </p:nvSpPr>
        <p:spPr bwMode="auto">
          <a:xfrm flipH="1" flipV="1">
            <a:off x="6989763" y="3948113"/>
            <a:ext cx="293687" cy="26987"/>
          </a:xfrm>
          <a:prstGeom prst="line">
            <a:avLst/>
          </a:prstGeom>
          <a:noFill/>
          <a:ln w="9525">
            <a:solidFill>
              <a:srgbClr val="FF0000"/>
            </a:solidFill>
            <a:round/>
            <a:headEnd/>
            <a:tailEnd type="triangle" w="med" len="med"/>
          </a:ln>
        </p:spPr>
        <p:txBody>
          <a:bodyPr/>
          <a:lstStyle/>
          <a:p>
            <a:endParaRPr lang="en-US"/>
          </a:p>
        </p:txBody>
      </p:sp>
      <p:sp>
        <p:nvSpPr>
          <p:cNvPr id="825402" name="Line 58"/>
          <p:cNvSpPr>
            <a:spLocks noChangeShapeType="1"/>
          </p:cNvSpPr>
          <p:nvPr/>
        </p:nvSpPr>
        <p:spPr bwMode="auto">
          <a:xfrm flipH="1">
            <a:off x="7221538" y="3663950"/>
            <a:ext cx="195262" cy="9525"/>
          </a:xfrm>
          <a:prstGeom prst="line">
            <a:avLst/>
          </a:prstGeom>
          <a:noFill/>
          <a:ln w="9525">
            <a:solidFill>
              <a:srgbClr val="FF0000"/>
            </a:solidFill>
            <a:round/>
            <a:headEnd/>
            <a:tailEnd type="triangle" w="med" len="med"/>
          </a:ln>
        </p:spPr>
        <p:txBody>
          <a:bodyPr/>
          <a:lstStyle/>
          <a:p>
            <a:endParaRPr lang="en-US"/>
          </a:p>
        </p:txBody>
      </p:sp>
      <p:sp>
        <p:nvSpPr>
          <p:cNvPr id="825403" name="Line 59"/>
          <p:cNvSpPr>
            <a:spLocks noChangeShapeType="1"/>
          </p:cNvSpPr>
          <p:nvPr/>
        </p:nvSpPr>
        <p:spPr bwMode="auto">
          <a:xfrm flipH="1">
            <a:off x="6875463" y="3406775"/>
            <a:ext cx="177800" cy="44450"/>
          </a:xfrm>
          <a:prstGeom prst="line">
            <a:avLst/>
          </a:prstGeom>
          <a:noFill/>
          <a:ln w="9525">
            <a:solidFill>
              <a:srgbClr val="FF0000"/>
            </a:solidFill>
            <a:round/>
            <a:headEnd/>
            <a:tailEnd type="triangle" w="med" len="med"/>
          </a:ln>
        </p:spPr>
        <p:txBody>
          <a:bodyPr/>
          <a:lstStyle/>
          <a:p>
            <a:endParaRPr lang="en-US"/>
          </a:p>
        </p:txBody>
      </p:sp>
      <p:sp>
        <p:nvSpPr>
          <p:cNvPr id="825404" name="Line 60"/>
          <p:cNvSpPr>
            <a:spLocks noChangeShapeType="1"/>
          </p:cNvSpPr>
          <p:nvPr/>
        </p:nvSpPr>
        <p:spPr bwMode="auto">
          <a:xfrm flipH="1">
            <a:off x="6386513" y="3282950"/>
            <a:ext cx="266700" cy="69850"/>
          </a:xfrm>
          <a:prstGeom prst="line">
            <a:avLst/>
          </a:prstGeom>
          <a:noFill/>
          <a:ln w="9525">
            <a:solidFill>
              <a:srgbClr val="FF0000"/>
            </a:solidFill>
            <a:round/>
            <a:headEnd/>
            <a:tailEnd type="triangle" w="med" len="med"/>
          </a:ln>
        </p:spPr>
        <p:txBody>
          <a:bodyPr/>
          <a:lstStyle/>
          <a:p>
            <a:endParaRPr lang="en-US"/>
          </a:p>
        </p:txBody>
      </p:sp>
      <p:sp>
        <p:nvSpPr>
          <p:cNvPr id="825405" name="Line 61"/>
          <p:cNvSpPr>
            <a:spLocks noChangeShapeType="1"/>
          </p:cNvSpPr>
          <p:nvPr/>
        </p:nvSpPr>
        <p:spPr bwMode="auto">
          <a:xfrm flipH="1">
            <a:off x="6032500" y="3201988"/>
            <a:ext cx="203200" cy="80962"/>
          </a:xfrm>
          <a:prstGeom prst="line">
            <a:avLst/>
          </a:prstGeom>
          <a:noFill/>
          <a:ln w="9525">
            <a:solidFill>
              <a:srgbClr val="FF0000"/>
            </a:solidFill>
            <a:round/>
            <a:headEnd/>
            <a:tailEnd type="triangle" w="med" len="med"/>
          </a:ln>
        </p:spPr>
        <p:txBody>
          <a:bodyPr/>
          <a:lstStyle/>
          <a:p>
            <a:endParaRPr lang="en-US"/>
          </a:p>
        </p:txBody>
      </p:sp>
      <p:sp>
        <p:nvSpPr>
          <p:cNvPr id="825406" name="Line 62"/>
          <p:cNvSpPr>
            <a:spLocks noChangeShapeType="1"/>
          </p:cNvSpPr>
          <p:nvPr/>
        </p:nvSpPr>
        <p:spPr bwMode="auto">
          <a:xfrm flipH="1">
            <a:off x="5570538" y="3140075"/>
            <a:ext cx="160337" cy="106363"/>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5351">
                                            <p:txEl>
                                              <p:pRg st="1" end="1"/>
                                            </p:txEl>
                                          </p:spTgt>
                                        </p:tgtEl>
                                        <p:attrNameLst>
                                          <p:attrName>style.visibility</p:attrName>
                                        </p:attrNameLst>
                                      </p:cBhvr>
                                      <p:to>
                                        <p:strVal val="visible"/>
                                      </p:to>
                                    </p:set>
                                    <p:anim calcmode="lin" valueType="num">
                                      <p:cBhvr additive="base">
                                        <p:cTn id="7" dur="500" fill="hold"/>
                                        <p:tgtEl>
                                          <p:spTgt spid="8253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53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825350"/>
                                        </p:tgtEl>
                                        <p:attrNameLst>
                                          <p:attrName>style.visibility</p:attrName>
                                        </p:attrNameLst>
                                      </p:cBhvr>
                                      <p:to>
                                        <p:strVal val="visible"/>
                                      </p:to>
                                    </p:set>
                                    <p:anim calcmode="lin" valueType="num">
                                      <p:cBhvr>
                                        <p:cTn id="16" dur="500" fill="hold"/>
                                        <p:tgtEl>
                                          <p:spTgt spid="825350"/>
                                        </p:tgtEl>
                                        <p:attrNameLst>
                                          <p:attrName>ppt_w</p:attrName>
                                        </p:attrNameLst>
                                      </p:cBhvr>
                                      <p:tavLst>
                                        <p:tav tm="0">
                                          <p:val>
                                            <p:fltVal val="0"/>
                                          </p:val>
                                        </p:tav>
                                        <p:tav tm="100000">
                                          <p:val>
                                            <p:strVal val="#ppt_w"/>
                                          </p:val>
                                        </p:tav>
                                      </p:tavLst>
                                    </p:anim>
                                    <p:anim calcmode="lin" valueType="num">
                                      <p:cBhvr>
                                        <p:cTn id="17" dur="500" fill="hold"/>
                                        <p:tgtEl>
                                          <p:spTgt spid="825350"/>
                                        </p:tgtEl>
                                        <p:attrNameLst>
                                          <p:attrName>ppt_h</p:attrName>
                                        </p:attrNameLst>
                                      </p:cBhvr>
                                      <p:tavLst>
                                        <p:tav tm="0">
                                          <p:val>
                                            <p:fltVal val="0"/>
                                          </p:val>
                                        </p:tav>
                                        <p:tav tm="100000">
                                          <p:val>
                                            <p:strVal val="#ppt_h"/>
                                          </p:val>
                                        </p:tav>
                                      </p:tavLst>
                                    </p:anim>
                                    <p:animEffect transition="in" filter="fade">
                                      <p:cBhvr>
                                        <p:cTn id="18" dur="500"/>
                                        <p:tgtEl>
                                          <p:spTgt spid="8253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25363"/>
                                        </p:tgtEl>
                                        <p:attrNameLst>
                                          <p:attrName>style.visibility</p:attrName>
                                        </p:attrNameLst>
                                      </p:cBhvr>
                                      <p:to>
                                        <p:strVal val="visible"/>
                                      </p:to>
                                    </p:set>
                                    <p:anim calcmode="lin" valueType="num">
                                      <p:cBhvr additive="base">
                                        <p:cTn id="23" dur="500" fill="hold"/>
                                        <p:tgtEl>
                                          <p:spTgt spid="825363"/>
                                        </p:tgtEl>
                                        <p:attrNameLst>
                                          <p:attrName>ppt_x</p:attrName>
                                        </p:attrNameLst>
                                      </p:cBhvr>
                                      <p:tavLst>
                                        <p:tav tm="0">
                                          <p:val>
                                            <p:strVal val="#ppt_x"/>
                                          </p:val>
                                        </p:tav>
                                        <p:tav tm="100000">
                                          <p:val>
                                            <p:strVal val="#ppt_x"/>
                                          </p:val>
                                        </p:tav>
                                      </p:tavLst>
                                    </p:anim>
                                    <p:anim calcmode="lin" valueType="num">
                                      <p:cBhvr additive="base">
                                        <p:cTn id="24" dur="500" fill="hold"/>
                                        <p:tgtEl>
                                          <p:spTgt spid="8253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par>
                                <p:cTn id="25" presetID="2" presetClass="entr" presetSubtype="1" fill="hold" grpId="0" nodeType="withEffect">
                                  <p:stCondLst>
                                    <p:cond delay="0"/>
                                  </p:stCondLst>
                                  <p:childTnLst>
                                    <p:set>
                                      <p:cBhvr>
                                        <p:cTn id="26" dur="1" fill="hold">
                                          <p:stCondLst>
                                            <p:cond delay="0"/>
                                          </p:stCondLst>
                                        </p:cTn>
                                        <p:tgtEl>
                                          <p:spTgt spid="825364"/>
                                        </p:tgtEl>
                                        <p:attrNameLst>
                                          <p:attrName>style.visibility</p:attrName>
                                        </p:attrNameLst>
                                      </p:cBhvr>
                                      <p:to>
                                        <p:strVal val="visible"/>
                                      </p:to>
                                    </p:set>
                                    <p:anim calcmode="lin" valueType="num">
                                      <p:cBhvr additive="base">
                                        <p:cTn id="27" dur="500" fill="hold"/>
                                        <p:tgtEl>
                                          <p:spTgt spid="825364"/>
                                        </p:tgtEl>
                                        <p:attrNameLst>
                                          <p:attrName>ppt_x</p:attrName>
                                        </p:attrNameLst>
                                      </p:cBhvr>
                                      <p:tavLst>
                                        <p:tav tm="0">
                                          <p:val>
                                            <p:strVal val="#ppt_x"/>
                                          </p:val>
                                        </p:tav>
                                        <p:tav tm="100000">
                                          <p:val>
                                            <p:strVal val="#ppt_x"/>
                                          </p:val>
                                        </p:tav>
                                      </p:tavLst>
                                    </p:anim>
                                    <p:anim calcmode="lin" valueType="num">
                                      <p:cBhvr additive="base">
                                        <p:cTn id="28" dur="500" fill="hold"/>
                                        <p:tgtEl>
                                          <p:spTgt spid="8253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25366"/>
                                        </p:tgtEl>
                                        <p:attrNameLst>
                                          <p:attrName>style.visibility</p:attrName>
                                        </p:attrNameLst>
                                      </p:cBhvr>
                                      <p:to>
                                        <p:strVal val="visible"/>
                                      </p:to>
                                    </p:set>
                                    <p:anim calcmode="lin" valueType="num">
                                      <p:cBhvr additive="base">
                                        <p:cTn id="32" dur="500" fill="hold"/>
                                        <p:tgtEl>
                                          <p:spTgt spid="825366"/>
                                        </p:tgtEl>
                                        <p:attrNameLst>
                                          <p:attrName>ppt_x</p:attrName>
                                        </p:attrNameLst>
                                      </p:cBhvr>
                                      <p:tavLst>
                                        <p:tav tm="0">
                                          <p:val>
                                            <p:strVal val="#ppt_x"/>
                                          </p:val>
                                        </p:tav>
                                        <p:tav tm="100000">
                                          <p:val>
                                            <p:strVal val="#ppt_x"/>
                                          </p:val>
                                        </p:tav>
                                      </p:tavLst>
                                    </p:anim>
                                    <p:anim calcmode="lin" valueType="num">
                                      <p:cBhvr additive="base">
                                        <p:cTn id="33" dur="500" fill="hold"/>
                                        <p:tgtEl>
                                          <p:spTgt spid="8253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825367"/>
                                        </p:tgtEl>
                                        <p:attrNameLst>
                                          <p:attrName>style.visibility</p:attrName>
                                        </p:attrNameLst>
                                      </p:cBhvr>
                                      <p:to>
                                        <p:strVal val="visible"/>
                                      </p:to>
                                    </p:set>
                                    <p:anim calcmode="lin" valueType="num">
                                      <p:cBhvr additive="base">
                                        <p:cTn id="37" dur="500" fill="hold"/>
                                        <p:tgtEl>
                                          <p:spTgt spid="825367"/>
                                        </p:tgtEl>
                                        <p:attrNameLst>
                                          <p:attrName>ppt_x</p:attrName>
                                        </p:attrNameLst>
                                      </p:cBhvr>
                                      <p:tavLst>
                                        <p:tav tm="0">
                                          <p:val>
                                            <p:strVal val="#ppt_x"/>
                                          </p:val>
                                        </p:tav>
                                        <p:tav tm="100000">
                                          <p:val>
                                            <p:strVal val="#ppt_x"/>
                                          </p:val>
                                        </p:tav>
                                      </p:tavLst>
                                    </p:anim>
                                    <p:anim calcmode="lin" valueType="num">
                                      <p:cBhvr additive="base">
                                        <p:cTn id="38" dur="500" fill="hold"/>
                                        <p:tgtEl>
                                          <p:spTgt spid="8253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825368"/>
                                        </p:tgtEl>
                                        <p:attrNameLst>
                                          <p:attrName>style.visibility</p:attrName>
                                        </p:attrNameLst>
                                      </p:cBhvr>
                                      <p:to>
                                        <p:strVal val="visible"/>
                                      </p:to>
                                    </p:set>
                                    <p:anim calcmode="lin" valueType="num">
                                      <p:cBhvr additive="base">
                                        <p:cTn id="42" dur="500" fill="hold"/>
                                        <p:tgtEl>
                                          <p:spTgt spid="825368"/>
                                        </p:tgtEl>
                                        <p:attrNameLst>
                                          <p:attrName>ppt_x</p:attrName>
                                        </p:attrNameLst>
                                      </p:cBhvr>
                                      <p:tavLst>
                                        <p:tav tm="0">
                                          <p:val>
                                            <p:strVal val="#ppt_x"/>
                                          </p:val>
                                        </p:tav>
                                        <p:tav tm="100000">
                                          <p:val>
                                            <p:strVal val="#ppt_x"/>
                                          </p:val>
                                        </p:tav>
                                      </p:tavLst>
                                    </p:anim>
                                    <p:anim calcmode="lin" valueType="num">
                                      <p:cBhvr additive="base">
                                        <p:cTn id="43" dur="500" fill="hold"/>
                                        <p:tgtEl>
                                          <p:spTgt spid="8253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825369"/>
                                        </p:tgtEl>
                                        <p:attrNameLst>
                                          <p:attrName>style.visibility</p:attrName>
                                        </p:attrNameLst>
                                      </p:cBhvr>
                                      <p:to>
                                        <p:strVal val="visible"/>
                                      </p:to>
                                    </p:set>
                                    <p:anim calcmode="lin" valueType="num">
                                      <p:cBhvr additive="base">
                                        <p:cTn id="47" dur="500" fill="hold"/>
                                        <p:tgtEl>
                                          <p:spTgt spid="825369"/>
                                        </p:tgtEl>
                                        <p:attrNameLst>
                                          <p:attrName>ppt_x</p:attrName>
                                        </p:attrNameLst>
                                      </p:cBhvr>
                                      <p:tavLst>
                                        <p:tav tm="0">
                                          <p:val>
                                            <p:strVal val="#ppt_x"/>
                                          </p:val>
                                        </p:tav>
                                        <p:tav tm="100000">
                                          <p:val>
                                            <p:strVal val="#ppt_x"/>
                                          </p:val>
                                        </p:tav>
                                      </p:tavLst>
                                    </p:anim>
                                    <p:anim calcmode="lin" valueType="num">
                                      <p:cBhvr additive="base">
                                        <p:cTn id="48" dur="500" fill="hold"/>
                                        <p:tgtEl>
                                          <p:spTgt spid="8253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9" fill="hold">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825370"/>
                                        </p:tgtEl>
                                        <p:attrNameLst>
                                          <p:attrName>style.visibility</p:attrName>
                                        </p:attrNameLst>
                                      </p:cBhvr>
                                      <p:to>
                                        <p:strVal val="visible"/>
                                      </p:to>
                                    </p:set>
                                    <p:anim calcmode="lin" valueType="num">
                                      <p:cBhvr additive="base">
                                        <p:cTn id="52" dur="500" fill="hold"/>
                                        <p:tgtEl>
                                          <p:spTgt spid="825370"/>
                                        </p:tgtEl>
                                        <p:attrNameLst>
                                          <p:attrName>ppt_x</p:attrName>
                                        </p:attrNameLst>
                                      </p:cBhvr>
                                      <p:tavLst>
                                        <p:tav tm="0">
                                          <p:val>
                                            <p:strVal val="#ppt_x"/>
                                          </p:val>
                                        </p:tav>
                                        <p:tav tm="100000">
                                          <p:val>
                                            <p:strVal val="#ppt_x"/>
                                          </p:val>
                                        </p:tav>
                                      </p:tavLst>
                                    </p:anim>
                                    <p:anim calcmode="lin" valueType="num">
                                      <p:cBhvr additive="base">
                                        <p:cTn id="53" dur="500" fill="hold"/>
                                        <p:tgtEl>
                                          <p:spTgt spid="8253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825371"/>
                                        </p:tgtEl>
                                        <p:attrNameLst>
                                          <p:attrName>style.visibility</p:attrName>
                                        </p:attrNameLst>
                                      </p:cBhvr>
                                      <p:to>
                                        <p:strVal val="visible"/>
                                      </p:to>
                                    </p:set>
                                    <p:anim calcmode="lin" valueType="num">
                                      <p:cBhvr additive="base">
                                        <p:cTn id="57" dur="500" fill="hold"/>
                                        <p:tgtEl>
                                          <p:spTgt spid="825371"/>
                                        </p:tgtEl>
                                        <p:attrNameLst>
                                          <p:attrName>ppt_x</p:attrName>
                                        </p:attrNameLst>
                                      </p:cBhvr>
                                      <p:tavLst>
                                        <p:tav tm="0">
                                          <p:val>
                                            <p:strVal val="#ppt_x"/>
                                          </p:val>
                                        </p:tav>
                                        <p:tav tm="100000">
                                          <p:val>
                                            <p:strVal val="#ppt_x"/>
                                          </p:val>
                                        </p:tav>
                                      </p:tavLst>
                                    </p:anim>
                                    <p:anim calcmode="lin" valueType="num">
                                      <p:cBhvr additive="base">
                                        <p:cTn id="58" dur="500" fill="hold"/>
                                        <p:tgtEl>
                                          <p:spTgt spid="8253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9" fill="hold">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825372"/>
                                        </p:tgtEl>
                                        <p:attrNameLst>
                                          <p:attrName>style.visibility</p:attrName>
                                        </p:attrNameLst>
                                      </p:cBhvr>
                                      <p:to>
                                        <p:strVal val="visible"/>
                                      </p:to>
                                    </p:set>
                                    <p:anim calcmode="lin" valueType="num">
                                      <p:cBhvr additive="base">
                                        <p:cTn id="62" dur="500" fill="hold"/>
                                        <p:tgtEl>
                                          <p:spTgt spid="825372"/>
                                        </p:tgtEl>
                                        <p:attrNameLst>
                                          <p:attrName>ppt_x</p:attrName>
                                        </p:attrNameLst>
                                      </p:cBhvr>
                                      <p:tavLst>
                                        <p:tav tm="0">
                                          <p:val>
                                            <p:strVal val="#ppt_x"/>
                                          </p:val>
                                        </p:tav>
                                        <p:tav tm="100000">
                                          <p:val>
                                            <p:strVal val="#ppt_x"/>
                                          </p:val>
                                        </p:tav>
                                      </p:tavLst>
                                    </p:anim>
                                    <p:anim calcmode="lin" valueType="num">
                                      <p:cBhvr additive="base">
                                        <p:cTn id="63" dur="500" fill="hold"/>
                                        <p:tgtEl>
                                          <p:spTgt spid="8253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p:stCondLst>
                              <p:cond delay="4000"/>
                            </p:stCondLst>
                            <p:childTnLst>
                              <p:par>
                                <p:cTn id="65" presetID="2" presetClass="entr" presetSubtype="1" fill="hold" grpId="0" nodeType="afterEffect">
                                  <p:stCondLst>
                                    <p:cond delay="0"/>
                                  </p:stCondLst>
                                  <p:childTnLst>
                                    <p:set>
                                      <p:cBhvr>
                                        <p:cTn id="66" dur="1" fill="hold">
                                          <p:stCondLst>
                                            <p:cond delay="0"/>
                                          </p:stCondLst>
                                        </p:cTn>
                                        <p:tgtEl>
                                          <p:spTgt spid="825373"/>
                                        </p:tgtEl>
                                        <p:attrNameLst>
                                          <p:attrName>style.visibility</p:attrName>
                                        </p:attrNameLst>
                                      </p:cBhvr>
                                      <p:to>
                                        <p:strVal val="visible"/>
                                      </p:to>
                                    </p:set>
                                    <p:anim calcmode="lin" valueType="num">
                                      <p:cBhvr additive="base">
                                        <p:cTn id="67" dur="500" fill="hold"/>
                                        <p:tgtEl>
                                          <p:spTgt spid="825373"/>
                                        </p:tgtEl>
                                        <p:attrNameLst>
                                          <p:attrName>ppt_x</p:attrName>
                                        </p:attrNameLst>
                                      </p:cBhvr>
                                      <p:tavLst>
                                        <p:tav tm="0">
                                          <p:val>
                                            <p:strVal val="#ppt_x"/>
                                          </p:val>
                                        </p:tav>
                                        <p:tav tm="100000">
                                          <p:val>
                                            <p:strVal val="#ppt_x"/>
                                          </p:val>
                                        </p:tav>
                                      </p:tavLst>
                                    </p:anim>
                                    <p:anim calcmode="lin" valueType="num">
                                      <p:cBhvr additive="base">
                                        <p:cTn id="68" dur="500" fill="hold"/>
                                        <p:tgtEl>
                                          <p:spTgt spid="8253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825374"/>
                                        </p:tgtEl>
                                        <p:attrNameLst>
                                          <p:attrName>style.visibility</p:attrName>
                                        </p:attrNameLst>
                                      </p:cBhvr>
                                      <p:to>
                                        <p:strVal val="visible"/>
                                      </p:to>
                                    </p:set>
                                    <p:anim calcmode="lin" valueType="num">
                                      <p:cBhvr additive="base">
                                        <p:cTn id="72" dur="500" fill="hold"/>
                                        <p:tgtEl>
                                          <p:spTgt spid="825374"/>
                                        </p:tgtEl>
                                        <p:attrNameLst>
                                          <p:attrName>ppt_x</p:attrName>
                                        </p:attrNameLst>
                                      </p:cBhvr>
                                      <p:tavLst>
                                        <p:tav tm="0">
                                          <p:val>
                                            <p:strVal val="#ppt_x"/>
                                          </p:val>
                                        </p:tav>
                                        <p:tav tm="100000">
                                          <p:val>
                                            <p:strVal val="#ppt_x"/>
                                          </p:val>
                                        </p:tav>
                                      </p:tavLst>
                                    </p:anim>
                                    <p:anim calcmode="lin" valueType="num">
                                      <p:cBhvr additive="base">
                                        <p:cTn id="73" dur="500" fill="hold"/>
                                        <p:tgtEl>
                                          <p:spTgt spid="8253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825375"/>
                                        </p:tgtEl>
                                        <p:attrNameLst>
                                          <p:attrName>style.visibility</p:attrName>
                                        </p:attrNameLst>
                                      </p:cBhvr>
                                      <p:to>
                                        <p:strVal val="visible"/>
                                      </p:to>
                                    </p:set>
                                    <p:anim calcmode="lin" valueType="num">
                                      <p:cBhvr additive="base">
                                        <p:cTn id="77" dur="500" fill="hold"/>
                                        <p:tgtEl>
                                          <p:spTgt spid="825375"/>
                                        </p:tgtEl>
                                        <p:attrNameLst>
                                          <p:attrName>ppt_x</p:attrName>
                                        </p:attrNameLst>
                                      </p:cBhvr>
                                      <p:tavLst>
                                        <p:tav tm="0">
                                          <p:val>
                                            <p:strVal val="#ppt_x"/>
                                          </p:val>
                                        </p:tav>
                                        <p:tav tm="100000">
                                          <p:val>
                                            <p:strVal val="#ppt_x"/>
                                          </p:val>
                                        </p:tav>
                                      </p:tavLst>
                                    </p:anim>
                                    <p:anim calcmode="lin" valueType="num">
                                      <p:cBhvr additive="base">
                                        <p:cTn id="78" dur="500" fill="hold"/>
                                        <p:tgtEl>
                                          <p:spTgt spid="8253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9" fill="hold">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825376"/>
                                        </p:tgtEl>
                                        <p:attrNameLst>
                                          <p:attrName>style.visibility</p:attrName>
                                        </p:attrNameLst>
                                      </p:cBhvr>
                                      <p:to>
                                        <p:strVal val="visible"/>
                                      </p:to>
                                    </p:set>
                                    <p:anim calcmode="lin" valueType="num">
                                      <p:cBhvr additive="base">
                                        <p:cTn id="82" dur="500" fill="hold"/>
                                        <p:tgtEl>
                                          <p:spTgt spid="825376"/>
                                        </p:tgtEl>
                                        <p:attrNameLst>
                                          <p:attrName>ppt_x</p:attrName>
                                        </p:attrNameLst>
                                      </p:cBhvr>
                                      <p:tavLst>
                                        <p:tav tm="0">
                                          <p:val>
                                            <p:strVal val="#ppt_x"/>
                                          </p:val>
                                        </p:tav>
                                        <p:tav tm="100000">
                                          <p:val>
                                            <p:strVal val="#ppt_x"/>
                                          </p:val>
                                        </p:tav>
                                      </p:tavLst>
                                    </p:anim>
                                    <p:anim calcmode="lin" valueType="num">
                                      <p:cBhvr additive="base">
                                        <p:cTn id="83" dur="500" fill="hold"/>
                                        <p:tgtEl>
                                          <p:spTgt spid="8253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p:stCondLst>
                              <p:cond delay="6000"/>
                            </p:stCondLst>
                            <p:childTnLst>
                              <p:par>
                                <p:cTn id="85" presetID="2" presetClass="entr" presetSubtype="1" fill="hold" grpId="0" nodeType="afterEffect">
                                  <p:stCondLst>
                                    <p:cond delay="0"/>
                                  </p:stCondLst>
                                  <p:childTnLst>
                                    <p:set>
                                      <p:cBhvr>
                                        <p:cTn id="86" dur="1" fill="hold">
                                          <p:stCondLst>
                                            <p:cond delay="0"/>
                                          </p:stCondLst>
                                        </p:cTn>
                                        <p:tgtEl>
                                          <p:spTgt spid="825377"/>
                                        </p:tgtEl>
                                        <p:attrNameLst>
                                          <p:attrName>style.visibility</p:attrName>
                                        </p:attrNameLst>
                                      </p:cBhvr>
                                      <p:to>
                                        <p:strVal val="visible"/>
                                      </p:to>
                                    </p:set>
                                    <p:anim calcmode="lin" valueType="num">
                                      <p:cBhvr additive="base">
                                        <p:cTn id="87" dur="500" fill="hold"/>
                                        <p:tgtEl>
                                          <p:spTgt spid="825377"/>
                                        </p:tgtEl>
                                        <p:attrNameLst>
                                          <p:attrName>ppt_x</p:attrName>
                                        </p:attrNameLst>
                                      </p:cBhvr>
                                      <p:tavLst>
                                        <p:tav tm="0">
                                          <p:val>
                                            <p:strVal val="#ppt_x"/>
                                          </p:val>
                                        </p:tav>
                                        <p:tav tm="100000">
                                          <p:val>
                                            <p:strVal val="#ppt_x"/>
                                          </p:val>
                                        </p:tav>
                                      </p:tavLst>
                                    </p:anim>
                                    <p:anim calcmode="lin" valueType="num">
                                      <p:cBhvr additive="base">
                                        <p:cTn id="88" dur="500" fill="hold"/>
                                        <p:tgtEl>
                                          <p:spTgt spid="8253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9" fill="hold">
                            <p:stCondLst>
                              <p:cond delay="6500"/>
                            </p:stCondLst>
                            <p:childTnLst>
                              <p:par>
                                <p:cTn id="90" presetID="2" presetClass="entr" presetSubtype="1" fill="hold" grpId="0" nodeType="afterEffect">
                                  <p:stCondLst>
                                    <p:cond delay="0"/>
                                  </p:stCondLst>
                                  <p:childTnLst>
                                    <p:set>
                                      <p:cBhvr>
                                        <p:cTn id="91" dur="1" fill="hold">
                                          <p:stCondLst>
                                            <p:cond delay="0"/>
                                          </p:stCondLst>
                                        </p:cTn>
                                        <p:tgtEl>
                                          <p:spTgt spid="825378"/>
                                        </p:tgtEl>
                                        <p:attrNameLst>
                                          <p:attrName>style.visibility</p:attrName>
                                        </p:attrNameLst>
                                      </p:cBhvr>
                                      <p:to>
                                        <p:strVal val="visible"/>
                                      </p:to>
                                    </p:set>
                                    <p:anim calcmode="lin" valueType="num">
                                      <p:cBhvr additive="base">
                                        <p:cTn id="92" dur="500" fill="hold"/>
                                        <p:tgtEl>
                                          <p:spTgt spid="825378"/>
                                        </p:tgtEl>
                                        <p:attrNameLst>
                                          <p:attrName>ppt_x</p:attrName>
                                        </p:attrNameLst>
                                      </p:cBhvr>
                                      <p:tavLst>
                                        <p:tav tm="0">
                                          <p:val>
                                            <p:strVal val="#ppt_x"/>
                                          </p:val>
                                        </p:tav>
                                        <p:tav tm="100000">
                                          <p:val>
                                            <p:strVal val="#ppt_x"/>
                                          </p:val>
                                        </p:tav>
                                      </p:tavLst>
                                    </p:anim>
                                    <p:anim calcmode="lin" valueType="num">
                                      <p:cBhvr additive="base">
                                        <p:cTn id="93" dur="500" fill="hold"/>
                                        <p:tgtEl>
                                          <p:spTgt spid="825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4" fill="hold">
                            <p:stCondLst>
                              <p:cond delay="7000"/>
                            </p:stCondLst>
                            <p:childTnLst>
                              <p:par>
                                <p:cTn id="95" presetID="2" presetClass="entr" presetSubtype="1" fill="hold" grpId="0" nodeType="afterEffect">
                                  <p:stCondLst>
                                    <p:cond delay="0"/>
                                  </p:stCondLst>
                                  <p:childTnLst>
                                    <p:set>
                                      <p:cBhvr>
                                        <p:cTn id="96" dur="1" fill="hold">
                                          <p:stCondLst>
                                            <p:cond delay="0"/>
                                          </p:stCondLst>
                                        </p:cTn>
                                        <p:tgtEl>
                                          <p:spTgt spid="825379"/>
                                        </p:tgtEl>
                                        <p:attrNameLst>
                                          <p:attrName>style.visibility</p:attrName>
                                        </p:attrNameLst>
                                      </p:cBhvr>
                                      <p:to>
                                        <p:strVal val="visible"/>
                                      </p:to>
                                    </p:set>
                                    <p:anim calcmode="lin" valueType="num">
                                      <p:cBhvr additive="base">
                                        <p:cTn id="97" dur="500" fill="hold"/>
                                        <p:tgtEl>
                                          <p:spTgt spid="825379"/>
                                        </p:tgtEl>
                                        <p:attrNameLst>
                                          <p:attrName>ppt_x</p:attrName>
                                        </p:attrNameLst>
                                      </p:cBhvr>
                                      <p:tavLst>
                                        <p:tav tm="0">
                                          <p:val>
                                            <p:strVal val="#ppt_x"/>
                                          </p:val>
                                        </p:tav>
                                        <p:tav tm="100000">
                                          <p:val>
                                            <p:strVal val="#ppt_x"/>
                                          </p:val>
                                        </p:tav>
                                      </p:tavLst>
                                    </p:anim>
                                    <p:anim calcmode="lin" valueType="num">
                                      <p:cBhvr additive="base">
                                        <p:cTn id="98" dur="500" fill="hold"/>
                                        <p:tgtEl>
                                          <p:spTgt spid="825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p:stCondLst>
                              <p:cond delay="7500"/>
                            </p:stCondLst>
                            <p:childTnLst>
                              <p:par>
                                <p:cTn id="100" presetID="2" presetClass="entr" presetSubtype="1" fill="hold" grpId="0" nodeType="afterEffect">
                                  <p:stCondLst>
                                    <p:cond delay="0"/>
                                  </p:stCondLst>
                                  <p:childTnLst>
                                    <p:set>
                                      <p:cBhvr>
                                        <p:cTn id="101" dur="1" fill="hold">
                                          <p:stCondLst>
                                            <p:cond delay="0"/>
                                          </p:stCondLst>
                                        </p:cTn>
                                        <p:tgtEl>
                                          <p:spTgt spid="825380"/>
                                        </p:tgtEl>
                                        <p:attrNameLst>
                                          <p:attrName>style.visibility</p:attrName>
                                        </p:attrNameLst>
                                      </p:cBhvr>
                                      <p:to>
                                        <p:strVal val="visible"/>
                                      </p:to>
                                    </p:set>
                                    <p:anim calcmode="lin" valueType="num">
                                      <p:cBhvr additive="base">
                                        <p:cTn id="102" dur="500" fill="hold"/>
                                        <p:tgtEl>
                                          <p:spTgt spid="825380"/>
                                        </p:tgtEl>
                                        <p:attrNameLst>
                                          <p:attrName>ppt_x</p:attrName>
                                        </p:attrNameLst>
                                      </p:cBhvr>
                                      <p:tavLst>
                                        <p:tav tm="0">
                                          <p:val>
                                            <p:strVal val="#ppt_x"/>
                                          </p:val>
                                        </p:tav>
                                        <p:tav tm="100000">
                                          <p:val>
                                            <p:strVal val="#ppt_x"/>
                                          </p:val>
                                        </p:tav>
                                      </p:tavLst>
                                    </p:anim>
                                    <p:anim calcmode="lin" valueType="num">
                                      <p:cBhvr additive="base">
                                        <p:cTn id="103" dur="500" fill="hold"/>
                                        <p:tgtEl>
                                          <p:spTgt spid="825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p:stCondLst>
                              <p:cond delay="8000"/>
                            </p:stCondLst>
                            <p:childTnLst>
                              <p:par>
                                <p:cTn id="105" presetID="2" presetClass="entr" presetSubtype="1" fill="hold" grpId="0" nodeType="afterEffect">
                                  <p:stCondLst>
                                    <p:cond delay="0"/>
                                  </p:stCondLst>
                                  <p:childTnLst>
                                    <p:set>
                                      <p:cBhvr>
                                        <p:cTn id="106" dur="1" fill="hold">
                                          <p:stCondLst>
                                            <p:cond delay="0"/>
                                          </p:stCondLst>
                                        </p:cTn>
                                        <p:tgtEl>
                                          <p:spTgt spid="825381"/>
                                        </p:tgtEl>
                                        <p:attrNameLst>
                                          <p:attrName>style.visibility</p:attrName>
                                        </p:attrNameLst>
                                      </p:cBhvr>
                                      <p:to>
                                        <p:strVal val="visible"/>
                                      </p:to>
                                    </p:set>
                                    <p:anim calcmode="lin" valueType="num">
                                      <p:cBhvr additive="base">
                                        <p:cTn id="107" dur="500" fill="hold"/>
                                        <p:tgtEl>
                                          <p:spTgt spid="825381"/>
                                        </p:tgtEl>
                                        <p:attrNameLst>
                                          <p:attrName>ppt_x</p:attrName>
                                        </p:attrNameLst>
                                      </p:cBhvr>
                                      <p:tavLst>
                                        <p:tav tm="0">
                                          <p:val>
                                            <p:strVal val="#ppt_x"/>
                                          </p:val>
                                        </p:tav>
                                        <p:tav tm="100000">
                                          <p:val>
                                            <p:strVal val="#ppt_x"/>
                                          </p:val>
                                        </p:tav>
                                      </p:tavLst>
                                    </p:anim>
                                    <p:anim calcmode="lin" valueType="num">
                                      <p:cBhvr additive="base">
                                        <p:cTn id="108" dur="500" fill="hold"/>
                                        <p:tgtEl>
                                          <p:spTgt spid="825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p:stCondLst>
                              <p:cond delay="8500"/>
                            </p:stCondLst>
                            <p:childTnLst>
                              <p:par>
                                <p:cTn id="110" presetID="2" presetClass="entr" presetSubtype="1" fill="hold" grpId="0" nodeType="afterEffect">
                                  <p:stCondLst>
                                    <p:cond delay="0"/>
                                  </p:stCondLst>
                                  <p:childTnLst>
                                    <p:set>
                                      <p:cBhvr>
                                        <p:cTn id="111" dur="1" fill="hold">
                                          <p:stCondLst>
                                            <p:cond delay="0"/>
                                          </p:stCondLst>
                                        </p:cTn>
                                        <p:tgtEl>
                                          <p:spTgt spid="825382"/>
                                        </p:tgtEl>
                                        <p:attrNameLst>
                                          <p:attrName>style.visibility</p:attrName>
                                        </p:attrNameLst>
                                      </p:cBhvr>
                                      <p:to>
                                        <p:strVal val="visible"/>
                                      </p:to>
                                    </p:set>
                                    <p:anim calcmode="lin" valueType="num">
                                      <p:cBhvr additive="base">
                                        <p:cTn id="112" dur="500" fill="hold"/>
                                        <p:tgtEl>
                                          <p:spTgt spid="825382"/>
                                        </p:tgtEl>
                                        <p:attrNameLst>
                                          <p:attrName>ppt_x</p:attrName>
                                        </p:attrNameLst>
                                      </p:cBhvr>
                                      <p:tavLst>
                                        <p:tav tm="0">
                                          <p:val>
                                            <p:strVal val="#ppt_x"/>
                                          </p:val>
                                        </p:tav>
                                        <p:tav tm="100000">
                                          <p:val>
                                            <p:strVal val="#ppt_x"/>
                                          </p:val>
                                        </p:tav>
                                      </p:tavLst>
                                    </p:anim>
                                    <p:anim calcmode="lin" valueType="num">
                                      <p:cBhvr additive="base">
                                        <p:cTn id="113" dur="500" fill="hold"/>
                                        <p:tgtEl>
                                          <p:spTgt spid="825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p:stCondLst>
                              <p:cond delay="9000"/>
                            </p:stCondLst>
                            <p:childTnLst>
                              <p:par>
                                <p:cTn id="115" presetID="2" presetClass="entr" presetSubtype="1" fill="hold" grpId="0" nodeType="afterEffect">
                                  <p:stCondLst>
                                    <p:cond delay="0"/>
                                  </p:stCondLst>
                                  <p:childTnLst>
                                    <p:set>
                                      <p:cBhvr>
                                        <p:cTn id="116" dur="1" fill="hold">
                                          <p:stCondLst>
                                            <p:cond delay="0"/>
                                          </p:stCondLst>
                                        </p:cTn>
                                        <p:tgtEl>
                                          <p:spTgt spid="825383"/>
                                        </p:tgtEl>
                                        <p:attrNameLst>
                                          <p:attrName>style.visibility</p:attrName>
                                        </p:attrNameLst>
                                      </p:cBhvr>
                                      <p:to>
                                        <p:strVal val="visible"/>
                                      </p:to>
                                    </p:set>
                                    <p:anim calcmode="lin" valueType="num">
                                      <p:cBhvr additive="base">
                                        <p:cTn id="117" dur="500" fill="hold"/>
                                        <p:tgtEl>
                                          <p:spTgt spid="825383"/>
                                        </p:tgtEl>
                                        <p:attrNameLst>
                                          <p:attrName>ppt_x</p:attrName>
                                        </p:attrNameLst>
                                      </p:cBhvr>
                                      <p:tavLst>
                                        <p:tav tm="0">
                                          <p:val>
                                            <p:strVal val="#ppt_x"/>
                                          </p:val>
                                        </p:tav>
                                        <p:tav tm="100000">
                                          <p:val>
                                            <p:strVal val="#ppt_x"/>
                                          </p:val>
                                        </p:tav>
                                      </p:tavLst>
                                    </p:anim>
                                    <p:anim calcmode="lin" valueType="num">
                                      <p:cBhvr additive="base">
                                        <p:cTn id="118" dur="500" fill="hold"/>
                                        <p:tgtEl>
                                          <p:spTgt spid="825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p:stCondLst>
                              <p:cond delay="9500"/>
                            </p:stCondLst>
                            <p:childTnLst>
                              <p:par>
                                <p:cTn id="120" presetID="2" presetClass="entr" presetSubtype="1" fill="hold" grpId="0" nodeType="afterEffect">
                                  <p:stCondLst>
                                    <p:cond delay="0"/>
                                  </p:stCondLst>
                                  <p:childTnLst>
                                    <p:set>
                                      <p:cBhvr>
                                        <p:cTn id="121" dur="1" fill="hold">
                                          <p:stCondLst>
                                            <p:cond delay="0"/>
                                          </p:stCondLst>
                                        </p:cTn>
                                        <p:tgtEl>
                                          <p:spTgt spid="825384"/>
                                        </p:tgtEl>
                                        <p:attrNameLst>
                                          <p:attrName>style.visibility</p:attrName>
                                        </p:attrNameLst>
                                      </p:cBhvr>
                                      <p:to>
                                        <p:strVal val="visible"/>
                                      </p:to>
                                    </p:set>
                                    <p:anim calcmode="lin" valueType="num">
                                      <p:cBhvr additive="base">
                                        <p:cTn id="122" dur="500" fill="hold"/>
                                        <p:tgtEl>
                                          <p:spTgt spid="825384"/>
                                        </p:tgtEl>
                                        <p:attrNameLst>
                                          <p:attrName>ppt_x</p:attrName>
                                        </p:attrNameLst>
                                      </p:cBhvr>
                                      <p:tavLst>
                                        <p:tav tm="0">
                                          <p:val>
                                            <p:strVal val="#ppt_x"/>
                                          </p:val>
                                        </p:tav>
                                        <p:tav tm="100000">
                                          <p:val>
                                            <p:strVal val="#ppt_x"/>
                                          </p:val>
                                        </p:tav>
                                      </p:tavLst>
                                    </p:anim>
                                    <p:anim calcmode="lin" valueType="num">
                                      <p:cBhvr additive="base">
                                        <p:cTn id="123" dur="500" fill="hold"/>
                                        <p:tgtEl>
                                          <p:spTgt spid="825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4" fill="hold">
                            <p:stCondLst>
                              <p:cond delay="10000"/>
                            </p:stCondLst>
                            <p:childTnLst>
                              <p:par>
                                <p:cTn id="125" presetID="2" presetClass="entr" presetSubtype="1" fill="hold" grpId="0" nodeType="afterEffect">
                                  <p:stCondLst>
                                    <p:cond delay="0"/>
                                  </p:stCondLst>
                                  <p:childTnLst>
                                    <p:set>
                                      <p:cBhvr>
                                        <p:cTn id="126" dur="1" fill="hold">
                                          <p:stCondLst>
                                            <p:cond delay="0"/>
                                          </p:stCondLst>
                                        </p:cTn>
                                        <p:tgtEl>
                                          <p:spTgt spid="825365"/>
                                        </p:tgtEl>
                                        <p:attrNameLst>
                                          <p:attrName>style.visibility</p:attrName>
                                        </p:attrNameLst>
                                      </p:cBhvr>
                                      <p:to>
                                        <p:strVal val="visible"/>
                                      </p:to>
                                    </p:set>
                                    <p:anim calcmode="lin" valueType="num">
                                      <p:cBhvr additive="base">
                                        <p:cTn id="127" dur="500" fill="hold"/>
                                        <p:tgtEl>
                                          <p:spTgt spid="825365"/>
                                        </p:tgtEl>
                                        <p:attrNameLst>
                                          <p:attrName>ppt_x</p:attrName>
                                        </p:attrNameLst>
                                      </p:cBhvr>
                                      <p:tavLst>
                                        <p:tav tm="0">
                                          <p:val>
                                            <p:strVal val="#ppt_x"/>
                                          </p:val>
                                        </p:tav>
                                        <p:tav tm="100000">
                                          <p:val>
                                            <p:strVal val="#ppt_x"/>
                                          </p:val>
                                        </p:tav>
                                      </p:tavLst>
                                    </p:anim>
                                    <p:anim calcmode="lin" valueType="num">
                                      <p:cBhvr additive="base">
                                        <p:cTn id="128" dur="500" fill="hold"/>
                                        <p:tgtEl>
                                          <p:spTgt spid="8253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xit" presetSubtype="1" fill="hold" grpId="1" nodeType="clickEffect">
                                  <p:stCondLst>
                                    <p:cond delay="0"/>
                                  </p:stCondLst>
                                  <p:childTnLst>
                                    <p:anim calcmode="lin" valueType="num">
                                      <p:cBhvr additive="base">
                                        <p:cTn id="132" dur="500"/>
                                        <p:tgtEl>
                                          <p:spTgt spid="825363"/>
                                        </p:tgtEl>
                                        <p:attrNameLst>
                                          <p:attrName>ppt_x</p:attrName>
                                        </p:attrNameLst>
                                      </p:cBhvr>
                                      <p:tavLst>
                                        <p:tav tm="0">
                                          <p:val>
                                            <p:strVal val="ppt_x"/>
                                          </p:val>
                                        </p:tav>
                                        <p:tav tm="100000">
                                          <p:val>
                                            <p:strVal val="ppt_x"/>
                                          </p:val>
                                        </p:tav>
                                      </p:tavLst>
                                    </p:anim>
                                    <p:anim calcmode="lin" valueType="num">
                                      <p:cBhvr additive="base">
                                        <p:cTn id="133" dur="500"/>
                                        <p:tgtEl>
                                          <p:spTgt spid="825363"/>
                                        </p:tgtEl>
                                        <p:attrNameLst>
                                          <p:attrName>ppt_y</p:attrName>
                                        </p:attrNameLst>
                                      </p:cBhvr>
                                      <p:tavLst>
                                        <p:tav tm="0">
                                          <p:val>
                                            <p:strVal val="ppt_y"/>
                                          </p:val>
                                        </p:tav>
                                        <p:tav tm="100000">
                                          <p:val>
                                            <p:strVal val="0-ppt_h/2"/>
                                          </p:val>
                                        </p:tav>
                                      </p:tavLst>
                                    </p:anim>
                                    <p:set>
                                      <p:cBhvr>
                                        <p:cTn id="134" dur="1" fill="hold">
                                          <p:stCondLst>
                                            <p:cond delay="499"/>
                                          </p:stCondLst>
                                        </p:cTn>
                                        <p:tgtEl>
                                          <p:spTgt spid="825363"/>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5" name="suction.wav"/>
                                        </p:tgtEl>
                                      </p:cMediaNode>
                                    </p:audio>
                                  </p:subTnLst>
                                </p:cTn>
                              </p:par>
                              <p:par>
                                <p:cTn id="135" presetID="2" presetClass="exit" presetSubtype="1" fill="hold" grpId="1" nodeType="withEffect">
                                  <p:stCondLst>
                                    <p:cond delay="0"/>
                                  </p:stCondLst>
                                  <p:childTnLst>
                                    <p:anim calcmode="lin" valueType="num">
                                      <p:cBhvr additive="base">
                                        <p:cTn id="136" dur="500"/>
                                        <p:tgtEl>
                                          <p:spTgt spid="825364"/>
                                        </p:tgtEl>
                                        <p:attrNameLst>
                                          <p:attrName>ppt_x</p:attrName>
                                        </p:attrNameLst>
                                      </p:cBhvr>
                                      <p:tavLst>
                                        <p:tav tm="0">
                                          <p:val>
                                            <p:strVal val="ppt_x"/>
                                          </p:val>
                                        </p:tav>
                                        <p:tav tm="100000">
                                          <p:val>
                                            <p:strVal val="ppt_x"/>
                                          </p:val>
                                        </p:tav>
                                      </p:tavLst>
                                    </p:anim>
                                    <p:anim calcmode="lin" valueType="num">
                                      <p:cBhvr additive="base">
                                        <p:cTn id="137" dur="500"/>
                                        <p:tgtEl>
                                          <p:spTgt spid="825364"/>
                                        </p:tgtEl>
                                        <p:attrNameLst>
                                          <p:attrName>ppt_y</p:attrName>
                                        </p:attrNameLst>
                                      </p:cBhvr>
                                      <p:tavLst>
                                        <p:tav tm="0">
                                          <p:val>
                                            <p:strVal val="ppt_y"/>
                                          </p:val>
                                        </p:tav>
                                        <p:tav tm="100000">
                                          <p:val>
                                            <p:strVal val="0-ppt_h/2"/>
                                          </p:val>
                                        </p:tav>
                                      </p:tavLst>
                                    </p:anim>
                                    <p:set>
                                      <p:cBhvr>
                                        <p:cTn id="138" dur="1" fill="hold">
                                          <p:stCondLst>
                                            <p:cond delay="499"/>
                                          </p:stCondLst>
                                        </p:cTn>
                                        <p:tgtEl>
                                          <p:spTgt spid="825364"/>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825385"/>
                                        </p:tgtEl>
                                        <p:attrNameLst>
                                          <p:attrName>style.visibility</p:attrName>
                                        </p:attrNameLst>
                                      </p:cBhvr>
                                      <p:to>
                                        <p:strVal val="visible"/>
                                      </p:to>
                                    </p:set>
                                    <p:anim calcmode="lin" valueType="num">
                                      <p:cBhvr additive="base">
                                        <p:cTn id="143" dur="500" fill="hold"/>
                                        <p:tgtEl>
                                          <p:spTgt spid="825385"/>
                                        </p:tgtEl>
                                        <p:attrNameLst>
                                          <p:attrName>ppt_x</p:attrName>
                                        </p:attrNameLst>
                                      </p:cBhvr>
                                      <p:tavLst>
                                        <p:tav tm="0">
                                          <p:val>
                                            <p:strVal val="#ppt_x"/>
                                          </p:val>
                                        </p:tav>
                                        <p:tav tm="100000">
                                          <p:val>
                                            <p:strVal val="#ppt_x"/>
                                          </p:val>
                                        </p:tav>
                                      </p:tavLst>
                                    </p:anim>
                                    <p:anim calcmode="lin" valueType="num">
                                      <p:cBhvr additive="base">
                                        <p:cTn id="144" dur="500" fill="hold"/>
                                        <p:tgtEl>
                                          <p:spTgt spid="8253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par>
                                <p:cTn id="145" presetID="2" presetClass="entr" presetSubtype="4" fill="hold" grpId="0" nodeType="withEffect">
                                  <p:stCondLst>
                                    <p:cond delay="0"/>
                                  </p:stCondLst>
                                  <p:childTnLst>
                                    <p:set>
                                      <p:cBhvr>
                                        <p:cTn id="146" dur="1" fill="hold">
                                          <p:stCondLst>
                                            <p:cond delay="0"/>
                                          </p:stCondLst>
                                        </p:cTn>
                                        <p:tgtEl>
                                          <p:spTgt spid="825386"/>
                                        </p:tgtEl>
                                        <p:attrNameLst>
                                          <p:attrName>style.visibility</p:attrName>
                                        </p:attrNameLst>
                                      </p:cBhvr>
                                      <p:to>
                                        <p:strVal val="visible"/>
                                      </p:to>
                                    </p:set>
                                    <p:anim calcmode="lin" valueType="num">
                                      <p:cBhvr additive="base">
                                        <p:cTn id="147" dur="500" fill="hold"/>
                                        <p:tgtEl>
                                          <p:spTgt spid="825386"/>
                                        </p:tgtEl>
                                        <p:attrNameLst>
                                          <p:attrName>ppt_x</p:attrName>
                                        </p:attrNameLst>
                                      </p:cBhvr>
                                      <p:tavLst>
                                        <p:tav tm="0">
                                          <p:val>
                                            <p:strVal val="#ppt_x"/>
                                          </p:val>
                                        </p:tav>
                                        <p:tav tm="100000">
                                          <p:val>
                                            <p:strVal val="#ppt_x"/>
                                          </p:val>
                                        </p:tav>
                                      </p:tavLst>
                                    </p:anim>
                                    <p:anim calcmode="lin" valueType="num">
                                      <p:cBhvr additive="base">
                                        <p:cTn id="148" dur="500" fill="hold"/>
                                        <p:tgtEl>
                                          <p:spTgt spid="825386"/>
                                        </p:tgtEl>
                                        <p:attrNameLst>
                                          <p:attrName>ppt_y</p:attrName>
                                        </p:attrNameLst>
                                      </p:cBhvr>
                                      <p:tavLst>
                                        <p:tav tm="0">
                                          <p:val>
                                            <p:strVal val="1+#ppt_h/2"/>
                                          </p:val>
                                        </p:tav>
                                        <p:tav tm="100000">
                                          <p:val>
                                            <p:strVal val="#ppt_y"/>
                                          </p:val>
                                        </p:tav>
                                      </p:tavLst>
                                    </p:anim>
                                  </p:childTnLst>
                                </p:cTn>
                              </p:par>
                            </p:childTnLst>
                          </p:cTn>
                        </p:par>
                        <p:par>
                          <p:cTn id="149" fill="hold">
                            <p:stCondLst>
                              <p:cond delay="500"/>
                            </p:stCondLst>
                            <p:childTnLst>
                              <p:par>
                                <p:cTn id="150" presetID="2" presetClass="entr" presetSubtype="1" fill="hold" grpId="0" nodeType="afterEffect">
                                  <p:stCondLst>
                                    <p:cond delay="0"/>
                                  </p:stCondLst>
                                  <p:childTnLst>
                                    <p:set>
                                      <p:cBhvr>
                                        <p:cTn id="151" dur="1" fill="hold">
                                          <p:stCondLst>
                                            <p:cond delay="0"/>
                                          </p:stCondLst>
                                        </p:cTn>
                                        <p:tgtEl>
                                          <p:spTgt spid="825387"/>
                                        </p:tgtEl>
                                        <p:attrNameLst>
                                          <p:attrName>style.visibility</p:attrName>
                                        </p:attrNameLst>
                                      </p:cBhvr>
                                      <p:to>
                                        <p:strVal val="visible"/>
                                      </p:to>
                                    </p:set>
                                    <p:anim calcmode="lin" valueType="num">
                                      <p:cBhvr additive="base">
                                        <p:cTn id="152" dur="500" fill="hold"/>
                                        <p:tgtEl>
                                          <p:spTgt spid="825387"/>
                                        </p:tgtEl>
                                        <p:attrNameLst>
                                          <p:attrName>ppt_x</p:attrName>
                                        </p:attrNameLst>
                                      </p:cBhvr>
                                      <p:tavLst>
                                        <p:tav tm="0">
                                          <p:val>
                                            <p:strVal val="#ppt_x"/>
                                          </p:val>
                                        </p:tav>
                                        <p:tav tm="100000">
                                          <p:val>
                                            <p:strVal val="#ppt_x"/>
                                          </p:val>
                                        </p:tav>
                                      </p:tavLst>
                                    </p:anim>
                                    <p:anim calcmode="lin" valueType="num">
                                      <p:cBhvr additive="base">
                                        <p:cTn id="153" dur="500" fill="hold"/>
                                        <p:tgtEl>
                                          <p:spTgt spid="8253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par>
                          <p:cTn id="154" fill="hold">
                            <p:stCondLst>
                              <p:cond delay="1000"/>
                            </p:stCondLst>
                            <p:childTnLst>
                              <p:par>
                                <p:cTn id="155" presetID="2" presetClass="entr" presetSubtype="1" fill="hold" grpId="0" nodeType="afterEffect">
                                  <p:stCondLst>
                                    <p:cond delay="0"/>
                                  </p:stCondLst>
                                  <p:childTnLst>
                                    <p:set>
                                      <p:cBhvr>
                                        <p:cTn id="156" dur="1" fill="hold">
                                          <p:stCondLst>
                                            <p:cond delay="0"/>
                                          </p:stCondLst>
                                        </p:cTn>
                                        <p:tgtEl>
                                          <p:spTgt spid="825388"/>
                                        </p:tgtEl>
                                        <p:attrNameLst>
                                          <p:attrName>style.visibility</p:attrName>
                                        </p:attrNameLst>
                                      </p:cBhvr>
                                      <p:to>
                                        <p:strVal val="visible"/>
                                      </p:to>
                                    </p:set>
                                    <p:anim calcmode="lin" valueType="num">
                                      <p:cBhvr additive="base">
                                        <p:cTn id="157" dur="500" fill="hold"/>
                                        <p:tgtEl>
                                          <p:spTgt spid="825388"/>
                                        </p:tgtEl>
                                        <p:attrNameLst>
                                          <p:attrName>ppt_x</p:attrName>
                                        </p:attrNameLst>
                                      </p:cBhvr>
                                      <p:tavLst>
                                        <p:tav tm="0">
                                          <p:val>
                                            <p:strVal val="#ppt_x"/>
                                          </p:val>
                                        </p:tav>
                                        <p:tav tm="100000">
                                          <p:val>
                                            <p:strVal val="#ppt_x"/>
                                          </p:val>
                                        </p:tav>
                                      </p:tavLst>
                                    </p:anim>
                                    <p:anim calcmode="lin" valueType="num">
                                      <p:cBhvr additive="base">
                                        <p:cTn id="158" dur="500" fill="hold"/>
                                        <p:tgtEl>
                                          <p:spTgt spid="825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9" fill="hold">
                            <p:stCondLst>
                              <p:cond delay="1500"/>
                            </p:stCondLst>
                            <p:childTnLst>
                              <p:par>
                                <p:cTn id="160" presetID="2" presetClass="entr" presetSubtype="1" fill="hold" grpId="0" nodeType="afterEffect">
                                  <p:stCondLst>
                                    <p:cond delay="0"/>
                                  </p:stCondLst>
                                  <p:childTnLst>
                                    <p:set>
                                      <p:cBhvr>
                                        <p:cTn id="161" dur="1" fill="hold">
                                          <p:stCondLst>
                                            <p:cond delay="0"/>
                                          </p:stCondLst>
                                        </p:cTn>
                                        <p:tgtEl>
                                          <p:spTgt spid="825389"/>
                                        </p:tgtEl>
                                        <p:attrNameLst>
                                          <p:attrName>style.visibility</p:attrName>
                                        </p:attrNameLst>
                                      </p:cBhvr>
                                      <p:to>
                                        <p:strVal val="visible"/>
                                      </p:to>
                                    </p:set>
                                    <p:anim calcmode="lin" valueType="num">
                                      <p:cBhvr additive="base">
                                        <p:cTn id="162" dur="500" fill="hold"/>
                                        <p:tgtEl>
                                          <p:spTgt spid="825389"/>
                                        </p:tgtEl>
                                        <p:attrNameLst>
                                          <p:attrName>ppt_x</p:attrName>
                                        </p:attrNameLst>
                                      </p:cBhvr>
                                      <p:tavLst>
                                        <p:tav tm="0">
                                          <p:val>
                                            <p:strVal val="#ppt_x"/>
                                          </p:val>
                                        </p:tav>
                                        <p:tav tm="100000">
                                          <p:val>
                                            <p:strVal val="#ppt_x"/>
                                          </p:val>
                                        </p:tav>
                                      </p:tavLst>
                                    </p:anim>
                                    <p:anim calcmode="lin" valueType="num">
                                      <p:cBhvr additive="base">
                                        <p:cTn id="163" dur="500" fill="hold"/>
                                        <p:tgtEl>
                                          <p:spTgt spid="825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4" fill="hold">
                            <p:stCondLst>
                              <p:cond delay="2000"/>
                            </p:stCondLst>
                            <p:childTnLst>
                              <p:par>
                                <p:cTn id="165" presetID="2" presetClass="entr" presetSubtype="1" fill="hold" grpId="0" nodeType="afterEffect">
                                  <p:stCondLst>
                                    <p:cond delay="0"/>
                                  </p:stCondLst>
                                  <p:childTnLst>
                                    <p:set>
                                      <p:cBhvr>
                                        <p:cTn id="166" dur="1" fill="hold">
                                          <p:stCondLst>
                                            <p:cond delay="0"/>
                                          </p:stCondLst>
                                        </p:cTn>
                                        <p:tgtEl>
                                          <p:spTgt spid="825390"/>
                                        </p:tgtEl>
                                        <p:attrNameLst>
                                          <p:attrName>style.visibility</p:attrName>
                                        </p:attrNameLst>
                                      </p:cBhvr>
                                      <p:to>
                                        <p:strVal val="visible"/>
                                      </p:to>
                                    </p:set>
                                    <p:anim calcmode="lin" valueType="num">
                                      <p:cBhvr additive="base">
                                        <p:cTn id="167" dur="500" fill="hold"/>
                                        <p:tgtEl>
                                          <p:spTgt spid="825390"/>
                                        </p:tgtEl>
                                        <p:attrNameLst>
                                          <p:attrName>ppt_x</p:attrName>
                                        </p:attrNameLst>
                                      </p:cBhvr>
                                      <p:tavLst>
                                        <p:tav tm="0">
                                          <p:val>
                                            <p:strVal val="#ppt_x"/>
                                          </p:val>
                                        </p:tav>
                                        <p:tav tm="100000">
                                          <p:val>
                                            <p:strVal val="#ppt_x"/>
                                          </p:val>
                                        </p:tav>
                                      </p:tavLst>
                                    </p:anim>
                                    <p:anim calcmode="lin" valueType="num">
                                      <p:cBhvr additive="base">
                                        <p:cTn id="168" dur="500" fill="hold"/>
                                        <p:tgtEl>
                                          <p:spTgt spid="825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9" fill="hold">
                            <p:stCondLst>
                              <p:cond delay="2500"/>
                            </p:stCondLst>
                            <p:childTnLst>
                              <p:par>
                                <p:cTn id="170" presetID="2" presetClass="entr" presetSubtype="1" fill="hold" grpId="0" nodeType="afterEffect">
                                  <p:stCondLst>
                                    <p:cond delay="0"/>
                                  </p:stCondLst>
                                  <p:childTnLst>
                                    <p:set>
                                      <p:cBhvr>
                                        <p:cTn id="171" dur="1" fill="hold">
                                          <p:stCondLst>
                                            <p:cond delay="0"/>
                                          </p:stCondLst>
                                        </p:cTn>
                                        <p:tgtEl>
                                          <p:spTgt spid="825391"/>
                                        </p:tgtEl>
                                        <p:attrNameLst>
                                          <p:attrName>style.visibility</p:attrName>
                                        </p:attrNameLst>
                                      </p:cBhvr>
                                      <p:to>
                                        <p:strVal val="visible"/>
                                      </p:to>
                                    </p:set>
                                    <p:anim calcmode="lin" valueType="num">
                                      <p:cBhvr additive="base">
                                        <p:cTn id="172" dur="500" fill="hold"/>
                                        <p:tgtEl>
                                          <p:spTgt spid="825391"/>
                                        </p:tgtEl>
                                        <p:attrNameLst>
                                          <p:attrName>ppt_x</p:attrName>
                                        </p:attrNameLst>
                                      </p:cBhvr>
                                      <p:tavLst>
                                        <p:tav tm="0">
                                          <p:val>
                                            <p:strVal val="#ppt_x"/>
                                          </p:val>
                                        </p:tav>
                                        <p:tav tm="100000">
                                          <p:val>
                                            <p:strVal val="#ppt_x"/>
                                          </p:val>
                                        </p:tav>
                                      </p:tavLst>
                                    </p:anim>
                                    <p:anim calcmode="lin" valueType="num">
                                      <p:cBhvr additive="base">
                                        <p:cTn id="173" dur="500" fill="hold"/>
                                        <p:tgtEl>
                                          <p:spTgt spid="825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par>
                          <p:cTn id="174" fill="hold">
                            <p:stCondLst>
                              <p:cond delay="3000"/>
                            </p:stCondLst>
                            <p:childTnLst>
                              <p:par>
                                <p:cTn id="175" presetID="2" presetClass="entr" presetSubtype="1" fill="hold" grpId="0" nodeType="afterEffect">
                                  <p:stCondLst>
                                    <p:cond delay="0"/>
                                  </p:stCondLst>
                                  <p:childTnLst>
                                    <p:set>
                                      <p:cBhvr>
                                        <p:cTn id="176" dur="1" fill="hold">
                                          <p:stCondLst>
                                            <p:cond delay="0"/>
                                          </p:stCondLst>
                                        </p:cTn>
                                        <p:tgtEl>
                                          <p:spTgt spid="825392"/>
                                        </p:tgtEl>
                                        <p:attrNameLst>
                                          <p:attrName>style.visibility</p:attrName>
                                        </p:attrNameLst>
                                      </p:cBhvr>
                                      <p:to>
                                        <p:strVal val="visible"/>
                                      </p:to>
                                    </p:set>
                                    <p:anim calcmode="lin" valueType="num">
                                      <p:cBhvr additive="base">
                                        <p:cTn id="177" dur="500" fill="hold"/>
                                        <p:tgtEl>
                                          <p:spTgt spid="825392"/>
                                        </p:tgtEl>
                                        <p:attrNameLst>
                                          <p:attrName>ppt_x</p:attrName>
                                        </p:attrNameLst>
                                      </p:cBhvr>
                                      <p:tavLst>
                                        <p:tav tm="0">
                                          <p:val>
                                            <p:strVal val="#ppt_x"/>
                                          </p:val>
                                        </p:tav>
                                        <p:tav tm="100000">
                                          <p:val>
                                            <p:strVal val="#ppt_x"/>
                                          </p:val>
                                        </p:tav>
                                      </p:tavLst>
                                    </p:anim>
                                    <p:anim calcmode="lin" valueType="num">
                                      <p:cBhvr additive="base">
                                        <p:cTn id="178" dur="500" fill="hold"/>
                                        <p:tgtEl>
                                          <p:spTgt spid="825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9" fill="hold">
                            <p:stCondLst>
                              <p:cond delay="3500"/>
                            </p:stCondLst>
                            <p:childTnLst>
                              <p:par>
                                <p:cTn id="180" presetID="2" presetClass="entr" presetSubtype="1" fill="hold" grpId="0" nodeType="afterEffect">
                                  <p:stCondLst>
                                    <p:cond delay="0"/>
                                  </p:stCondLst>
                                  <p:childTnLst>
                                    <p:set>
                                      <p:cBhvr>
                                        <p:cTn id="181" dur="1" fill="hold">
                                          <p:stCondLst>
                                            <p:cond delay="0"/>
                                          </p:stCondLst>
                                        </p:cTn>
                                        <p:tgtEl>
                                          <p:spTgt spid="825393"/>
                                        </p:tgtEl>
                                        <p:attrNameLst>
                                          <p:attrName>style.visibility</p:attrName>
                                        </p:attrNameLst>
                                      </p:cBhvr>
                                      <p:to>
                                        <p:strVal val="visible"/>
                                      </p:to>
                                    </p:set>
                                    <p:anim calcmode="lin" valueType="num">
                                      <p:cBhvr additive="base">
                                        <p:cTn id="182" dur="500" fill="hold"/>
                                        <p:tgtEl>
                                          <p:spTgt spid="825393"/>
                                        </p:tgtEl>
                                        <p:attrNameLst>
                                          <p:attrName>ppt_x</p:attrName>
                                        </p:attrNameLst>
                                      </p:cBhvr>
                                      <p:tavLst>
                                        <p:tav tm="0">
                                          <p:val>
                                            <p:strVal val="#ppt_x"/>
                                          </p:val>
                                        </p:tav>
                                        <p:tav tm="100000">
                                          <p:val>
                                            <p:strVal val="#ppt_x"/>
                                          </p:val>
                                        </p:tav>
                                      </p:tavLst>
                                    </p:anim>
                                    <p:anim calcmode="lin" valueType="num">
                                      <p:cBhvr additive="base">
                                        <p:cTn id="183" dur="500" fill="hold"/>
                                        <p:tgtEl>
                                          <p:spTgt spid="825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par>
                          <p:cTn id="184" fill="hold">
                            <p:stCondLst>
                              <p:cond delay="4000"/>
                            </p:stCondLst>
                            <p:childTnLst>
                              <p:par>
                                <p:cTn id="185" presetID="2" presetClass="entr" presetSubtype="1" fill="hold" grpId="0" nodeType="afterEffect">
                                  <p:stCondLst>
                                    <p:cond delay="0"/>
                                  </p:stCondLst>
                                  <p:childTnLst>
                                    <p:set>
                                      <p:cBhvr>
                                        <p:cTn id="186" dur="1" fill="hold">
                                          <p:stCondLst>
                                            <p:cond delay="0"/>
                                          </p:stCondLst>
                                        </p:cTn>
                                        <p:tgtEl>
                                          <p:spTgt spid="825394"/>
                                        </p:tgtEl>
                                        <p:attrNameLst>
                                          <p:attrName>style.visibility</p:attrName>
                                        </p:attrNameLst>
                                      </p:cBhvr>
                                      <p:to>
                                        <p:strVal val="visible"/>
                                      </p:to>
                                    </p:set>
                                    <p:anim calcmode="lin" valueType="num">
                                      <p:cBhvr additive="base">
                                        <p:cTn id="187" dur="500" fill="hold"/>
                                        <p:tgtEl>
                                          <p:spTgt spid="825394"/>
                                        </p:tgtEl>
                                        <p:attrNameLst>
                                          <p:attrName>ppt_x</p:attrName>
                                        </p:attrNameLst>
                                      </p:cBhvr>
                                      <p:tavLst>
                                        <p:tav tm="0">
                                          <p:val>
                                            <p:strVal val="#ppt_x"/>
                                          </p:val>
                                        </p:tav>
                                        <p:tav tm="100000">
                                          <p:val>
                                            <p:strVal val="#ppt_x"/>
                                          </p:val>
                                        </p:tav>
                                      </p:tavLst>
                                    </p:anim>
                                    <p:anim calcmode="lin" valueType="num">
                                      <p:cBhvr additive="base">
                                        <p:cTn id="188" dur="500" fill="hold"/>
                                        <p:tgtEl>
                                          <p:spTgt spid="825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par>
                          <p:cTn id="189" fill="hold">
                            <p:stCondLst>
                              <p:cond delay="4500"/>
                            </p:stCondLst>
                            <p:childTnLst>
                              <p:par>
                                <p:cTn id="190" presetID="2" presetClass="entr" presetSubtype="1" fill="hold" grpId="0" nodeType="afterEffect">
                                  <p:stCondLst>
                                    <p:cond delay="0"/>
                                  </p:stCondLst>
                                  <p:childTnLst>
                                    <p:set>
                                      <p:cBhvr>
                                        <p:cTn id="191" dur="1" fill="hold">
                                          <p:stCondLst>
                                            <p:cond delay="0"/>
                                          </p:stCondLst>
                                        </p:cTn>
                                        <p:tgtEl>
                                          <p:spTgt spid="825395"/>
                                        </p:tgtEl>
                                        <p:attrNameLst>
                                          <p:attrName>style.visibility</p:attrName>
                                        </p:attrNameLst>
                                      </p:cBhvr>
                                      <p:to>
                                        <p:strVal val="visible"/>
                                      </p:to>
                                    </p:set>
                                    <p:anim calcmode="lin" valueType="num">
                                      <p:cBhvr additive="base">
                                        <p:cTn id="192" dur="500" fill="hold"/>
                                        <p:tgtEl>
                                          <p:spTgt spid="825395"/>
                                        </p:tgtEl>
                                        <p:attrNameLst>
                                          <p:attrName>ppt_x</p:attrName>
                                        </p:attrNameLst>
                                      </p:cBhvr>
                                      <p:tavLst>
                                        <p:tav tm="0">
                                          <p:val>
                                            <p:strVal val="#ppt_x"/>
                                          </p:val>
                                        </p:tav>
                                        <p:tav tm="100000">
                                          <p:val>
                                            <p:strVal val="#ppt_x"/>
                                          </p:val>
                                        </p:tav>
                                      </p:tavLst>
                                    </p:anim>
                                    <p:anim calcmode="lin" valueType="num">
                                      <p:cBhvr additive="base">
                                        <p:cTn id="193" dur="500" fill="hold"/>
                                        <p:tgtEl>
                                          <p:spTgt spid="825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par>
                          <p:cTn id="194" fill="hold">
                            <p:stCondLst>
                              <p:cond delay="5000"/>
                            </p:stCondLst>
                            <p:childTnLst>
                              <p:par>
                                <p:cTn id="195" presetID="2" presetClass="entr" presetSubtype="1" fill="hold" grpId="0" nodeType="afterEffect">
                                  <p:stCondLst>
                                    <p:cond delay="0"/>
                                  </p:stCondLst>
                                  <p:childTnLst>
                                    <p:set>
                                      <p:cBhvr>
                                        <p:cTn id="196" dur="1" fill="hold">
                                          <p:stCondLst>
                                            <p:cond delay="0"/>
                                          </p:stCondLst>
                                        </p:cTn>
                                        <p:tgtEl>
                                          <p:spTgt spid="825396"/>
                                        </p:tgtEl>
                                        <p:attrNameLst>
                                          <p:attrName>style.visibility</p:attrName>
                                        </p:attrNameLst>
                                      </p:cBhvr>
                                      <p:to>
                                        <p:strVal val="visible"/>
                                      </p:to>
                                    </p:set>
                                    <p:anim calcmode="lin" valueType="num">
                                      <p:cBhvr additive="base">
                                        <p:cTn id="197" dur="500" fill="hold"/>
                                        <p:tgtEl>
                                          <p:spTgt spid="825396"/>
                                        </p:tgtEl>
                                        <p:attrNameLst>
                                          <p:attrName>ppt_x</p:attrName>
                                        </p:attrNameLst>
                                      </p:cBhvr>
                                      <p:tavLst>
                                        <p:tav tm="0">
                                          <p:val>
                                            <p:strVal val="#ppt_x"/>
                                          </p:val>
                                        </p:tav>
                                        <p:tav tm="100000">
                                          <p:val>
                                            <p:strVal val="#ppt_x"/>
                                          </p:val>
                                        </p:tav>
                                      </p:tavLst>
                                    </p:anim>
                                    <p:anim calcmode="lin" valueType="num">
                                      <p:cBhvr additive="base">
                                        <p:cTn id="198" dur="500" fill="hold"/>
                                        <p:tgtEl>
                                          <p:spTgt spid="8253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par>
                          <p:cTn id="199" fill="hold">
                            <p:stCondLst>
                              <p:cond delay="5500"/>
                            </p:stCondLst>
                            <p:childTnLst>
                              <p:par>
                                <p:cTn id="200" presetID="2" presetClass="entr" presetSubtype="1" fill="hold" grpId="0" nodeType="afterEffect">
                                  <p:stCondLst>
                                    <p:cond delay="0"/>
                                  </p:stCondLst>
                                  <p:childTnLst>
                                    <p:set>
                                      <p:cBhvr>
                                        <p:cTn id="201" dur="1" fill="hold">
                                          <p:stCondLst>
                                            <p:cond delay="0"/>
                                          </p:stCondLst>
                                        </p:cTn>
                                        <p:tgtEl>
                                          <p:spTgt spid="825397"/>
                                        </p:tgtEl>
                                        <p:attrNameLst>
                                          <p:attrName>style.visibility</p:attrName>
                                        </p:attrNameLst>
                                      </p:cBhvr>
                                      <p:to>
                                        <p:strVal val="visible"/>
                                      </p:to>
                                    </p:set>
                                    <p:anim calcmode="lin" valueType="num">
                                      <p:cBhvr additive="base">
                                        <p:cTn id="202" dur="500" fill="hold"/>
                                        <p:tgtEl>
                                          <p:spTgt spid="825397"/>
                                        </p:tgtEl>
                                        <p:attrNameLst>
                                          <p:attrName>ppt_x</p:attrName>
                                        </p:attrNameLst>
                                      </p:cBhvr>
                                      <p:tavLst>
                                        <p:tav tm="0">
                                          <p:val>
                                            <p:strVal val="#ppt_x"/>
                                          </p:val>
                                        </p:tav>
                                        <p:tav tm="100000">
                                          <p:val>
                                            <p:strVal val="#ppt_x"/>
                                          </p:val>
                                        </p:tav>
                                      </p:tavLst>
                                    </p:anim>
                                    <p:anim calcmode="lin" valueType="num">
                                      <p:cBhvr additive="base">
                                        <p:cTn id="203" dur="500" fill="hold"/>
                                        <p:tgtEl>
                                          <p:spTgt spid="825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par>
                          <p:cTn id="204" fill="hold">
                            <p:stCondLst>
                              <p:cond delay="6000"/>
                            </p:stCondLst>
                            <p:childTnLst>
                              <p:par>
                                <p:cTn id="205" presetID="2" presetClass="entr" presetSubtype="1" fill="hold" grpId="0" nodeType="afterEffect">
                                  <p:stCondLst>
                                    <p:cond delay="0"/>
                                  </p:stCondLst>
                                  <p:childTnLst>
                                    <p:set>
                                      <p:cBhvr>
                                        <p:cTn id="206" dur="1" fill="hold">
                                          <p:stCondLst>
                                            <p:cond delay="0"/>
                                          </p:stCondLst>
                                        </p:cTn>
                                        <p:tgtEl>
                                          <p:spTgt spid="825398"/>
                                        </p:tgtEl>
                                        <p:attrNameLst>
                                          <p:attrName>style.visibility</p:attrName>
                                        </p:attrNameLst>
                                      </p:cBhvr>
                                      <p:to>
                                        <p:strVal val="visible"/>
                                      </p:to>
                                    </p:set>
                                    <p:anim calcmode="lin" valueType="num">
                                      <p:cBhvr additive="base">
                                        <p:cTn id="207" dur="500" fill="hold"/>
                                        <p:tgtEl>
                                          <p:spTgt spid="825398"/>
                                        </p:tgtEl>
                                        <p:attrNameLst>
                                          <p:attrName>ppt_x</p:attrName>
                                        </p:attrNameLst>
                                      </p:cBhvr>
                                      <p:tavLst>
                                        <p:tav tm="0">
                                          <p:val>
                                            <p:strVal val="#ppt_x"/>
                                          </p:val>
                                        </p:tav>
                                        <p:tav tm="100000">
                                          <p:val>
                                            <p:strVal val="#ppt_x"/>
                                          </p:val>
                                        </p:tav>
                                      </p:tavLst>
                                    </p:anim>
                                    <p:anim calcmode="lin" valueType="num">
                                      <p:cBhvr additive="base">
                                        <p:cTn id="208" dur="500" fill="hold"/>
                                        <p:tgtEl>
                                          <p:spTgt spid="8253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09" fill="hold">
                            <p:stCondLst>
                              <p:cond delay="6500"/>
                            </p:stCondLst>
                            <p:childTnLst>
                              <p:par>
                                <p:cTn id="210" presetID="2" presetClass="entr" presetSubtype="1" fill="hold" grpId="0" nodeType="afterEffect">
                                  <p:stCondLst>
                                    <p:cond delay="0"/>
                                  </p:stCondLst>
                                  <p:childTnLst>
                                    <p:set>
                                      <p:cBhvr>
                                        <p:cTn id="211" dur="1" fill="hold">
                                          <p:stCondLst>
                                            <p:cond delay="0"/>
                                          </p:stCondLst>
                                        </p:cTn>
                                        <p:tgtEl>
                                          <p:spTgt spid="825399"/>
                                        </p:tgtEl>
                                        <p:attrNameLst>
                                          <p:attrName>style.visibility</p:attrName>
                                        </p:attrNameLst>
                                      </p:cBhvr>
                                      <p:to>
                                        <p:strVal val="visible"/>
                                      </p:to>
                                    </p:set>
                                    <p:anim calcmode="lin" valueType="num">
                                      <p:cBhvr additive="base">
                                        <p:cTn id="212" dur="500" fill="hold"/>
                                        <p:tgtEl>
                                          <p:spTgt spid="825399"/>
                                        </p:tgtEl>
                                        <p:attrNameLst>
                                          <p:attrName>ppt_x</p:attrName>
                                        </p:attrNameLst>
                                      </p:cBhvr>
                                      <p:tavLst>
                                        <p:tav tm="0">
                                          <p:val>
                                            <p:strVal val="#ppt_x"/>
                                          </p:val>
                                        </p:tav>
                                        <p:tav tm="100000">
                                          <p:val>
                                            <p:strVal val="#ppt_x"/>
                                          </p:val>
                                        </p:tav>
                                      </p:tavLst>
                                    </p:anim>
                                    <p:anim calcmode="lin" valueType="num">
                                      <p:cBhvr additive="base">
                                        <p:cTn id="213" dur="500" fill="hold"/>
                                        <p:tgtEl>
                                          <p:spTgt spid="82539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par>
                          <p:cTn id="214" fill="hold">
                            <p:stCondLst>
                              <p:cond delay="7000"/>
                            </p:stCondLst>
                            <p:childTnLst>
                              <p:par>
                                <p:cTn id="215" presetID="2" presetClass="entr" presetSubtype="1" fill="hold" grpId="0" nodeType="afterEffect">
                                  <p:stCondLst>
                                    <p:cond delay="0"/>
                                  </p:stCondLst>
                                  <p:childTnLst>
                                    <p:set>
                                      <p:cBhvr>
                                        <p:cTn id="216" dur="1" fill="hold">
                                          <p:stCondLst>
                                            <p:cond delay="0"/>
                                          </p:stCondLst>
                                        </p:cTn>
                                        <p:tgtEl>
                                          <p:spTgt spid="825400"/>
                                        </p:tgtEl>
                                        <p:attrNameLst>
                                          <p:attrName>style.visibility</p:attrName>
                                        </p:attrNameLst>
                                      </p:cBhvr>
                                      <p:to>
                                        <p:strVal val="visible"/>
                                      </p:to>
                                    </p:set>
                                    <p:anim calcmode="lin" valueType="num">
                                      <p:cBhvr additive="base">
                                        <p:cTn id="217" dur="500" fill="hold"/>
                                        <p:tgtEl>
                                          <p:spTgt spid="825400"/>
                                        </p:tgtEl>
                                        <p:attrNameLst>
                                          <p:attrName>ppt_x</p:attrName>
                                        </p:attrNameLst>
                                      </p:cBhvr>
                                      <p:tavLst>
                                        <p:tav tm="0">
                                          <p:val>
                                            <p:strVal val="#ppt_x"/>
                                          </p:val>
                                        </p:tav>
                                        <p:tav tm="100000">
                                          <p:val>
                                            <p:strVal val="#ppt_x"/>
                                          </p:val>
                                        </p:tav>
                                      </p:tavLst>
                                    </p:anim>
                                    <p:anim calcmode="lin" valueType="num">
                                      <p:cBhvr additive="base">
                                        <p:cTn id="218" dur="500" fill="hold"/>
                                        <p:tgtEl>
                                          <p:spTgt spid="8254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par>
                          <p:cTn id="219" fill="hold">
                            <p:stCondLst>
                              <p:cond delay="7500"/>
                            </p:stCondLst>
                            <p:childTnLst>
                              <p:par>
                                <p:cTn id="220" presetID="2" presetClass="entr" presetSubtype="1" fill="hold" grpId="0" nodeType="afterEffect">
                                  <p:stCondLst>
                                    <p:cond delay="0"/>
                                  </p:stCondLst>
                                  <p:childTnLst>
                                    <p:set>
                                      <p:cBhvr>
                                        <p:cTn id="221" dur="1" fill="hold">
                                          <p:stCondLst>
                                            <p:cond delay="0"/>
                                          </p:stCondLst>
                                        </p:cTn>
                                        <p:tgtEl>
                                          <p:spTgt spid="825401"/>
                                        </p:tgtEl>
                                        <p:attrNameLst>
                                          <p:attrName>style.visibility</p:attrName>
                                        </p:attrNameLst>
                                      </p:cBhvr>
                                      <p:to>
                                        <p:strVal val="visible"/>
                                      </p:to>
                                    </p:set>
                                    <p:anim calcmode="lin" valueType="num">
                                      <p:cBhvr additive="base">
                                        <p:cTn id="222" dur="500" fill="hold"/>
                                        <p:tgtEl>
                                          <p:spTgt spid="825401"/>
                                        </p:tgtEl>
                                        <p:attrNameLst>
                                          <p:attrName>ppt_x</p:attrName>
                                        </p:attrNameLst>
                                      </p:cBhvr>
                                      <p:tavLst>
                                        <p:tav tm="0">
                                          <p:val>
                                            <p:strVal val="#ppt_x"/>
                                          </p:val>
                                        </p:tav>
                                        <p:tav tm="100000">
                                          <p:val>
                                            <p:strVal val="#ppt_x"/>
                                          </p:val>
                                        </p:tav>
                                      </p:tavLst>
                                    </p:anim>
                                    <p:anim calcmode="lin" valueType="num">
                                      <p:cBhvr additive="base">
                                        <p:cTn id="223" dur="500" fill="hold"/>
                                        <p:tgtEl>
                                          <p:spTgt spid="8254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par>
                          <p:cTn id="224" fill="hold">
                            <p:stCondLst>
                              <p:cond delay="8000"/>
                            </p:stCondLst>
                            <p:childTnLst>
                              <p:par>
                                <p:cTn id="225" presetID="2" presetClass="entr" presetSubtype="1" fill="hold" grpId="0" nodeType="afterEffect">
                                  <p:stCondLst>
                                    <p:cond delay="0"/>
                                  </p:stCondLst>
                                  <p:childTnLst>
                                    <p:set>
                                      <p:cBhvr>
                                        <p:cTn id="226" dur="1" fill="hold">
                                          <p:stCondLst>
                                            <p:cond delay="0"/>
                                          </p:stCondLst>
                                        </p:cTn>
                                        <p:tgtEl>
                                          <p:spTgt spid="825402"/>
                                        </p:tgtEl>
                                        <p:attrNameLst>
                                          <p:attrName>style.visibility</p:attrName>
                                        </p:attrNameLst>
                                      </p:cBhvr>
                                      <p:to>
                                        <p:strVal val="visible"/>
                                      </p:to>
                                    </p:set>
                                    <p:anim calcmode="lin" valueType="num">
                                      <p:cBhvr additive="base">
                                        <p:cTn id="227" dur="500" fill="hold"/>
                                        <p:tgtEl>
                                          <p:spTgt spid="825402"/>
                                        </p:tgtEl>
                                        <p:attrNameLst>
                                          <p:attrName>ppt_x</p:attrName>
                                        </p:attrNameLst>
                                      </p:cBhvr>
                                      <p:tavLst>
                                        <p:tav tm="0">
                                          <p:val>
                                            <p:strVal val="#ppt_x"/>
                                          </p:val>
                                        </p:tav>
                                        <p:tav tm="100000">
                                          <p:val>
                                            <p:strVal val="#ppt_x"/>
                                          </p:val>
                                        </p:tav>
                                      </p:tavLst>
                                    </p:anim>
                                    <p:anim calcmode="lin" valueType="num">
                                      <p:cBhvr additive="base">
                                        <p:cTn id="228" dur="500" fill="hold"/>
                                        <p:tgtEl>
                                          <p:spTgt spid="8254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4" name="arrow.wav"/>
                                        </p:tgtEl>
                                      </p:cMediaNode>
                                    </p:audio>
                                  </p:subTnLst>
                                </p:cTn>
                              </p:par>
                            </p:childTnLst>
                          </p:cTn>
                        </p:par>
                        <p:par>
                          <p:cTn id="229" fill="hold">
                            <p:stCondLst>
                              <p:cond delay="8500"/>
                            </p:stCondLst>
                            <p:childTnLst>
                              <p:par>
                                <p:cTn id="230" presetID="2" presetClass="entr" presetSubtype="1" fill="hold" grpId="0" nodeType="afterEffect">
                                  <p:stCondLst>
                                    <p:cond delay="0"/>
                                  </p:stCondLst>
                                  <p:childTnLst>
                                    <p:set>
                                      <p:cBhvr>
                                        <p:cTn id="231" dur="1" fill="hold">
                                          <p:stCondLst>
                                            <p:cond delay="0"/>
                                          </p:stCondLst>
                                        </p:cTn>
                                        <p:tgtEl>
                                          <p:spTgt spid="825403"/>
                                        </p:tgtEl>
                                        <p:attrNameLst>
                                          <p:attrName>style.visibility</p:attrName>
                                        </p:attrNameLst>
                                      </p:cBhvr>
                                      <p:to>
                                        <p:strVal val="visible"/>
                                      </p:to>
                                    </p:set>
                                    <p:anim calcmode="lin" valueType="num">
                                      <p:cBhvr additive="base">
                                        <p:cTn id="232" dur="500" fill="hold"/>
                                        <p:tgtEl>
                                          <p:spTgt spid="825403"/>
                                        </p:tgtEl>
                                        <p:attrNameLst>
                                          <p:attrName>ppt_x</p:attrName>
                                        </p:attrNameLst>
                                      </p:cBhvr>
                                      <p:tavLst>
                                        <p:tav tm="0">
                                          <p:val>
                                            <p:strVal val="#ppt_x"/>
                                          </p:val>
                                        </p:tav>
                                        <p:tav tm="100000">
                                          <p:val>
                                            <p:strVal val="#ppt_x"/>
                                          </p:val>
                                        </p:tav>
                                      </p:tavLst>
                                    </p:anim>
                                    <p:anim calcmode="lin" valueType="num">
                                      <p:cBhvr additive="base">
                                        <p:cTn id="233" dur="500" fill="hold"/>
                                        <p:tgtEl>
                                          <p:spTgt spid="8254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4" name="arrow.wav"/>
                                        </p:tgtEl>
                                      </p:cMediaNode>
                                    </p:audio>
                                  </p:subTnLst>
                                </p:cTn>
                              </p:par>
                            </p:childTnLst>
                          </p:cTn>
                        </p:par>
                        <p:par>
                          <p:cTn id="234" fill="hold">
                            <p:stCondLst>
                              <p:cond delay="9000"/>
                            </p:stCondLst>
                            <p:childTnLst>
                              <p:par>
                                <p:cTn id="235" presetID="2" presetClass="entr" presetSubtype="1" fill="hold" grpId="0" nodeType="afterEffect">
                                  <p:stCondLst>
                                    <p:cond delay="0"/>
                                  </p:stCondLst>
                                  <p:childTnLst>
                                    <p:set>
                                      <p:cBhvr>
                                        <p:cTn id="236" dur="1" fill="hold">
                                          <p:stCondLst>
                                            <p:cond delay="0"/>
                                          </p:stCondLst>
                                        </p:cTn>
                                        <p:tgtEl>
                                          <p:spTgt spid="825404"/>
                                        </p:tgtEl>
                                        <p:attrNameLst>
                                          <p:attrName>style.visibility</p:attrName>
                                        </p:attrNameLst>
                                      </p:cBhvr>
                                      <p:to>
                                        <p:strVal val="visible"/>
                                      </p:to>
                                    </p:set>
                                    <p:anim calcmode="lin" valueType="num">
                                      <p:cBhvr additive="base">
                                        <p:cTn id="237" dur="500" fill="hold"/>
                                        <p:tgtEl>
                                          <p:spTgt spid="825404"/>
                                        </p:tgtEl>
                                        <p:attrNameLst>
                                          <p:attrName>ppt_x</p:attrName>
                                        </p:attrNameLst>
                                      </p:cBhvr>
                                      <p:tavLst>
                                        <p:tav tm="0">
                                          <p:val>
                                            <p:strVal val="#ppt_x"/>
                                          </p:val>
                                        </p:tav>
                                        <p:tav tm="100000">
                                          <p:val>
                                            <p:strVal val="#ppt_x"/>
                                          </p:val>
                                        </p:tav>
                                      </p:tavLst>
                                    </p:anim>
                                    <p:anim calcmode="lin" valueType="num">
                                      <p:cBhvr additive="base">
                                        <p:cTn id="238" dur="500" fill="hold"/>
                                        <p:tgtEl>
                                          <p:spTgt spid="8254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5"/>
                                            </p:cond>
                                          </p:stCondLst>
                                          <p:endCondLst>
                                            <p:cond evt="onStopAudio" delay="0">
                                              <p:tgtEl>
                                                <p:sldTgt/>
                                              </p:tgtEl>
                                            </p:cond>
                                          </p:endCondLst>
                                        </p:cTn>
                                        <p:tgtEl>
                                          <p:sndTgt r:embed="rId4" name="arrow.wav"/>
                                        </p:tgtEl>
                                      </p:cMediaNode>
                                    </p:audio>
                                  </p:subTnLst>
                                </p:cTn>
                              </p:par>
                            </p:childTnLst>
                          </p:cTn>
                        </p:par>
                        <p:par>
                          <p:cTn id="239" fill="hold">
                            <p:stCondLst>
                              <p:cond delay="9500"/>
                            </p:stCondLst>
                            <p:childTnLst>
                              <p:par>
                                <p:cTn id="240" presetID="2" presetClass="entr" presetSubtype="1" fill="hold" grpId="0" nodeType="afterEffect">
                                  <p:stCondLst>
                                    <p:cond delay="0"/>
                                  </p:stCondLst>
                                  <p:childTnLst>
                                    <p:set>
                                      <p:cBhvr>
                                        <p:cTn id="241" dur="1" fill="hold">
                                          <p:stCondLst>
                                            <p:cond delay="0"/>
                                          </p:stCondLst>
                                        </p:cTn>
                                        <p:tgtEl>
                                          <p:spTgt spid="825405"/>
                                        </p:tgtEl>
                                        <p:attrNameLst>
                                          <p:attrName>style.visibility</p:attrName>
                                        </p:attrNameLst>
                                      </p:cBhvr>
                                      <p:to>
                                        <p:strVal val="visible"/>
                                      </p:to>
                                    </p:set>
                                    <p:anim calcmode="lin" valueType="num">
                                      <p:cBhvr additive="base">
                                        <p:cTn id="242" dur="500" fill="hold"/>
                                        <p:tgtEl>
                                          <p:spTgt spid="825405"/>
                                        </p:tgtEl>
                                        <p:attrNameLst>
                                          <p:attrName>ppt_x</p:attrName>
                                        </p:attrNameLst>
                                      </p:cBhvr>
                                      <p:tavLst>
                                        <p:tav tm="0">
                                          <p:val>
                                            <p:strVal val="#ppt_x"/>
                                          </p:val>
                                        </p:tav>
                                        <p:tav tm="100000">
                                          <p:val>
                                            <p:strVal val="#ppt_x"/>
                                          </p:val>
                                        </p:tav>
                                      </p:tavLst>
                                    </p:anim>
                                    <p:anim calcmode="lin" valueType="num">
                                      <p:cBhvr additive="base">
                                        <p:cTn id="243" dur="500" fill="hold"/>
                                        <p:tgtEl>
                                          <p:spTgt spid="8254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par>
                          <p:cTn id="244" fill="hold">
                            <p:stCondLst>
                              <p:cond delay="10000"/>
                            </p:stCondLst>
                            <p:childTnLst>
                              <p:par>
                                <p:cTn id="245" presetID="2" presetClass="entr" presetSubtype="1" fill="hold" grpId="0" nodeType="afterEffect">
                                  <p:stCondLst>
                                    <p:cond delay="0"/>
                                  </p:stCondLst>
                                  <p:childTnLst>
                                    <p:set>
                                      <p:cBhvr>
                                        <p:cTn id="246" dur="1" fill="hold">
                                          <p:stCondLst>
                                            <p:cond delay="0"/>
                                          </p:stCondLst>
                                        </p:cTn>
                                        <p:tgtEl>
                                          <p:spTgt spid="825406"/>
                                        </p:tgtEl>
                                        <p:attrNameLst>
                                          <p:attrName>style.visibility</p:attrName>
                                        </p:attrNameLst>
                                      </p:cBhvr>
                                      <p:to>
                                        <p:strVal val="visible"/>
                                      </p:to>
                                    </p:set>
                                    <p:anim calcmode="lin" valueType="num">
                                      <p:cBhvr additive="base">
                                        <p:cTn id="247" dur="500" fill="hold"/>
                                        <p:tgtEl>
                                          <p:spTgt spid="825406"/>
                                        </p:tgtEl>
                                        <p:attrNameLst>
                                          <p:attrName>ppt_x</p:attrName>
                                        </p:attrNameLst>
                                      </p:cBhvr>
                                      <p:tavLst>
                                        <p:tav tm="0">
                                          <p:val>
                                            <p:strVal val="#ppt_x"/>
                                          </p:val>
                                        </p:tav>
                                        <p:tav tm="100000">
                                          <p:val>
                                            <p:strVal val="#ppt_x"/>
                                          </p:val>
                                        </p:tav>
                                      </p:tavLst>
                                    </p:anim>
                                    <p:anim calcmode="lin" valueType="num">
                                      <p:cBhvr additive="base">
                                        <p:cTn id="248" dur="500" fill="hold"/>
                                        <p:tgtEl>
                                          <p:spTgt spid="8254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p:stCondLst>
                        <p:cond delay="indefinite"/>
                      </p:stCondLst>
                      <p:childTnLst>
                        <p:par>
                          <p:cTn id="250" fill="hold">
                            <p:stCondLst>
                              <p:cond delay="0"/>
                            </p:stCondLst>
                            <p:childTnLst>
                              <p:par>
                                <p:cTn id="251" presetID="2" presetClass="exit" presetSubtype="1" fill="hold" grpId="1" nodeType="clickEffect">
                                  <p:stCondLst>
                                    <p:cond delay="0"/>
                                  </p:stCondLst>
                                  <p:childTnLst>
                                    <p:anim calcmode="lin" valueType="num">
                                      <p:cBhvr additive="base">
                                        <p:cTn id="252" dur="500"/>
                                        <p:tgtEl>
                                          <p:spTgt spid="825385"/>
                                        </p:tgtEl>
                                        <p:attrNameLst>
                                          <p:attrName>ppt_x</p:attrName>
                                        </p:attrNameLst>
                                      </p:cBhvr>
                                      <p:tavLst>
                                        <p:tav tm="0">
                                          <p:val>
                                            <p:strVal val="ppt_x"/>
                                          </p:val>
                                        </p:tav>
                                        <p:tav tm="100000">
                                          <p:val>
                                            <p:strVal val="ppt_x"/>
                                          </p:val>
                                        </p:tav>
                                      </p:tavLst>
                                    </p:anim>
                                    <p:anim calcmode="lin" valueType="num">
                                      <p:cBhvr additive="base">
                                        <p:cTn id="253" dur="500"/>
                                        <p:tgtEl>
                                          <p:spTgt spid="825385"/>
                                        </p:tgtEl>
                                        <p:attrNameLst>
                                          <p:attrName>ppt_y</p:attrName>
                                        </p:attrNameLst>
                                      </p:cBhvr>
                                      <p:tavLst>
                                        <p:tav tm="0">
                                          <p:val>
                                            <p:strVal val="ppt_y"/>
                                          </p:val>
                                        </p:tav>
                                        <p:tav tm="100000">
                                          <p:val>
                                            <p:strVal val="0-ppt_h/2"/>
                                          </p:val>
                                        </p:tav>
                                      </p:tavLst>
                                    </p:anim>
                                    <p:set>
                                      <p:cBhvr>
                                        <p:cTn id="254" dur="1" fill="hold">
                                          <p:stCondLst>
                                            <p:cond delay="499"/>
                                          </p:stCondLst>
                                        </p:cTn>
                                        <p:tgtEl>
                                          <p:spTgt spid="825385"/>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5" name="suction.wav"/>
                                        </p:tgtEl>
                                      </p:cMediaNode>
                                    </p:audio>
                                  </p:sub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825408">
                                            <p:txEl>
                                              <p:pRg st="1" end="1"/>
                                            </p:txEl>
                                          </p:spTgt>
                                        </p:tgtEl>
                                        <p:attrNameLst>
                                          <p:attrName>style.visibility</p:attrName>
                                        </p:attrNameLst>
                                      </p:cBhvr>
                                      <p:to>
                                        <p:strVal val="visible"/>
                                      </p:to>
                                    </p:set>
                                    <p:anim calcmode="lin" valueType="num">
                                      <p:cBhvr additive="base">
                                        <p:cTn id="259" dur="500" fill="hold"/>
                                        <p:tgtEl>
                                          <p:spTgt spid="825408">
                                            <p:txEl>
                                              <p:pRg st="1" end="1"/>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8254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63" grpId="0" animBg="1"/>
      <p:bldP spid="825363" grpId="1" animBg="1"/>
      <p:bldP spid="825364" grpId="0" animBg="1"/>
      <p:bldP spid="825364" grpId="1" animBg="1"/>
      <p:bldP spid="825365" grpId="0" animBg="1"/>
      <p:bldP spid="825366" grpId="0" animBg="1"/>
      <p:bldP spid="825367" grpId="0" animBg="1"/>
      <p:bldP spid="825368" grpId="0" animBg="1"/>
      <p:bldP spid="825369" grpId="0" animBg="1"/>
      <p:bldP spid="825370" grpId="0" animBg="1"/>
      <p:bldP spid="825371" grpId="0" animBg="1"/>
      <p:bldP spid="825372" grpId="0" animBg="1"/>
      <p:bldP spid="825373" grpId="0" animBg="1"/>
      <p:bldP spid="825374" grpId="0" animBg="1"/>
      <p:bldP spid="825375" grpId="0" animBg="1"/>
      <p:bldP spid="825376" grpId="0" animBg="1"/>
      <p:bldP spid="825377" grpId="0" animBg="1"/>
      <p:bldP spid="825378" grpId="0" animBg="1"/>
      <p:bldP spid="825379" grpId="0" animBg="1"/>
      <p:bldP spid="825380" grpId="0" animBg="1"/>
      <p:bldP spid="825381" grpId="0" animBg="1"/>
      <p:bldP spid="825382" grpId="0" animBg="1"/>
      <p:bldP spid="825383" grpId="0" animBg="1"/>
      <p:bldP spid="825384" grpId="0" animBg="1"/>
      <p:bldP spid="825385" grpId="0" animBg="1"/>
      <p:bldP spid="825385" grpId="1" animBg="1"/>
      <p:bldP spid="825386" grpId="0" animBg="1"/>
      <p:bldP spid="825387" grpId="0" animBg="1"/>
      <p:bldP spid="825388" grpId="0" animBg="1"/>
      <p:bldP spid="825389" grpId="0" animBg="1"/>
      <p:bldP spid="825390" grpId="0" animBg="1"/>
      <p:bldP spid="825391" grpId="0" animBg="1"/>
      <p:bldP spid="825392" grpId="0" animBg="1"/>
      <p:bldP spid="825393" grpId="0" animBg="1"/>
      <p:bldP spid="825394" grpId="0" animBg="1"/>
      <p:bldP spid="825395" grpId="0" animBg="1"/>
      <p:bldP spid="825396" grpId="0" animBg="1"/>
      <p:bldP spid="825397" grpId="0" animBg="1"/>
      <p:bldP spid="825398" grpId="0" animBg="1"/>
      <p:bldP spid="825399" grpId="0" animBg="1"/>
      <p:bldP spid="825400" grpId="0" animBg="1"/>
      <p:bldP spid="825401" grpId="0" animBg="1"/>
      <p:bldP spid="825402" grpId="0" animBg="1"/>
      <p:bldP spid="825403" grpId="0" animBg="1"/>
      <p:bldP spid="825404" grpId="0" animBg="1"/>
      <p:bldP spid="825405" grpId="0" animBg="1"/>
      <p:bldP spid="8254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Rectangle 7"/>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we take a top view, and eliminate                              some of the field arrows, our sketch                                  of the gravitational field is vastly                                simplified: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fact, we don’t even have to draw                                 the sun – the arrows are sufficient to                             denote its presence.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simplify field drawings even                                   more, we take the convention of                                drawing “field lines” as a single                                     arrow.</a:t>
            </a:r>
          </a:p>
        </p:txBody>
      </p:sp>
      <p:sp>
        <p:nvSpPr>
          <p:cNvPr id="26627"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53"/>
          <p:cNvGrpSpPr>
            <a:grpSpLocks/>
          </p:cNvGrpSpPr>
          <p:nvPr/>
        </p:nvGrpSpPr>
        <p:grpSpPr bwMode="auto">
          <a:xfrm>
            <a:off x="6570663" y="2487613"/>
            <a:ext cx="668337" cy="663575"/>
            <a:chOff x="2171" y="2654"/>
            <a:chExt cx="421" cy="418"/>
          </a:xfrm>
        </p:grpSpPr>
        <p:sp>
          <p:nvSpPr>
            <p:cNvPr id="26656" name="Oval 54"/>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7" name="Text Box 55"/>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48" name="Line 56"/>
          <p:cNvSpPr>
            <a:spLocks noChangeShapeType="1"/>
          </p:cNvSpPr>
          <p:nvPr/>
        </p:nvSpPr>
        <p:spPr bwMode="auto">
          <a:xfrm>
            <a:off x="6904038" y="2098675"/>
            <a:ext cx="0" cy="303213"/>
          </a:xfrm>
          <a:prstGeom prst="line">
            <a:avLst/>
          </a:prstGeom>
          <a:noFill/>
          <a:ln w="28575">
            <a:solidFill>
              <a:schemeClr val="tx1"/>
            </a:solidFill>
            <a:round/>
            <a:headEnd/>
            <a:tailEnd type="triangle" w="med" len="med"/>
          </a:ln>
        </p:spPr>
        <p:txBody>
          <a:bodyPr/>
          <a:lstStyle/>
          <a:p>
            <a:endParaRPr lang="en-US"/>
          </a:p>
        </p:txBody>
      </p:sp>
      <p:sp>
        <p:nvSpPr>
          <p:cNvPr id="827449" name="Line 57"/>
          <p:cNvSpPr>
            <a:spLocks noChangeShapeType="1"/>
          </p:cNvSpPr>
          <p:nvPr/>
        </p:nvSpPr>
        <p:spPr bwMode="auto">
          <a:xfrm>
            <a:off x="6399213" y="2295525"/>
            <a:ext cx="203200" cy="215900"/>
          </a:xfrm>
          <a:prstGeom prst="line">
            <a:avLst/>
          </a:prstGeom>
          <a:noFill/>
          <a:ln w="28575">
            <a:solidFill>
              <a:schemeClr val="tx1"/>
            </a:solidFill>
            <a:round/>
            <a:headEnd/>
            <a:tailEnd type="triangle" w="med" len="med"/>
          </a:ln>
        </p:spPr>
        <p:txBody>
          <a:bodyPr/>
          <a:lstStyle/>
          <a:p>
            <a:endParaRPr lang="en-US"/>
          </a:p>
        </p:txBody>
      </p:sp>
      <p:sp>
        <p:nvSpPr>
          <p:cNvPr id="827450" name="Line 58"/>
          <p:cNvSpPr>
            <a:spLocks noChangeShapeType="1"/>
          </p:cNvSpPr>
          <p:nvPr/>
        </p:nvSpPr>
        <p:spPr bwMode="auto">
          <a:xfrm flipH="1">
            <a:off x="7200900" y="2314575"/>
            <a:ext cx="212725" cy="215900"/>
          </a:xfrm>
          <a:prstGeom prst="line">
            <a:avLst/>
          </a:prstGeom>
          <a:noFill/>
          <a:ln w="28575">
            <a:solidFill>
              <a:schemeClr val="tx1"/>
            </a:solidFill>
            <a:round/>
            <a:headEnd/>
            <a:tailEnd type="triangle" w="med" len="med"/>
          </a:ln>
        </p:spPr>
        <p:txBody>
          <a:bodyPr/>
          <a:lstStyle/>
          <a:p>
            <a:endParaRPr lang="en-US"/>
          </a:p>
        </p:txBody>
      </p:sp>
      <p:sp>
        <p:nvSpPr>
          <p:cNvPr id="827451" name="Line 59"/>
          <p:cNvSpPr>
            <a:spLocks noChangeShapeType="1"/>
          </p:cNvSpPr>
          <p:nvPr/>
        </p:nvSpPr>
        <p:spPr bwMode="auto">
          <a:xfrm>
            <a:off x="6189663" y="2820988"/>
            <a:ext cx="301625" cy="0"/>
          </a:xfrm>
          <a:prstGeom prst="line">
            <a:avLst/>
          </a:prstGeom>
          <a:noFill/>
          <a:ln w="28575">
            <a:solidFill>
              <a:schemeClr val="tx1"/>
            </a:solidFill>
            <a:round/>
            <a:headEnd/>
            <a:tailEnd type="triangle" w="med" len="med"/>
          </a:ln>
        </p:spPr>
        <p:txBody>
          <a:bodyPr/>
          <a:lstStyle/>
          <a:p>
            <a:endParaRPr lang="en-US"/>
          </a:p>
        </p:txBody>
      </p:sp>
      <p:sp>
        <p:nvSpPr>
          <p:cNvPr id="827452" name="Line 60"/>
          <p:cNvSpPr>
            <a:spLocks noChangeShapeType="1"/>
          </p:cNvSpPr>
          <p:nvPr/>
        </p:nvSpPr>
        <p:spPr bwMode="auto">
          <a:xfrm flipV="1">
            <a:off x="6403975" y="3109913"/>
            <a:ext cx="211138" cy="201612"/>
          </a:xfrm>
          <a:prstGeom prst="line">
            <a:avLst/>
          </a:prstGeom>
          <a:noFill/>
          <a:ln w="28575">
            <a:solidFill>
              <a:schemeClr val="tx1"/>
            </a:solidFill>
            <a:round/>
            <a:headEnd/>
            <a:tailEnd type="triangle" w="med" len="med"/>
          </a:ln>
        </p:spPr>
        <p:txBody>
          <a:bodyPr/>
          <a:lstStyle/>
          <a:p>
            <a:endParaRPr lang="en-US"/>
          </a:p>
        </p:txBody>
      </p:sp>
      <p:sp>
        <p:nvSpPr>
          <p:cNvPr id="827453" name="Line 61"/>
          <p:cNvSpPr>
            <a:spLocks noChangeShapeType="1"/>
          </p:cNvSpPr>
          <p:nvPr/>
        </p:nvSpPr>
        <p:spPr bwMode="auto">
          <a:xfrm flipH="1">
            <a:off x="7318375" y="2806700"/>
            <a:ext cx="293688" cy="0"/>
          </a:xfrm>
          <a:prstGeom prst="line">
            <a:avLst/>
          </a:prstGeom>
          <a:noFill/>
          <a:ln w="28575">
            <a:solidFill>
              <a:schemeClr val="tx1"/>
            </a:solidFill>
            <a:round/>
            <a:headEnd/>
            <a:tailEnd type="triangle" w="med" len="med"/>
          </a:ln>
        </p:spPr>
        <p:txBody>
          <a:bodyPr/>
          <a:lstStyle/>
          <a:p>
            <a:endParaRPr lang="en-US"/>
          </a:p>
        </p:txBody>
      </p:sp>
      <p:sp>
        <p:nvSpPr>
          <p:cNvPr id="827454" name="Line 62"/>
          <p:cNvSpPr>
            <a:spLocks noChangeShapeType="1"/>
          </p:cNvSpPr>
          <p:nvPr/>
        </p:nvSpPr>
        <p:spPr bwMode="auto">
          <a:xfrm flipH="1" flipV="1">
            <a:off x="7196138" y="3092450"/>
            <a:ext cx="214312" cy="212725"/>
          </a:xfrm>
          <a:prstGeom prst="line">
            <a:avLst/>
          </a:prstGeom>
          <a:noFill/>
          <a:ln w="28575">
            <a:solidFill>
              <a:schemeClr val="tx1"/>
            </a:solidFill>
            <a:round/>
            <a:headEnd/>
            <a:tailEnd type="triangle" w="med" len="med"/>
          </a:ln>
        </p:spPr>
        <p:txBody>
          <a:bodyPr/>
          <a:lstStyle/>
          <a:p>
            <a:endParaRPr lang="en-US"/>
          </a:p>
        </p:txBody>
      </p:sp>
      <p:sp>
        <p:nvSpPr>
          <p:cNvPr id="827455" name="Line 63"/>
          <p:cNvSpPr>
            <a:spLocks noChangeShapeType="1"/>
          </p:cNvSpPr>
          <p:nvPr/>
        </p:nvSpPr>
        <p:spPr bwMode="auto">
          <a:xfrm>
            <a:off x="6905625" y="3217863"/>
            <a:ext cx="0" cy="303212"/>
          </a:xfrm>
          <a:prstGeom prst="line">
            <a:avLst/>
          </a:prstGeom>
          <a:noFill/>
          <a:ln w="28575">
            <a:solidFill>
              <a:schemeClr val="tx1"/>
            </a:solidFill>
            <a:round/>
            <a:headEnd type="triangle" w="med" len="med"/>
            <a:tailEnd/>
          </a:ln>
        </p:spPr>
        <p:txBody>
          <a:bodyPr/>
          <a:lstStyle/>
          <a:p>
            <a:endParaRPr lang="en-US"/>
          </a:p>
        </p:txBody>
      </p:sp>
      <p:sp>
        <p:nvSpPr>
          <p:cNvPr id="827456" name="Line 64"/>
          <p:cNvSpPr>
            <a:spLocks noChangeShapeType="1"/>
          </p:cNvSpPr>
          <p:nvPr/>
        </p:nvSpPr>
        <p:spPr bwMode="auto">
          <a:xfrm flipH="1">
            <a:off x="6904038" y="1789113"/>
            <a:ext cx="1587" cy="180975"/>
          </a:xfrm>
          <a:prstGeom prst="line">
            <a:avLst/>
          </a:prstGeom>
          <a:noFill/>
          <a:ln w="28575">
            <a:solidFill>
              <a:schemeClr val="tx1"/>
            </a:solidFill>
            <a:round/>
            <a:headEnd/>
            <a:tailEnd type="triangle" w="med" len="med"/>
          </a:ln>
        </p:spPr>
        <p:txBody>
          <a:bodyPr/>
          <a:lstStyle/>
          <a:p>
            <a:endParaRPr lang="en-US"/>
          </a:p>
        </p:txBody>
      </p:sp>
      <p:sp>
        <p:nvSpPr>
          <p:cNvPr id="827457" name="Line 65"/>
          <p:cNvSpPr>
            <a:spLocks noChangeShapeType="1"/>
          </p:cNvSpPr>
          <p:nvPr/>
        </p:nvSpPr>
        <p:spPr bwMode="auto">
          <a:xfrm>
            <a:off x="6180138" y="2084388"/>
            <a:ext cx="131762" cy="146050"/>
          </a:xfrm>
          <a:prstGeom prst="line">
            <a:avLst/>
          </a:prstGeom>
          <a:noFill/>
          <a:ln w="28575">
            <a:solidFill>
              <a:schemeClr val="tx1"/>
            </a:solidFill>
            <a:round/>
            <a:headEnd/>
            <a:tailEnd type="triangle" w="med" len="med"/>
          </a:ln>
        </p:spPr>
        <p:txBody>
          <a:bodyPr/>
          <a:lstStyle/>
          <a:p>
            <a:endParaRPr lang="en-US"/>
          </a:p>
        </p:txBody>
      </p:sp>
      <p:sp>
        <p:nvSpPr>
          <p:cNvPr id="827458" name="Line 66"/>
          <p:cNvSpPr>
            <a:spLocks noChangeShapeType="1"/>
          </p:cNvSpPr>
          <p:nvPr/>
        </p:nvSpPr>
        <p:spPr bwMode="auto">
          <a:xfrm flipH="1">
            <a:off x="7496175" y="2101850"/>
            <a:ext cx="133350" cy="117475"/>
          </a:xfrm>
          <a:prstGeom prst="line">
            <a:avLst/>
          </a:prstGeom>
          <a:noFill/>
          <a:ln w="28575">
            <a:solidFill>
              <a:schemeClr val="tx1"/>
            </a:solidFill>
            <a:round/>
            <a:headEnd/>
            <a:tailEnd type="triangle" w="med" len="med"/>
          </a:ln>
        </p:spPr>
        <p:txBody>
          <a:bodyPr/>
          <a:lstStyle/>
          <a:p>
            <a:endParaRPr lang="en-US"/>
          </a:p>
        </p:txBody>
      </p:sp>
      <p:sp>
        <p:nvSpPr>
          <p:cNvPr id="827459" name="Line 67"/>
          <p:cNvSpPr>
            <a:spLocks noChangeShapeType="1"/>
          </p:cNvSpPr>
          <p:nvPr/>
        </p:nvSpPr>
        <p:spPr bwMode="auto">
          <a:xfrm>
            <a:off x="5880100" y="2814638"/>
            <a:ext cx="179388" cy="1587"/>
          </a:xfrm>
          <a:prstGeom prst="line">
            <a:avLst/>
          </a:prstGeom>
          <a:noFill/>
          <a:ln w="28575">
            <a:solidFill>
              <a:schemeClr val="tx1"/>
            </a:solidFill>
            <a:round/>
            <a:headEnd/>
            <a:tailEnd type="triangle" w="med" len="med"/>
          </a:ln>
        </p:spPr>
        <p:txBody>
          <a:bodyPr/>
          <a:lstStyle/>
          <a:p>
            <a:endParaRPr lang="en-US"/>
          </a:p>
        </p:txBody>
      </p:sp>
      <p:sp>
        <p:nvSpPr>
          <p:cNvPr id="827460" name="Line 68"/>
          <p:cNvSpPr>
            <a:spLocks noChangeShapeType="1"/>
          </p:cNvSpPr>
          <p:nvPr/>
        </p:nvSpPr>
        <p:spPr bwMode="auto">
          <a:xfrm flipV="1">
            <a:off x="6183313" y="3403600"/>
            <a:ext cx="131762" cy="139700"/>
          </a:xfrm>
          <a:prstGeom prst="line">
            <a:avLst/>
          </a:prstGeom>
          <a:noFill/>
          <a:ln w="28575">
            <a:solidFill>
              <a:schemeClr val="tx1"/>
            </a:solidFill>
            <a:round/>
            <a:headEnd/>
            <a:tailEnd type="triangle" w="med" len="med"/>
          </a:ln>
        </p:spPr>
        <p:txBody>
          <a:bodyPr/>
          <a:lstStyle/>
          <a:p>
            <a:endParaRPr lang="en-US"/>
          </a:p>
        </p:txBody>
      </p:sp>
      <p:sp>
        <p:nvSpPr>
          <p:cNvPr id="827461" name="Line 69"/>
          <p:cNvSpPr>
            <a:spLocks noChangeShapeType="1"/>
          </p:cNvSpPr>
          <p:nvPr/>
        </p:nvSpPr>
        <p:spPr bwMode="auto">
          <a:xfrm flipH="1" flipV="1">
            <a:off x="7727950" y="2808288"/>
            <a:ext cx="195263" cy="0"/>
          </a:xfrm>
          <a:prstGeom prst="line">
            <a:avLst/>
          </a:prstGeom>
          <a:noFill/>
          <a:ln w="28575">
            <a:solidFill>
              <a:schemeClr val="tx1"/>
            </a:solidFill>
            <a:round/>
            <a:headEnd/>
            <a:tailEnd type="triangle" w="med" len="med"/>
          </a:ln>
        </p:spPr>
        <p:txBody>
          <a:bodyPr/>
          <a:lstStyle/>
          <a:p>
            <a:endParaRPr lang="en-US"/>
          </a:p>
        </p:txBody>
      </p:sp>
      <p:sp>
        <p:nvSpPr>
          <p:cNvPr id="827462" name="Line 70"/>
          <p:cNvSpPr>
            <a:spLocks noChangeShapeType="1"/>
          </p:cNvSpPr>
          <p:nvPr/>
        </p:nvSpPr>
        <p:spPr bwMode="auto">
          <a:xfrm flipH="1" flipV="1">
            <a:off x="7480300" y="3386138"/>
            <a:ext cx="144463" cy="141287"/>
          </a:xfrm>
          <a:prstGeom prst="line">
            <a:avLst/>
          </a:prstGeom>
          <a:noFill/>
          <a:ln w="28575">
            <a:solidFill>
              <a:schemeClr val="tx1"/>
            </a:solidFill>
            <a:round/>
            <a:headEnd/>
            <a:tailEnd type="triangle" w="med" len="med"/>
          </a:ln>
        </p:spPr>
        <p:txBody>
          <a:bodyPr/>
          <a:lstStyle/>
          <a:p>
            <a:endParaRPr lang="en-US"/>
          </a:p>
        </p:txBody>
      </p:sp>
      <p:sp>
        <p:nvSpPr>
          <p:cNvPr id="827463" name="Line 71"/>
          <p:cNvSpPr>
            <a:spLocks noChangeShapeType="1"/>
          </p:cNvSpPr>
          <p:nvPr/>
        </p:nvSpPr>
        <p:spPr bwMode="auto">
          <a:xfrm flipH="1">
            <a:off x="6907213" y="3651250"/>
            <a:ext cx="9525" cy="179388"/>
          </a:xfrm>
          <a:prstGeom prst="line">
            <a:avLst/>
          </a:prstGeom>
          <a:noFill/>
          <a:ln w="28575">
            <a:solidFill>
              <a:schemeClr val="tx1"/>
            </a:solidFill>
            <a:round/>
            <a:headEnd type="triangle" w="med" len="med"/>
            <a:tailEnd/>
          </a:ln>
        </p:spPr>
        <p:txBody>
          <a:bodyPr/>
          <a:lstStyle/>
          <a:p>
            <a:endParaRPr lang="en-US"/>
          </a:p>
        </p:txBody>
      </p:sp>
      <p:grpSp>
        <p:nvGrpSpPr>
          <p:cNvPr id="3" name="Group 74"/>
          <p:cNvGrpSpPr>
            <a:grpSpLocks/>
          </p:cNvGrpSpPr>
          <p:nvPr/>
        </p:nvGrpSpPr>
        <p:grpSpPr bwMode="auto">
          <a:xfrm>
            <a:off x="6580188" y="5008563"/>
            <a:ext cx="668337" cy="663575"/>
            <a:chOff x="2171" y="2654"/>
            <a:chExt cx="421" cy="418"/>
          </a:xfrm>
        </p:grpSpPr>
        <p:sp>
          <p:nvSpPr>
            <p:cNvPr id="26654" name="Oval 7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5" name="Text Box 7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69" name="Line 77"/>
          <p:cNvSpPr>
            <a:spLocks noChangeShapeType="1"/>
          </p:cNvSpPr>
          <p:nvPr/>
        </p:nvSpPr>
        <p:spPr bwMode="auto">
          <a:xfrm>
            <a:off x="6913563" y="4308475"/>
            <a:ext cx="0" cy="695325"/>
          </a:xfrm>
          <a:prstGeom prst="line">
            <a:avLst/>
          </a:prstGeom>
          <a:noFill/>
          <a:ln w="28575">
            <a:solidFill>
              <a:schemeClr val="tx1"/>
            </a:solidFill>
            <a:round/>
            <a:headEnd/>
            <a:tailEnd type="triangle" w="med" len="med"/>
          </a:ln>
        </p:spPr>
        <p:txBody>
          <a:bodyPr/>
          <a:lstStyle/>
          <a:p>
            <a:endParaRPr lang="en-US"/>
          </a:p>
        </p:txBody>
      </p:sp>
      <p:sp>
        <p:nvSpPr>
          <p:cNvPr id="827470" name="Line 78"/>
          <p:cNvSpPr>
            <a:spLocks noChangeShapeType="1"/>
          </p:cNvSpPr>
          <p:nvPr/>
        </p:nvSpPr>
        <p:spPr bwMode="auto">
          <a:xfrm>
            <a:off x="6192838" y="4586288"/>
            <a:ext cx="485775" cy="515937"/>
          </a:xfrm>
          <a:prstGeom prst="line">
            <a:avLst/>
          </a:prstGeom>
          <a:noFill/>
          <a:ln w="28575">
            <a:solidFill>
              <a:schemeClr val="tx1"/>
            </a:solidFill>
            <a:round/>
            <a:headEnd/>
            <a:tailEnd type="triangle" w="med" len="med"/>
          </a:ln>
        </p:spPr>
        <p:txBody>
          <a:bodyPr/>
          <a:lstStyle/>
          <a:p>
            <a:endParaRPr lang="en-US"/>
          </a:p>
        </p:txBody>
      </p:sp>
      <p:sp>
        <p:nvSpPr>
          <p:cNvPr id="827471" name="Line 79"/>
          <p:cNvSpPr>
            <a:spLocks noChangeShapeType="1"/>
          </p:cNvSpPr>
          <p:nvPr/>
        </p:nvSpPr>
        <p:spPr bwMode="auto">
          <a:xfrm flipH="1">
            <a:off x="7158038" y="4632325"/>
            <a:ext cx="465137" cy="473075"/>
          </a:xfrm>
          <a:prstGeom prst="line">
            <a:avLst/>
          </a:prstGeom>
          <a:noFill/>
          <a:ln w="28575">
            <a:solidFill>
              <a:schemeClr val="tx1"/>
            </a:solidFill>
            <a:round/>
            <a:headEnd/>
            <a:tailEnd type="triangle" w="med" len="med"/>
          </a:ln>
        </p:spPr>
        <p:txBody>
          <a:bodyPr/>
          <a:lstStyle/>
          <a:p>
            <a:endParaRPr lang="en-US"/>
          </a:p>
        </p:txBody>
      </p:sp>
      <p:sp>
        <p:nvSpPr>
          <p:cNvPr id="827472" name="Line 80"/>
          <p:cNvSpPr>
            <a:spLocks noChangeShapeType="1"/>
          </p:cNvSpPr>
          <p:nvPr/>
        </p:nvSpPr>
        <p:spPr bwMode="auto">
          <a:xfrm>
            <a:off x="5880100" y="5341938"/>
            <a:ext cx="709613" cy="0"/>
          </a:xfrm>
          <a:prstGeom prst="line">
            <a:avLst/>
          </a:prstGeom>
          <a:noFill/>
          <a:ln w="28575">
            <a:solidFill>
              <a:schemeClr val="tx1"/>
            </a:solidFill>
            <a:round/>
            <a:headEnd/>
            <a:tailEnd type="triangle" w="med" len="med"/>
          </a:ln>
        </p:spPr>
        <p:txBody>
          <a:bodyPr/>
          <a:lstStyle/>
          <a:p>
            <a:endParaRPr lang="en-US"/>
          </a:p>
        </p:txBody>
      </p:sp>
      <p:sp>
        <p:nvSpPr>
          <p:cNvPr id="827473" name="Line 81"/>
          <p:cNvSpPr>
            <a:spLocks noChangeShapeType="1"/>
          </p:cNvSpPr>
          <p:nvPr/>
        </p:nvSpPr>
        <p:spPr bwMode="auto">
          <a:xfrm flipV="1">
            <a:off x="6181725" y="5578475"/>
            <a:ext cx="498475" cy="474663"/>
          </a:xfrm>
          <a:prstGeom prst="line">
            <a:avLst/>
          </a:prstGeom>
          <a:noFill/>
          <a:ln w="28575">
            <a:solidFill>
              <a:schemeClr val="tx1"/>
            </a:solidFill>
            <a:round/>
            <a:headEnd/>
            <a:tailEnd type="triangle" w="med" len="med"/>
          </a:ln>
        </p:spPr>
        <p:txBody>
          <a:bodyPr/>
          <a:lstStyle/>
          <a:p>
            <a:endParaRPr lang="en-US"/>
          </a:p>
        </p:txBody>
      </p:sp>
      <p:sp>
        <p:nvSpPr>
          <p:cNvPr id="827474" name="Line 82"/>
          <p:cNvSpPr>
            <a:spLocks noChangeShapeType="1"/>
          </p:cNvSpPr>
          <p:nvPr/>
        </p:nvSpPr>
        <p:spPr bwMode="auto">
          <a:xfrm flipH="1">
            <a:off x="7239000" y="5327650"/>
            <a:ext cx="711200" cy="0"/>
          </a:xfrm>
          <a:prstGeom prst="line">
            <a:avLst/>
          </a:prstGeom>
          <a:noFill/>
          <a:ln w="28575">
            <a:solidFill>
              <a:schemeClr val="tx1"/>
            </a:solidFill>
            <a:round/>
            <a:headEnd/>
            <a:tailEnd type="triangle" w="med" len="med"/>
          </a:ln>
        </p:spPr>
        <p:txBody>
          <a:bodyPr/>
          <a:lstStyle/>
          <a:p>
            <a:endParaRPr lang="en-US"/>
          </a:p>
        </p:txBody>
      </p:sp>
      <p:sp>
        <p:nvSpPr>
          <p:cNvPr id="827475" name="Line 83"/>
          <p:cNvSpPr>
            <a:spLocks noChangeShapeType="1"/>
          </p:cNvSpPr>
          <p:nvPr/>
        </p:nvSpPr>
        <p:spPr bwMode="auto">
          <a:xfrm flipH="1" flipV="1">
            <a:off x="7169150" y="5576888"/>
            <a:ext cx="473075" cy="469900"/>
          </a:xfrm>
          <a:prstGeom prst="line">
            <a:avLst/>
          </a:prstGeom>
          <a:noFill/>
          <a:ln w="28575">
            <a:solidFill>
              <a:schemeClr val="tx1"/>
            </a:solidFill>
            <a:round/>
            <a:headEnd/>
            <a:tailEnd type="triangle" w="med" len="med"/>
          </a:ln>
        </p:spPr>
        <p:txBody>
          <a:bodyPr/>
          <a:lstStyle/>
          <a:p>
            <a:endParaRPr lang="en-US"/>
          </a:p>
        </p:txBody>
      </p:sp>
      <p:sp>
        <p:nvSpPr>
          <p:cNvPr id="827476" name="Line 84"/>
          <p:cNvSpPr>
            <a:spLocks noChangeShapeType="1"/>
          </p:cNvSpPr>
          <p:nvPr/>
        </p:nvSpPr>
        <p:spPr bwMode="auto">
          <a:xfrm>
            <a:off x="6915150" y="5667375"/>
            <a:ext cx="0" cy="666750"/>
          </a:xfrm>
          <a:prstGeom prst="line">
            <a:avLst/>
          </a:prstGeom>
          <a:noFill/>
          <a:ln w="28575">
            <a:solidFill>
              <a:schemeClr val="tx1"/>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7399">
                                            <p:txEl>
                                              <p:pRg st="1" end="1"/>
                                            </p:txEl>
                                          </p:spTgt>
                                        </p:tgtEl>
                                        <p:attrNameLst>
                                          <p:attrName>style.visibility</p:attrName>
                                        </p:attrNameLst>
                                      </p:cBhvr>
                                      <p:to>
                                        <p:strVal val="visible"/>
                                      </p:to>
                                    </p:set>
                                    <p:anim calcmode="lin" valueType="num">
                                      <p:cBhvr additive="base">
                                        <p:cTn id="7" dur="500" fill="hold"/>
                                        <p:tgtEl>
                                          <p:spTgt spid="8273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3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27448"/>
                                        </p:tgtEl>
                                        <p:attrNameLst>
                                          <p:attrName>style.visibility</p:attrName>
                                        </p:attrNameLst>
                                      </p:cBhvr>
                                      <p:to>
                                        <p:strVal val="visible"/>
                                      </p:to>
                                    </p:set>
                                    <p:animEffect transition="in" filter="fade">
                                      <p:cBhvr>
                                        <p:cTn id="17" dur="500"/>
                                        <p:tgtEl>
                                          <p:spTgt spid="827448"/>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27449"/>
                                        </p:tgtEl>
                                        <p:attrNameLst>
                                          <p:attrName>style.visibility</p:attrName>
                                        </p:attrNameLst>
                                      </p:cBhvr>
                                      <p:to>
                                        <p:strVal val="visible"/>
                                      </p:to>
                                    </p:set>
                                    <p:animEffect transition="in" filter="fade">
                                      <p:cBhvr>
                                        <p:cTn id="21" dur="500"/>
                                        <p:tgtEl>
                                          <p:spTgt spid="827449"/>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27451"/>
                                        </p:tgtEl>
                                        <p:attrNameLst>
                                          <p:attrName>style.visibility</p:attrName>
                                        </p:attrNameLst>
                                      </p:cBhvr>
                                      <p:to>
                                        <p:strVal val="visible"/>
                                      </p:to>
                                    </p:set>
                                    <p:animEffect transition="in" filter="fade">
                                      <p:cBhvr>
                                        <p:cTn id="25" dur="500"/>
                                        <p:tgtEl>
                                          <p:spTgt spid="82745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27452"/>
                                        </p:tgtEl>
                                        <p:attrNameLst>
                                          <p:attrName>style.visibility</p:attrName>
                                        </p:attrNameLst>
                                      </p:cBhvr>
                                      <p:to>
                                        <p:strVal val="visible"/>
                                      </p:to>
                                    </p:set>
                                    <p:animEffect transition="in" filter="fade">
                                      <p:cBhvr>
                                        <p:cTn id="29" dur="500"/>
                                        <p:tgtEl>
                                          <p:spTgt spid="827452"/>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27455"/>
                                        </p:tgtEl>
                                        <p:attrNameLst>
                                          <p:attrName>style.visibility</p:attrName>
                                        </p:attrNameLst>
                                      </p:cBhvr>
                                      <p:to>
                                        <p:strVal val="visible"/>
                                      </p:to>
                                    </p:set>
                                    <p:animEffect transition="in" filter="fade">
                                      <p:cBhvr>
                                        <p:cTn id="33" dur="500"/>
                                        <p:tgtEl>
                                          <p:spTgt spid="827455"/>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27454"/>
                                        </p:tgtEl>
                                        <p:attrNameLst>
                                          <p:attrName>style.visibility</p:attrName>
                                        </p:attrNameLst>
                                      </p:cBhvr>
                                      <p:to>
                                        <p:strVal val="visible"/>
                                      </p:to>
                                    </p:set>
                                    <p:animEffect transition="in" filter="fade">
                                      <p:cBhvr>
                                        <p:cTn id="37" dur="500"/>
                                        <p:tgtEl>
                                          <p:spTgt spid="827454"/>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27453"/>
                                        </p:tgtEl>
                                        <p:attrNameLst>
                                          <p:attrName>style.visibility</p:attrName>
                                        </p:attrNameLst>
                                      </p:cBhvr>
                                      <p:to>
                                        <p:strVal val="visible"/>
                                      </p:to>
                                    </p:set>
                                    <p:animEffect transition="in" filter="fade">
                                      <p:cBhvr>
                                        <p:cTn id="41" dur="500"/>
                                        <p:tgtEl>
                                          <p:spTgt spid="827453"/>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827450"/>
                                        </p:tgtEl>
                                        <p:attrNameLst>
                                          <p:attrName>style.visibility</p:attrName>
                                        </p:attrNameLst>
                                      </p:cBhvr>
                                      <p:to>
                                        <p:strVal val="visible"/>
                                      </p:to>
                                    </p:set>
                                    <p:animEffect transition="in" filter="fade">
                                      <p:cBhvr>
                                        <p:cTn id="45" dur="500"/>
                                        <p:tgtEl>
                                          <p:spTgt spid="827450"/>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27456"/>
                                        </p:tgtEl>
                                        <p:attrNameLst>
                                          <p:attrName>style.visibility</p:attrName>
                                        </p:attrNameLst>
                                      </p:cBhvr>
                                      <p:to>
                                        <p:strVal val="visible"/>
                                      </p:to>
                                    </p:set>
                                    <p:animEffect transition="in" filter="fade">
                                      <p:cBhvr>
                                        <p:cTn id="50" dur="500"/>
                                        <p:tgtEl>
                                          <p:spTgt spid="827456"/>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27457"/>
                                        </p:tgtEl>
                                        <p:attrNameLst>
                                          <p:attrName>style.visibility</p:attrName>
                                        </p:attrNameLst>
                                      </p:cBhvr>
                                      <p:to>
                                        <p:strVal val="visible"/>
                                      </p:to>
                                    </p:set>
                                    <p:animEffect transition="in" filter="fade">
                                      <p:cBhvr>
                                        <p:cTn id="54" dur="500"/>
                                        <p:tgtEl>
                                          <p:spTgt spid="827457"/>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827459"/>
                                        </p:tgtEl>
                                        <p:attrNameLst>
                                          <p:attrName>style.visibility</p:attrName>
                                        </p:attrNameLst>
                                      </p:cBhvr>
                                      <p:to>
                                        <p:strVal val="visible"/>
                                      </p:to>
                                    </p:set>
                                    <p:animEffect transition="in" filter="fade">
                                      <p:cBhvr>
                                        <p:cTn id="58" dur="500"/>
                                        <p:tgtEl>
                                          <p:spTgt spid="827459"/>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827460"/>
                                        </p:tgtEl>
                                        <p:attrNameLst>
                                          <p:attrName>style.visibility</p:attrName>
                                        </p:attrNameLst>
                                      </p:cBhvr>
                                      <p:to>
                                        <p:strVal val="visible"/>
                                      </p:to>
                                    </p:set>
                                    <p:animEffect transition="in" filter="fade">
                                      <p:cBhvr>
                                        <p:cTn id="62" dur="500"/>
                                        <p:tgtEl>
                                          <p:spTgt spid="82746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827463"/>
                                        </p:tgtEl>
                                        <p:attrNameLst>
                                          <p:attrName>style.visibility</p:attrName>
                                        </p:attrNameLst>
                                      </p:cBhvr>
                                      <p:to>
                                        <p:strVal val="visible"/>
                                      </p:to>
                                    </p:set>
                                    <p:animEffect transition="in" filter="fade">
                                      <p:cBhvr>
                                        <p:cTn id="66" dur="500"/>
                                        <p:tgtEl>
                                          <p:spTgt spid="827463"/>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827462"/>
                                        </p:tgtEl>
                                        <p:attrNameLst>
                                          <p:attrName>style.visibility</p:attrName>
                                        </p:attrNameLst>
                                      </p:cBhvr>
                                      <p:to>
                                        <p:strVal val="visible"/>
                                      </p:to>
                                    </p:set>
                                    <p:animEffect transition="in" filter="fade">
                                      <p:cBhvr>
                                        <p:cTn id="70" dur="500"/>
                                        <p:tgtEl>
                                          <p:spTgt spid="82746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827461"/>
                                        </p:tgtEl>
                                        <p:attrNameLst>
                                          <p:attrName>style.visibility</p:attrName>
                                        </p:attrNameLst>
                                      </p:cBhvr>
                                      <p:to>
                                        <p:strVal val="visible"/>
                                      </p:to>
                                    </p:set>
                                    <p:animEffect transition="in" filter="fade">
                                      <p:cBhvr>
                                        <p:cTn id="74" dur="500"/>
                                        <p:tgtEl>
                                          <p:spTgt spid="827461"/>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827458"/>
                                        </p:tgtEl>
                                        <p:attrNameLst>
                                          <p:attrName>style.visibility</p:attrName>
                                        </p:attrNameLst>
                                      </p:cBhvr>
                                      <p:to>
                                        <p:strVal val="visible"/>
                                      </p:to>
                                    </p:set>
                                    <p:animEffect transition="in" filter="fade">
                                      <p:cBhvr>
                                        <p:cTn id="78" dur="500"/>
                                        <p:tgtEl>
                                          <p:spTgt spid="827458"/>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27399">
                                            <p:txEl>
                                              <p:pRg st="2" end="2"/>
                                            </p:txEl>
                                          </p:spTgt>
                                        </p:tgtEl>
                                        <p:attrNameLst>
                                          <p:attrName>style.visibility</p:attrName>
                                        </p:attrNameLst>
                                      </p:cBhvr>
                                      <p:to>
                                        <p:strVal val="visible"/>
                                      </p:to>
                                    </p:set>
                                    <p:anim calcmode="lin" valueType="num">
                                      <p:cBhvr additive="base">
                                        <p:cTn id="83" dur="500" fill="hold"/>
                                        <p:tgtEl>
                                          <p:spTgt spid="827399">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273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2"/>
                                        </p:tgtEl>
                                        <p:attrNameLst>
                                          <p:attrName>ppt_x</p:attrName>
                                        </p:attrNameLst>
                                      </p:cBhvr>
                                      <p:tavLst>
                                        <p:tav tm="0">
                                          <p:val>
                                            <p:strVal val="ppt_x"/>
                                          </p:val>
                                        </p:tav>
                                        <p:tav tm="100000">
                                          <p:val>
                                            <p:strVal val="ppt_x"/>
                                          </p:val>
                                        </p:tav>
                                      </p:tavLst>
                                    </p:anim>
                                    <p:anim calcmode="lin" valueType="num">
                                      <p:cBhvr additive="base">
                                        <p:cTn id="89" dur="500"/>
                                        <p:tgtEl>
                                          <p:spTgt spid="2"/>
                                        </p:tgtEl>
                                        <p:attrNameLst>
                                          <p:attrName>ppt_y</p:attrName>
                                        </p:attrNameLst>
                                      </p:cBhvr>
                                      <p:tavLst>
                                        <p:tav tm="0">
                                          <p:val>
                                            <p:strVal val="ppt_y"/>
                                          </p:val>
                                        </p:tav>
                                        <p:tav tm="100000">
                                          <p:val>
                                            <p:strVal val="1+ppt_h/2"/>
                                          </p:val>
                                        </p:tav>
                                      </p:tavLst>
                                    </p:anim>
                                    <p:set>
                                      <p:cBhvr>
                                        <p:cTn id="90"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827399">
                                            <p:txEl>
                                              <p:pRg st="3" end="3"/>
                                            </p:txEl>
                                          </p:spTgt>
                                        </p:tgtEl>
                                        <p:attrNameLst>
                                          <p:attrName>style.visibility</p:attrName>
                                        </p:attrNameLst>
                                      </p:cBhvr>
                                      <p:to>
                                        <p:strVal val="visible"/>
                                      </p:to>
                                    </p:set>
                                    <p:anim calcmode="lin" valueType="num">
                                      <p:cBhvr additive="base">
                                        <p:cTn id="95" dur="500" fill="hold"/>
                                        <p:tgtEl>
                                          <p:spTgt spid="827399">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273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500"/>
                                        <p:tgtEl>
                                          <p:spTgt spid="3"/>
                                        </p:tgtEl>
                                      </p:cBhvr>
                                    </p:animEffect>
                                  </p:childTnLst>
                                  <p:subTnLst>
                                    <p:audio>
                                      <p:cMediaNode>
                                        <p:cTn display="0" masterRel="sameClick">
                                          <p:stCondLst>
                                            <p:cond evt="begin" delay="0">
                                              <p:tn val="99"/>
                                            </p:cond>
                                          </p:stCondLst>
                                          <p:endCondLst>
                                            <p:cond evt="onStopAudio" delay="0">
                                              <p:tgtEl>
                                                <p:sldTgt/>
                                              </p:tgtEl>
                                            </p:cond>
                                          </p:endCondLst>
                                        </p:cTn>
                                        <p:tgtEl>
                                          <p:sndTgt r:embed="rId5" name="voltage.wav"/>
                                        </p:tgtEl>
                                      </p:cMediaNode>
                                    </p:audio>
                                  </p:sub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827469"/>
                                        </p:tgtEl>
                                        <p:attrNameLst>
                                          <p:attrName>style.visibility</p:attrName>
                                        </p:attrNameLst>
                                      </p:cBhvr>
                                      <p:to>
                                        <p:strVal val="visible"/>
                                      </p:to>
                                    </p:set>
                                    <p:animEffect transition="in" filter="fade">
                                      <p:cBhvr>
                                        <p:cTn id="105" dur="500"/>
                                        <p:tgtEl>
                                          <p:spTgt spid="82746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827470"/>
                                        </p:tgtEl>
                                        <p:attrNameLst>
                                          <p:attrName>style.visibility</p:attrName>
                                        </p:attrNameLst>
                                      </p:cBhvr>
                                      <p:to>
                                        <p:strVal val="visible"/>
                                      </p:to>
                                    </p:set>
                                    <p:animEffect transition="in" filter="fade">
                                      <p:cBhvr>
                                        <p:cTn id="109" dur="500"/>
                                        <p:tgtEl>
                                          <p:spTgt spid="827470"/>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par>
                          <p:cTn id="110" fill="hold">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827472"/>
                                        </p:tgtEl>
                                        <p:attrNameLst>
                                          <p:attrName>style.visibility</p:attrName>
                                        </p:attrNameLst>
                                      </p:cBhvr>
                                      <p:to>
                                        <p:strVal val="visible"/>
                                      </p:to>
                                    </p:set>
                                    <p:animEffect transition="in" filter="fade">
                                      <p:cBhvr>
                                        <p:cTn id="113" dur="500"/>
                                        <p:tgtEl>
                                          <p:spTgt spid="827472"/>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827473"/>
                                        </p:tgtEl>
                                        <p:attrNameLst>
                                          <p:attrName>style.visibility</p:attrName>
                                        </p:attrNameLst>
                                      </p:cBhvr>
                                      <p:to>
                                        <p:strVal val="visible"/>
                                      </p:to>
                                    </p:set>
                                    <p:animEffect transition="in" filter="fade">
                                      <p:cBhvr>
                                        <p:cTn id="117" dur="500"/>
                                        <p:tgtEl>
                                          <p:spTgt spid="827473"/>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827476"/>
                                        </p:tgtEl>
                                        <p:attrNameLst>
                                          <p:attrName>style.visibility</p:attrName>
                                        </p:attrNameLst>
                                      </p:cBhvr>
                                      <p:to>
                                        <p:strVal val="visible"/>
                                      </p:to>
                                    </p:set>
                                    <p:animEffect transition="in" filter="fade">
                                      <p:cBhvr>
                                        <p:cTn id="121" dur="500"/>
                                        <p:tgtEl>
                                          <p:spTgt spid="827476"/>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par>
                          <p:cTn id="122" fill="hold">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827475"/>
                                        </p:tgtEl>
                                        <p:attrNameLst>
                                          <p:attrName>style.visibility</p:attrName>
                                        </p:attrNameLst>
                                      </p:cBhvr>
                                      <p:to>
                                        <p:strVal val="visible"/>
                                      </p:to>
                                    </p:set>
                                    <p:animEffect transition="in" filter="fade">
                                      <p:cBhvr>
                                        <p:cTn id="125" dur="500"/>
                                        <p:tgtEl>
                                          <p:spTgt spid="827475"/>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6" fill="hold">
                            <p:stCondLst>
                              <p:cond delay="3500"/>
                            </p:stCondLst>
                            <p:childTnLst>
                              <p:par>
                                <p:cTn id="127" presetID="10" presetClass="entr" presetSubtype="0" fill="hold" grpId="0" nodeType="afterEffect">
                                  <p:stCondLst>
                                    <p:cond delay="0"/>
                                  </p:stCondLst>
                                  <p:childTnLst>
                                    <p:set>
                                      <p:cBhvr>
                                        <p:cTn id="128" dur="1" fill="hold">
                                          <p:stCondLst>
                                            <p:cond delay="0"/>
                                          </p:stCondLst>
                                        </p:cTn>
                                        <p:tgtEl>
                                          <p:spTgt spid="827474"/>
                                        </p:tgtEl>
                                        <p:attrNameLst>
                                          <p:attrName>style.visibility</p:attrName>
                                        </p:attrNameLst>
                                      </p:cBhvr>
                                      <p:to>
                                        <p:strVal val="visible"/>
                                      </p:to>
                                    </p:set>
                                    <p:animEffect transition="in" filter="fade">
                                      <p:cBhvr>
                                        <p:cTn id="129" dur="500"/>
                                        <p:tgtEl>
                                          <p:spTgt spid="827474"/>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par>
                          <p:cTn id="130" fill="hold">
                            <p:stCondLst>
                              <p:cond delay="4000"/>
                            </p:stCondLst>
                            <p:childTnLst>
                              <p:par>
                                <p:cTn id="131" presetID="10" presetClass="entr" presetSubtype="0" fill="hold" grpId="0" nodeType="afterEffect">
                                  <p:stCondLst>
                                    <p:cond delay="0"/>
                                  </p:stCondLst>
                                  <p:childTnLst>
                                    <p:set>
                                      <p:cBhvr>
                                        <p:cTn id="132" dur="1" fill="hold">
                                          <p:stCondLst>
                                            <p:cond delay="0"/>
                                          </p:stCondLst>
                                        </p:cTn>
                                        <p:tgtEl>
                                          <p:spTgt spid="827471"/>
                                        </p:tgtEl>
                                        <p:attrNameLst>
                                          <p:attrName>style.visibility</p:attrName>
                                        </p:attrNameLst>
                                      </p:cBhvr>
                                      <p:to>
                                        <p:strVal val="visible"/>
                                      </p:to>
                                    </p:set>
                                    <p:animEffect transition="in" filter="fade">
                                      <p:cBhvr>
                                        <p:cTn id="133" dur="500"/>
                                        <p:tgtEl>
                                          <p:spTgt spid="827471"/>
                                        </p:tgtEl>
                                      </p:cBhvr>
                                    </p:animEffect>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3"/>
                                        </p:tgtEl>
                                        <p:attrNameLst>
                                          <p:attrName>ppt_x</p:attrName>
                                        </p:attrNameLst>
                                      </p:cBhvr>
                                      <p:tavLst>
                                        <p:tav tm="0">
                                          <p:val>
                                            <p:strVal val="ppt_x"/>
                                          </p:val>
                                        </p:tav>
                                        <p:tav tm="100000">
                                          <p:val>
                                            <p:strVal val="ppt_x"/>
                                          </p:val>
                                        </p:tav>
                                      </p:tavLst>
                                    </p:anim>
                                    <p:anim calcmode="lin" valueType="num">
                                      <p:cBhvr additive="base">
                                        <p:cTn id="138" dur="500"/>
                                        <p:tgtEl>
                                          <p:spTgt spid="3"/>
                                        </p:tgtEl>
                                        <p:attrNameLst>
                                          <p:attrName>ppt_y</p:attrName>
                                        </p:attrNameLst>
                                      </p:cBhvr>
                                      <p:tavLst>
                                        <p:tav tm="0">
                                          <p:val>
                                            <p:strVal val="ppt_y"/>
                                          </p:val>
                                        </p:tav>
                                        <p:tav tm="100000">
                                          <p:val>
                                            <p:strVal val="1+ppt_h/2"/>
                                          </p:val>
                                        </p:tav>
                                      </p:tavLst>
                                    </p:anim>
                                    <p:set>
                                      <p:cBhvr>
                                        <p:cTn id="139"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48" grpId="0" animBg="1"/>
      <p:bldP spid="827449" grpId="0" animBg="1"/>
      <p:bldP spid="827450" grpId="0" animBg="1"/>
      <p:bldP spid="827451" grpId="0" animBg="1"/>
      <p:bldP spid="827452" grpId="0" animBg="1"/>
      <p:bldP spid="827453" grpId="0" animBg="1"/>
      <p:bldP spid="827454" grpId="0" animBg="1"/>
      <p:bldP spid="827455" grpId="0" animBg="1"/>
      <p:bldP spid="827456" grpId="0" animBg="1"/>
      <p:bldP spid="827457" grpId="0" animBg="1"/>
      <p:bldP spid="827458" grpId="0" animBg="1"/>
      <p:bldP spid="827459" grpId="0" animBg="1"/>
      <p:bldP spid="827460" grpId="0" animBg="1"/>
      <p:bldP spid="827461" grpId="0" animBg="1"/>
      <p:bldP spid="827462" grpId="0" animBg="1"/>
      <p:bldP spid="827463" grpId="0" animBg="1"/>
      <p:bldP spid="827469" grpId="0" animBg="1"/>
      <p:bldP spid="827470" grpId="0" animBg="1"/>
      <p:bldP spid="827471" grpId="0" animBg="1"/>
      <p:bldP spid="827472" grpId="0" animBg="1"/>
      <p:bldP spid="827473" grpId="0" animBg="1"/>
      <p:bldP spid="827474" grpId="0" animBg="1"/>
      <p:bldP spid="827475" grpId="0" animBg="1"/>
      <p:bldP spid="8274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first sketch the strength of the field                          at a point is determined by the length of                      the field arrows in the vicinity of that point.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second sketch has </a:t>
            </a:r>
            <a:r>
              <a:rPr lang="en-US" sz="2400" u="sng">
                <a:solidFill>
                  <a:srgbClr val="000000"/>
                </a:solidFill>
                <a:latin typeface="Arial" charset="0"/>
                <a:ea typeface="Calibri" pitchFamily="34" charset="0"/>
                <a:cs typeface="Times New Roman" pitchFamily="18" charset="0"/>
              </a:rPr>
              <a:t>single</a:t>
            </a:r>
            <a:r>
              <a:rPr lang="en-US" sz="2400">
                <a:solidFill>
                  <a:srgbClr val="000000"/>
                </a:solidFill>
                <a:latin typeface="Arial" charset="0"/>
                <a:ea typeface="Calibri" pitchFamily="34" charset="0"/>
                <a:cs typeface="Times New Roman" pitchFamily="18" charset="0"/>
              </a:rPr>
              <a:t> arrows, so                        how do we know how strong the field is                             at a particular point in the vicinity of a mass?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We simply look at the </a:t>
            </a:r>
            <a:r>
              <a:rPr lang="en-US" sz="2400" b="1">
                <a:solidFill>
                  <a:srgbClr val="000000"/>
                </a:solidFill>
                <a:latin typeface="Arial" charset="0"/>
                <a:ea typeface="Calibri" pitchFamily="34" charset="0"/>
                <a:cs typeface="Times New Roman" pitchFamily="18" charset="0"/>
              </a:rPr>
              <a:t>concentration</a:t>
            </a:r>
            <a:r>
              <a:rPr lang="en-US" sz="2400">
                <a:solidFill>
                  <a:srgbClr val="000000"/>
                </a:solidFill>
                <a:latin typeface="Arial" charset="0"/>
                <a:ea typeface="Calibri" pitchFamily="34" charset="0"/>
                <a:cs typeface="Times New Roman" pitchFamily="18" charset="0"/>
              </a:rPr>
              <a:t> of the                    field lines. </a:t>
            </a:r>
            <a:r>
              <a:rPr lang="en-US" sz="2400">
                <a:solidFill>
                  <a:schemeClr val="hlink"/>
                </a:solidFill>
                <a:latin typeface="Arial" charset="0"/>
                <a:ea typeface="Calibri" pitchFamily="34" charset="0"/>
                <a:cs typeface="Times New Roman" pitchFamily="18" charset="0"/>
              </a:rPr>
              <a:t>The closer together the field                       lines, the stronger the field</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a:t>
            </a:r>
            <a:r>
              <a:rPr lang="en-US" sz="2400">
                <a:solidFill>
                  <a:srgbClr val="FF0000"/>
                </a:solidFill>
                <a:latin typeface="Arial" charset="0"/>
                <a:ea typeface="Calibri" pitchFamily="34" charset="0"/>
                <a:cs typeface="Times New Roman" pitchFamily="18" charset="0"/>
              </a:rPr>
              <a:t>red region</a:t>
            </a:r>
            <a:r>
              <a:rPr lang="en-US" sz="2400">
                <a:solidFill>
                  <a:srgbClr val="000000"/>
                </a:solidFill>
                <a:latin typeface="Arial" charset="0"/>
                <a:ea typeface="Calibri" pitchFamily="34" charset="0"/>
                <a:cs typeface="Times New Roman" pitchFamily="18" charset="0"/>
              </a:rPr>
              <a:t> the field lines are closer               together than in the </a:t>
            </a:r>
            <a:r>
              <a:rPr lang="en-US" sz="2400">
                <a:solidFill>
                  <a:srgbClr val="008000"/>
                </a:solidFill>
                <a:latin typeface="Arial" charset="0"/>
                <a:ea typeface="Calibri" pitchFamily="34" charset="0"/>
                <a:cs typeface="Times New Roman" pitchFamily="18" charset="0"/>
              </a:rPr>
              <a:t>green region</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Thus the </a:t>
            </a:r>
            <a:r>
              <a:rPr lang="en-US" sz="2400">
                <a:solidFill>
                  <a:srgbClr val="FF0000"/>
                </a:solidFill>
                <a:latin typeface="Arial" charset="0"/>
                <a:ea typeface="Calibri" pitchFamily="34" charset="0"/>
                <a:cs typeface="Times New Roman" pitchFamily="18" charset="0"/>
              </a:rPr>
              <a:t>red field</a:t>
            </a:r>
            <a:r>
              <a:rPr lang="en-US" sz="2400">
                <a:solidFill>
                  <a:srgbClr val="000000"/>
                </a:solidFill>
                <a:latin typeface="Arial" charset="0"/>
                <a:ea typeface="Calibri" pitchFamily="34" charset="0"/>
                <a:cs typeface="Times New Roman" pitchFamily="18" charset="0"/>
              </a:rPr>
              <a:t> is stronger than the </a:t>
            </a:r>
            <a:r>
              <a:rPr lang="en-US" sz="2400">
                <a:solidFill>
                  <a:srgbClr val="008000"/>
                </a:solidFill>
                <a:latin typeface="Arial" charset="0"/>
                <a:ea typeface="Calibri" pitchFamily="34" charset="0"/>
                <a:cs typeface="Times New Roman" pitchFamily="18" charset="0"/>
              </a:rPr>
              <a:t>green field</a:t>
            </a:r>
            <a:r>
              <a:rPr lang="en-US" sz="2400">
                <a:solidFill>
                  <a:srgbClr val="000000"/>
                </a:solidFill>
                <a:latin typeface="Arial" charset="0"/>
                <a:ea typeface="Calibri" pitchFamily="34" charset="0"/>
                <a:cs typeface="Times New Roman" pitchFamily="18" charset="0"/>
              </a:rPr>
              <a:t>.</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42"/>
          <p:cNvGrpSpPr>
            <a:grpSpLocks/>
          </p:cNvGrpSpPr>
          <p:nvPr/>
        </p:nvGrpSpPr>
        <p:grpSpPr bwMode="auto">
          <a:xfrm>
            <a:off x="6643688" y="1755775"/>
            <a:ext cx="2043112" cy="2041525"/>
            <a:chOff x="3704" y="1127"/>
            <a:chExt cx="1287" cy="1286"/>
          </a:xfrm>
        </p:grpSpPr>
        <p:grpSp>
          <p:nvGrpSpPr>
            <p:cNvPr id="27669" name="Group 4"/>
            <p:cNvGrpSpPr>
              <a:grpSpLocks/>
            </p:cNvGrpSpPr>
            <p:nvPr/>
          </p:nvGrpSpPr>
          <p:grpSpPr bwMode="auto">
            <a:xfrm>
              <a:off x="4139" y="1567"/>
              <a:ext cx="421" cy="418"/>
              <a:chOff x="2171" y="2654"/>
              <a:chExt cx="421" cy="418"/>
            </a:xfrm>
          </p:grpSpPr>
          <p:sp>
            <p:nvSpPr>
              <p:cNvPr id="27686"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87"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70" name="Line 7"/>
            <p:cNvSpPr>
              <a:spLocks noChangeShapeType="1"/>
            </p:cNvSpPr>
            <p:nvPr/>
          </p:nvSpPr>
          <p:spPr bwMode="auto">
            <a:xfrm>
              <a:off x="4349" y="1322"/>
              <a:ext cx="0" cy="191"/>
            </a:xfrm>
            <a:prstGeom prst="line">
              <a:avLst/>
            </a:prstGeom>
            <a:noFill/>
            <a:ln w="28575">
              <a:solidFill>
                <a:schemeClr val="tx1"/>
              </a:solidFill>
              <a:round/>
              <a:headEnd/>
              <a:tailEnd type="triangle" w="med" len="med"/>
            </a:ln>
          </p:spPr>
          <p:txBody>
            <a:bodyPr/>
            <a:lstStyle/>
            <a:p>
              <a:endParaRPr lang="en-US"/>
            </a:p>
          </p:txBody>
        </p:sp>
        <p:sp>
          <p:nvSpPr>
            <p:cNvPr id="27671" name="Line 8"/>
            <p:cNvSpPr>
              <a:spLocks noChangeShapeType="1"/>
            </p:cNvSpPr>
            <p:nvPr/>
          </p:nvSpPr>
          <p:spPr bwMode="auto">
            <a:xfrm>
              <a:off x="4031" y="1446"/>
              <a:ext cx="128" cy="136"/>
            </a:xfrm>
            <a:prstGeom prst="line">
              <a:avLst/>
            </a:prstGeom>
            <a:noFill/>
            <a:ln w="28575">
              <a:solidFill>
                <a:schemeClr val="tx1"/>
              </a:solidFill>
              <a:round/>
              <a:headEnd/>
              <a:tailEnd type="triangle" w="med" len="med"/>
            </a:ln>
          </p:spPr>
          <p:txBody>
            <a:bodyPr/>
            <a:lstStyle/>
            <a:p>
              <a:endParaRPr lang="en-US"/>
            </a:p>
          </p:txBody>
        </p:sp>
        <p:sp>
          <p:nvSpPr>
            <p:cNvPr id="27672" name="Line 9"/>
            <p:cNvSpPr>
              <a:spLocks noChangeShapeType="1"/>
            </p:cNvSpPr>
            <p:nvPr/>
          </p:nvSpPr>
          <p:spPr bwMode="auto">
            <a:xfrm flipH="1">
              <a:off x="4536" y="1458"/>
              <a:ext cx="134" cy="136"/>
            </a:xfrm>
            <a:prstGeom prst="line">
              <a:avLst/>
            </a:prstGeom>
            <a:noFill/>
            <a:ln w="28575">
              <a:solidFill>
                <a:schemeClr val="tx1"/>
              </a:solidFill>
              <a:round/>
              <a:headEnd/>
              <a:tailEnd type="triangle" w="med" len="med"/>
            </a:ln>
          </p:spPr>
          <p:txBody>
            <a:bodyPr/>
            <a:lstStyle/>
            <a:p>
              <a:endParaRPr lang="en-US"/>
            </a:p>
          </p:txBody>
        </p:sp>
        <p:sp>
          <p:nvSpPr>
            <p:cNvPr id="27673" name="Line 10"/>
            <p:cNvSpPr>
              <a:spLocks noChangeShapeType="1"/>
            </p:cNvSpPr>
            <p:nvPr/>
          </p:nvSpPr>
          <p:spPr bwMode="auto">
            <a:xfrm>
              <a:off x="3899" y="1777"/>
              <a:ext cx="190" cy="0"/>
            </a:xfrm>
            <a:prstGeom prst="line">
              <a:avLst/>
            </a:prstGeom>
            <a:noFill/>
            <a:ln w="28575">
              <a:solidFill>
                <a:schemeClr val="tx1"/>
              </a:solidFill>
              <a:round/>
              <a:headEnd/>
              <a:tailEnd type="triangle" w="med" len="med"/>
            </a:ln>
          </p:spPr>
          <p:txBody>
            <a:bodyPr/>
            <a:lstStyle/>
            <a:p>
              <a:endParaRPr lang="en-US"/>
            </a:p>
          </p:txBody>
        </p:sp>
        <p:sp>
          <p:nvSpPr>
            <p:cNvPr id="27674" name="Line 11"/>
            <p:cNvSpPr>
              <a:spLocks noChangeShapeType="1"/>
            </p:cNvSpPr>
            <p:nvPr/>
          </p:nvSpPr>
          <p:spPr bwMode="auto">
            <a:xfrm flipV="1">
              <a:off x="4034" y="1959"/>
              <a:ext cx="133" cy="127"/>
            </a:xfrm>
            <a:prstGeom prst="line">
              <a:avLst/>
            </a:prstGeom>
            <a:noFill/>
            <a:ln w="28575">
              <a:solidFill>
                <a:schemeClr val="tx1"/>
              </a:solidFill>
              <a:round/>
              <a:headEnd/>
              <a:tailEnd type="triangle" w="med" len="med"/>
            </a:ln>
          </p:spPr>
          <p:txBody>
            <a:bodyPr/>
            <a:lstStyle/>
            <a:p>
              <a:endParaRPr lang="en-US"/>
            </a:p>
          </p:txBody>
        </p:sp>
        <p:sp>
          <p:nvSpPr>
            <p:cNvPr id="27675" name="Line 12"/>
            <p:cNvSpPr>
              <a:spLocks noChangeShapeType="1"/>
            </p:cNvSpPr>
            <p:nvPr/>
          </p:nvSpPr>
          <p:spPr bwMode="auto">
            <a:xfrm flipH="1">
              <a:off x="4610" y="1768"/>
              <a:ext cx="185" cy="0"/>
            </a:xfrm>
            <a:prstGeom prst="line">
              <a:avLst/>
            </a:prstGeom>
            <a:noFill/>
            <a:ln w="28575">
              <a:solidFill>
                <a:schemeClr val="tx1"/>
              </a:solidFill>
              <a:round/>
              <a:headEnd/>
              <a:tailEnd type="triangle" w="med" len="med"/>
            </a:ln>
          </p:spPr>
          <p:txBody>
            <a:bodyPr/>
            <a:lstStyle/>
            <a:p>
              <a:endParaRPr lang="en-US"/>
            </a:p>
          </p:txBody>
        </p:sp>
        <p:sp>
          <p:nvSpPr>
            <p:cNvPr id="27676" name="Line 13"/>
            <p:cNvSpPr>
              <a:spLocks noChangeShapeType="1"/>
            </p:cNvSpPr>
            <p:nvPr/>
          </p:nvSpPr>
          <p:spPr bwMode="auto">
            <a:xfrm flipH="1" flipV="1">
              <a:off x="4533" y="1948"/>
              <a:ext cx="135" cy="134"/>
            </a:xfrm>
            <a:prstGeom prst="line">
              <a:avLst/>
            </a:prstGeom>
            <a:noFill/>
            <a:ln w="28575">
              <a:solidFill>
                <a:schemeClr val="tx1"/>
              </a:solidFill>
              <a:round/>
              <a:headEnd/>
              <a:tailEnd type="triangle" w="med" len="med"/>
            </a:ln>
          </p:spPr>
          <p:txBody>
            <a:bodyPr/>
            <a:lstStyle/>
            <a:p>
              <a:endParaRPr lang="en-US"/>
            </a:p>
          </p:txBody>
        </p:sp>
        <p:sp>
          <p:nvSpPr>
            <p:cNvPr id="27677" name="Line 14"/>
            <p:cNvSpPr>
              <a:spLocks noChangeShapeType="1"/>
            </p:cNvSpPr>
            <p:nvPr/>
          </p:nvSpPr>
          <p:spPr bwMode="auto">
            <a:xfrm>
              <a:off x="4350" y="2027"/>
              <a:ext cx="0" cy="191"/>
            </a:xfrm>
            <a:prstGeom prst="line">
              <a:avLst/>
            </a:prstGeom>
            <a:noFill/>
            <a:ln w="28575">
              <a:solidFill>
                <a:schemeClr val="tx1"/>
              </a:solidFill>
              <a:round/>
              <a:headEnd type="triangle" w="med" len="med"/>
              <a:tailEnd/>
            </a:ln>
          </p:spPr>
          <p:txBody>
            <a:bodyPr/>
            <a:lstStyle/>
            <a:p>
              <a:endParaRPr lang="en-US"/>
            </a:p>
          </p:txBody>
        </p:sp>
        <p:sp>
          <p:nvSpPr>
            <p:cNvPr id="27678" name="Line 15"/>
            <p:cNvSpPr>
              <a:spLocks noChangeShapeType="1"/>
            </p:cNvSpPr>
            <p:nvPr/>
          </p:nvSpPr>
          <p:spPr bwMode="auto">
            <a:xfrm flipH="1">
              <a:off x="4349" y="1127"/>
              <a:ext cx="1" cy="114"/>
            </a:xfrm>
            <a:prstGeom prst="line">
              <a:avLst/>
            </a:prstGeom>
            <a:noFill/>
            <a:ln w="28575">
              <a:solidFill>
                <a:schemeClr val="tx1"/>
              </a:solidFill>
              <a:round/>
              <a:headEnd/>
              <a:tailEnd type="triangle" w="med" len="med"/>
            </a:ln>
          </p:spPr>
          <p:txBody>
            <a:bodyPr/>
            <a:lstStyle/>
            <a:p>
              <a:endParaRPr lang="en-US"/>
            </a:p>
          </p:txBody>
        </p:sp>
        <p:sp>
          <p:nvSpPr>
            <p:cNvPr id="27679" name="Line 16"/>
            <p:cNvSpPr>
              <a:spLocks noChangeShapeType="1"/>
            </p:cNvSpPr>
            <p:nvPr/>
          </p:nvSpPr>
          <p:spPr bwMode="auto">
            <a:xfrm>
              <a:off x="3893" y="1313"/>
              <a:ext cx="83" cy="92"/>
            </a:xfrm>
            <a:prstGeom prst="line">
              <a:avLst/>
            </a:prstGeom>
            <a:noFill/>
            <a:ln w="28575">
              <a:solidFill>
                <a:schemeClr val="tx1"/>
              </a:solidFill>
              <a:round/>
              <a:headEnd/>
              <a:tailEnd type="triangle" w="med" len="med"/>
            </a:ln>
          </p:spPr>
          <p:txBody>
            <a:bodyPr/>
            <a:lstStyle/>
            <a:p>
              <a:endParaRPr lang="en-US"/>
            </a:p>
          </p:txBody>
        </p:sp>
        <p:sp>
          <p:nvSpPr>
            <p:cNvPr id="27680" name="Line 17"/>
            <p:cNvSpPr>
              <a:spLocks noChangeShapeType="1"/>
            </p:cNvSpPr>
            <p:nvPr/>
          </p:nvSpPr>
          <p:spPr bwMode="auto">
            <a:xfrm flipH="1">
              <a:off x="4722" y="1324"/>
              <a:ext cx="84" cy="74"/>
            </a:xfrm>
            <a:prstGeom prst="line">
              <a:avLst/>
            </a:prstGeom>
            <a:noFill/>
            <a:ln w="28575">
              <a:solidFill>
                <a:schemeClr val="tx1"/>
              </a:solidFill>
              <a:round/>
              <a:headEnd/>
              <a:tailEnd type="triangle" w="med" len="med"/>
            </a:ln>
          </p:spPr>
          <p:txBody>
            <a:bodyPr/>
            <a:lstStyle/>
            <a:p>
              <a:endParaRPr lang="en-US"/>
            </a:p>
          </p:txBody>
        </p:sp>
        <p:sp>
          <p:nvSpPr>
            <p:cNvPr id="27681" name="Line 18"/>
            <p:cNvSpPr>
              <a:spLocks noChangeShapeType="1"/>
            </p:cNvSpPr>
            <p:nvPr/>
          </p:nvSpPr>
          <p:spPr bwMode="auto">
            <a:xfrm>
              <a:off x="3704" y="1773"/>
              <a:ext cx="113" cy="1"/>
            </a:xfrm>
            <a:prstGeom prst="line">
              <a:avLst/>
            </a:prstGeom>
            <a:noFill/>
            <a:ln w="28575">
              <a:solidFill>
                <a:schemeClr val="tx1"/>
              </a:solidFill>
              <a:round/>
              <a:headEnd/>
              <a:tailEnd type="triangle" w="med" len="med"/>
            </a:ln>
          </p:spPr>
          <p:txBody>
            <a:bodyPr/>
            <a:lstStyle/>
            <a:p>
              <a:endParaRPr lang="en-US"/>
            </a:p>
          </p:txBody>
        </p:sp>
        <p:sp>
          <p:nvSpPr>
            <p:cNvPr id="27682" name="Line 19"/>
            <p:cNvSpPr>
              <a:spLocks noChangeShapeType="1"/>
            </p:cNvSpPr>
            <p:nvPr/>
          </p:nvSpPr>
          <p:spPr bwMode="auto">
            <a:xfrm flipV="1">
              <a:off x="3895" y="2144"/>
              <a:ext cx="83" cy="88"/>
            </a:xfrm>
            <a:prstGeom prst="line">
              <a:avLst/>
            </a:prstGeom>
            <a:noFill/>
            <a:ln w="28575">
              <a:solidFill>
                <a:schemeClr val="tx1"/>
              </a:solidFill>
              <a:round/>
              <a:headEnd/>
              <a:tailEnd type="triangle" w="med" len="med"/>
            </a:ln>
          </p:spPr>
          <p:txBody>
            <a:bodyPr/>
            <a:lstStyle/>
            <a:p>
              <a:endParaRPr lang="en-US"/>
            </a:p>
          </p:txBody>
        </p:sp>
        <p:sp>
          <p:nvSpPr>
            <p:cNvPr id="27683" name="Line 20"/>
            <p:cNvSpPr>
              <a:spLocks noChangeShapeType="1"/>
            </p:cNvSpPr>
            <p:nvPr/>
          </p:nvSpPr>
          <p:spPr bwMode="auto">
            <a:xfrm flipH="1" flipV="1">
              <a:off x="4868" y="1769"/>
              <a:ext cx="123" cy="0"/>
            </a:xfrm>
            <a:prstGeom prst="line">
              <a:avLst/>
            </a:prstGeom>
            <a:noFill/>
            <a:ln w="28575">
              <a:solidFill>
                <a:schemeClr val="tx1"/>
              </a:solidFill>
              <a:round/>
              <a:headEnd/>
              <a:tailEnd type="triangle" w="med" len="med"/>
            </a:ln>
          </p:spPr>
          <p:txBody>
            <a:bodyPr/>
            <a:lstStyle/>
            <a:p>
              <a:endParaRPr lang="en-US"/>
            </a:p>
          </p:txBody>
        </p:sp>
        <p:sp>
          <p:nvSpPr>
            <p:cNvPr id="27684" name="Line 21"/>
            <p:cNvSpPr>
              <a:spLocks noChangeShapeType="1"/>
            </p:cNvSpPr>
            <p:nvPr/>
          </p:nvSpPr>
          <p:spPr bwMode="auto">
            <a:xfrm flipH="1" flipV="1">
              <a:off x="4712" y="2133"/>
              <a:ext cx="91" cy="89"/>
            </a:xfrm>
            <a:prstGeom prst="line">
              <a:avLst/>
            </a:prstGeom>
            <a:noFill/>
            <a:ln w="28575">
              <a:solidFill>
                <a:schemeClr val="tx1"/>
              </a:solidFill>
              <a:round/>
              <a:headEnd/>
              <a:tailEnd type="triangle" w="med" len="med"/>
            </a:ln>
          </p:spPr>
          <p:txBody>
            <a:bodyPr/>
            <a:lstStyle/>
            <a:p>
              <a:endParaRPr lang="en-US"/>
            </a:p>
          </p:txBody>
        </p:sp>
        <p:sp>
          <p:nvSpPr>
            <p:cNvPr id="27685" name="Line 22"/>
            <p:cNvSpPr>
              <a:spLocks noChangeShapeType="1"/>
            </p:cNvSpPr>
            <p:nvPr/>
          </p:nvSpPr>
          <p:spPr bwMode="auto">
            <a:xfrm flipH="1">
              <a:off x="4351" y="2300"/>
              <a:ext cx="6" cy="113"/>
            </a:xfrm>
            <a:prstGeom prst="line">
              <a:avLst/>
            </a:prstGeom>
            <a:noFill/>
            <a:ln w="28575">
              <a:solidFill>
                <a:schemeClr val="tx1"/>
              </a:solidFill>
              <a:round/>
              <a:headEnd type="triangle" w="med" len="med"/>
              <a:tailEnd/>
            </a:ln>
          </p:spPr>
          <p:txBody>
            <a:bodyPr/>
            <a:lstStyle/>
            <a:p>
              <a:endParaRPr lang="en-US"/>
            </a:p>
          </p:txBody>
        </p:sp>
      </p:grpSp>
      <p:sp>
        <p:nvSpPr>
          <p:cNvPr id="829492" name="Freeform 52"/>
          <p:cNvSpPr>
            <a:spLocks/>
          </p:cNvSpPr>
          <p:nvPr/>
        </p:nvSpPr>
        <p:spPr bwMode="auto">
          <a:xfrm>
            <a:off x="7696200" y="2116138"/>
            <a:ext cx="690563" cy="1320800"/>
          </a:xfrm>
          <a:custGeom>
            <a:avLst/>
            <a:gdLst>
              <a:gd name="T0" fmla="*/ 183763 w 357"/>
              <a:gd name="T1" fmla="*/ 0 h 751"/>
              <a:gd name="T2" fmla="*/ 0 w 357"/>
              <a:gd name="T3" fmla="*/ 332398 h 751"/>
              <a:gd name="T4" fmla="*/ 98652 w 357"/>
              <a:gd name="T5" fmla="*/ 358779 h 751"/>
              <a:gd name="T6" fmla="*/ 197304 w 357"/>
              <a:gd name="T7" fmla="*/ 422093 h 751"/>
              <a:gd name="T8" fmla="*/ 282415 w 357"/>
              <a:gd name="T9" fmla="*/ 525858 h 751"/>
              <a:gd name="T10" fmla="*/ 309496 w 357"/>
              <a:gd name="T11" fmla="*/ 666556 h 751"/>
              <a:gd name="T12" fmla="*/ 282415 w 357"/>
              <a:gd name="T13" fmla="*/ 819564 h 751"/>
              <a:gd name="T14" fmla="*/ 197304 w 357"/>
              <a:gd name="T15" fmla="*/ 947951 h 751"/>
              <a:gd name="T16" fmla="*/ 56096 w 357"/>
              <a:gd name="T17" fmla="*/ 1025335 h 751"/>
              <a:gd name="T18" fmla="*/ 239859 w 357"/>
              <a:gd name="T19" fmla="*/ 1320800 h 751"/>
              <a:gd name="T20" fmla="*/ 464244 w 357"/>
              <a:gd name="T21" fmla="*/ 1180102 h 751"/>
              <a:gd name="T22" fmla="*/ 648007 w 357"/>
              <a:gd name="T23" fmla="*/ 935640 h 751"/>
              <a:gd name="T24" fmla="*/ 690563 w 357"/>
              <a:gd name="T25" fmla="*/ 654244 h 751"/>
              <a:gd name="T26" fmla="*/ 634467 w 357"/>
              <a:gd name="T27" fmla="*/ 385160 h 751"/>
              <a:gd name="T28" fmla="*/ 464244 w 357"/>
              <a:gd name="T29" fmla="*/ 167079 h 751"/>
              <a:gd name="T30" fmla="*/ 18376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3" name="Freeform 53"/>
          <p:cNvSpPr>
            <a:spLocks/>
          </p:cNvSpPr>
          <p:nvPr/>
        </p:nvSpPr>
        <p:spPr bwMode="auto">
          <a:xfrm>
            <a:off x="7893050" y="1825625"/>
            <a:ext cx="842963" cy="1909763"/>
          </a:xfrm>
          <a:custGeom>
            <a:avLst/>
            <a:gdLst>
              <a:gd name="T0" fmla="*/ 152739 w 436"/>
              <a:gd name="T1" fmla="*/ 0 h 1086"/>
              <a:gd name="T2" fmla="*/ 0 w 436"/>
              <a:gd name="T3" fmla="*/ 295433 h 1086"/>
              <a:gd name="T4" fmla="*/ 154672 w 436"/>
              <a:gd name="T5" fmla="*/ 371050 h 1086"/>
              <a:gd name="T6" fmla="*/ 266809 w 436"/>
              <a:gd name="T7" fmla="*/ 460735 h 1086"/>
              <a:gd name="T8" fmla="*/ 435015 w 436"/>
              <a:gd name="T9" fmla="*/ 692861 h 1086"/>
              <a:gd name="T10" fmla="*/ 491084 w 436"/>
              <a:gd name="T11" fmla="*/ 949606 h 1086"/>
              <a:gd name="T12" fmla="*/ 448549 w 436"/>
              <a:gd name="T13" fmla="*/ 1243280 h 1086"/>
              <a:gd name="T14" fmla="*/ 264876 w 436"/>
              <a:gd name="T15" fmla="*/ 1461338 h 1086"/>
              <a:gd name="T16" fmla="*/ 40601 w 436"/>
              <a:gd name="T17" fmla="*/ 1616088 h 1086"/>
              <a:gd name="T18" fmla="*/ 208807 w 436"/>
              <a:gd name="T19" fmla="*/ 1909763 h 1086"/>
              <a:gd name="T20" fmla="*/ 533619 w 436"/>
              <a:gd name="T21" fmla="*/ 1693464 h 1086"/>
              <a:gd name="T22" fmla="*/ 773361 w 436"/>
              <a:gd name="T23" fmla="*/ 1359343 h 1086"/>
              <a:gd name="T24" fmla="*/ 842963 w 436"/>
              <a:gd name="T25" fmla="*/ 961916 h 1086"/>
              <a:gd name="T26" fmla="*/ 773361 w 436"/>
              <a:gd name="T27" fmla="*/ 576798 h 1086"/>
              <a:gd name="T28" fmla="*/ 520085 w 436"/>
              <a:gd name="T29" fmla="*/ 230367 h 1086"/>
              <a:gd name="T30" fmla="*/ 152739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grpSp>
        <p:nvGrpSpPr>
          <p:cNvPr id="4" name="Group 65"/>
          <p:cNvGrpSpPr>
            <a:grpSpLocks/>
          </p:cNvGrpSpPr>
          <p:nvPr/>
        </p:nvGrpSpPr>
        <p:grpSpPr bwMode="auto">
          <a:xfrm>
            <a:off x="6646863" y="4110038"/>
            <a:ext cx="2070100" cy="2025650"/>
            <a:chOff x="3819" y="2829"/>
            <a:chExt cx="1304" cy="1276"/>
          </a:xfrm>
        </p:grpSpPr>
        <p:grpSp>
          <p:nvGrpSpPr>
            <p:cNvPr id="27658" name="Group 54"/>
            <p:cNvGrpSpPr>
              <a:grpSpLocks/>
            </p:cNvGrpSpPr>
            <p:nvPr/>
          </p:nvGrpSpPr>
          <p:grpSpPr bwMode="auto">
            <a:xfrm>
              <a:off x="4260" y="3270"/>
              <a:ext cx="421" cy="418"/>
              <a:chOff x="2171" y="2654"/>
              <a:chExt cx="421" cy="418"/>
            </a:xfrm>
          </p:grpSpPr>
          <p:sp>
            <p:nvSpPr>
              <p:cNvPr id="27667" name="Oval 5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68" name="Text Box 5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59" name="Line 57"/>
            <p:cNvSpPr>
              <a:spLocks noChangeShapeType="1"/>
            </p:cNvSpPr>
            <p:nvPr/>
          </p:nvSpPr>
          <p:spPr bwMode="auto">
            <a:xfrm>
              <a:off x="4470" y="2829"/>
              <a:ext cx="0" cy="438"/>
            </a:xfrm>
            <a:prstGeom prst="line">
              <a:avLst/>
            </a:prstGeom>
            <a:noFill/>
            <a:ln w="28575">
              <a:solidFill>
                <a:schemeClr val="tx1"/>
              </a:solidFill>
              <a:round/>
              <a:headEnd/>
              <a:tailEnd type="triangle" w="med" len="med"/>
            </a:ln>
          </p:spPr>
          <p:txBody>
            <a:bodyPr/>
            <a:lstStyle/>
            <a:p>
              <a:endParaRPr lang="en-US"/>
            </a:p>
          </p:txBody>
        </p:sp>
        <p:sp>
          <p:nvSpPr>
            <p:cNvPr id="27660" name="Line 58"/>
            <p:cNvSpPr>
              <a:spLocks noChangeShapeType="1"/>
            </p:cNvSpPr>
            <p:nvPr/>
          </p:nvSpPr>
          <p:spPr bwMode="auto">
            <a:xfrm>
              <a:off x="4016" y="3004"/>
              <a:ext cx="306" cy="325"/>
            </a:xfrm>
            <a:prstGeom prst="line">
              <a:avLst/>
            </a:prstGeom>
            <a:noFill/>
            <a:ln w="28575">
              <a:solidFill>
                <a:schemeClr val="tx1"/>
              </a:solidFill>
              <a:round/>
              <a:headEnd/>
              <a:tailEnd type="triangle" w="med" len="med"/>
            </a:ln>
          </p:spPr>
          <p:txBody>
            <a:bodyPr/>
            <a:lstStyle/>
            <a:p>
              <a:endParaRPr lang="en-US"/>
            </a:p>
          </p:txBody>
        </p:sp>
        <p:sp>
          <p:nvSpPr>
            <p:cNvPr id="27661" name="Line 59"/>
            <p:cNvSpPr>
              <a:spLocks noChangeShapeType="1"/>
            </p:cNvSpPr>
            <p:nvPr/>
          </p:nvSpPr>
          <p:spPr bwMode="auto">
            <a:xfrm flipH="1">
              <a:off x="4624" y="3033"/>
              <a:ext cx="293" cy="298"/>
            </a:xfrm>
            <a:prstGeom prst="line">
              <a:avLst/>
            </a:prstGeom>
            <a:noFill/>
            <a:ln w="28575">
              <a:solidFill>
                <a:schemeClr val="tx1"/>
              </a:solidFill>
              <a:round/>
              <a:headEnd/>
              <a:tailEnd type="triangle" w="med" len="med"/>
            </a:ln>
          </p:spPr>
          <p:txBody>
            <a:bodyPr/>
            <a:lstStyle/>
            <a:p>
              <a:endParaRPr lang="en-US"/>
            </a:p>
          </p:txBody>
        </p:sp>
        <p:sp>
          <p:nvSpPr>
            <p:cNvPr id="27662" name="Line 60"/>
            <p:cNvSpPr>
              <a:spLocks noChangeShapeType="1"/>
            </p:cNvSpPr>
            <p:nvPr/>
          </p:nvSpPr>
          <p:spPr bwMode="auto">
            <a:xfrm>
              <a:off x="3819" y="3480"/>
              <a:ext cx="447" cy="0"/>
            </a:xfrm>
            <a:prstGeom prst="line">
              <a:avLst/>
            </a:prstGeom>
            <a:noFill/>
            <a:ln w="28575">
              <a:solidFill>
                <a:schemeClr val="tx1"/>
              </a:solidFill>
              <a:round/>
              <a:headEnd/>
              <a:tailEnd type="triangle" w="med" len="med"/>
            </a:ln>
          </p:spPr>
          <p:txBody>
            <a:bodyPr/>
            <a:lstStyle/>
            <a:p>
              <a:endParaRPr lang="en-US"/>
            </a:p>
          </p:txBody>
        </p:sp>
        <p:sp>
          <p:nvSpPr>
            <p:cNvPr id="27663" name="Line 61"/>
            <p:cNvSpPr>
              <a:spLocks noChangeShapeType="1"/>
            </p:cNvSpPr>
            <p:nvPr/>
          </p:nvSpPr>
          <p:spPr bwMode="auto">
            <a:xfrm flipV="1">
              <a:off x="4009" y="3629"/>
              <a:ext cx="314" cy="299"/>
            </a:xfrm>
            <a:prstGeom prst="line">
              <a:avLst/>
            </a:prstGeom>
            <a:noFill/>
            <a:ln w="28575">
              <a:solidFill>
                <a:schemeClr val="tx1"/>
              </a:solidFill>
              <a:round/>
              <a:headEnd/>
              <a:tailEnd type="triangle" w="med" len="med"/>
            </a:ln>
          </p:spPr>
          <p:txBody>
            <a:bodyPr/>
            <a:lstStyle/>
            <a:p>
              <a:endParaRPr lang="en-US"/>
            </a:p>
          </p:txBody>
        </p:sp>
        <p:sp>
          <p:nvSpPr>
            <p:cNvPr id="27664" name="Line 62"/>
            <p:cNvSpPr>
              <a:spLocks noChangeShapeType="1"/>
            </p:cNvSpPr>
            <p:nvPr/>
          </p:nvSpPr>
          <p:spPr bwMode="auto">
            <a:xfrm flipH="1">
              <a:off x="4675" y="3471"/>
              <a:ext cx="448" cy="0"/>
            </a:xfrm>
            <a:prstGeom prst="line">
              <a:avLst/>
            </a:prstGeom>
            <a:noFill/>
            <a:ln w="28575">
              <a:solidFill>
                <a:schemeClr val="tx1"/>
              </a:solidFill>
              <a:round/>
              <a:headEnd/>
              <a:tailEnd type="triangle" w="med" len="med"/>
            </a:ln>
          </p:spPr>
          <p:txBody>
            <a:bodyPr/>
            <a:lstStyle/>
            <a:p>
              <a:endParaRPr lang="en-US"/>
            </a:p>
          </p:txBody>
        </p:sp>
        <p:sp>
          <p:nvSpPr>
            <p:cNvPr id="27665" name="Line 63"/>
            <p:cNvSpPr>
              <a:spLocks noChangeShapeType="1"/>
            </p:cNvSpPr>
            <p:nvPr/>
          </p:nvSpPr>
          <p:spPr bwMode="auto">
            <a:xfrm flipH="1" flipV="1">
              <a:off x="4631" y="3628"/>
              <a:ext cx="298" cy="296"/>
            </a:xfrm>
            <a:prstGeom prst="line">
              <a:avLst/>
            </a:prstGeom>
            <a:noFill/>
            <a:ln w="28575">
              <a:solidFill>
                <a:schemeClr val="tx1"/>
              </a:solidFill>
              <a:round/>
              <a:headEnd/>
              <a:tailEnd type="triangle" w="med" len="med"/>
            </a:ln>
          </p:spPr>
          <p:txBody>
            <a:bodyPr/>
            <a:lstStyle/>
            <a:p>
              <a:endParaRPr lang="en-US"/>
            </a:p>
          </p:txBody>
        </p:sp>
        <p:sp>
          <p:nvSpPr>
            <p:cNvPr id="27666" name="Line 64"/>
            <p:cNvSpPr>
              <a:spLocks noChangeShapeType="1"/>
            </p:cNvSpPr>
            <p:nvPr/>
          </p:nvSpPr>
          <p:spPr bwMode="auto">
            <a:xfrm>
              <a:off x="4471" y="3685"/>
              <a:ext cx="0" cy="420"/>
            </a:xfrm>
            <a:prstGeom prst="line">
              <a:avLst/>
            </a:prstGeom>
            <a:noFill/>
            <a:ln w="28575">
              <a:solidFill>
                <a:schemeClr val="tx1"/>
              </a:solidFill>
              <a:round/>
              <a:headEnd type="triangle" w="med" len="med"/>
              <a:tailEnd/>
            </a:ln>
          </p:spPr>
          <p:txBody>
            <a:bodyPr/>
            <a:lstStyle/>
            <a:p>
              <a:endParaRPr lang="en-US"/>
            </a:p>
          </p:txBody>
        </p:sp>
      </p:grpSp>
      <p:sp>
        <p:nvSpPr>
          <p:cNvPr id="829490" name="Freeform 50"/>
          <p:cNvSpPr>
            <a:spLocks/>
          </p:cNvSpPr>
          <p:nvPr/>
        </p:nvSpPr>
        <p:spPr bwMode="auto">
          <a:xfrm>
            <a:off x="7767638" y="4471988"/>
            <a:ext cx="636587" cy="1338262"/>
          </a:xfrm>
          <a:custGeom>
            <a:avLst/>
            <a:gdLst>
              <a:gd name="T0" fmla="*/ 169246 w 357"/>
              <a:gd name="T1" fmla="*/ 0 h 751"/>
              <a:gd name="T2" fmla="*/ 0 w 357"/>
              <a:gd name="T3" fmla="*/ 336711 h 751"/>
              <a:gd name="T4" fmla="*/ 90859 w 357"/>
              <a:gd name="T5" fmla="*/ 363435 h 751"/>
              <a:gd name="T6" fmla="*/ 181717 w 357"/>
              <a:gd name="T7" fmla="*/ 427570 h 751"/>
              <a:gd name="T8" fmla="*/ 260105 w 357"/>
              <a:gd name="T9" fmla="*/ 532681 h 751"/>
              <a:gd name="T10" fmla="*/ 285047 w 357"/>
              <a:gd name="T11" fmla="*/ 675204 h 751"/>
              <a:gd name="T12" fmla="*/ 260105 w 357"/>
              <a:gd name="T13" fmla="*/ 830198 h 751"/>
              <a:gd name="T14" fmla="*/ 181717 w 357"/>
              <a:gd name="T15" fmla="*/ 960251 h 751"/>
              <a:gd name="T16" fmla="*/ 51665 w 357"/>
              <a:gd name="T17" fmla="*/ 1038639 h 751"/>
              <a:gd name="T18" fmla="*/ 220911 w 357"/>
              <a:gd name="T19" fmla="*/ 1337938 h 751"/>
              <a:gd name="T20" fmla="*/ 427570 w 357"/>
              <a:gd name="T21" fmla="*/ 1195415 h 751"/>
              <a:gd name="T22" fmla="*/ 596816 w 357"/>
              <a:gd name="T23" fmla="*/ 947780 h 751"/>
              <a:gd name="T24" fmla="*/ 636010 w 357"/>
              <a:gd name="T25" fmla="*/ 662734 h 751"/>
              <a:gd name="T26" fmla="*/ 584345 w 357"/>
              <a:gd name="T27" fmla="*/ 390158 h 751"/>
              <a:gd name="T28" fmla="*/ 427570 w 357"/>
              <a:gd name="T29" fmla="*/ 169246 h 751"/>
              <a:gd name="T30" fmla="*/ 169246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1" name="Freeform 51"/>
          <p:cNvSpPr>
            <a:spLocks/>
          </p:cNvSpPr>
          <p:nvPr/>
        </p:nvSpPr>
        <p:spPr bwMode="auto">
          <a:xfrm>
            <a:off x="7931150" y="4183063"/>
            <a:ext cx="776288" cy="1935162"/>
          </a:xfrm>
          <a:custGeom>
            <a:avLst/>
            <a:gdLst>
              <a:gd name="T0" fmla="*/ 140742 w 436"/>
              <a:gd name="T1" fmla="*/ 0 h 1086"/>
              <a:gd name="T2" fmla="*/ 0 w 436"/>
              <a:gd name="T3" fmla="*/ 299299 h 1086"/>
              <a:gd name="T4" fmla="*/ 142523 w 436"/>
              <a:gd name="T5" fmla="*/ 375905 h 1086"/>
              <a:gd name="T6" fmla="*/ 245853 w 436"/>
              <a:gd name="T7" fmla="*/ 466764 h 1086"/>
              <a:gd name="T8" fmla="*/ 400847 w 436"/>
              <a:gd name="T9" fmla="*/ 701927 h 1086"/>
              <a:gd name="T10" fmla="*/ 452511 w 436"/>
              <a:gd name="T11" fmla="*/ 962032 h 1086"/>
              <a:gd name="T12" fmla="*/ 413318 w 436"/>
              <a:gd name="T13" fmla="*/ 1259550 h 1086"/>
              <a:gd name="T14" fmla="*/ 244071 w 436"/>
              <a:gd name="T15" fmla="*/ 1480461 h 1086"/>
              <a:gd name="T16" fmla="*/ 37412 w 436"/>
              <a:gd name="T17" fmla="*/ 1637236 h 1086"/>
              <a:gd name="T18" fmla="*/ 192406 w 436"/>
              <a:gd name="T19" fmla="*/ 1934754 h 1086"/>
              <a:gd name="T20" fmla="*/ 491705 w 436"/>
              <a:gd name="T21" fmla="*/ 1715624 h 1086"/>
              <a:gd name="T22" fmla="*/ 712617 w 436"/>
              <a:gd name="T23" fmla="*/ 1377131 h 1086"/>
              <a:gd name="T24" fmla="*/ 776752 w 436"/>
              <a:gd name="T25" fmla="*/ 974503 h 1086"/>
              <a:gd name="T26" fmla="*/ 712617 w 436"/>
              <a:gd name="T27" fmla="*/ 584346 h 1086"/>
              <a:gd name="T28" fmla="*/ 479235 w 436"/>
              <a:gd name="T29" fmla="*/ 233382 h 1086"/>
              <a:gd name="T30" fmla="*/ 140742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42">
                                            <p:txEl>
                                              <p:pRg st="1" end="1"/>
                                            </p:txEl>
                                          </p:spTgt>
                                        </p:tgtEl>
                                        <p:attrNameLst>
                                          <p:attrName>style.visibility</p:attrName>
                                        </p:attrNameLst>
                                      </p:cBhvr>
                                      <p:to>
                                        <p:strVal val="visible"/>
                                      </p:to>
                                    </p:set>
                                    <p:anim calcmode="lin" valueType="num">
                                      <p:cBhvr additive="base">
                                        <p:cTn id="7" dur="500" fill="hold"/>
                                        <p:tgtEl>
                                          <p:spTgt spid="8294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29492"/>
                                        </p:tgtEl>
                                        <p:attrNameLst>
                                          <p:attrName>style.visibility</p:attrName>
                                        </p:attrNameLst>
                                      </p:cBhvr>
                                      <p:to>
                                        <p:strVal val="visible"/>
                                      </p:to>
                                    </p:set>
                                    <p:anim calcmode="lin" valueType="num">
                                      <p:cBhvr>
                                        <p:cTn id="18" dur="500" fill="hold"/>
                                        <p:tgtEl>
                                          <p:spTgt spid="829492"/>
                                        </p:tgtEl>
                                        <p:attrNameLst>
                                          <p:attrName>ppt_w</p:attrName>
                                        </p:attrNameLst>
                                      </p:cBhvr>
                                      <p:tavLst>
                                        <p:tav tm="0">
                                          <p:val>
                                            <p:fltVal val="0"/>
                                          </p:val>
                                        </p:tav>
                                        <p:tav tm="100000">
                                          <p:val>
                                            <p:strVal val="#ppt_w"/>
                                          </p:val>
                                        </p:tav>
                                      </p:tavLst>
                                    </p:anim>
                                    <p:anim calcmode="lin" valueType="num">
                                      <p:cBhvr>
                                        <p:cTn id="19" dur="500" fill="hold"/>
                                        <p:tgtEl>
                                          <p:spTgt spid="829492"/>
                                        </p:tgtEl>
                                        <p:attrNameLst>
                                          <p:attrName>ppt_h</p:attrName>
                                        </p:attrNameLst>
                                      </p:cBhvr>
                                      <p:tavLst>
                                        <p:tav tm="0">
                                          <p:val>
                                            <p:fltVal val="0"/>
                                          </p:val>
                                        </p:tav>
                                        <p:tav tm="100000">
                                          <p:val>
                                            <p:strVal val="#ppt_h"/>
                                          </p:val>
                                        </p:tav>
                                      </p:tavLst>
                                    </p:anim>
                                    <p:animEffect transition="in" filter="fade">
                                      <p:cBhvr>
                                        <p:cTn id="20" dur="500"/>
                                        <p:tgtEl>
                                          <p:spTgt spid="829492"/>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29493"/>
                                        </p:tgtEl>
                                        <p:attrNameLst>
                                          <p:attrName>style.visibility</p:attrName>
                                        </p:attrNameLst>
                                      </p:cBhvr>
                                      <p:to>
                                        <p:strVal val="visible"/>
                                      </p:to>
                                    </p:set>
                                    <p:anim calcmode="lin" valueType="num">
                                      <p:cBhvr>
                                        <p:cTn id="25" dur="500" fill="hold"/>
                                        <p:tgtEl>
                                          <p:spTgt spid="829493"/>
                                        </p:tgtEl>
                                        <p:attrNameLst>
                                          <p:attrName>ppt_w</p:attrName>
                                        </p:attrNameLst>
                                      </p:cBhvr>
                                      <p:tavLst>
                                        <p:tav tm="0">
                                          <p:val>
                                            <p:fltVal val="0"/>
                                          </p:val>
                                        </p:tav>
                                        <p:tav tm="100000">
                                          <p:val>
                                            <p:strVal val="#ppt_w"/>
                                          </p:val>
                                        </p:tav>
                                      </p:tavLst>
                                    </p:anim>
                                    <p:anim calcmode="lin" valueType="num">
                                      <p:cBhvr>
                                        <p:cTn id="26" dur="500" fill="hold"/>
                                        <p:tgtEl>
                                          <p:spTgt spid="829493"/>
                                        </p:tgtEl>
                                        <p:attrNameLst>
                                          <p:attrName>ppt_h</p:attrName>
                                        </p:attrNameLst>
                                      </p:cBhvr>
                                      <p:tavLst>
                                        <p:tav tm="0">
                                          <p:val>
                                            <p:fltVal val="0"/>
                                          </p:val>
                                        </p:tav>
                                        <p:tav tm="100000">
                                          <p:val>
                                            <p:strVal val="#ppt_h"/>
                                          </p:val>
                                        </p:tav>
                                      </p:tavLst>
                                    </p:anim>
                                    <p:animEffect transition="in" filter="fade">
                                      <p:cBhvr>
                                        <p:cTn id="27" dur="500"/>
                                        <p:tgtEl>
                                          <p:spTgt spid="829493"/>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9442">
                                            <p:txEl>
                                              <p:pRg st="2" end="2"/>
                                            </p:txEl>
                                          </p:spTgt>
                                        </p:tgtEl>
                                        <p:attrNameLst>
                                          <p:attrName>style.visibility</p:attrName>
                                        </p:attrNameLst>
                                      </p:cBhvr>
                                      <p:to>
                                        <p:strVal val="visible"/>
                                      </p:to>
                                    </p:set>
                                    <p:anim calcmode="lin" valueType="num">
                                      <p:cBhvr additive="base">
                                        <p:cTn id="32" dur="500" fill="hold"/>
                                        <p:tgtEl>
                                          <p:spTgt spid="82944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29442">
                                            <p:txEl>
                                              <p:pRg st="3" end="3"/>
                                            </p:txEl>
                                          </p:spTgt>
                                        </p:tgtEl>
                                        <p:attrNameLst>
                                          <p:attrName>style.visibility</p:attrName>
                                        </p:attrNameLst>
                                      </p:cBhvr>
                                      <p:to>
                                        <p:strVal val="visible"/>
                                      </p:to>
                                    </p:set>
                                    <p:anim calcmode="lin" valueType="num">
                                      <p:cBhvr additive="base">
                                        <p:cTn id="45" dur="500" fill="hold"/>
                                        <p:tgtEl>
                                          <p:spTgt spid="82944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29490"/>
                                        </p:tgtEl>
                                        <p:attrNameLst>
                                          <p:attrName>style.visibility</p:attrName>
                                        </p:attrNameLst>
                                      </p:cBhvr>
                                      <p:to>
                                        <p:strVal val="visible"/>
                                      </p:to>
                                    </p:set>
                                    <p:anim calcmode="lin" valueType="num">
                                      <p:cBhvr>
                                        <p:cTn id="51" dur="500" fill="hold"/>
                                        <p:tgtEl>
                                          <p:spTgt spid="829490"/>
                                        </p:tgtEl>
                                        <p:attrNameLst>
                                          <p:attrName>ppt_w</p:attrName>
                                        </p:attrNameLst>
                                      </p:cBhvr>
                                      <p:tavLst>
                                        <p:tav tm="0">
                                          <p:val>
                                            <p:fltVal val="0"/>
                                          </p:val>
                                        </p:tav>
                                        <p:tav tm="100000">
                                          <p:val>
                                            <p:strVal val="#ppt_w"/>
                                          </p:val>
                                        </p:tav>
                                      </p:tavLst>
                                    </p:anim>
                                    <p:anim calcmode="lin" valueType="num">
                                      <p:cBhvr>
                                        <p:cTn id="52" dur="500" fill="hold"/>
                                        <p:tgtEl>
                                          <p:spTgt spid="829490"/>
                                        </p:tgtEl>
                                        <p:attrNameLst>
                                          <p:attrName>ppt_h</p:attrName>
                                        </p:attrNameLst>
                                      </p:cBhvr>
                                      <p:tavLst>
                                        <p:tav tm="0">
                                          <p:val>
                                            <p:fltVal val="0"/>
                                          </p:val>
                                        </p:tav>
                                        <p:tav tm="100000">
                                          <p:val>
                                            <p:strVal val="#ppt_h"/>
                                          </p:val>
                                        </p:tav>
                                      </p:tavLst>
                                    </p:anim>
                                    <p:animEffect transition="in" filter="fade">
                                      <p:cBhvr>
                                        <p:cTn id="53" dur="500"/>
                                        <p:tgtEl>
                                          <p:spTgt spid="82949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29491"/>
                                        </p:tgtEl>
                                        <p:attrNameLst>
                                          <p:attrName>style.visibility</p:attrName>
                                        </p:attrNameLst>
                                      </p:cBhvr>
                                      <p:to>
                                        <p:strVal val="visible"/>
                                      </p:to>
                                    </p:set>
                                    <p:anim calcmode="lin" valueType="num">
                                      <p:cBhvr>
                                        <p:cTn id="58" dur="500" fill="hold"/>
                                        <p:tgtEl>
                                          <p:spTgt spid="829491"/>
                                        </p:tgtEl>
                                        <p:attrNameLst>
                                          <p:attrName>ppt_w</p:attrName>
                                        </p:attrNameLst>
                                      </p:cBhvr>
                                      <p:tavLst>
                                        <p:tav tm="0">
                                          <p:val>
                                            <p:fltVal val="0"/>
                                          </p:val>
                                        </p:tav>
                                        <p:tav tm="100000">
                                          <p:val>
                                            <p:strVal val="#ppt_w"/>
                                          </p:val>
                                        </p:tav>
                                      </p:tavLst>
                                    </p:anim>
                                    <p:anim calcmode="lin" valueType="num">
                                      <p:cBhvr>
                                        <p:cTn id="59" dur="500" fill="hold"/>
                                        <p:tgtEl>
                                          <p:spTgt spid="829491"/>
                                        </p:tgtEl>
                                        <p:attrNameLst>
                                          <p:attrName>ppt_h</p:attrName>
                                        </p:attrNameLst>
                                      </p:cBhvr>
                                      <p:tavLst>
                                        <p:tav tm="0">
                                          <p:val>
                                            <p:fltVal val="0"/>
                                          </p:val>
                                        </p:tav>
                                        <p:tav tm="100000">
                                          <p:val>
                                            <p:strVal val="#ppt_h"/>
                                          </p:val>
                                        </p:tav>
                                      </p:tavLst>
                                    </p:anim>
                                    <p:animEffect transition="in" filter="fade">
                                      <p:cBhvr>
                                        <p:cTn id="60" dur="500"/>
                                        <p:tgtEl>
                                          <p:spTgt spid="829491"/>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29442">
                                            <p:txEl>
                                              <p:pRg st="4" end="4"/>
                                            </p:txEl>
                                          </p:spTgt>
                                        </p:tgtEl>
                                        <p:attrNameLst>
                                          <p:attrName>style.visibility</p:attrName>
                                        </p:attrNameLst>
                                      </p:cBhvr>
                                      <p:to>
                                        <p:strVal val="visible"/>
                                      </p:to>
                                    </p:set>
                                    <p:anim calcmode="lin" valueType="num">
                                      <p:cBhvr additive="base">
                                        <p:cTn id="65" dur="500" fill="hold"/>
                                        <p:tgtEl>
                                          <p:spTgt spid="829442">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294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29442">
                                            <p:txEl>
                                              <p:pRg st="5" end="5"/>
                                            </p:txEl>
                                          </p:spTgt>
                                        </p:tgtEl>
                                        <p:attrNameLst>
                                          <p:attrName>style.visibility</p:attrName>
                                        </p:attrNameLst>
                                      </p:cBhvr>
                                      <p:to>
                                        <p:strVal val="visible"/>
                                      </p:to>
                                    </p:set>
                                    <p:anim calcmode="lin" valueType="num">
                                      <p:cBhvr additive="base">
                                        <p:cTn id="71" dur="500" fill="hold"/>
                                        <p:tgtEl>
                                          <p:spTgt spid="82944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294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2" grpId="0" animBg="1"/>
      <p:bldP spid="829493" grpId="0" animBg="1"/>
      <p:bldP spid="829490" grpId="0" animBg="1"/>
      <p:bldP spid="8294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Rectangle 4"/>
          <p:cNvSpPr>
            <a:spLocks noChangeArrowheads="1"/>
          </p:cNvSpPr>
          <p:nvPr/>
        </p:nvSpPr>
        <p:spPr bwMode="auto">
          <a:xfrm>
            <a:off x="673100" y="2022475"/>
            <a:ext cx="7772400" cy="3684588"/>
          </a:xfrm>
          <a:prstGeom prst="rect">
            <a:avLst/>
          </a:prstGeom>
          <a:solidFill>
            <a:srgbClr val="CCFFCC"/>
          </a:solidFill>
          <a:ln w="9525">
            <a:noFill/>
            <a:miter lim="800000"/>
            <a:headEnd/>
            <a:tailEnd/>
          </a:ln>
        </p:spPr>
        <p:txBody>
          <a:bodyPr/>
          <a:lstStyle/>
          <a:p>
            <a:pPr>
              <a:spcBef>
                <a:spcPct val="20000"/>
              </a:spcBef>
            </a:pPr>
            <a:r>
              <a:rPr lang="en-US" sz="2400">
                <a:latin typeface="Arial" charset="0"/>
                <a:sym typeface="Symbol" pitchFamily="18" charset="2"/>
              </a:rPr>
              <a:t>PRACTICE: Sketch the gravitational field about the earth (a) as viewed from far away, and (b) as viewed “locally” (at the surface).</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a:t>
            </a:r>
          </a:p>
        </p:txBody>
      </p:sp>
      <p:sp>
        <p:nvSpPr>
          <p:cNvPr id="831575" name="Rectangle 87"/>
          <p:cNvSpPr>
            <a:spLocks noChangeArrowheads="1"/>
          </p:cNvSpPr>
          <p:nvPr/>
        </p:nvSpPr>
        <p:spPr bwMode="auto">
          <a:xfrm>
            <a:off x="684213" y="5662613"/>
            <a:ext cx="7775575" cy="1195387"/>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Note that the closer to the surface we are, the more uniform the field concentration.</a:t>
            </a:r>
          </a:p>
        </p:txBody>
      </p:sp>
      <p:sp>
        <p:nvSpPr>
          <p:cNvPr id="83149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867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7"/>
          <p:cNvGrpSpPr>
            <a:grpSpLocks/>
          </p:cNvGrpSpPr>
          <p:nvPr/>
        </p:nvGrpSpPr>
        <p:grpSpPr bwMode="auto">
          <a:xfrm>
            <a:off x="1030288" y="3536950"/>
            <a:ext cx="2070100" cy="2025650"/>
            <a:chOff x="4186" y="2578"/>
            <a:chExt cx="1304" cy="1276"/>
          </a:xfrm>
        </p:grpSpPr>
        <p:sp>
          <p:nvSpPr>
            <p:cNvPr id="28717" name="Line 11"/>
            <p:cNvSpPr>
              <a:spLocks noChangeShapeType="1"/>
            </p:cNvSpPr>
            <p:nvPr/>
          </p:nvSpPr>
          <p:spPr bwMode="auto">
            <a:xfrm>
              <a:off x="4837" y="2578"/>
              <a:ext cx="0" cy="438"/>
            </a:xfrm>
            <a:prstGeom prst="line">
              <a:avLst/>
            </a:prstGeom>
            <a:noFill/>
            <a:ln w="28575">
              <a:solidFill>
                <a:schemeClr val="tx1"/>
              </a:solidFill>
              <a:round/>
              <a:headEnd/>
              <a:tailEnd/>
            </a:ln>
          </p:spPr>
          <p:txBody>
            <a:bodyPr/>
            <a:lstStyle/>
            <a:p>
              <a:endParaRPr lang="en-US"/>
            </a:p>
          </p:txBody>
        </p:sp>
        <p:sp>
          <p:nvSpPr>
            <p:cNvPr id="28718" name="Line 12"/>
            <p:cNvSpPr>
              <a:spLocks noChangeShapeType="1"/>
            </p:cNvSpPr>
            <p:nvPr/>
          </p:nvSpPr>
          <p:spPr bwMode="auto">
            <a:xfrm>
              <a:off x="4383" y="2753"/>
              <a:ext cx="306" cy="325"/>
            </a:xfrm>
            <a:prstGeom prst="line">
              <a:avLst/>
            </a:prstGeom>
            <a:noFill/>
            <a:ln w="28575">
              <a:solidFill>
                <a:schemeClr val="tx1"/>
              </a:solidFill>
              <a:round/>
              <a:headEnd/>
              <a:tailEnd/>
            </a:ln>
          </p:spPr>
          <p:txBody>
            <a:bodyPr/>
            <a:lstStyle/>
            <a:p>
              <a:endParaRPr lang="en-US"/>
            </a:p>
          </p:txBody>
        </p:sp>
        <p:sp>
          <p:nvSpPr>
            <p:cNvPr id="28719" name="Line 13"/>
            <p:cNvSpPr>
              <a:spLocks noChangeShapeType="1"/>
            </p:cNvSpPr>
            <p:nvPr/>
          </p:nvSpPr>
          <p:spPr bwMode="auto">
            <a:xfrm flipH="1">
              <a:off x="4991" y="2782"/>
              <a:ext cx="293" cy="298"/>
            </a:xfrm>
            <a:prstGeom prst="line">
              <a:avLst/>
            </a:prstGeom>
            <a:noFill/>
            <a:ln w="28575">
              <a:solidFill>
                <a:schemeClr val="tx1"/>
              </a:solidFill>
              <a:round/>
              <a:headEnd/>
              <a:tailEnd/>
            </a:ln>
          </p:spPr>
          <p:txBody>
            <a:bodyPr/>
            <a:lstStyle/>
            <a:p>
              <a:endParaRPr lang="en-US"/>
            </a:p>
          </p:txBody>
        </p:sp>
        <p:sp>
          <p:nvSpPr>
            <p:cNvPr id="28720" name="Line 14"/>
            <p:cNvSpPr>
              <a:spLocks noChangeShapeType="1"/>
            </p:cNvSpPr>
            <p:nvPr/>
          </p:nvSpPr>
          <p:spPr bwMode="auto">
            <a:xfrm>
              <a:off x="4186" y="3229"/>
              <a:ext cx="447" cy="0"/>
            </a:xfrm>
            <a:prstGeom prst="line">
              <a:avLst/>
            </a:prstGeom>
            <a:noFill/>
            <a:ln w="28575">
              <a:solidFill>
                <a:schemeClr val="tx1"/>
              </a:solidFill>
              <a:round/>
              <a:headEnd/>
              <a:tailEnd/>
            </a:ln>
          </p:spPr>
          <p:txBody>
            <a:bodyPr/>
            <a:lstStyle/>
            <a:p>
              <a:endParaRPr lang="en-US"/>
            </a:p>
          </p:txBody>
        </p:sp>
        <p:sp>
          <p:nvSpPr>
            <p:cNvPr id="28721" name="Line 15"/>
            <p:cNvSpPr>
              <a:spLocks noChangeShapeType="1"/>
            </p:cNvSpPr>
            <p:nvPr/>
          </p:nvSpPr>
          <p:spPr bwMode="auto">
            <a:xfrm flipV="1">
              <a:off x="4376" y="3378"/>
              <a:ext cx="314" cy="299"/>
            </a:xfrm>
            <a:prstGeom prst="line">
              <a:avLst/>
            </a:prstGeom>
            <a:noFill/>
            <a:ln w="28575">
              <a:solidFill>
                <a:schemeClr val="tx1"/>
              </a:solidFill>
              <a:round/>
              <a:headEnd/>
              <a:tailEnd/>
            </a:ln>
          </p:spPr>
          <p:txBody>
            <a:bodyPr/>
            <a:lstStyle/>
            <a:p>
              <a:endParaRPr lang="en-US"/>
            </a:p>
          </p:txBody>
        </p:sp>
        <p:sp>
          <p:nvSpPr>
            <p:cNvPr id="28722" name="Line 16"/>
            <p:cNvSpPr>
              <a:spLocks noChangeShapeType="1"/>
            </p:cNvSpPr>
            <p:nvPr/>
          </p:nvSpPr>
          <p:spPr bwMode="auto">
            <a:xfrm flipH="1">
              <a:off x="5042" y="3220"/>
              <a:ext cx="448" cy="0"/>
            </a:xfrm>
            <a:prstGeom prst="line">
              <a:avLst/>
            </a:prstGeom>
            <a:noFill/>
            <a:ln w="28575">
              <a:solidFill>
                <a:schemeClr val="tx1"/>
              </a:solidFill>
              <a:round/>
              <a:headEnd/>
              <a:tailEnd/>
            </a:ln>
          </p:spPr>
          <p:txBody>
            <a:bodyPr/>
            <a:lstStyle/>
            <a:p>
              <a:endParaRPr lang="en-US"/>
            </a:p>
          </p:txBody>
        </p:sp>
        <p:sp>
          <p:nvSpPr>
            <p:cNvPr id="28723" name="Line 17"/>
            <p:cNvSpPr>
              <a:spLocks noChangeShapeType="1"/>
            </p:cNvSpPr>
            <p:nvPr/>
          </p:nvSpPr>
          <p:spPr bwMode="auto">
            <a:xfrm flipH="1" flipV="1">
              <a:off x="4998" y="3377"/>
              <a:ext cx="298" cy="296"/>
            </a:xfrm>
            <a:prstGeom prst="line">
              <a:avLst/>
            </a:prstGeom>
            <a:noFill/>
            <a:ln w="28575">
              <a:solidFill>
                <a:schemeClr val="tx1"/>
              </a:solidFill>
              <a:round/>
              <a:headEnd/>
              <a:tailEnd/>
            </a:ln>
          </p:spPr>
          <p:txBody>
            <a:bodyPr/>
            <a:lstStyle/>
            <a:p>
              <a:endParaRPr lang="en-US"/>
            </a:p>
          </p:txBody>
        </p:sp>
        <p:sp>
          <p:nvSpPr>
            <p:cNvPr id="28724" name="Line 18"/>
            <p:cNvSpPr>
              <a:spLocks noChangeShapeType="1"/>
            </p:cNvSpPr>
            <p:nvPr/>
          </p:nvSpPr>
          <p:spPr bwMode="auto">
            <a:xfrm>
              <a:off x="4838" y="3434"/>
              <a:ext cx="0" cy="420"/>
            </a:xfrm>
            <a:prstGeom prst="line">
              <a:avLst/>
            </a:prstGeom>
            <a:noFill/>
            <a:ln w="28575">
              <a:solidFill>
                <a:schemeClr val="tx1"/>
              </a:solidFill>
              <a:round/>
              <a:headEnd/>
              <a:tailEnd/>
            </a:ln>
          </p:spPr>
          <p:txBody>
            <a:bodyPr/>
            <a:lstStyle/>
            <a:p>
              <a:endParaRPr lang="en-US"/>
            </a:p>
          </p:txBody>
        </p:sp>
        <p:sp>
          <p:nvSpPr>
            <p:cNvPr id="28725" name="Line 19"/>
            <p:cNvSpPr>
              <a:spLocks noChangeShapeType="1"/>
            </p:cNvSpPr>
            <p:nvPr/>
          </p:nvSpPr>
          <p:spPr bwMode="auto">
            <a:xfrm flipH="1">
              <a:off x="4837" y="2725"/>
              <a:ext cx="1" cy="114"/>
            </a:xfrm>
            <a:prstGeom prst="line">
              <a:avLst/>
            </a:prstGeom>
            <a:noFill/>
            <a:ln w="28575">
              <a:solidFill>
                <a:schemeClr val="tx1"/>
              </a:solidFill>
              <a:round/>
              <a:headEnd/>
              <a:tailEnd type="triangle" w="med" len="med"/>
            </a:ln>
          </p:spPr>
          <p:txBody>
            <a:bodyPr/>
            <a:lstStyle/>
            <a:p>
              <a:endParaRPr lang="en-US"/>
            </a:p>
          </p:txBody>
        </p:sp>
        <p:sp>
          <p:nvSpPr>
            <p:cNvPr id="28726" name="Line 20"/>
            <p:cNvSpPr>
              <a:spLocks noChangeShapeType="1"/>
            </p:cNvSpPr>
            <p:nvPr/>
          </p:nvSpPr>
          <p:spPr bwMode="auto">
            <a:xfrm>
              <a:off x="4489" y="2861"/>
              <a:ext cx="83" cy="92"/>
            </a:xfrm>
            <a:prstGeom prst="line">
              <a:avLst/>
            </a:prstGeom>
            <a:noFill/>
            <a:ln w="28575">
              <a:solidFill>
                <a:schemeClr val="tx1"/>
              </a:solidFill>
              <a:round/>
              <a:headEnd/>
              <a:tailEnd type="triangle" w="med" len="med"/>
            </a:ln>
          </p:spPr>
          <p:txBody>
            <a:bodyPr/>
            <a:lstStyle/>
            <a:p>
              <a:endParaRPr lang="en-US"/>
            </a:p>
          </p:txBody>
        </p:sp>
        <p:sp>
          <p:nvSpPr>
            <p:cNvPr id="28727" name="Line 21"/>
            <p:cNvSpPr>
              <a:spLocks noChangeShapeType="1"/>
            </p:cNvSpPr>
            <p:nvPr/>
          </p:nvSpPr>
          <p:spPr bwMode="auto">
            <a:xfrm flipH="1">
              <a:off x="5104" y="2876"/>
              <a:ext cx="84" cy="74"/>
            </a:xfrm>
            <a:prstGeom prst="line">
              <a:avLst/>
            </a:prstGeom>
            <a:noFill/>
            <a:ln w="28575">
              <a:solidFill>
                <a:schemeClr val="tx1"/>
              </a:solidFill>
              <a:round/>
              <a:headEnd/>
              <a:tailEnd type="triangle" w="med" len="med"/>
            </a:ln>
          </p:spPr>
          <p:txBody>
            <a:bodyPr/>
            <a:lstStyle/>
            <a:p>
              <a:endParaRPr lang="en-US"/>
            </a:p>
          </p:txBody>
        </p:sp>
        <p:sp>
          <p:nvSpPr>
            <p:cNvPr id="28728" name="Line 22"/>
            <p:cNvSpPr>
              <a:spLocks noChangeShapeType="1"/>
            </p:cNvSpPr>
            <p:nvPr/>
          </p:nvSpPr>
          <p:spPr bwMode="auto">
            <a:xfrm>
              <a:off x="4336" y="3225"/>
              <a:ext cx="113" cy="1"/>
            </a:xfrm>
            <a:prstGeom prst="line">
              <a:avLst/>
            </a:prstGeom>
            <a:noFill/>
            <a:ln w="28575">
              <a:solidFill>
                <a:schemeClr val="tx1"/>
              </a:solidFill>
              <a:round/>
              <a:headEnd/>
              <a:tailEnd type="triangle" w="med" len="med"/>
            </a:ln>
          </p:spPr>
          <p:txBody>
            <a:bodyPr/>
            <a:lstStyle/>
            <a:p>
              <a:endParaRPr lang="en-US"/>
            </a:p>
          </p:txBody>
        </p:sp>
        <p:sp>
          <p:nvSpPr>
            <p:cNvPr id="28729" name="Line 23"/>
            <p:cNvSpPr>
              <a:spLocks noChangeShapeType="1"/>
            </p:cNvSpPr>
            <p:nvPr/>
          </p:nvSpPr>
          <p:spPr bwMode="auto">
            <a:xfrm flipV="1">
              <a:off x="4477" y="3496"/>
              <a:ext cx="83" cy="88"/>
            </a:xfrm>
            <a:prstGeom prst="line">
              <a:avLst/>
            </a:prstGeom>
            <a:noFill/>
            <a:ln w="28575">
              <a:solidFill>
                <a:schemeClr val="tx1"/>
              </a:solidFill>
              <a:round/>
              <a:headEnd/>
              <a:tailEnd type="triangle" w="med" len="med"/>
            </a:ln>
          </p:spPr>
          <p:txBody>
            <a:bodyPr/>
            <a:lstStyle/>
            <a:p>
              <a:endParaRPr lang="en-US"/>
            </a:p>
          </p:txBody>
        </p:sp>
        <p:sp>
          <p:nvSpPr>
            <p:cNvPr id="28730" name="Line 24"/>
            <p:cNvSpPr>
              <a:spLocks noChangeShapeType="1"/>
            </p:cNvSpPr>
            <p:nvPr/>
          </p:nvSpPr>
          <p:spPr bwMode="auto">
            <a:xfrm flipH="1" flipV="1">
              <a:off x="5212" y="3221"/>
              <a:ext cx="123" cy="0"/>
            </a:xfrm>
            <a:prstGeom prst="line">
              <a:avLst/>
            </a:prstGeom>
            <a:noFill/>
            <a:ln w="28575">
              <a:solidFill>
                <a:schemeClr val="tx1"/>
              </a:solidFill>
              <a:round/>
              <a:headEnd/>
              <a:tailEnd type="triangle" w="med" len="med"/>
            </a:ln>
          </p:spPr>
          <p:txBody>
            <a:bodyPr/>
            <a:lstStyle/>
            <a:p>
              <a:endParaRPr lang="en-US"/>
            </a:p>
          </p:txBody>
        </p:sp>
        <p:sp>
          <p:nvSpPr>
            <p:cNvPr id="28731" name="Line 25"/>
            <p:cNvSpPr>
              <a:spLocks noChangeShapeType="1"/>
            </p:cNvSpPr>
            <p:nvPr/>
          </p:nvSpPr>
          <p:spPr bwMode="auto">
            <a:xfrm flipH="1" flipV="1">
              <a:off x="5104" y="3489"/>
              <a:ext cx="91" cy="89"/>
            </a:xfrm>
            <a:prstGeom prst="line">
              <a:avLst/>
            </a:prstGeom>
            <a:noFill/>
            <a:ln w="28575">
              <a:solidFill>
                <a:schemeClr val="tx1"/>
              </a:solidFill>
              <a:round/>
              <a:headEnd/>
              <a:tailEnd type="triangle" w="med" len="med"/>
            </a:ln>
          </p:spPr>
          <p:txBody>
            <a:bodyPr/>
            <a:lstStyle/>
            <a:p>
              <a:endParaRPr lang="en-US"/>
            </a:p>
          </p:txBody>
        </p:sp>
        <p:sp>
          <p:nvSpPr>
            <p:cNvPr id="28732" name="Line 26"/>
            <p:cNvSpPr>
              <a:spLocks noChangeShapeType="1"/>
            </p:cNvSpPr>
            <p:nvPr/>
          </p:nvSpPr>
          <p:spPr bwMode="auto">
            <a:xfrm flipH="1">
              <a:off x="4833" y="3602"/>
              <a:ext cx="6" cy="113"/>
            </a:xfrm>
            <a:prstGeom prst="line">
              <a:avLst/>
            </a:prstGeom>
            <a:noFill/>
            <a:ln w="28575">
              <a:solidFill>
                <a:schemeClr val="tx1"/>
              </a:solidFill>
              <a:round/>
              <a:headEnd type="triangle" w="med" len="med"/>
              <a:tailEnd/>
            </a:ln>
          </p:spPr>
          <p:txBody>
            <a:bodyPr/>
            <a:lstStyle/>
            <a:p>
              <a:endParaRPr lang="en-US"/>
            </a:p>
          </p:txBody>
        </p:sp>
        <p:pic>
          <p:nvPicPr>
            <p:cNvPr id="28733" name="Picture 6"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16" y="3013"/>
              <a:ext cx="437" cy="423"/>
            </a:xfrm>
            <a:prstGeom prst="rect">
              <a:avLst/>
            </a:prstGeom>
            <a:noFill/>
            <a:ln w="9525">
              <a:noFill/>
              <a:miter lim="800000"/>
              <a:headEnd/>
              <a:tailEnd/>
            </a:ln>
          </p:spPr>
        </p:pic>
      </p:grpSp>
      <p:pic>
        <p:nvPicPr>
          <p:cNvPr id="831516" name="Picture 2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l="18044" r="17902" b="88928"/>
          <a:stretch>
            <a:fillRect/>
          </a:stretch>
        </p:blipFill>
        <p:spPr bwMode="auto">
          <a:xfrm>
            <a:off x="3017838" y="3792538"/>
            <a:ext cx="5392737" cy="903287"/>
          </a:xfrm>
          <a:prstGeom prst="rect">
            <a:avLst/>
          </a:prstGeom>
          <a:noFill/>
          <a:ln w="9525">
            <a:noFill/>
            <a:miter lim="800000"/>
            <a:headEnd/>
            <a:tailEnd/>
          </a:ln>
        </p:spPr>
      </p:pic>
      <p:grpSp>
        <p:nvGrpSpPr>
          <p:cNvPr id="3" name="Group 31"/>
          <p:cNvGrpSpPr>
            <a:grpSpLocks/>
          </p:cNvGrpSpPr>
          <p:nvPr/>
        </p:nvGrpSpPr>
        <p:grpSpPr bwMode="auto">
          <a:xfrm>
            <a:off x="5757863" y="2906713"/>
            <a:ext cx="42862" cy="868362"/>
            <a:chOff x="2865" y="2063"/>
            <a:chExt cx="0" cy="1437"/>
          </a:xfrm>
        </p:grpSpPr>
        <p:sp>
          <p:nvSpPr>
            <p:cNvPr id="28715" name="Line 2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6" name="Line 3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4" name="Group 35"/>
          <p:cNvGrpSpPr>
            <a:grpSpLocks/>
          </p:cNvGrpSpPr>
          <p:nvPr/>
        </p:nvGrpSpPr>
        <p:grpSpPr bwMode="auto">
          <a:xfrm rot="344215">
            <a:off x="6326188" y="2930525"/>
            <a:ext cx="142875" cy="874713"/>
            <a:chOff x="2865" y="2063"/>
            <a:chExt cx="0" cy="1437"/>
          </a:xfrm>
        </p:grpSpPr>
        <p:sp>
          <p:nvSpPr>
            <p:cNvPr id="28713" name="Line 36"/>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4" name="Line 37"/>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5" name="Group 38"/>
          <p:cNvGrpSpPr>
            <a:grpSpLocks/>
          </p:cNvGrpSpPr>
          <p:nvPr/>
        </p:nvGrpSpPr>
        <p:grpSpPr bwMode="auto">
          <a:xfrm rot="777525">
            <a:off x="6883400" y="3043238"/>
            <a:ext cx="279400" cy="895350"/>
            <a:chOff x="2865" y="2063"/>
            <a:chExt cx="0" cy="1437"/>
          </a:xfrm>
        </p:grpSpPr>
        <p:sp>
          <p:nvSpPr>
            <p:cNvPr id="28711" name="Line 3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2" name="Line 4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6" name="Group 41"/>
          <p:cNvGrpSpPr>
            <a:grpSpLocks/>
          </p:cNvGrpSpPr>
          <p:nvPr/>
        </p:nvGrpSpPr>
        <p:grpSpPr bwMode="auto">
          <a:xfrm rot="1175552">
            <a:off x="7388225" y="3222625"/>
            <a:ext cx="407988" cy="927100"/>
            <a:chOff x="2865" y="2063"/>
            <a:chExt cx="0" cy="1437"/>
          </a:xfrm>
        </p:grpSpPr>
        <p:sp>
          <p:nvSpPr>
            <p:cNvPr id="28709" name="Line 42"/>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0" name="Line 43"/>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7" name="Group 44"/>
          <p:cNvGrpSpPr>
            <a:grpSpLocks/>
          </p:cNvGrpSpPr>
          <p:nvPr/>
        </p:nvGrpSpPr>
        <p:grpSpPr bwMode="auto">
          <a:xfrm rot="1894537">
            <a:off x="8297863" y="3702050"/>
            <a:ext cx="625475" cy="1012825"/>
            <a:chOff x="2865" y="2063"/>
            <a:chExt cx="0" cy="1437"/>
          </a:xfrm>
        </p:grpSpPr>
        <p:sp>
          <p:nvSpPr>
            <p:cNvPr id="28707" name="Line 45"/>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8" name="Line 46"/>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8" name="Group 47"/>
          <p:cNvGrpSpPr>
            <a:grpSpLocks/>
          </p:cNvGrpSpPr>
          <p:nvPr/>
        </p:nvGrpSpPr>
        <p:grpSpPr bwMode="auto">
          <a:xfrm rot="1511793">
            <a:off x="7885113" y="3433763"/>
            <a:ext cx="504825" cy="960437"/>
            <a:chOff x="2865" y="2063"/>
            <a:chExt cx="0" cy="1437"/>
          </a:xfrm>
        </p:grpSpPr>
        <p:sp>
          <p:nvSpPr>
            <p:cNvPr id="28705" name="Line 48"/>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6" name="Line 49"/>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sp>
        <p:nvSpPr>
          <p:cNvPr id="831576" name="Freeform 88"/>
          <p:cNvSpPr>
            <a:spLocks/>
          </p:cNvSpPr>
          <p:nvPr/>
        </p:nvSpPr>
        <p:spPr bwMode="auto">
          <a:xfrm>
            <a:off x="2152650" y="3952875"/>
            <a:ext cx="566738" cy="1192213"/>
          </a:xfrm>
          <a:custGeom>
            <a:avLst/>
            <a:gdLst>
              <a:gd name="T0" fmla="*/ 150813 w 357"/>
              <a:gd name="T1" fmla="*/ 0 h 751"/>
              <a:gd name="T2" fmla="*/ 0 w 357"/>
              <a:gd name="T3" fmla="*/ 300038 h 751"/>
              <a:gd name="T4" fmla="*/ 80963 w 357"/>
              <a:gd name="T5" fmla="*/ 323850 h 751"/>
              <a:gd name="T6" fmla="*/ 161925 w 357"/>
              <a:gd name="T7" fmla="*/ 381000 h 751"/>
              <a:gd name="T8" fmla="*/ 231775 w 357"/>
              <a:gd name="T9" fmla="*/ 474663 h 751"/>
              <a:gd name="T10" fmla="*/ 254000 w 357"/>
              <a:gd name="T11" fmla="*/ 601663 h 751"/>
              <a:gd name="T12" fmla="*/ 231775 w 357"/>
              <a:gd name="T13" fmla="*/ 739775 h 751"/>
              <a:gd name="T14" fmla="*/ 161925 w 357"/>
              <a:gd name="T15" fmla="*/ 855663 h 751"/>
              <a:gd name="T16" fmla="*/ 46038 w 357"/>
              <a:gd name="T17" fmla="*/ 925513 h 751"/>
              <a:gd name="T18" fmla="*/ 196850 w 357"/>
              <a:gd name="T19" fmla="*/ 1192213 h 751"/>
              <a:gd name="T20" fmla="*/ 381000 w 357"/>
              <a:gd name="T21" fmla="*/ 1065213 h 751"/>
              <a:gd name="T22" fmla="*/ 531813 w 357"/>
              <a:gd name="T23" fmla="*/ 844550 h 751"/>
              <a:gd name="T24" fmla="*/ 566738 w 357"/>
              <a:gd name="T25" fmla="*/ 590550 h 751"/>
              <a:gd name="T26" fmla="*/ 520700 w 357"/>
              <a:gd name="T27" fmla="*/ 347663 h 751"/>
              <a:gd name="T28" fmla="*/ 381000 w 357"/>
              <a:gd name="T29" fmla="*/ 150813 h 751"/>
              <a:gd name="T30" fmla="*/ 15081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31577" name="Freeform 89"/>
          <p:cNvSpPr>
            <a:spLocks/>
          </p:cNvSpPr>
          <p:nvPr/>
        </p:nvSpPr>
        <p:spPr bwMode="auto">
          <a:xfrm>
            <a:off x="2300288" y="3686175"/>
            <a:ext cx="717550" cy="1724025"/>
          </a:xfrm>
          <a:custGeom>
            <a:avLst/>
            <a:gdLst>
              <a:gd name="T0" fmla="*/ 130015 w 436"/>
              <a:gd name="T1" fmla="*/ 0 h 1086"/>
              <a:gd name="T2" fmla="*/ 0 w 436"/>
              <a:gd name="T3" fmla="*/ 266700 h 1086"/>
              <a:gd name="T4" fmla="*/ 131661 w 436"/>
              <a:gd name="T5" fmla="*/ 334962 h 1086"/>
              <a:gd name="T6" fmla="*/ 227114 w 436"/>
              <a:gd name="T7" fmla="*/ 415925 h 1086"/>
              <a:gd name="T8" fmla="*/ 370295 w 436"/>
              <a:gd name="T9" fmla="*/ 625475 h 1086"/>
              <a:gd name="T10" fmla="*/ 418022 w 436"/>
              <a:gd name="T11" fmla="*/ 857250 h 1086"/>
              <a:gd name="T12" fmla="*/ 381816 w 436"/>
              <a:gd name="T13" fmla="*/ 1122362 h 1086"/>
              <a:gd name="T14" fmla="*/ 225469 w 436"/>
              <a:gd name="T15" fmla="*/ 1319212 h 1086"/>
              <a:gd name="T16" fmla="*/ 34561 w 436"/>
              <a:gd name="T17" fmla="*/ 1458912 h 1086"/>
              <a:gd name="T18" fmla="*/ 177742 w 436"/>
              <a:gd name="T19" fmla="*/ 1724025 h 1086"/>
              <a:gd name="T20" fmla="*/ 454229 w 436"/>
              <a:gd name="T21" fmla="*/ 1528762 h 1086"/>
              <a:gd name="T22" fmla="*/ 658303 w 436"/>
              <a:gd name="T23" fmla="*/ 1227137 h 1086"/>
              <a:gd name="T24" fmla="*/ 717550 w 436"/>
              <a:gd name="T25" fmla="*/ 868362 h 1086"/>
              <a:gd name="T26" fmla="*/ 658303 w 436"/>
              <a:gd name="T27" fmla="*/ 520700 h 1086"/>
              <a:gd name="T28" fmla="*/ 442709 w 436"/>
              <a:gd name="T29" fmla="*/ 207963 h 1086"/>
              <a:gd name="T30" fmla="*/ 130015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
        <p:nvSpPr>
          <p:cNvPr id="831578" name="Freeform 90"/>
          <p:cNvSpPr>
            <a:spLocks/>
          </p:cNvSpPr>
          <p:nvPr/>
        </p:nvSpPr>
        <p:spPr bwMode="auto">
          <a:xfrm>
            <a:off x="5495925" y="3290888"/>
            <a:ext cx="3000375" cy="1300162"/>
          </a:xfrm>
          <a:custGeom>
            <a:avLst/>
            <a:gdLst>
              <a:gd name="T0" fmla="*/ 247650 w 1890"/>
              <a:gd name="T1" fmla="*/ 0 h 819"/>
              <a:gd name="T2" fmla="*/ 514350 w 1890"/>
              <a:gd name="T3" fmla="*/ 9525 h 819"/>
              <a:gd name="T4" fmla="*/ 825500 w 1890"/>
              <a:gd name="T5" fmla="*/ 26987 h 819"/>
              <a:gd name="T6" fmla="*/ 1136650 w 1890"/>
              <a:gd name="T7" fmla="*/ 73025 h 819"/>
              <a:gd name="T8" fmla="*/ 1401763 w 1890"/>
              <a:gd name="T9" fmla="*/ 128587 h 819"/>
              <a:gd name="T10" fmla="*/ 1668463 w 1890"/>
              <a:gd name="T11" fmla="*/ 201612 h 819"/>
              <a:gd name="T12" fmla="*/ 1917700 w 1890"/>
              <a:gd name="T13" fmla="*/ 290512 h 819"/>
              <a:gd name="T14" fmla="*/ 2174875 w 1890"/>
              <a:gd name="T15" fmla="*/ 398462 h 819"/>
              <a:gd name="T16" fmla="*/ 2405063 w 1890"/>
              <a:gd name="T17" fmla="*/ 508000 h 819"/>
              <a:gd name="T18" fmla="*/ 2627313 w 1890"/>
              <a:gd name="T19" fmla="*/ 625475 h 819"/>
              <a:gd name="T20" fmla="*/ 2838450 w 1890"/>
              <a:gd name="T21" fmla="*/ 755650 h 819"/>
              <a:gd name="T22" fmla="*/ 3000375 w 1890"/>
              <a:gd name="T23" fmla="*/ 887412 h 819"/>
              <a:gd name="T24" fmla="*/ 2722563 w 1890"/>
              <a:gd name="T25" fmla="*/ 1300162 h 819"/>
              <a:gd name="T26" fmla="*/ 2595563 w 1890"/>
              <a:gd name="T27" fmla="*/ 1193800 h 819"/>
              <a:gd name="T28" fmla="*/ 2374900 w 1890"/>
              <a:gd name="T29" fmla="*/ 1052512 h 819"/>
              <a:gd name="T30" fmla="*/ 2219325 w 1890"/>
              <a:gd name="T31" fmla="*/ 950912 h 819"/>
              <a:gd name="T32" fmla="*/ 1979613 w 1890"/>
              <a:gd name="T33" fmla="*/ 850900 h 819"/>
              <a:gd name="T34" fmla="*/ 1757363 w 1890"/>
              <a:gd name="T35" fmla="*/ 763587 h 819"/>
              <a:gd name="T36" fmla="*/ 1517650 w 1890"/>
              <a:gd name="T37" fmla="*/ 666750 h 819"/>
              <a:gd name="T38" fmla="*/ 1295400 w 1890"/>
              <a:gd name="T39" fmla="*/ 604837 h 819"/>
              <a:gd name="T40" fmla="*/ 1038225 w 1890"/>
              <a:gd name="T41" fmla="*/ 542925 h 819"/>
              <a:gd name="T42" fmla="*/ 771525 w 1890"/>
              <a:gd name="T43" fmla="*/ 508000 h 819"/>
              <a:gd name="T44" fmla="*/ 511175 w 1890"/>
              <a:gd name="T45" fmla="*/ 496887 h 819"/>
              <a:gd name="T46" fmla="*/ 268288 w 1890"/>
              <a:gd name="T47" fmla="*/ 496887 h 819"/>
              <a:gd name="T48" fmla="*/ 25400 w 1890"/>
              <a:gd name="T49" fmla="*/ 496887 h 819"/>
              <a:gd name="T50" fmla="*/ 0 w 1890"/>
              <a:gd name="T51" fmla="*/ 19050 h 819"/>
              <a:gd name="T52" fmla="*/ 247650 w 1890"/>
              <a:gd name="T53" fmla="*/ 0 h 8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19"/>
              <a:gd name="T83" fmla="*/ 1890 w 1890"/>
              <a:gd name="T84" fmla="*/ 819 h 8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19">
                <a:moveTo>
                  <a:pt x="156" y="0"/>
                </a:moveTo>
                <a:lnTo>
                  <a:pt x="324" y="6"/>
                </a:lnTo>
                <a:lnTo>
                  <a:pt x="520" y="17"/>
                </a:lnTo>
                <a:lnTo>
                  <a:pt x="716" y="46"/>
                </a:lnTo>
                <a:lnTo>
                  <a:pt x="883" y="81"/>
                </a:lnTo>
                <a:lnTo>
                  <a:pt x="1051" y="127"/>
                </a:lnTo>
                <a:lnTo>
                  <a:pt x="1208" y="183"/>
                </a:lnTo>
                <a:lnTo>
                  <a:pt x="1370" y="251"/>
                </a:lnTo>
                <a:lnTo>
                  <a:pt x="1515" y="320"/>
                </a:lnTo>
                <a:lnTo>
                  <a:pt x="1655" y="394"/>
                </a:lnTo>
                <a:lnTo>
                  <a:pt x="1788" y="476"/>
                </a:lnTo>
                <a:lnTo>
                  <a:pt x="1890" y="559"/>
                </a:lnTo>
                <a:lnTo>
                  <a:pt x="1715" y="819"/>
                </a:lnTo>
                <a:lnTo>
                  <a:pt x="1635" y="752"/>
                </a:lnTo>
                <a:lnTo>
                  <a:pt x="1496" y="663"/>
                </a:lnTo>
                <a:lnTo>
                  <a:pt x="1398" y="599"/>
                </a:lnTo>
                <a:lnTo>
                  <a:pt x="1247" y="536"/>
                </a:lnTo>
                <a:lnTo>
                  <a:pt x="1107" y="481"/>
                </a:lnTo>
                <a:lnTo>
                  <a:pt x="956" y="420"/>
                </a:lnTo>
                <a:lnTo>
                  <a:pt x="816" y="381"/>
                </a:lnTo>
                <a:lnTo>
                  <a:pt x="654" y="342"/>
                </a:lnTo>
                <a:lnTo>
                  <a:pt x="486" y="320"/>
                </a:lnTo>
                <a:lnTo>
                  <a:pt x="322" y="313"/>
                </a:lnTo>
                <a:lnTo>
                  <a:pt x="169" y="313"/>
                </a:lnTo>
                <a:lnTo>
                  <a:pt x="16" y="313"/>
                </a:lnTo>
                <a:lnTo>
                  <a:pt x="0" y="12"/>
                </a:lnTo>
                <a:lnTo>
                  <a:pt x="156" y="0"/>
                </a:lnTo>
                <a:close/>
              </a:path>
            </a:pathLst>
          </a:custGeom>
          <a:solidFill>
            <a:srgbClr val="FF0000">
              <a:alpha val="25098"/>
            </a:srgbClr>
          </a:solidFill>
          <a:ln w="9525">
            <a:noFill/>
            <a:round/>
            <a:headEnd/>
            <a:tailEnd/>
          </a:ln>
        </p:spPr>
        <p:txBody>
          <a:bodyPr/>
          <a:lstStyle/>
          <a:p>
            <a:endParaRPr lang="en-US"/>
          </a:p>
        </p:txBody>
      </p:sp>
      <p:sp>
        <p:nvSpPr>
          <p:cNvPr id="831579" name="Freeform 91"/>
          <p:cNvSpPr>
            <a:spLocks/>
          </p:cNvSpPr>
          <p:nvPr/>
        </p:nvSpPr>
        <p:spPr bwMode="auto">
          <a:xfrm>
            <a:off x="5475288" y="2806700"/>
            <a:ext cx="3328987" cy="1344613"/>
          </a:xfrm>
          <a:custGeom>
            <a:avLst/>
            <a:gdLst>
              <a:gd name="T0" fmla="*/ 274774 w 1890"/>
              <a:gd name="T1" fmla="*/ 0 h 803"/>
              <a:gd name="T2" fmla="*/ 570684 w 1890"/>
              <a:gd name="T3" fmla="*/ 10047 h 803"/>
              <a:gd name="T4" fmla="*/ 915912 w 1890"/>
              <a:gd name="T5" fmla="*/ 28466 h 803"/>
              <a:gd name="T6" fmla="*/ 1261140 w 1890"/>
              <a:gd name="T7" fmla="*/ 75352 h 803"/>
              <a:gd name="T8" fmla="*/ 1555289 w 1890"/>
              <a:gd name="T9" fmla="*/ 132284 h 803"/>
              <a:gd name="T10" fmla="*/ 1851199 w 1890"/>
              <a:gd name="T11" fmla="*/ 209311 h 803"/>
              <a:gd name="T12" fmla="*/ 2127734 w 1890"/>
              <a:gd name="T13" fmla="*/ 299733 h 803"/>
              <a:gd name="T14" fmla="*/ 2413075 w 1890"/>
              <a:gd name="T15" fmla="*/ 411924 h 803"/>
              <a:gd name="T16" fmla="*/ 2668474 w 1890"/>
              <a:gd name="T17" fmla="*/ 525789 h 803"/>
              <a:gd name="T18" fmla="*/ 2915065 w 1890"/>
              <a:gd name="T19" fmla="*/ 646352 h 803"/>
              <a:gd name="T20" fmla="*/ 3149327 w 1890"/>
              <a:gd name="T21" fmla="*/ 781985 h 803"/>
              <a:gd name="T22" fmla="*/ 3328987 w 1890"/>
              <a:gd name="T23" fmla="*/ 917619 h 803"/>
              <a:gd name="T24" fmla="*/ 3020748 w 1890"/>
              <a:gd name="T25" fmla="*/ 1344613 h 803"/>
              <a:gd name="T26" fmla="*/ 2879838 w 1890"/>
              <a:gd name="T27" fmla="*/ 1234097 h 803"/>
              <a:gd name="T28" fmla="*/ 2635008 w 1890"/>
              <a:gd name="T29" fmla="*/ 1088417 h 803"/>
              <a:gd name="T30" fmla="*/ 2451826 w 1890"/>
              <a:gd name="T31" fmla="*/ 984598 h 803"/>
              <a:gd name="T32" fmla="*/ 2196427 w 1890"/>
              <a:gd name="T33" fmla="*/ 880780 h 803"/>
              <a:gd name="T34" fmla="*/ 1949836 w 1890"/>
              <a:gd name="T35" fmla="*/ 778636 h 803"/>
              <a:gd name="T36" fmla="*/ 1703244 w 1890"/>
              <a:gd name="T37" fmla="*/ 674818 h 803"/>
              <a:gd name="T38" fmla="*/ 1437277 w 1890"/>
              <a:gd name="T39" fmla="*/ 617886 h 803"/>
              <a:gd name="T40" fmla="*/ 1157219 w 1890"/>
              <a:gd name="T41" fmla="*/ 562628 h 803"/>
              <a:gd name="T42" fmla="*/ 856025 w 1890"/>
              <a:gd name="T43" fmla="*/ 525789 h 803"/>
              <a:gd name="T44" fmla="*/ 567161 w 1890"/>
              <a:gd name="T45" fmla="*/ 514068 h 803"/>
              <a:gd name="T46" fmla="*/ 297671 w 1890"/>
              <a:gd name="T47" fmla="*/ 514068 h 803"/>
              <a:gd name="T48" fmla="*/ 28182 w 1890"/>
              <a:gd name="T49" fmla="*/ 514068 h 803"/>
              <a:gd name="T50" fmla="*/ 0 w 1890"/>
              <a:gd name="T51" fmla="*/ 20094 h 803"/>
              <a:gd name="T52" fmla="*/ 274774 w 1890"/>
              <a:gd name="T53" fmla="*/ 0 h 8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03"/>
              <a:gd name="T83" fmla="*/ 1890 w 1890"/>
              <a:gd name="T84" fmla="*/ 803 h 8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03">
                <a:moveTo>
                  <a:pt x="156" y="0"/>
                </a:moveTo>
                <a:lnTo>
                  <a:pt x="324" y="6"/>
                </a:lnTo>
                <a:lnTo>
                  <a:pt x="520" y="17"/>
                </a:lnTo>
                <a:lnTo>
                  <a:pt x="716" y="45"/>
                </a:lnTo>
                <a:lnTo>
                  <a:pt x="883" y="79"/>
                </a:lnTo>
                <a:lnTo>
                  <a:pt x="1051" y="125"/>
                </a:lnTo>
                <a:lnTo>
                  <a:pt x="1208" y="179"/>
                </a:lnTo>
                <a:lnTo>
                  <a:pt x="1370" y="246"/>
                </a:lnTo>
                <a:lnTo>
                  <a:pt x="1515" y="314"/>
                </a:lnTo>
                <a:lnTo>
                  <a:pt x="1655" y="386"/>
                </a:lnTo>
                <a:lnTo>
                  <a:pt x="1788" y="467"/>
                </a:lnTo>
                <a:lnTo>
                  <a:pt x="1890" y="548"/>
                </a:lnTo>
                <a:lnTo>
                  <a:pt x="1715" y="803"/>
                </a:lnTo>
                <a:lnTo>
                  <a:pt x="1635" y="737"/>
                </a:lnTo>
                <a:lnTo>
                  <a:pt x="1496" y="650"/>
                </a:lnTo>
                <a:lnTo>
                  <a:pt x="1392" y="588"/>
                </a:lnTo>
                <a:lnTo>
                  <a:pt x="1247" y="526"/>
                </a:lnTo>
                <a:lnTo>
                  <a:pt x="1107" y="465"/>
                </a:lnTo>
                <a:lnTo>
                  <a:pt x="967" y="403"/>
                </a:lnTo>
                <a:lnTo>
                  <a:pt x="816" y="369"/>
                </a:lnTo>
                <a:lnTo>
                  <a:pt x="657" y="336"/>
                </a:lnTo>
                <a:lnTo>
                  <a:pt x="486" y="314"/>
                </a:lnTo>
                <a:lnTo>
                  <a:pt x="322" y="307"/>
                </a:lnTo>
                <a:lnTo>
                  <a:pt x="169" y="307"/>
                </a:lnTo>
                <a:lnTo>
                  <a:pt x="16" y="307"/>
                </a:lnTo>
                <a:lnTo>
                  <a:pt x="0" y="12"/>
                </a:lnTo>
                <a:lnTo>
                  <a:pt x="156" y="0"/>
                </a:lnTo>
                <a:close/>
              </a:path>
            </a:pathLst>
          </a:custGeom>
          <a:solidFill>
            <a:srgbClr val="33CC33">
              <a:alpha val="25098"/>
            </a:srgbClr>
          </a:solidFill>
          <a:ln w="9525">
            <a:noFill/>
            <a:round/>
            <a:headEnd/>
            <a:tailEnd/>
          </a:ln>
        </p:spPr>
        <p:txBody>
          <a:bodyPr/>
          <a:lstStyle/>
          <a:p>
            <a:endParaRPr lang="en-US"/>
          </a:p>
        </p:txBody>
      </p:sp>
      <p:sp>
        <p:nvSpPr>
          <p:cNvPr id="831582" name="Text Box 94"/>
          <p:cNvSpPr txBox="1">
            <a:spLocks noChangeArrowheads="1"/>
          </p:cNvSpPr>
          <p:nvPr/>
        </p:nvSpPr>
        <p:spPr bwMode="auto">
          <a:xfrm>
            <a:off x="3565525" y="3629025"/>
            <a:ext cx="557213" cy="457200"/>
          </a:xfrm>
          <a:prstGeom prst="rect">
            <a:avLst/>
          </a:prstGeom>
          <a:noFill/>
          <a:ln w="9525">
            <a:noFill/>
            <a:miter lim="800000"/>
            <a:headEnd/>
            <a:tailEnd/>
          </a:ln>
        </p:spPr>
        <p:txBody>
          <a:bodyPr wrap="none">
            <a:spAutoFit/>
          </a:bodyPr>
          <a:lstStyle/>
          <a:p>
            <a:r>
              <a:rPr lang="en-US" sz="2400">
                <a:latin typeface="Arial" charset="0"/>
              </a:rPr>
              <a:t>(b)</a:t>
            </a:r>
          </a:p>
        </p:txBody>
      </p:sp>
      <p:sp>
        <p:nvSpPr>
          <p:cNvPr id="831583" name="Text Box 95"/>
          <p:cNvSpPr txBox="1">
            <a:spLocks noChangeArrowheads="1"/>
          </p:cNvSpPr>
          <p:nvPr/>
        </p:nvSpPr>
        <p:spPr bwMode="auto">
          <a:xfrm>
            <a:off x="3616325" y="4954588"/>
            <a:ext cx="455613" cy="457200"/>
          </a:xfrm>
          <a:prstGeom prst="rect">
            <a:avLst/>
          </a:prstGeom>
          <a:noFill/>
          <a:ln w="9525">
            <a:noFill/>
            <a:miter lim="800000"/>
            <a:headEnd/>
            <a:tailEnd/>
          </a:ln>
        </p:spPr>
        <p:txBody>
          <a:bodyPr wrap="none">
            <a:spAutoFit/>
          </a:bodyPr>
          <a:lstStyle/>
          <a:p>
            <a:r>
              <a:rPr lang="en-US" sz="2400" i="1">
                <a:latin typeface="Arial" charset="0"/>
              </a:rPr>
              <a:t>or</a:t>
            </a:r>
          </a:p>
        </p:txBody>
      </p:sp>
      <p:pic>
        <p:nvPicPr>
          <p:cNvPr id="25688" name="Picture 88"/>
          <p:cNvPicPr>
            <a:picLocks noChangeAspect="1" noChangeArrowheads="1"/>
          </p:cNvPicPr>
          <p:nvPr/>
        </p:nvPicPr>
        <p:blipFill>
          <a:blip r:embed="rId9" cstate="print"/>
          <a:srcRect/>
          <a:stretch>
            <a:fillRect/>
          </a:stretch>
        </p:blipFill>
        <p:spPr bwMode="auto">
          <a:xfrm>
            <a:off x="4732338" y="5046663"/>
            <a:ext cx="3000375" cy="647700"/>
          </a:xfrm>
          <a:prstGeom prst="rect">
            <a:avLst/>
          </a:prstGeom>
          <a:noFill/>
          <a:ln w="9525">
            <a:noFill/>
            <a:miter lim="800000"/>
            <a:headEnd/>
            <a:tailEnd/>
          </a:ln>
        </p:spPr>
      </p:pic>
      <p:cxnSp>
        <p:nvCxnSpPr>
          <p:cNvPr id="90" name="Straight Arrow Connector 89"/>
          <p:cNvCxnSpPr/>
          <p:nvPr/>
        </p:nvCxnSpPr>
        <p:spPr>
          <a:xfrm rot="5400000">
            <a:off x="4474369" y="521890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4779169" y="521414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0839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3887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6935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59983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63031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6079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9127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72175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1580" name="Rectangle 92"/>
          <p:cNvSpPr>
            <a:spLocks noChangeArrowheads="1"/>
          </p:cNvSpPr>
          <p:nvPr/>
        </p:nvSpPr>
        <p:spPr bwMode="auto">
          <a:xfrm>
            <a:off x="4454525" y="5227638"/>
            <a:ext cx="3563938" cy="525462"/>
          </a:xfrm>
          <a:prstGeom prst="rect">
            <a:avLst/>
          </a:prstGeom>
          <a:solidFill>
            <a:srgbClr val="FF0000">
              <a:alpha val="25098"/>
            </a:srgbClr>
          </a:solidFill>
          <a:ln w="9525">
            <a:noFill/>
            <a:miter lim="800000"/>
            <a:headEnd/>
            <a:tailEnd/>
          </a:ln>
        </p:spPr>
        <p:txBody>
          <a:bodyPr wrap="none" anchor="ctr"/>
          <a:lstStyle/>
          <a:p>
            <a:endParaRPr lang="en-US"/>
          </a:p>
        </p:txBody>
      </p:sp>
      <p:sp>
        <p:nvSpPr>
          <p:cNvPr id="831581" name="Rectangle 93"/>
          <p:cNvSpPr>
            <a:spLocks noChangeArrowheads="1"/>
          </p:cNvSpPr>
          <p:nvPr/>
        </p:nvSpPr>
        <p:spPr bwMode="auto">
          <a:xfrm>
            <a:off x="4464050" y="4803775"/>
            <a:ext cx="3568700" cy="434975"/>
          </a:xfrm>
          <a:prstGeom prst="rect">
            <a:avLst/>
          </a:prstGeom>
          <a:solidFill>
            <a:srgbClr val="33CC33">
              <a:alpha val="25098"/>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1490">
                                            <p:txEl>
                                              <p:pRg st="0" end="0"/>
                                            </p:txEl>
                                          </p:spTgt>
                                        </p:tgtEl>
                                        <p:attrNameLst>
                                          <p:attrName>style.visibility</p:attrName>
                                        </p:attrNameLst>
                                      </p:cBhvr>
                                      <p:to>
                                        <p:strVal val="visible"/>
                                      </p:to>
                                    </p:set>
                                    <p:anim calcmode="lin" valueType="num">
                                      <p:cBhvr additive="base">
                                        <p:cTn id="7" dur="500" fill="hold"/>
                                        <p:tgtEl>
                                          <p:spTgt spid="831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1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1492">
                                            <p:txEl>
                                              <p:pRg st="0" end="0"/>
                                            </p:txEl>
                                          </p:spTgt>
                                        </p:tgtEl>
                                        <p:attrNameLst>
                                          <p:attrName>style.visibility</p:attrName>
                                        </p:attrNameLst>
                                      </p:cBhvr>
                                      <p:to>
                                        <p:strVal val="visible"/>
                                      </p:to>
                                    </p:set>
                                    <p:anim calcmode="lin" valueType="num">
                                      <p:cBhvr additive="base">
                                        <p:cTn id="13" dur="500" fill="hold"/>
                                        <p:tgtEl>
                                          <p:spTgt spid="8314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1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1492">
                                            <p:txEl>
                                              <p:pRg st="1" end="1"/>
                                            </p:txEl>
                                          </p:spTgt>
                                        </p:tgtEl>
                                        <p:attrNameLst>
                                          <p:attrName>style.visibility</p:attrName>
                                        </p:attrNameLst>
                                      </p:cBhvr>
                                      <p:to>
                                        <p:strVal val="visible"/>
                                      </p:to>
                                    </p:set>
                                    <p:anim calcmode="lin" valueType="num">
                                      <p:cBhvr additive="base">
                                        <p:cTn id="19" dur="500" fill="hold"/>
                                        <p:tgtEl>
                                          <p:spTgt spid="8314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14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1492">
                                            <p:txEl>
                                              <p:pRg st="2" end="2"/>
                                            </p:txEl>
                                          </p:spTgt>
                                        </p:tgtEl>
                                        <p:attrNameLst>
                                          <p:attrName>style.visibility</p:attrName>
                                        </p:attrNameLst>
                                      </p:cBhvr>
                                      <p:to>
                                        <p:strVal val="visible"/>
                                      </p:to>
                                    </p:set>
                                    <p:anim calcmode="lin" valueType="num">
                                      <p:cBhvr additive="base">
                                        <p:cTn id="25" dur="500" fill="hold"/>
                                        <p:tgtEl>
                                          <p:spTgt spid="8314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14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out)">
                                      <p:cBhvr>
                                        <p:cTn id="31"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31582"/>
                                        </p:tgtEl>
                                        <p:attrNameLst>
                                          <p:attrName>style.visibility</p:attrName>
                                        </p:attrNameLst>
                                      </p:cBhvr>
                                      <p:to>
                                        <p:strVal val="visible"/>
                                      </p:to>
                                    </p:set>
                                    <p:anim calcmode="lin" valueType="num">
                                      <p:cBhvr additive="base">
                                        <p:cTn id="36" dur="500" fill="hold"/>
                                        <p:tgtEl>
                                          <p:spTgt spid="831582"/>
                                        </p:tgtEl>
                                        <p:attrNameLst>
                                          <p:attrName>ppt_x</p:attrName>
                                        </p:attrNameLst>
                                      </p:cBhvr>
                                      <p:tavLst>
                                        <p:tav tm="0">
                                          <p:val>
                                            <p:strVal val="#ppt_x"/>
                                          </p:val>
                                        </p:tav>
                                        <p:tav tm="100000">
                                          <p:val>
                                            <p:strVal val="#ppt_x"/>
                                          </p:val>
                                        </p:tav>
                                      </p:tavLst>
                                    </p:anim>
                                    <p:anim calcmode="lin" valueType="num">
                                      <p:cBhvr additive="base">
                                        <p:cTn id="37" dur="500" fill="hold"/>
                                        <p:tgtEl>
                                          <p:spTgt spid="8315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31516"/>
                                        </p:tgtEl>
                                        <p:attrNameLst>
                                          <p:attrName>style.visibility</p:attrName>
                                        </p:attrNameLst>
                                      </p:cBhvr>
                                      <p:to>
                                        <p:strVal val="visible"/>
                                      </p:to>
                                    </p:set>
                                    <p:anim calcmode="lin" valueType="num">
                                      <p:cBhvr>
                                        <p:cTn id="42" dur="500" fill="hold"/>
                                        <p:tgtEl>
                                          <p:spTgt spid="831516"/>
                                        </p:tgtEl>
                                        <p:attrNameLst>
                                          <p:attrName>ppt_w</p:attrName>
                                        </p:attrNameLst>
                                      </p:cBhvr>
                                      <p:tavLst>
                                        <p:tav tm="0">
                                          <p:val>
                                            <p:fltVal val="0"/>
                                          </p:val>
                                        </p:tav>
                                        <p:tav tm="100000">
                                          <p:val>
                                            <p:strVal val="#ppt_w"/>
                                          </p:val>
                                        </p:tav>
                                      </p:tavLst>
                                    </p:anim>
                                    <p:anim calcmode="lin" valueType="num">
                                      <p:cBhvr>
                                        <p:cTn id="43" dur="500" fill="hold"/>
                                        <p:tgtEl>
                                          <p:spTgt spid="831516"/>
                                        </p:tgtEl>
                                        <p:attrNameLst>
                                          <p:attrName>ppt_h</p:attrName>
                                        </p:attrNameLst>
                                      </p:cBhvr>
                                      <p:tavLst>
                                        <p:tav tm="0">
                                          <p:val>
                                            <p:fltVal val="0"/>
                                          </p:val>
                                        </p:tav>
                                        <p:tav tm="100000">
                                          <p:val>
                                            <p:strVal val="#ppt_h"/>
                                          </p:val>
                                        </p:tav>
                                      </p:tavLst>
                                    </p:anim>
                                    <p:animEffect transition="in" filter="fade">
                                      <p:cBhvr>
                                        <p:cTn id="44" dur="500"/>
                                        <p:tgtEl>
                                          <p:spTgt spid="831516"/>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31583"/>
                                        </p:tgtEl>
                                        <p:attrNameLst>
                                          <p:attrName>style.visibility</p:attrName>
                                        </p:attrNameLst>
                                      </p:cBhvr>
                                      <p:to>
                                        <p:strVal val="visible"/>
                                      </p:to>
                                    </p:set>
                                    <p:anim calcmode="lin" valueType="num">
                                      <p:cBhvr additive="base">
                                        <p:cTn id="79" dur="500" fill="hold"/>
                                        <p:tgtEl>
                                          <p:spTgt spid="831583"/>
                                        </p:tgtEl>
                                        <p:attrNameLst>
                                          <p:attrName>ppt_x</p:attrName>
                                        </p:attrNameLst>
                                      </p:cBhvr>
                                      <p:tavLst>
                                        <p:tav tm="0">
                                          <p:val>
                                            <p:strVal val="#ppt_x"/>
                                          </p:val>
                                        </p:tav>
                                        <p:tav tm="100000">
                                          <p:val>
                                            <p:strVal val="#ppt_x"/>
                                          </p:val>
                                        </p:tav>
                                      </p:tavLst>
                                    </p:anim>
                                    <p:anim calcmode="lin" valueType="num">
                                      <p:cBhvr additive="base">
                                        <p:cTn id="80" dur="500" fill="hold"/>
                                        <p:tgtEl>
                                          <p:spTgt spid="8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25688"/>
                                        </p:tgtEl>
                                        <p:attrNameLst>
                                          <p:attrName>style.visibility</p:attrName>
                                        </p:attrNameLst>
                                      </p:cBhvr>
                                      <p:to>
                                        <p:strVal val="visible"/>
                                      </p:to>
                                    </p:set>
                                    <p:anim calcmode="lin" valueType="num">
                                      <p:cBhvr>
                                        <p:cTn id="85" dur="500" fill="hold"/>
                                        <p:tgtEl>
                                          <p:spTgt spid="25688"/>
                                        </p:tgtEl>
                                        <p:attrNameLst>
                                          <p:attrName>ppt_w</p:attrName>
                                        </p:attrNameLst>
                                      </p:cBhvr>
                                      <p:tavLst>
                                        <p:tav tm="0">
                                          <p:val>
                                            <p:fltVal val="0"/>
                                          </p:val>
                                        </p:tav>
                                        <p:tav tm="100000">
                                          <p:val>
                                            <p:strVal val="#ppt_w"/>
                                          </p:val>
                                        </p:tav>
                                      </p:tavLst>
                                    </p:anim>
                                    <p:anim calcmode="lin" valueType="num">
                                      <p:cBhvr>
                                        <p:cTn id="86" dur="500" fill="hold"/>
                                        <p:tgtEl>
                                          <p:spTgt spid="25688"/>
                                        </p:tgtEl>
                                        <p:attrNameLst>
                                          <p:attrName>ppt_h</p:attrName>
                                        </p:attrNameLst>
                                      </p:cBhvr>
                                      <p:tavLst>
                                        <p:tav tm="0">
                                          <p:val>
                                            <p:fltVal val="0"/>
                                          </p:val>
                                        </p:tav>
                                        <p:tav tm="100000">
                                          <p:val>
                                            <p:strVal val="#ppt_h"/>
                                          </p:val>
                                        </p:tav>
                                      </p:tavLst>
                                    </p:anim>
                                    <p:animEffect transition="in" filter="fade">
                                      <p:cBhvr>
                                        <p:cTn id="87" dur="500"/>
                                        <p:tgtEl>
                                          <p:spTgt spid="2568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wipe(up)">
                                      <p:cBhvr>
                                        <p:cTn id="92" dur="500"/>
                                        <p:tgtEl>
                                          <p:spTgt spid="9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up)">
                                      <p:cBhvr>
                                        <p:cTn id="97" dur="500"/>
                                        <p:tgtEl>
                                          <p:spTgt spid="9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wipe(up)">
                                      <p:cBhvr>
                                        <p:cTn id="107" dur="500"/>
                                        <p:tgtEl>
                                          <p:spTgt spid="96"/>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up)">
                                      <p:cBhvr>
                                        <p:cTn id="112" dur="500"/>
                                        <p:tgtEl>
                                          <p:spTgt spid="98"/>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up)">
                                      <p:cBhvr>
                                        <p:cTn id="117" dur="500"/>
                                        <p:tgtEl>
                                          <p:spTgt spid="100"/>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up)">
                                      <p:cBhvr>
                                        <p:cTn id="122" dur="500"/>
                                        <p:tgtEl>
                                          <p:spTgt spid="102"/>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wipe(up)">
                                      <p:cBhvr>
                                        <p:cTn id="127" dur="500"/>
                                        <p:tgtEl>
                                          <p:spTgt spid="104"/>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wipe(up)">
                                      <p:cBhvr>
                                        <p:cTn id="132" dur="500"/>
                                        <p:tgtEl>
                                          <p:spTgt spid="106"/>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wipe(up)">
                                      <p:cBhvr>
                                        <p:cTn id="137" dur="500"/>
                                        <p:tgtEl>
                                          <p:spTgt spid="108"/>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831575">
                                            <p:txEl>
                                              <p:pRg st="1" end="1"/>
                                            </p:txEl>
                                          </p:spTgt>
                                        </p:tgtEl>
                                        <p:attrNameLst>
                                          <p:attrName>style.visibility</p:attrName>
                                        </p:attrNameLst>
                                      </p:cBhvr>
                                      <p:to>
                                        <p:strVal val="visible"/>
                                      </p:to>
                                    </p:set>
                                    <p:anim calcmode="lin" valueType="num">
                                      <p:cBhvr additive="base">
                                        <p:cTn id="142" dur="500" fill="hold"/>
                                        <p:tgtEl>
                                          <p:spTgt spid="831575">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315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831576"/>
                                        </p:tgtEl>
                                        <p:attrNameLst>
                                          <p:attrName>style.visibility</p:attrName>
                                        </p:attrNameLst>
                                      </p:cBhvr>
                                      <p:to>
                                        <p:strVal val="visible"/>
                                      </p:to>
                                    </p:set>
                                    <p:anim calcmode="lin" valueType="num">
                                      <p:cBhvr>
                                        <p:cTn id="148" dur="500" fill="hold"/>
                                        <p:tgtEl>
                                          <p:spTgt spid="831576"/>
                                        </p:tgtEl>
                                        <p:attrNameLst>
                                          <p:attrName>ppt_w</p:attrName>
                                        </p:attrNameLst>
                                      </p:cBhvr>
                                      <p:tavLst>
                                        <p:tav tm="0">
                                          <p:val>
                                            <p:fltVal val="0"/>
                                          </p:val>
                                        </p:tav>
                                        <p:tav tm="100000">
                                          <p:val>
                                            <p:strVal val="#ppt_w"/>
                                          </p:val>
                                        </p:tav>
                                      </p:tavLst>
                                    </p:anim>
                                    <p:anim calcmode="lin" valueType="num">
                                      <p:cBhvr>
                                        <p:cTn id="149" dur="500" fill="hold"/>
                                        <p:tgtEl>
                                          <p:spTgt spid="831576"/>
                                        </p:tgtEl>
                                        <p:attrNameLst>
                                          <p:attrName>ppt_h</p:attrName>
                                        </p:attrNameLst>
                                      </p:cBhvr>
                                      <p:tavLst>
                                        <p:tav tm="0">
                                          <p:val>
                                            <p:fltVal val="0"/>
                                          </p:val>
                                        </p:tav>
                                        <p:tav tm="100000">
                                          <p:val>
                                            <p:strVal val="#ppt_h"/>
                                          </p:val>
                                        </p:tav>
                                      </p:tavLst>
                                    </p:anim>
                                    <p:animEffect transition="in" filter="fade">
                                      <p:cBhvr>
                                        <p:cTn id="150" dur="500"/>
                                        <p:tgtEl>
                                          <p:spTgt spid="831576"/>
                                        </p:tgtEl>
                                      </p:cBhvr>
                                    </p:animEffect>
                                  </p:childTnLst>
                                  <p:subTnLst>
                                    <p:audio>
                                      <p:cMediaNode>
                                        <p:cTn display="0" masterRel="sameClick">
                                          <p:stCondLst>
                                            <p:cond evt="begin" delay="0">
                                              <p:tn val="146"/>
                                            </p:cond>
                                          </p:stCondLst>
                                          <p:endCondLst>
                                            <p:cond evt="onStopAudio" delay="0">
                                              <p:tgtEl>
                                                <p:sldTgt/>
                                              </p:tgtEl>
                                            </p:cond>
                                          </p:endCondLst>
                                        </p:cTn>
                                        <p:tgtEl>
                                          <p:sndTgt r:embed="rId6" name="cashreg.wav"/>
                                        </p:tgtEl>
                                      </p:cMediaNode>
                                    </p:audio>
                                  </p:sub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831577"/>
                                        </p:tgtEl>
                                        <p:attrNameLst>
                                          <p:attrName>style.visibility</p:attrName>
                                        </p:attrNameLst>
                                      </p:cBhvr>
                                      <p:to>
                                        <p:strVal val="visible"/>
                                      </p:to>
                                    </p:set>
                                    <p:anim calcmode="lin" valueType="num">
                                      <p:cBhvr>
                                        <p:cTn id="155" dur="500" fill="hold"/>
                                        <p:tgtEl>
                                          <p:spTgt spid="831577"/>
                                        </p:tgtEl>
                                        <p:attrNameLst>
                                          <p:attrName>ppt_w</p:attrName>
                                        </p:attrNameLst>
                                      </p:cBhvr>
                                      <p:tavLst>
                                        <p:tav tm="0">
                                          <p:val>
                                            <p:fltVal val="0"/>
                                          </p:val>
                                        </p:tav>
                                        <p:tav tm="100000">
                                          <p:val>
                                            <p:strVal val="#ppt_w"/>
                                          </p:val>
                                        </p:tav>
                                      </p:tavLst>
                                    </p:anim>
                                    <p:anim calcmode="lin" valueType="num">
                                      <p:cBhvr>
                                        <p:cTn id="156" dur="500" fill="hold"/>
                                        <p:tgtEl>
                                          <p:spTgt spid="831577"/>
                                        </p:tgtEl>
                                        <p:attrNameLst>
                                          <p:attrName>ppt_h</p:attrName>
                                        </p:attrNameLst>
                                      </p:cBhvr>
                                      <p:tavLst>
                                        <p:tav tm="0">
                                          <p:val>
                                            <p:fltVal val="0"/>
                                          </p:val>
                                        </p:tav>
                                        <p:tav tm="100000">
                                          <p:val>
                                            <p:strVal val="#ppt_h"/>
                                          </p:val>
                                        </p:tav>
                                      </p:tavLst>
                                    </p:anim>
                                    <p:animEffect transition="in" filter="fade">
                                      <p:cBhvr>
                                        <p:cTn id="157" dur="500"/>
                                        <p:tgtEl>
                                          <p:spTgt spid="831577"/>
                                        </p:tgtEl>
                                      </p:cBhvr>
                                    </p:animEffect>
                                  </p:childTnLst>
                                  <p:subTnLst>
                                    <p:audio>
                                      <p:cMediaNode>
                                        <p:cTn display="0" masterRel="sameClick">
                                          <p:stCondLst>
                                            <p:cond evt="begin" delay="0">
                                              <p:tn val="153"/>
                                            </p:cond>
                                          </p:stCondLst>
                                          <p:endCondLst>
                                            <p:cond evt="onStopAudio" delay="0">
                                              <p:tgtEl>
                                                <p:sldTgt/>
                                              </p:tgtEl>
                                            </p:cond>
                                          </p:endCondLst>
                                        </p:cTn>
                                        <p:tgtEl>
                                          <p:sndTgt r:embed="rId6" name="cashreg.wav"/>
                                        </p:tgtEl>
                                      </p:cMediaNode>
                                    </p:audio>
                                  </p:sub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831578"/>
                                        </p:tgtEl>
                                        <p:attrNameLst>
                                          <p:attrName>style.visibility</p:attrName>
                                        </p:attrNameLst>
                                      </p:cBhvr>
                                      <p:to>
                                        <p:strVal val="visible"/>
                                      </p:to>
                                    </p:set>
                                    <p:anim calcmode="lin" valueType="num">
                                      <p:cBhvr>
                                        <p:cTn id="162" dur="500" fill="hold"/>
                                        <p:tgtEl>
                                          <p:spTgt spid="831578"/>
                                        </p:tgtEl>
                                        <p:attrNameLst>
                                          <p:attrName>ppt_w</p:attrName>
                                        </p:attrNameLst>
                                      </p:cBhvr>
                                      <p:tavLst>
                                        <p:tav tm="0">
                                          <p:val>
                                            <p:fltVal val="0"/>
                                          </p:val>
                                        </p:tav>
                                        <p:tav tm="100000">
                                          <p:val>
                                            <p:strVal val="#ppt_w"/>
                                          </p:val>
                                        </p:tav>
                                      </p:tavLst>
                                    </p:anim>
                                    <p:anim calcmode="lin" valueType="num">
                                      <p:cBhvr>
                                        <p:cTn id="163" dur="500" fill="hold"/>
                                        <p:tgtEl>
                                          <p:spTgt spid="831578"/>
                                        </p:tgtEl>
                                        <p:attrNameLst>
                                          <p:attrName>ppt_h</p:attrName>
                                        </p:attrNameLst>
                                      </p:cBhvr>
                                      <p:tavLst>
                                        <p:tav tm="0">
                                          <p:val>
                                            <p:fltVal val="0"/>
                                          </p:val>
                                        </p:tav>
                                        <p:tav tm="100000">
                                          <p:val>
                                            <p:strVal val="#ppt_h"/>
                                          </p:val>
                                        </p:tav>
                                      </p:tavLst>
                                    </p:anim>
                                    <p:animEffect transition="in" filter="fade">
                                      <p:cBhvr>
                                        <p:cTn id="164" dur="500"/>
                                        <p:tgtEl>
                                          <p:spTgt spid="831578"/>
                                        </p:tgtEl>
                                      </p:cBhvr>
                                    </p:animEffect>
                                  </p:childTnLst>
                                  <p:subTnLst>
                                    <p:audio>
                                      <p:cMediaNode>
                                        <p:cTn display="0" masterRel="sameClick">
                                          <p:stCondLst>
                                            <p:cond evt="begin" delay="0">
                                              <p:tn val="160"/>
                                            </p:cond>
                                          </p:stCondLst>
                                          <p:endCondLst>
                                            <p:cond evt="onStopAudio" delay="0">
                                              <p:tgtEl>
                                                <p:sldTgt/>
                                              </p:tgtEl>
                                            </p:cond>
                                          </p:endCondLst>
                                        </p:cTn>
                                        <p:tgtEl>
                                          <p:sndTgt r:embed="rId6" name="cashreg.wav"/>
                                        </p:tgtEl>
                                      </p:cMediaNode>
                                    </p:audio>
                                  </p:sub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831579"/>
                                        </p:tgtEl>
                                        <p:attrNameLst>
                                          <p:attrName>style.visibility</p:attrName>
                                        </p:attrNameLst>
                                      </p:cBhvr>
                                      <p:to>
                                        <p:strVal val="visible"/>
                                      </p:to>
                                    </p:set>
                                    <p:anim calcmode="lin" valueType="num">
                                      <p:cBhvr>
                                        <p:cTn id="169" dur="500" fill="hold"/>
                                        <p:tgtEl>
                                          <p:spTgt spid="831579"/>
                                        </p:tgtEl>
                                        <p:attrNameLst>
                                          <p:attrName>ppt_w</p:attrName>
                                        </p:attrNameLst>
                                      </p:cBhvr>
                                      <p:tavLst>
                                        <p:tav tm="0">
                                          <p:val>
                                            <p:fltVal val="0"/>
                                          </p:val>
                                        </p:tav>
                                        <p:tav tm="100000">
                                          <p:val>
                                            <p:strVal val="#ppt_w"/>
                                          </p:val>
                                        </p:tav>
                                      </p:tavLst>
                                    </p:anim>
                                    <p:anim calcmode="lin" valueType="num">
                                      <p:cBhvr>
                                        <p:cTn id="170" dur="500" fill="hold"/>
                                        <p:tgtEl>
                                          <p:spTgt spid="831579"/>
                                        </p:tgtEl>
                                        <p:attrNameLst>
                                          <p:attrName>ppt_h</p:attrName>
                                        </p:attrNameLst>
                                      </p:cBhvr>
                                      <p:tavLst>
                                        <p:tav tm="0">
                                          <p:val>
                                            <p:fltVal val="0"/>
                                          </p:val>
                                        </p:tav>
                                        <p:tav tm="100000">
                                          <p:val>
                                            <p:strVal val="#ppt_h"/>
                                          </p:val>
                                        </p:tav>
                                      </p:tavLst>
                                    </p:anim>
                                    <p:animEffect transition="in" filter="fade">
                                      <p:cBhvr>
                                        <p:cTn id="171" dur="500"/>
                                        <p:tgtEl>
                                          <p:spTgt spid="831579"/>
                                        </p:tgtEl>
                                      </p:cBhvr>
                                    </p:animEffect>
                                  </p:childTnLst>
                                  <p:subTnLst>
                                    <p:audio>
                                      <p:cMediaNode>
                                        <p:cTn display="0" masterRel="sameClick">
                                          <p:stCondLst>
                                            <p:cond evt="begin" delay="0">
                                              <p:tn val="167"/>
                                            </p:cond>
                                          </p:stCondLst>
                                          <p:endCondLst>
                                            <p:cond evt="onStopAudio" delay="0">
                                              <p:tgtEl>
                                                <p:sldTgt/>
                                              </p:tgtEl>
                                            </p:cond>
                                          </p:endCondLst>
                                        </p:cTn>
                                        <p:tgtEl>
                                          <p:sndTgt r:embed="rId6" name="cashreg.wav"/>
                                        </p:tgtEl>
                                      </p:cMediaNode>
                                    </p:audio>
                                  </p:subTnLst>
                                </p:cTn>
                              </p:par>
                            </p:childTnLst>
                          </p:cTn>
                        </p:par>
                      </p:childTnLst>
                    </p:cTn>
                  </p:par>
                  <p:par>
                    <p:cTn id="172" fill="hold">
                      <p:stCondLst>
                        <p:cond delay="indefinite"/>
                      </p:stCondLst>
                      <p:childTnLst>
                        <p:par>
                          <p:cTn id="173" fill="hold">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831580"/>
                                        </p:tgtEl>
                                        <p:attrNameLst>
                                          <p:attrName>style.visibility</p:attrName>
                                        </p:attrNameLst>
                                      </p:cBhvr>
                                      <p:to>
                                        <p:strVal val="visible"/>
                                      </p:to>
                                    </p:set>
                                    <p:anim calcmode="lin" valueType="num">
                                      <p:cBhvr>
                                        <p:cTn id="176" dur="500" fill="hold"/>
                                        <p:tgtEl>
                                          <p:spTgt spid="831580"/>
                                        </p:tgtEl>
                                        <p:attrNameLst>
                                          <p:attrName>ppt_w</p:attrName>
                                        </p:attrNameLst>
                                      </p:cBhvr>
                                      <p:tavLst>
                                        <p:tav tm="0">
                                          <p:val>
                                            <p:fltVal val="0"/>
                                          </p:val>
                                        </p:tav>
                                        <p:tav tm="100000">
                                          <p:val>
                                            <p:strVal val="#ppt_w"/>
                                          </p:val>
                                        </p:tav>
                                      </p:tavLst>
                                    </p:anim>
                                    <p:anim calcmode="lin" valueType="num">
                                      <p:cBhvr>
                                        <p:cTn id="177" dur="500" fill="hold"/>
                                        <p:tgtEl>
                                          <p:spTgt spid="831580"/>
                                        </p:tgtEl>
                                        <p:attrNameLst>
                                          <p:attrName>ppt_h</p:attrName>
                                        </p:attrNameLst>
                                      </p:cBhvr>
                                      <p:tavLst>
                                        <p:tav tm="0">
                                          <p:val>
                                            <p:fltVal val="0"/>
                                          </p:val>
                                        </p:tav>
                                        <p:tav tm="100000">
                                          <p:val>
                                            <p:strVal val="#ppt_h"/>
                                          </p:val>
                                        </p:tav>
                                      </p:tavLst>
                                    </p:anim>
                                    <p:animEffect transition="in" filter="fade">
                                      <p:cBhvr>
                                        <p:cTn id="178" dur="500"/>
                                        <p:tgtEl>
                                          <p:spTgt spid="831580"/>
                                        </p:tgtEl>
                                      </p:cBhvr>
                                    </p:animEffect>
                                  </p:childTnLst>
                                  <p:subTnLst>
                                    <p:audio>
                                      <p:cMediaNode>
                                        <p:cTn display="0" masterRel="sameClick">
                                          <p:stCondLst>
                                            <p:cond evt="begin" delay="0">
                                              <p:tn val="174"/>
                                            </p:cond>
                                          </p:stCondLst>
                                          <p:endCondLst>
                                            <p:cond evt="onStopAudio" delay="0">
                                              <p:tgtEl>
                                                <p:sldTgt/>
                                              </p:tgtEl>
                                            </p:cond>
                                          </p:endCondLst>
                                        </p:cTn>
                                        <p:tgtEl>
                                          <p:sndTgt r:embed="rId6" name="cashreg.wav"/>
                                        </p:tgtEl>
                                      </p:cMediaNode>
                                    </p:audio>
                                  </p:sub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831581"/>
                                        </p:tgtEl>
                                        <p:attrNameLst>
                                          <p:attrName>style.visibility</p:attrName>
                                        </p:attrNameLst>
                                      </p:cBhvr>
                                      <p:to>
                                        <p:strVal val="visible"/>
                                      </p:to>
                                    </p:set>
                                    <p:anim calcmode="lin" valueType="num">
                                      <p:cBhvr>
                                        <p:cTn id="183" dur="500" fill="hold"/>
                                        <p:tgtEl>
                                          <p:spTgt spid="831581"/>
                                        </p:tgtEl>
                                        <p:attrNameLst>
                                          <p:attrName>ppt_w</p:attrName>
                                        </p:attrNameLst>
                                      </p:cBhvr>
                                      <p:tavLst>
                                        <p:tav tm="0">
                                          <p:val>
                                            <p:fltVal val="0"/>
                                          </p:val>
                                        </p:tav>
                                        <p:tav tm="100000">
                                          <p:val>
                                            <p:strVal val="#ppt_w"/>
                                          </p:val>
                                        </p:tav>
                                      </p:tavLst>
                                    </p:anim>
                                    <p:anim calcmode="lin" valueType="num">
                                      <p:cBhvr>
                                        <p:cTn id="184" dur="500" fill="hold"/>
                                        <p:tgtEl>
                                          <p:spTgt spid="831581"/>
                                        </p:tgtEl>
                                        <p:attrNameLst>
                                          <p:attrName>ppt_h</p:attrName>
                                        </p:attrNameLst>
                                      </p:cBhvr>
                                      <p:tavLst>
                                        <p:tav tm="0">
                                          <p:val>
                                            <p:fltVal val="0"/>
                                          </p:val>
                                        </p:tav>
                                        <p:tav tm="100000">
                                          <p:val>
                                            <p:strVal val="#ppt_h"/>
                                          </p:val>
                                        </p:tav>
                                      </p:tavLst>
                                    </p:anim>
                                    <p:animEffect transition="in" filter="fade">
                                      <p:cBhvr>
                                        <p:cTn id="185" dur="500"/>
                                        <p:tgtEl>
                                          <p:spTgt spid="831581"/>
                                        </p:tgtEl>
                                      </p:cBhvr>
                                    </p:animEffect>
                                  </p:childTnLst>
                                  <p:subTnLst>
                                    <p:audio>
                                      <p:cMediaNode>
                                        <p:cTn display="0" masterRel="sameClick">
                                          <p:stCondLst>
                                            <p:cond evt="begin" delay="0">
                                              <p:tn val="18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576" grpId="0" animBg="1"/>
      <p:bldP spid="831577" grpId="0" animBg="1"/>
      <p:bldP spid="831578" grpId="0" animBg="1"/>
      <p:bldP spid="831579" grpId="0" animBg="1"/>
      <p:bldP spid="831582" grpId="0"/>
      <p:bldP spid="831583" grpId="0"/>
      <p:bldP spid="831580" grpId="0" animBg="1"/>
      <p:bldP spid="8315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09988" name="Rectangle 4"/>
          <p:cNvSpPr>
            <a:spLocks noChangeArrowheads="1"/>
          </p:cNvSpPr>
          <p:nvPr/>
        </p:nvSpPr>
        <p:spPr bwMode="auto">
          <a:xfrm>
            <a:off x="687388" y="2019300"/>
            <a:ext cx="7772400" cy="483870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Find the gravitational field strength at a point between the earth and the moon that is right between their centers.</a:t>
            </a:r>
          </a:p>
          <a:p>
            <a:pPr>
              <a:spcBef>
                <a:spcPct val="5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Make a sketch.</a:t>
            </a:r>
          </a:p>
          <a:p>
            <a:pPr>
              <a:spcBef>
                <a:spcPct val="30000"/>
              </a:spcBef>
            </a:pPr>
            <a:r>
              <a:rPr lang="en-US" sz="2400">
                <a:latin typeface="Arial" charset="0"/>
                <a:sym typeface="Symbol" pitchFamily="18" charset="2"/>
              </a:rPr>
              <a:t>Note that </a:t>
            </a:r>
            <a:r>
              <a:rPr lang="en-US" sz="2400" i="1">
                <a:latin typeface="Arial" charset="0"/>
                <a:sym typeface="Symbol" pitchFamily="18" charset="2"/>
              </a:rPr>
              <a:t>r</a:t>
            </a:r>
            <a:r>
              <a:rPr lang="en-US" sz="2400">
                <a:latin typeface="Arial" charset="0"/>
                <a:sym typeface="Symbol" pitchFamily="18" charset="2"/>
              </a:rPr>
              <a:t> = </a:t>
            </a:r>
            <a:r>
              <a:rPr lang="en-US" sz="2400" i="1">
                <a:latin typeface="Arial" charset="0"/>
                <a:sym typeface="Symbol" pitchFamily="18" charset="2"/>
              </a:rPr>
              <a:t>d / </a:t>
            </a:r>
            <a:r>
              <a:rPr lang="en-US" sz="2400">
                <a:latin typeface="Arial" charset="0"/>
                <a:sym typeface="Symbol" pitchFamily="18" charset="2"/>
              </a:rPr>
              <a:t>2 = 3.8210</a:t>
            </a:r>
            <a:r>
              <a:rPr lang="en-US" sz="2400" baseline="30000">
                <a:latin typeface="Arial" charset="0"/>
                <a:sym typeface="Symbol" pitchFamily="18" charset="2"/>
              </a:rPr>
              <a:t>8 </a:t>
            </a:r>
            <a:r>
              <a:rPr lang="en-US" sz="2400" i="1">
                <a:latin typeface="Arial" charset="0"/>
                <a:sym typeface="Symbol" pitchFamily="18" charset="2"/>
              </a:rPr>
              <a:t>/</a:t>
            </a:r>
            <a:r>
              <a:rPr lang="en-US" sz="2400">
                <a:latin typeface="Arial" charset="0"/>
                <a:sym typeface="Symbol" pitchFamily="18" charset="2"/>
              </a:rPr>
              <a:t> 2 = 1.91 10</a:t>
            </a:r>
            <a:r>
              <a:rPr lang="en-US" sz="2400" baseline="30000">
                <a:latin typeface="Arial" charset="0"/>
                <a:sym typeface="Symbol" pitchFamily="18" charset="2"/>
              </a:rPr>
              <a:t>8 </a:t>
            </a:r>
            <a:r>
              <a:rPr lang="en-US" sz="2400">
                <a:latin typeface="Arial" charset="0"/>
                <a:sym typeface="Symbol" pitchFamily="18" charset="2"/>
              </a:rPr>
              <a:t>m.</a:t>
            </a:r>
          </a:p>
          <a:p>
            <a:pPr>
              <a:spcBef>
                <a:spcPct val="20000"/>
              </a:spcBef>
            </a:pPr>
            <a:r>
              <a:rPr lang="en-US" sz="2400">
                <a:latin typeface="Arial" charset="0"/>
                <a:sym typeface="Symbol" pitchFamily="18" charset="2"/>
              </a:rPr>
              <a:t></a:t>
            </a:r>
            <a:r>
              <a:rPr lang="en-US" sz="2400" i="1">
                <a:latin typeface="Arial" charset="0"/>
                <a:sym typeface="Symbol" pitchFamily="18" charset="2"/>
              </a:rPr>
              <a:t>g</a:t>
            </a:r>
            <a:r>
              <a:rPr lang="en-US" sz="2400" baseline="-25000">
                <a:latin typeface="Arial" charset="0"/>
                <a:sym typeface="Symbol" pitchFamily="18" charset="2"/>
              </a:rPr>
              <a:t>m</a:t>
            </a:r>
            <a:r>
              <a:rPr lang="en-US" sz="2400">
                <a:latin typeface="Arial" charset="0"/>
                <a:sym typeface="Symbol" pitchFamily="18" charset="2"/>
              </a:rPr>
              <a:t> = </a:t>
            </a:r>
            <a:r>
              <a:rPr lang="en-US" sz="2400" i="1">
                <a:latin typeface="Arial" charset="0"/>
                <a:sym typeface="Symbol" pitchFamily="18" charset="2"/>
              </a:rPr>
              <a:t>Gm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r>
              <a:rPr lang="en-US" sz="2400">
                <a:latin typeface="Arial" charset="0"/>
                <a:sym typeface="Symbol" pitchFamily="18" charset="2"/>
              </a:rPr>
              <a:t> </a:t>
            </a:r>
          </a:p>
          <a:p>
            <a:pPr>
              <a:spcBef>
                <a:spcPct val="20000"/>
              </a:spcBef>
            </a:pPr>
            <a:r>
              <a:rPr lang="en-US" sz="2400" i="1" baseline="-25000">
                <a:latin typeface="Arial" charset="0"/>
                <a:sym typeface="Symbol" pitchFamily="18" charset="2"/>
              </a:rPr>
              <a:t>  </a:t>
            </a:r>
            <a:r>
              <a:rPr lang="en-US" sz="2400" i="1">
                <a:latin typeface="Arial" charset="0"/>
                <a:sym typeface="Symbol" pitchFamily="18" charset="2"/>
              </a:rPr>
              <a:t>g</a:t>
            </a:r>
            <a:r>
              <a:rPr lang="en-US" sz="2400" baseline="-25000">
                <a:latin typeface="Arial" charset="0"/>
                <a:sym typeface="Symbol" pitchFamily="18" charset="2"/>
              </a:rPr>
              <a:t>m</a:t>
            </a:r>
            <a:r>
              <a:rPr lang="en-US" sz="2400">
                <a:latin typeface="Arial" charset="0"/>
                <a:sym typeface="Symbol" pitchFamily="18" charset="2"/>
              </a:rPr>
              <a:t> = (</a:t>
            </a:r>
            <a:r>
              <a:rPr lang="en-US" sz="2400">
                <a:latin typeface="Arial" charset="0"/>
                <a:cs typeface="Courier New" pitchFamily="49" charset="0"/>
                <a:sym typeface="Symbol" pitchFamily="18" charset="2"/>
              </a:rPr>
              <a:t>6.67×10</a:t>
            </a:r>
            <a:r>
              <a:rPr lang="en-US" sz="2400" baseline="30000">
                <a:latin typeface="Arial" charset="0"/>
                <a:cs typeface="Courier New" pitchFamily="49" charset="0"/>
                <a:sym typeface="Symbol" pitchFamily="18" charset="2"/>
              </a:rPr>
              <a:t>-11</a:t>
            </a:r>
            <a:r>
              <a:rPr lang="en-US" sz="2400">
                <a:latin typeface="Arial" charset="0"/>
                <a:sym typeface="Symbol" pitchFamily="18" charset="2"/>
              </a:rPr>
              <a:t>)(7.3610</a:t>
            </a:r>
            <a:r>
              <a:rPr lang="en-US" sz="2400" baseline="30000">
                <a:latin typeface="Arial" charset="0"/>
                <a:sym typeface="Symbol" pitchFamily="18" charset="2"/>
              </a:rPr>
              <a:t>22</a:t>
            </a:r>
            <a:r>
              <a:rPr lang="en-US" sz="2400">
                <a:latin typeface="Arial" charset="0"/>
                <a:sym typeface="Symbol" pitchFamily="18" charset="2"/>
              </a:rPr>
              <a:t>)</a:t>
            </a:r>
            <a:r>
              <a:rPr lang="en-US" sz="2400" i="1">
                <a:latin typeface="Arial" charset="0"/>
                <a:sym typeface="Symbol" pitchFamily="18" charset="2"/>
              </a:rPr>
              <a:t>/</a:t>
            </a:r>
            <a:r>
              <a:rPr lang="en-US" sz="2400">
                <a:latin typeface="Arial" charset="0"/>
                <a:sym typeface="Symbol" pitchFamily="18" charset="2"/>
              </a:rPr>
              <a:t>(1.9110</a:t>
            </a:r>
            <a:r>
              <a:rPr lang="en-US" sz="2400" baseline="30000">
                <a:latin typeface="Arial" charset="0"/>
                <a:sym typeface="Symbol" pitchFamily="18" charset="2"/>
              </a:rPr>
              <a:t>8</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 1.3510</a:t>
            </a:r>
            <a:r>
              <a:rPr lang="en-US" sz="2400" baseline="30000">
                <a:latin typeface="Arial" charset="0"/>
                <a:sym typeface="Symbol" pitchFamily="18" charset="2"/>
              </a:rPr>
              <a:t>-4 </a:t>
            </a:r>
            <a:r>
              <a:rPr lang="en-US" sz="2400">
                <a:latin typeface="Arial" charset="0"/>
                <a:sym typeface="Symbol" pitchFamily="18" charset="2"/>
              </a:rPr>
              <a:t>N.</a:t>
            </a:r>
          </a:p>
          <a:p>
            <a:pPr>
              <a:spcBef>
                <a:spcPct val="20000"/>
              </a:spcBef>
            </a:pPr>
            <a:r>
              <a:rPr lang="en-US" sz="2400">
                <a:latin typeface="Arial" charset="0"/>
                <a:sym typeface="Symbol" pitchFamily="18" charset="2"/>
              </a:rPr>
              <a:t></a:t>
            </a:r>
            <a:r>
              <a:rPr lang="en-US" sz="2400" i="1">
                <a:latin typeface="Arial" charset="0"/>
                <a:sym typeface="Symbol" pitchFamily="18" charset="2"/>
              </a:rPr>
              <a:t>g</a:t>
            </a:r>
            <a:r>
              <a:rPr lang="en-US" sz="2400" baseline="-25000">
                <a:latin typeface="Arial" charset="0"/>
                <a:sym typeface="Symbol" pitchFamily="18" charset="2"/>
              </a:rPr>
              <a:t>M</a:t>
            </a:r>
            <a:r>
              <a:rPr lang="en-US" sz="2400">
                <a:latin typeface="Arial" charset="0"/>
                <a:sym typeface="Symbol" pitchFamily="18" charset="2"/>
              </a:rPr>
              <a:t> = </a:t>
            </a:r>
            <a:r>
              <a:rPr lang="en-US" sz="2400" i="1">
                <a:latin typeface="Arial" charset="0"/>
                <a:sym typeface="Symbol" pitchFamily="18" charset="2"/>
              </a:rPr>
              <a:t>GM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r>
              <a:rPr lang="en-US" sz="2400">
                <a:latin typeface="Arial" charset="0"/>
                <a:sym typeface="Symbol" pitchFamily="18" charset="2"/>
              </a:rPr>
              <a:t> </a:t>
            </a:r>
          </a:p>
          <a:p>
            <a:pPr>
              <a:spcBef>
                <a:spcPct val="20000"/>
              </a:spcBef>
            </a:pPr>
            <a:r>
              <a:rPr lang="en-US" sz="2400" i="1" baseline="-25000">
                <a:latin typeface="Arial" charset="0"/>
                <a:sym typeface="Symbol" pitchFamily="18" charset="2"/>
              </a:rPr>
              <a:t>  </a:t>
            </a:r>
            <a:r>
              <a:rPr lang="en-US" sz="2400" i="1">
                <a:latin typeface="Arial" charset="0"/>
                <a:sym typeface="Symbol" pitchFamily="18" charset="2"/>
              </a:rPr>
              <a:t>g</a:t>
            </a:r>
            <a:r>
              <a:rPr lang="en-US" sz="2400" baseline="-25000">
                <a:latin typeface="Arial" charset="0"/>
                <a:sym typeface="Symbol" pitchFamily="18" charset="2"/>
              </a:rPr>
              <a:t>M</a:t>
            </a:r>
            <a:r>
              <a:rPr lang="en-US" sz="2400">
                <a:latin typeface="Arial" charset="0"/>
                <a:sym typeface="Symbol" pitchFamily="18" charset="2"/>
              </a:rPr>
              <a:t> = (</a:t>
            </a:r>
            <a:r>
              <a:rPr lang="en-US" sz="2400">
                <a:latin typeface="Arial" charset="0"/>
                <a:cs typeface="Courier New" pitchFamily="49" charset="0"/>
                <a:sym typeface="Symbol" pitchFamily="18" charset="2"/>
              </a:rPr>
              <a:t>6.67×10</a:t>
            </a:r>
            <a:r>
              <a:rPr lang="en-US" sz="2400" baseline="30000">
                <a:latin typeface="Arial" charset="0"/>
                <a:cs typeface="Courier New" pitchFamily="49" charset="0"/>
                <a:sym typeface="Symbol" pitchFamily="18" charset="2"/>
              </a:rPr>
              <a:t>-11</a:t>
            </a:r>
            <a:r>
              <a:rPr lang="en-US" sz="2400">
                <a:latin typeface="Arial" charset="0"/>
                <a:sym typeface="Symbol" pitchFamily="18" charset="2"/>
              </a:rPr>
              <a:t>)(5.9810</a:t>
            </a:r>
            <a:r>
              <a:rPr lang="en-US" sz="2400" baseline="30000">
                <a:latin typeface="Arial" charset="0"/>
                <a:sym typeface="Symbol" pitchFamily="18" charset="2"/>
              </a:rPr>
              <a:t>24</a:t>
            </a:r>
            <a:r>
              <a:rPr lang="en-US" sz="2400">
                <a:latin typeface="Arial" charset="0"/>
                <a:sym typeface="Symbol" pitchFamily="18" charset="2"/>
              </a:rPr>
              <a:t>)</a:t>
            </a:r>
            <a:r>
              <a:rPr lang="en-US" sz="2400" i="1">
                <a:latin typeface="Arial" charset="0"/>
                <a:sym typeface="Symbol" pitchFamily="18" charset="2"/>
              </a:rPr>
              <a:t>/</a:t>
            </a:r>
            <a:r>
              <a:rPr lang="en-US" sz="2400">
                <a:latin typeface="Arial" charset="0"/>
                <a:sym typeface="Symbol" pitchFamily="18" charset="2"/>
              </a:rPr>
              <a:t>(1.9110</a:t>
            </a:r>
            <a:r>
              <a:rPr lang="en-US" sz="2400" baseline="30000">
                <a:latin typeface="Arial" charset="0"/>
                <a:sym typeface="Symbol" pitchFamily="18" charset="2"/>
              </a:rPr>
              <a:t>8</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 = 1.0910</a:t>
            </a:r>
            <a:r>
              <a:rPr lang="en-US" sz="2400" baseline="30000">
                <a:latin typeface="Arial" charset="0"/>
                <a:sym typeface="Symbol" pitchFamily="18" charset="2"/>
              </a:rPr>
              <a:t>-2 </a:t>
            </a:r>
            <a:r>
              <a:rPr lang="en-US" sz="2400">
                <a:latin typeface="Arial" charset="0"/>
                <a:sym typeface="Symbol" pitchFamily="18" charset="2"/>
              </a:rPr>
              <a:t>N.</a:t>
            </a:r>
          </a:p>
          <a:p>
            <a:pPr>
              <a:spcBef>
                <a:spcPct val="20000"/>
              </a:spcBef>
            </a:pPr>
            <a:r>
              <a:rPr lang="en-US" sz="2400">
                <a:latin typeface="Arial" charset="0"/>
                <a:sym typeface="Symbol" pitchFamily="18" charset="2"/>
              </a:rPr>
              <a:t> Finally, </a:t>
            </a: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g</a:t>
            </a:r>
            <a:r>
              <a:rPr lang="en-US" sz="2400" i="1" baseline="-25000">
                <a:latin typeface="Arial" charset="0"/>
                <a:sym typeface="Symbol" pitchFamily="18" charset="2"/>
              </a:rPr>
              <a:t>M</a:t>
            </a:r>
            <a:r>
              <a:rPr lang="en-US" sz="2400">
                <a:latin typeface="Arial" charset="0"/>
                <a:sym typeface="Symbol" pitchFamily="18" charset="2"/>
              </a:rPr>
              <a:t> – </a:t>
            </a:r>
            <a:r>
              <a:rPr lang="en-US" sz="2400" i="1">
                <a:latin typeface="Arial" charset="0"/>
                <a:sym typeface="Symbol" pitchFamily="18" charset="2"/>
              </a:rPr>
              <a:t>g</a:t>
            </a:r>
            <a:r>
              <a:rPr lang="en-US" sz="2400" i="1" baseline="-25000">
                <a:latin typeface="Arial" charset="0"/>
                <a:sym typeface="Symbol" pitchFamily="18" charset="2"/>
              </a:rPr>
              <a:t>m</a:t>
            </a:r>
            <a:r>
              <a:rPr lang="en-US" sz="2400">
                <a:latin typeface="Arial" charset="0"/>
                <a:sym typeface="Symbol" pitchFamily="18" charset="2"/>
              </a:rPr>
              <a:t> = 1.0810</a:t>
            </a:r>
            <a:r>
              <a:rPr lang="en-US" sz="2400" baseline="30000">
                <a:latin typeface="Arial" charset="0"/>
                <a:sym typeface="Symbol" pitchFamily="18" charset="2"/>
              </a:rPr>
              <a:t> -2 </a:t>
            </a:r>
            <a:r>
              <a:rPr lang="en-US" sz="2400">
                <a:latin typeface="Arial" charset="0"/>
                <a:sym typeface="Symbol" pitchFamily="18" charset="2"/>
              </a:rPr>
              <a:t>N,→. </a:t>
            </a:r>
          </a:p>
        </p:txBody>
      </p:sp>
      <p:pic>
        <p:nvPicPr>
          <p:cNvPr id="809991" name="Picture 7" descr="moon-1"/>
          <p:cNvPicPr>
            <a:picLocks noChangeAspect="1" noChangeArrowheads="1"/>
          </p:cNvPicPr>
          <p:nvPr/>
        </p:nvPicPr>
        <p:blipFill>
          <a:blip r:embed="rId7" cstate="print">
            <a:clrChange>
              <a:clrFrom>
                <a:srgbClr val="030305"/>
              </a:clrFrom>
              <a:clrTo>
                <a:srgbClr val="030305">
                  <a:alpha val="0"/>
                </a:srgbClr>
              </a:clrTo>
            </a:clrChange>
          </a:blip>
          <a:srcRect/>
          <a:stretch>
            <a:fillRect/>
          </a:stretch>
        </p:blipFill>
        <p:spPr bwMode="auto">
          <a:xfrm>
            <a:off x="2768600" y="3151188"/>
            <a:ext cx="827088" cy="827087"/>
          </a:xfrm>
          <a:prstGeom prst="rect">
            <a:avLst/>
          </a:prstGeom>
          <a:ln>
            <a:noFill/>
          </a:ln>
          <a:effectLst>
            <a:outerShdw blurRad="292100" dist="139700" dir="2700000" algn="tl" rotWithShape="0">
              <a:srgbClr val="333333">
                <a:alpha val="65000"/>
              </a:srgbClr>
            </a:outerShdw>
          </a:effectLst>
        </p:spPr>
      </p:pic>
      <p:pic>
        <p:nvPicPr>
          <p:cNvPr id="809992" name="Picture 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718425" y="2876550"/>
            <a:ext cx="1389063" cy="1344613"/>
          </a:xfrm>
          <a:prstGeom prst="rect">
            <a:avLst/>
          </a:prstGeom>
          <a:ln>
            <a:noFill/>
          </a:ln>
          <a:effectLst>
            <a:outerShdw blurRad="292100" dist="139700" dir="2700000" algn="tl" rotWithShape="0">
              <a:srgbClr val="333333">
                <a:alpha val="65000"/>
              </a:srgbClr>
            </a:outerShdw>
          </a:effectLst>
        </p:spPr>
      </p:pic>
      <p:sp>
        <p:nvSpPr>
          <p:cNvPr id="809993" name="Line 9"/>
          <p:cNvSpPr>
            <a:spLocks noChangeShapeType="1"/>
          </p:cNvSpPr>
          <p:nvPr/>
        </p:nvSpPr>
        <p:spPr bwMode="auto">
          <a:xfrm>
            <a:off x="3219450" y="3565525"/>
            <a:ext cx="5187950" cy="0"/>
          </a:xfrm>
          <a:prstGeom prst="line">
            <a:avLst/>
          </a:prstGeom>
          <a:noFill/>
          <a:ln w="19050">
            <a:solidFill>
              <a:srgbClr val="FF0000"/>
            </a:solidFill>
            <a:round/>
            <a:headEnd/>
            <a:tailEnd/>
          </a:ln>
        </p:spPr>
        <p:txBody>
          <a:bodyPr/>
          <a:lstStyle/>
          <a:p>
            <a:endParaRPr lang="en-US"/>
          </a:p>
        </p:txBody>
      </p:sp>
      <p:sp>
        <p:nvSpPr>
          <p:cNvPr id="809995" name="Text Box 11"/>
          <p:cNvSpPr txBox="1">
            <a:spLocks noChangeArrowheads="1"/>
          </p:cNvSpPr>
          <p:nvPr/>
        </p:nvSpPr>
        <p:spPr bwMode="auto">
          <a:xfrm>
            <a:off x="5722938" y="2713038"/>
            <a:ext cx="2908300" cy="457200"/>
          </a:xfrm>
          <a:prstGeom prst="rect">
            <a:avLst/>
          </a:prstGeom>
          <a:noFill/>
          <a:ln w="9525">
            <a:noFill/>
            <a:miter lim="800000"/>
            <a:headEnd/>
            <a:tailEnd/>
          </a:ln>
        </p:spPr>
        <p:txBody>
          <a:bodyPr>
            <a:spAutoFit/>
          </a:bodyPr>
          <a:lstStyle/>
          <a:p>
            <a:pPr algn="r"/>
            <a:r>
              <a:rPr lang="en-US" sz="2400" i="1">
                <a:solidFill>
                  <a:schemeClr val="hlink"/>
                </a:solidFill>
                <a:latin typeface="Arial" charset="0"/>
                <a:sym typeface="Symbol" pitchFamily="18" charset="2"/>
              </a:rPr>
              <a:t>M</a:t>
            </a:r>
            <a:r>
              <a:rPr lang="en-US" sz="2400">
                <a:solidFill>
                  <a:schemeClr val="hlink"/>
                </a:solidFill>
                <a:latin typeface="Arial" charset="0"/>
                <a:sym typeface="Symbol" pitchFamily="18" charset="2"/>
              </a:rPr>
              <a:t> = 5.9810</a:t>
            </a:r>
            <a:r>
              <a:rPr lang="en-US" sz="2400" baseline="30000">
                <a:solidFill>
                  <a:schemeClr val="hlink"/>
                </a:solidFill>
                <a:latin typeface="Arial" charset="0"/>
                <a:sym typeface="Symbol" pitchFamily="18" charset="2"/>
              </a:rPr>
              <a:t>24</a:t>
            </a:r>
            <a:r>
              <a:rPr lang="en-US" sz="2400">
                <a:solidFill>
                  <a:schemeClr val="hlink"/>
                </a:solidFill>
                <a:latin typeface="Arial" charset="0"/>
                <a:sym typeface="Symbol" pitchFamily="18" charset="2"/>
              </a:rPr>
              <a:t> kg</a:t>
            </a:r>
          </a:p>
        </p:txBody>
      </p:sp>
      <p:sp>
        <p:nvSpPr>
          <p:cNvPr id="809996" name="Text Box 12"/>
          <p:cNvSpPr txBox="1">
            <a:spLocks noChangeArrowheads="1"/>
          </p:cNvSpPr>
          <p:nvPr/>
        </p:nvSpPr>
        <p:spPr bwMode="auto">
          <a:xfrm>
            <a:off x="3411538" y="3046413"/>
            <a:ext cx="2489200" cy="457200"/>
          </a:xfrm>
          <a:prstGeom prst="rect">
            <a:avLst/>
          </a:prstGeom>
          <a:noFill/>
          <a:ln w="9525">
            <a:noFill/>
            <a:miter lim="800000"/>
            <a:headEnd/>
            <a:tailEnd/>
          </a:ln>
        </p:spPr>
        <p:txBody>
          <a:bodyPr wrap="none">
            <a:spAutoFit/>
          </a:bodyPr>
          <a:lstStyle/>
          <a:p>
            <a:r>
              <a:rPr lang="en-US" sz="2400" i="1">
                <a:solidFill>
                  <a:schemeClr val="hlink"/>
                </a:solidFill>
                <a:latin typeface="Arial" charset="0"/>
                <a:sym typeface="Symbol" pitchFamily="18" charset="2"/>
              </a:rPr>
              <a:t>m</a:t>
            </a:r>
            <a:r>
              <a:rPr lang="en-US" sz="2400">
                <a:solidFill>
                  <a:schemeClr val="hlink"/>
                </a:solidFill>
                <a:latin typeface="Arial" charset="0"/>
                <a:sym typeface="Symbol" pitchFamily="18" charset="2"/>
              </a:rPr>
              <a:t> = 7.3610</a:t>
            </a:r>
            <a:r>
              <a:rPr lang="en-US" sz="2400" baseline="30000">
                <a:solidFill>
                  <a:schemeClr val="hlink"/>
                </a:solidFill>
                <a:latin typeface="Arial" charset="0"/>
                <a:sym typeface="Symbol" pitchFamily="18" charset="2"/>
              </a:rPr>
              <a:t>22</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kg</a:t>
            </a:r>
          </a:p>
        </p:txBody>
      </p:sp>
      <p:sp>
        <p:nvSpPr>
          <p:cNvPr id="809998" name="Freeform 14"/>
          <p:cNvSpPr>
            <a:spLocks/>
          </p:cNvSpPr>
          <p:nvPr/>
        </p:nvSpPr>
        <p:spPr bwMode="auto">
          <a:xfrm>
            <a:off x="3216275" y="3552825"/>
            <a:ext cx="5208588" cy="446088"/>
          </a:xfrm>
          <a:custGeom>
            <a:avLst/>
            <a:gdLst>
              <a:gd name="T0" fmla="*/ 0 w 3281"/>
              <a:gd name="T1" fmla="*/ 0 h 416"/>
              <a:gd name="T2" fmla="*/ 0 w 3281"/>
              <a:gd name="T3" fmla="*/ 446088 h 416"/>
              <a:gd name="T4" fmla="*/ 5208588 w 3281"/>
              <a:gd name="T5" fmla="*/ 446088 h 416"/>
              <a:gd name="T6" fmla="*/ 5208588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809999" name="Oval 15"/>
          <p:cNvSpPr>
            <a:spLocks noChangeArrowheads="1"/>
          </p:cNvSpPr>
          <p:nvPr/>
        </p:nvSpPr>
        <p:spPr bwMode="auto">
          <a:xfrm>
            <a:off x="5773738" y="3508375"/>
            <a:ext cx="115887" cy="115888"/>
          </a:xfrm>
          <a:prstGeom prst="ellipse">
            <a:avLst/>
          </a:prstGeom>
          <a:solidFill>
            <a:schemeClr val="tx1"/>
          </a:solidFill>
          <a:ln w="9525">
            <a:solidFill>
              <a:schemeClr val="tx1"/>
            </a:solidFill>
            <a:round/>
            <a:headEnd/>
            <a:tailEnd/>
          </a:ln>
        </p:spPr>
        <p:txBody>
          <a:bodyPr wrap="none" anchor="ctr"/>
          <a:lstStyle/>
          <a:p>
            <a:endParaRPr lang="en-US"/>
          </a:p>
        </p:txBody>
      </p:sp>
      <p:sp>
        <p:nvSpPr>
          <p:cNvPr id="810000" name="Line 16"/>
          <p:cNvSpPr>
            <a:spLocks noChangeShapeType="1"/>
          </p:cNvSpPr>
          <p:nvPr/>
        </p:nvSpPr>
        <p:spPr bwMode="auto">
          <a:xfrm>
            <a:off x="5819775" y="3565525"/>
            <a:ext cx="741363" cy="0"/>
          </a:xfrm>
          <a:prstGeom prst="line">
            <a:avLst/>
          </a:prstGeom>
          <a:noFill/>
          <a:ln w="57150">
            <a:solidFill>
              <a:schemeClr val="tx1"/>
            </a:solidFill>
            <a:round/>
            <a:headEnd/>
            <a:tailEnd type="triangle" w="med" len="med"/>
          </a:ln>
        </p:spPr>
        <p:txBody>
          <a:bodyPr/>
          <a:lstStyle/>
          <a:p>
            <a:endParaRPr lang="en-US"/>
          </a:p>
        </p:txBody>
      </p:sp>
      <p:sp>
        <p:nvSpPr>
          <p:cNvPr id="810001" name="Line 17"/>
          <p:cNvSpPr>
            <a:spLocks noChangeShapeType="1"/>
          </p:cNvSpPr>
          <p:nvPr/>
        </p:nvSpPr>
        <p:spPr bwMode="auto">
          <a:xfrm>
            <a:off x="5332413" y="3562350"/>
            <a:ext cx="487362" cy="0"/>
          </a:xfrm>
          <a:prstGeom prst="line">
            <a:avLst/>
          </a:prstGeom>
          <a:noFill/>
          <a:ln w="57150">
            <a:solidFill>
              <a:schemeClr val="tx1"/>
            </a:solidFill>
            <a:round/>
            <a:headEnd type="triangle" w="med" len="med"/>
            <a:tailEnd/>
          </a:ln>
        </p:spPr>
        <p:txBody>
          <a:bodyPr/>
          <a:lstStyle/>
          <a:p>
            <a:endParaRPr lang="en-US"/>
          </a:p>
        </p:txBody>
      </p:sp>
      <p:sp>
        <p:nvSpPr>
          <p:cNvPr id="810002" name="Text Box 18"/>
          <p:cNvSpPr txBox="1">
            <a:spLocks noChangeArrowheads="1"/>
          </p:cNvSpPr>
          <p:nvPr/>
        </p:nvSpPr>
        <p:spPr bwMode="auto">
          <a:xfrm>
            <a:off x="6410325" y="3430588"/>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sp>
        <p:nvSpPr>
          <p:cNvPr id="810003" name="Text Box 19"/>
          <p:cNvSpPr txBox="1">
            <a:spLocks noChangeArrowheads="1"/>
          </p:cNvSpPr>
          <p:nvPr/>
        </p:nvSpPr>
        <p:spPr bwMode="auto">
          <a:xfrm>
            <a:off x="5059363" y="3427413"/>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grpSp>
        <p:nvGrpSpPr>
          <p:cNvPr id="2" name="Group 21"/>
          <p:cNvGrpSpPr>
            <a:grpSpLocks/>
          </p:cNvGrpSpPr>
          <p:nvPr/>
        </p:nvGrpSpPr>
        <p:grpSpPr bwMode="auto">
          <a:xfrm>
            <a:off x="4762500" y="3775075"/>
            <a:ext cx="2262188" cy="457200"/>
            <a:chOff x="3088" y="2378"/>
            <a:chExt cx="1425" cy="288"/>
          </a:xfrm>
        </p:grpSpPr>
        <p:sp>
          <p:nvSpPr>
            <p:cNvPr id="29713" name="Rectangle 20"/>
            <p:cNvSpPr>
              <a:spLocks noChangeArrowheads="1"/>
            </p:cNvSpPr>
            <p:nvPr/>
          </p:nvSpPr>
          <p:spPr bwMode="auto">
            <a:xfrm>
              <a:off x="3088" y="2483"/>
              <a:ext cx="1400" cy="69"/>
            </a:xfrm>
            <a:prstGeom prst="rect">
              <a:avLst/>
            </a:prstGeom>
            <a:solidFill>
              <a:srgbClr val="FFFFCC"/>
            </a:solidFill>
            <a:ln w="9525">
              <a:noFill/>
              <a:miter lim="800000"/>
              <a:headEnd/>
              <a:tailEnd/>
            </a:ln>
          </p:spPr>
          <p:txBody>
            <a:bodyPr wrap="none" anchor="ctr"/>
            <a:lstStyle/>
            <a:p>
              <a:endParaRPr lang="en-US"/>
            </a:p>
          </p:txBody>
        </p:sp>
        <p:sp>
          <p:nvSpPr>
            <p:cNvPr id="29714" name="Text Box 10"/>
            <p:cNvSpPr txBox="1">
              <a:spLocks noChangeArrowheads="1"/>
            </p:cNvSpPr>
            <p:nvPr/>
          </p:nvSpPr>
          <p:spPr bwMode="auto">
            <a:xfrm>
              <a:off x="3095" y="2378"/>
              <a:ext cx="1418" cy="288"/>
            </a:xfrm>
            <a:prstGeom prst="rect">
              <a:avLst/>
            </a:prstGeom>
            <a:noFill/>
            <a:ln w="9525">
              <a:noFill/>
              <a:miter lim="800000"/>
              <a:headEnd/>
              <a:tailEnd/>
            </a:ln>
          </p:spPr>
          <p:txBody>
            <a:bodyPr>
              <a:spAutoFit/>
            </a:bodyPr>
            <a:lstStyle/>
            <a:p>
              <a:r>
                <a:rPr lang="en-US" sz="2400" i="1">
                  <a:solidFill>
                    <a:schemeClr val="hlink"/>
                  </a:solidFill>
                  <a:latin typeface="Arial" charset="0"/>
                  <a:sym typeface="Symbol" pitchFamily="18" charset="2"/>
                </a:rPr>
                <a:t>d</a:t>
              </a:r>
              <a:r>
                <a:rPr lang="en-US" sz="2400">
                  <a:solidFill>
                    <a:schemeClr val="hlink"/>
                  </a:solidFill>
                  <a:latin typeface="Arial" charset="0"/>
                  <a:sym typeface="Symbol" pitchFamily="18" charset="2"/>
                </a:rPr>
                <a:t> = 3.8210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988">
                                            <p:txEl>
                                              <p:pRg st="0" end="0"/>
                                            </p:txEl>
                                          </p:spTgt>
                                        </p:tgtEl>
                                        <p:attrNameLst>
                                          <p:attrName>style.visibility</p:attrName>
                                        </p:attrNameLst>
                                      </p:cBhvr>
                                      <p:to>
                                        <p:strVal val="visible"/>
                                      </p:to>
                                    </p:set>
                                    <p:anim calcmode="lin" valueType="num">
                                      <p:cBhvr additive="base">
                                        <p:cTn id="7" dur="500" fill="hold"/>
                                        <p:tgtEl>
                                          <p:spTgt spid="809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988">
                                            <p:txEl>
                                              <p:pRg st="1" end="1"/>
                                            </p:txEl>
                                          </p:spTgt>
                                        </p:tgtEl>
                                        <p:attrNameLst>
                                          <p:attrName>style.visibility</p:attrName>
                                        </p:attrNameLst>
                                      </p:cBhvr>
                                      <p:to>
                                        <p:strVal val="visible"/>
                                      </p:to>
                                    </p:set>
                                    <p:anim calcmode="lin" valueType="num">
                                      <p:cBhvr additive="base">
                                        <p:cTn id="13" dur="500" fill="hold"/>
                                        <p:tgtEl>
                                          <p:spTgt spid="809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9988">
                                            <p:txEl>
                                              <p:pRg st="2" end="2"/>
                                            </p:txEl>
                                          </p:spTgt>
                                        </p:tgtEl>
                                        <p:attrNameLst>
                                          <p:attrName>style.visibility</p:attrName>
                                        </p:attrNameLst>
                                      </p:cBhvr>
                                      <p:to>
                                        <p:strVal val="visible"/>
                                      </p:to>
                                    </p:set>
                                    <p:anim calcmode="lin" valueType="num">
                                      <p:cBhvr additive="base">
                                        <p:cTn id="19" dur="500" fill="hold"/>
                                        <p:tgtEl>
                                          <p:spTgt spid="809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09991"/>
                                        </p:tgtEl>
                                        <p:attrNameLst>
                                          <p:attrName>style.visibility</p:attrName>
                                        </p:attrNameLst>
                                      </p:cBhvr>
                                      <p:to>
                                        <p:strVal val="visible"/>
                                      </p:to>
                                    </p:set>
                                    <p:anim calcmode="lin" valueType="num">
                                      <p:cBhvr>
                                        <p:cTn id="25" dur="500" fill="hold"/>
                                        <p:tgtEl>
                                          <p:spTgt spid="809991"/>
                                        </p:tgtEl>
                                        <p:attrNameLst>
                                          <p:attrName>ppt_w</p:attrName>
                                        </p:attrNameLst>
                                      </p:cBhvr>
                                      <p:tavLst>
                                        <p:tav tm="0">
                                          <p:val>
                                            <p:fltVal val="0"/>
                                          </p:val>
                                        </p:tav>
                                        <p:tav tm="100000">
                                          <p:val>
                                            <p:strVal val="#ppt_w"/>
                                          </p:val>
                                        </p:tav>
                                      </p:tavLst>
                                    </p:anim>
                                    <p:anim calcmode="lin" valueType="num">
                                      <p:cBhvr>
                                        <p:cTn id="26" dur="500" fill="hold"/>
                                        <p:tgtEl>
                                          <p:spTgt spid="809991"/>
                                        </p:tgtEl>
                                        <p:attrNameLst>
                                          <p:attrName>ppt_h</p:attrName>
                                        </p:attrNameLst>
                                      </p:cBhvr>
                                      <p:tavLst>
                                        <p:tav tm="0">
                                          <p:val>
                                            <p:fltVal val="0"/>
                                          </p:val>
                                        </p:tav>
                                        <p:tav tm="100000">
                                          <p:val>
                                            <p:strVal val="#ppt_h"/>
                                          </p:val>
                                        </p:tav>
                                      </p:tavLst>
                                    </p:anim>
                                    <p:animEffect transition="in" filter="fade">
                                      <p:cBhvr>
                                        <p:cTn id="27" dur="500"/>
                                        <p:tgtEl>
                                          <p:spTgt spid="80999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09992"/>
                                        </p:tgtEl>
                                        <p:attrNameLst>
                                          <p:attrName>style.visibility</p:attrName>
                                        </p:attrNameLst>
                                      </p:cBhvr>
                                      <p:to>
                                        <p:strVal val="visible"/>
                                      </p:to>
                                    </p:set>
                                    <p:anim calcmode="lin" valueType="num">
                                      <p:cBhvr>
                                        <p:cTn id="32" dur="500" fill="hold"/>
                                        <p:tgtEl>
                                          <p:spTgt spid="809992"/>
                                        </p:tgtEl>
                                        <p:attrNameLst>
                                          <p:attrName>ppt_w</p:attrName>
                                        </p:attrNameLst>
                                      </p:cBhvr>
                                      <p:tavLst>
                                        <p:tav tm="0">
                                          <p:val>
                                            <p:fltVal val="0"/>
                                          </p:val>
                                        </p:tav>
                                        <p:tav tm="100000">
                                          <p:val>
                                            <p:strVal val="#ppt_w"/>
                                          </p:val>
                                        </p:tav>
                                      </p:tavLst>
                                    </p:anim>
                                    <p:anim calcmode="lin" valueType="num">
                                      <p:cBhvr>
                                        <p:cTn id="33" dur="500" fill="hold"/>
                                        <p:tgtEl>
                                          <p:spTgt spid="809992"/>
                                        </p:tgtEl>
                                        <p:attrNameLst>
                                          <p:attrName>ppt_h</p:attrName>
                                        </p:attrNameLst>
                                      </p:cBhvr>
                                      <p:tavLst>
                                        <p:tav tm="0">
                                          <p:val>
                                            <p:fltVal val="0"/>
                                          </p:val>
                                        </p:tav>
                                        <p:tav tm="100000">
                                          <p:val>
                                            <p:strVal val="#ppt_h"/>
                                          </p:val>
                                        </p:tav>
                                      </p:tavLst>
                                    </p:anim>
                                    <p:animEffect transition="in" filter="fade">
                                      <p:cBhvr>
                                        <p:cTn id="34" dur="500"/>
                                        <p:tgtEl>
                                          <p:spTgt spid="80999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09998"/>
                                        </p:tgtEl>
                                        <p:attrNameLst>
                                          <p:attrName>style.visibility</p:attrName>
                                        </p:attrNameLst>
                                      </p:cBhvr>
                                      <p:to>
                                        <p:strVal val="visible"/>
                                      </p:to>
                                    </p:set>
                                    <p:animEffect transition="in" filter="wipe(down)">
                                      <p:cBhvr>
                                        <p:cTn id="39" dur="500"/>
                                        <p:tgtEl>
                                          <p:spTgt spid="809998"/>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09993"/>
                                        </p:tgtEl>
                                        <p:attrNameLst>
                                          <p:attrName>style.visibility</p:attrName>
                                        </p:attrNameLst>
                                      </p:cBhvr>
                                      <p:to>
                                        <p:strVal val="visible"/>
                                      </p:to>
                                    </p:set>
                                    <p:anim calcmode="lin" valueType="num">
                                      <p:cBhvr>
                                        <p:cTn id="51" dur="500" fill="hold"/>
                                        <p:tgtEl>
                                          <p:spTgt spid="809993"/>
                                        </p:tgtEl>
                                        <p:attrNameLst>
                                          <p:attrName>ppt_w</p:attrName>
                                        </p:attrNameLst>
                                      </p:cBhvr>
                                      <p:tavLst>
                                        <p:tav tm="0">
                                          <p:val>
                                            <p:fltVal val="0"/>
                                          </p:val>
                                        </p:tav>
                                        <p:tav tm="100000">
                                          <p:val>
                                            <p:strVal val="#ppt_w"/>
                                          </p:val>
                                        </p:tav>
                                      </p:tavLst>
                                    </p:anim>
                                    <p:anim calcmode="lin" valueType="num">
                                      <p:cBhvr>
                                        <p:cTn id="52" dur="500" fill="hold"/>
                                        <p:tgtEl>
                                          <p:spTgt spid="809993"/>
                                        </p:tgtEl>
                                        <p:attrNameLst>
                                          <p:attrName>ppt_h</p:attrName>
                                        </p:attrNameLst>
                                      </p:cBhvr>
                                      <p:tavLst>
                                        <p:tav tm="0">
                                          <p:val>
                                            <p:fltVal val="0"/>
                                          </p:val>
                                        </p:tav>
                                        <p:tav tm="100000">
                                          <p:val>
                                            <p:strVal val="#ppt_h"/>
                                          </p:val>
                                        </p:tav>
                                      </p:tavLst>
                                    </p:anim>
                                    <p:animEffect transition="in" filter="fade">
                                      <p:cBhvr>
                                        <p:cTn id="53" dur="500"/>
                                        <p:tgtEl>
                                          <p:spTgt spid="80999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09999"/>
                                        </p:tgtEl>
                                        <p:attrNameLst>
                                          <p:attrName>style.visibility</p:attrName>
                                        </p:attrNameLst>
                                      </p:cBhvr>
                                      <p:to>
                                        <p:strVal val="visible"/>
                                      </p:to>
                                    </p:set>
                                    <p:anim calcmode="lin" valueType="num">
                                      <p:cBhvr>
                                        <p:cTn id="58" dur="500" fill="hold"/>
                                        <p:tgtEl>
                                          <p:spTgt spid="809999"/>
                                        </p:tgtEl>
                                        <p:attrNameLst>
                                          <p:attrName>ppt_w</p:attrName>
                                        </p:attrNameLst>
                                      </p:cBhvr>
                                      <p:tavLst>
                                        <p:tav tm="0">
                                          <p:val>
                                            <p:fltVal val="0"/>
                                          </p:val>
                                        </p:tav>
                                        <p:tav tm="100000">
                                          <p:val>
                                            <p:strVal val="#ppt_w"/>
                                          </p:val>
                                        </p:tav>
                                      </p:tavLst>
                                    </p:anim>
                                    <p:anim calcmode="lin" valueType="num">
                                      <p:cBhvr>
                                        <p:cTn id="59" dur="500" fill="hold"/>
                                        <p:tgtEl>
                                          <p:spTgt spid="809999"/>
                                        </p:tgtEl>
                                        <p:attrNameLst>
                                          <p:attrName>ppt_h</p:attrName>
                                        </p:attrNameLst>
                                      </p:cBhvr>
                                      <p:tavLst>
                                        <p:tav tm="0">
                                          <p:val>
                                            <p:fltVal val="0"/>
                                          </p:val>
                                        </p:tav>
                                        <p:tav tm="100000">
                                          <p:val>
                                            <p:strVal val="#ppt_h"/>
                                          </p:val>
                                        </p:tav>
                                      </p:tavLst>
                                    </p:anim>
                                    <p:animEffect transition="in" filter="fade">
                                      <p:cBhvr>
                                        <p:cTn id="60" dur="500"/>
                                        <p:tgtEl>
                                          <p:spTgt spid="809999"/>
                                        </p:tgtEl>
                                      </p:cBhvr>
                                    </p:animEffect>
                                  </p:childTnLst>
                                  <p:subTnLst>
                                    <p:audio>
                                      <p:cMediaNode>
                                        <p:cTn display="0" masterRel="sameClick">
                                          <p:stCondLst>
                                            <p:cond evt="begin" delay="0">
                                              <p:tn val="56"/>
                                            </p:cond>
                                          </p:stCondLst>
                                          <p:endCondLst>
                                            <p:cond evt="onStopAudio" delay="0">
                                              <p:tgtEl>
                                                <p:sldTgt/>
                                              </p:tgtEl>
                                            </p:cond>
                                          </p:endCondLst>
                                        </p:cTn>
                                        <p:tgtEl>
                                          <p:sndTgt r:embed="rId5" name="camera.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09996"/>
                                        </p:tgtEl>
                                        <p:attrNameLst>
                                          <p:attrName>style.visibility</p:attrName>
                                        </p:attrNameLst>
                                      </p:cBhvr>
                                      <p:to>
                                        <p:strVal val="visible"/>
                                      </p:to>
                                    </p:set>
                                    <p:anim calcmode="lin" valueType="num">
                                      <p:cBhvr>
                                        <p:cTn id="65" dur="500" fill="hold"/>
                                        <p:tgtEl>
                                          <p:spTgt spid="809996"/>
                                        </p:tgtEl>
                                        <p:attrNameLst>
                                          <p:attrName>ppt_w</p:attrName>
                                        </p:attrNameLst>
                                      </p:cBhvr>
                                      <p:tavLst>
                                        <p:tav tm="0">
                                          <p:val>
                                            <p:fltVal val="0"/>
                                          </p:val>
                                        </p:tav>
                                        <p:tav tm="100000">
                                          <p:val>
                                            <p:strVal val="#ppt_w"/>
                                          </p:val>
                                        </p:tav>
                                      </p:tavLst>
                                    </p:anim>
                                    <p:anim calcmode="lin" valueType="num">
                                      <p:cBhvr>
                                        <p:cTn id="66" dur="500" fill="hold"/>
                                        <p:tgtEl>
                                          <p:spTgt spid="809996"/>
                                        </p:tgtEl>
                                        <p:attrNameLst>
                                          <p:attrName>ppt_h</p:attrName>
                                        </p:attrNameLst>
                                      </p:cBhvr>
                                      <p:tavLst>
                                        <p:tav tm="0">
                                          <p:val>
                                            <p:fltVal val="0"/>
                                          </p:val>
                                        </p:tav>
                                        <p:tav tm="100000">
                                          <p:val>
                                            <p:strVal val="#ppt_h"/>
                                          </p:val>
                                        </p:tav>
                                      </p:tavLst>
                                    </p:anim>
                                    <p:animEffect transition="in" filter="fade">
                                      <p:cBhvr>
                                        <p:cTn id="67" dur="500"/>
                                        <p:tgtEl>
                                          <p:spTgt spid="809996"/>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09995"/>
                                        </p:tgtEl>
                                        <p:attrNameLst>
                                          <p:attrName>style.visibility</p:attrName>
                                        </p:attrNameLst>
                                      </p:cBhvr>
                                      <p:to>
                                        <p:strVal val="visible"/>
                                      </p:to>
                                    </p:set>
                                    <p:anim calcmode="lin" valueType="num">
                                      <p:cBhvr>
                                        <p:cTn id="72" dur="500" fill="hold"/>
                                        <p:tgtEl>
                                          <p:spTgt spid="809995"/>
                                        </p:tgtEl>
                                        <p:attrNameLst>
                                          <p:attrName>ppt_w</p:attrName>
                                        </p:attrNameLst>
                                      </p:cBhvr>
                                      <p:tavLst>
                                        <p:tav tm="0">
                                          <p:val>
                                            <p:fltVal val="0"/>
                                          </p:val>
                                        </p:tav>
                                        <p:tav tm="100000">
                                          <p:val>
                                            <p:strVal val="#ppt_w"/>
                                          </p:val>
                                        </p:tav>
                                      </p:tavLst>
                                    </p:anim>
                                    <p:anim calcmode="lin" valueType="num">
                                      <p:cBhvr>
                                        <p:cTn id="73" dur="500" fill="hold"/>
                                        <p:tgtEl>
                                          <p:spTgt spid="809995"/>
                                        </p:tgtEl>
                                        <p:attrNameLst>
                                          <p:attrName>ppt_h</p:attrName>
                                        </p:attrNameLst>
                                      </p:cBhvr>
                                      <p:tavLst>
                                        <p:tav tm="0">
                                          <p:val>
                                            <p:fltVal val="0"/>
                                          </p:val>
                                        </p:tav>
                                        <p:tav tm="100000">
                                          <p:val>
                                            <p:strVal val="#ppt_h"/>
                                          </p:val>
                                        </p:tav>
                                      </p:tavLst>
                                    </p:anim>
                                    <p:animEffect transition="in" filter="fade">
                                      <p:cBhvr>
                                        <p:cTn id="74" dur="500"/>
                                        <p:tgtEl>
                                          <p:spTgt spid="809995"/>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10000"/>
                                        </p:tgtEl>
                                        <p:attrNameLst>
                                          <p:attrName>style.visibility</p:attrName>
                                        </p:attrNameLst>
                                      </p:cBhvr>
                                      <p:to>
                                        <p:strVal val="visible"/>
                                      </p:to>
                                    </p:set>
                                    <p:animEffect transition="in" filter="wipe(left)">
                                      <p:cBhvr>
                                        <p:cTn id="79" dur="500"/>
                                        <p:tgtEl>
                                          <p:spTgt spid="81000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810001"/>
                                        </p:tgtEl>
                                        <p:attrNameLst>
                                          <p:attrName>style.visibility</p:attrName>
                                        </p:attrNameLst>
                                      </p:cBhvr>
                                      <p:to>
                                        <p:strVal val="visible"/>
                                      </p:to>
                                    </p:set>
                                    <p:animEffect transition="in" filter="wipe(right)">
                                      <p:cBhvr>
                                        <p:cTn id="84" dur="500"/>
                                        <p:tgtEl>
                                          <p:spTgt spid="810001"/>
                                        </p:tgtEl>
                                      </p:cBhvr>
                                    </p:animEffect>
                                  </p:childTnLst>
                                  <p:subTnLst>
                                    <p:audio>
                                      <p:cMediaNode>
                                        <p:cTn display="0" masterRel="sameClick">
                                          <p:stCondLst>
                                            <p:cond evt="begin" delay="0">
                                              <p:tn val="82"/>
                                            </p:cond>
                                          </p:stCondLst>
                                          <p:endCondLst>
                                            <p:cond evt="onStopAudio" delay="0">
                                              <p:tgtEl>
                                                <p:sldTgt/>
                                              </p:tgtEl>
                                            </p:cond>
                                          </p:endCondLst>
                                        </p:cTn>
                                        <p:tgtEl>
                                          <p:sndTgt r:embed="rId5" name="camera.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810002"/>
                                        </p:tgtEl>
                                        <p:attrNameLst>
                                          <p:attrName>style.visibility</p:attrName>
                                        </p:attrNameLst>
                                      </p:cBhvr>
                                      <p:to>
                                        <p:strVal val="visible"/>
                                      </p:to>
                                    </p:set>
                                    <p:anim calcmode="lin" valueType="num">
                                      <p:cBhvr>
                                        <p:cTn id="89" dur="500" fill="hold"/>
                                        <p:tgtEl>
                                          <p:spTgt spid="810002"/>
                                        </p:tgtEl>
                                        <p:attrNameLst>
                                          <p:attrName>ppt_w</p:attrName>
                                        </p:attrNameLst>
                                      </p:cBhvr>
                                      <p:tavLst>
                                        <p:tav tm="0">
                                          <p:val>
                                            <p:fltVal val="0"/>
                                          </p:val>
                                        </p:tav>
                                        <p:tav tm="100000">
                                          <p:val>
                                            <p:strVal val="#ppt_w"/>
                                          </p:val>
                                        </p:tav>
                                      </p:tavLst>
                                    </p:anim>
                                    <p:anim calcmode="lin" valueType="num">
                                      <p:cBhvr>
                                        <p:cTn id="90" dur="500" fill="hold"/>
                                        <p:tgtEl>
                                          <p:spTgt spid="810002"/>
                                        </p:tgtEl>
                                        <p:attrNameLst>
                                          <p:attrName>ppt_h</p:attrName>
                                        </p:attrNameLst>
                                      </p:cBhvr>
                                      <p:tavLst>
                                        <p:tav tm="0">
                                          <p:val>
                                            <p:fltVal val="0"/>
                                          </p:val>
                                        </p:tav>
                                        <p:tav tm="100000">
                                          <p:val>
                                            <p:strVal val="#ppt_h"/>
                                          </p:val>
                                        </p:tav>
                                      </p:tavLst>
                                    </p:anim>
                                    <p:animEffect transition="in" filter="fade">
                                      <p:cBhvr>
                                        <p:cTn id="91" dur="500"/>
                                        <p:tgtEl>
                                          <p:spTgt spid="810002"/>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810003"/>
                                        </p:tgtEl>
                                        <p:attrNameLst>
                                          <p:attrName>style.visibility</p:attrName>
                                        </p:attrNameLst>
                                      </p:cBhvr>
                                      <p:to>
                                        <p:strVal val="visible"/>
                                      </p:to>
                                    </p:set>
                                    <p:anim calcmode="lin" valueType="num">
                                      <p:cBhvr>
                                        <p:cTn id="96" dur="500" fill="hold"/>
                                        <p:tgtEl>
                                          <p:spTgt spid="810003"/>
                                        </p:tgtEl>
                                        <p:attrNameLst>
                                          <p:attrName>ppt_w</p:attrName>
                                        </p:attrNameLst>
                                      </p:cBhvr>
                                      <p:tavLst>
                                        <p:tav tm="0">
                                          <p:val>
                                            <p:fltVal val="0"/>
                                          </p:val>
                                        </p:tav>
                                        <p:tav tm="100000">
                                          <p:val>
                                            <p:strVal val="#ppt_w"/>
                                          </p:val>
                                        </p:tav>
                                      </p:tavLst>
                                    </p:anim>
                                    <p:anim calcmode="lin" valueType="num">
                                      <p:cBhvr>
                                        <p:cTn id="97" dur="500" fill="hold"/>
                                        <p:tgtEl>
                                          <p:spTgt spid="810003"/>
                                        </p:tgtEl>
                                        <p:attrNameLst>
                                          <p:attrName>ppt_h</p:attrName>
                                        </p:attrNameLst>
                                      </p:cBhvr>
                                      <p:tavLst>
                                        <p:tav tm="0">
                                          <p:val>
                                            <p:fltVal val="0"/>
                                          </p:val>
                                        </p:tav>
                                        <p:tav tm="100000">
                                          <p:val>
                                            <p:strVal val="#ppt_h"/>
                                          </p:val>
                                        </p:tav>
                                      </p:tavLst>
                                    </p:anim>
                                    <p:animEffect transition="in" filter="fade">
                                      <p:cBhvr>
                                        <p:cTn id="98" dur="500"/>
                                        <p:tgtEl>
                                          <p:spTgt spid="810003"/>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09988">
                                            <p:txEl>
                                              <p:pRg st="3" end="3"/>
                                            </p:txEl>
                                          </p:spTgt>
                                        </p:tgtEl>
                                        <p:attrNameLst>
                                          <p:attrName>style.visibility</p:attrName>
                                        </p:attrNameLst>
                                      </p:cBhvr>
                                      <p:to>
                                        <p:strVal val="visible"/>
                                      </p:to>
                                    </p:set>
                                    <p:anim calcmode="lin" valueType="num">
                                      <p:cBhvr additive="base">
                                        <p:cTn id="103" dur="500" fill="hold"/>
                                        <p:tgtEl>
                                          <p:spTgt spid="809988">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0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09988">
                                            <p:txEl>
                                              <p:pRg st="4" end="4"/>
                                            </p:txEl>
                                          </p:spTgt>
                                        </p:tgtEl>
                                        <p:attrNameLst>
                                          <p:attrName>style.visibility</p:attrName>
                                        </p:attrNameLst>
                                      </p:cBhvr>
                                      <p:to>
                                        <p:strVal val="visible"/>
                                      </p:to>
                                    </p:set>
                                    <p:anim calcmode="lin" valueType="num">
                                      <p:cBhvr additive="base">
                                        <p:cTn id="109" dur="500" fill="hold"/>
                                        <p:tgtEl>
                                          <p:spTgt spid="809988">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0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09988">
                                            <p:txEl>
                                              <p:pRg st="5" end="5"/>
                                            </p:txEl>
                                          </p:spTgt>
                                        </p:tgtEl>
                                        <p:attrNameLst>
                                          <p:attrName>style.visibility</p:attrName>
                                        </p:attrNameLst>
                                      </p:cBhvr>
                                      <p:to>
                                        <p:strVal val="visible"/>
                                      </p:to>
                                    </p:set>
                                    <p:anim calcmode="lin" valueType="num">
                                      <p:cBhvr additive="base">
                                        <p:cTn id="115" dur="500" fill="hold"/>
                                        <p:tgtEl>
                                          <p:spTgt spid="809988">
                                            <p:txEl>
                                              <p:pRg st="5" end="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0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809988">
                                            <p:txEl>
                                              <p:pRg st="6" end="6"/>
                                            </p:txEl>
                                          </p:spTgt>
                                        </p:tgtEl>
                                        <p:attrNameLst>
                                          <p:attrName>style.visibility</p:attrName>
                                        </p:attrNameLst>
                                      </p:cBhvr>
                                      <p:to>
                                        <p:strVal val="visible"/>
                                      </p:to>
                                    </p:set>
                                    <p:anim calcmode="lin" valueType="num">
                                      <p:cBhvr additive="base">
                                        <p:cTn id="121" dur="500" fill="hold"/>
                                        <p:tgtEl>
                                          <p:spTgt spid="809988">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099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09988">
                                            <p:txEl>
                                              <p:pRg st="7" end="7"/>
                                            </p:txEl>
                                          </p:spTgt>
                                        </p:tgtEl>
                                        <p:attrNameLst>
                                          <p:attrName>style.visibility</p:attrName>
                                        </p:attrNameLst>
                                      </p:cBhvr>
                                      <p:to>
                                        <p:strVal val="visible"/>
                                      </p:to>
                                    </p:set>
                                    <p:anim calcmode="lin" valueType="num">
                                      <p:cBhvr additive="base">
                                        <p:cTn id="127" dur="500" fill="hold"/>
                                        <p:tgtEl>
                                          <p:spTgt spid="809988">
                                            <p:txEl>
                                              <p:pRg st="7" end="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099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809988">
                                            <p:txEl>
                                              <p:pRg st="8" end="8"/>
                                            </p:txEl>
                                          </p:spTgt>
                                        </p:tgtEl>
                                        <p:attrNameLst>
                                          <p:attrName>style.visibility</p:attrName>
                                        </p:attrNameLst>
                                      </p:cBhvr>
                                      <p:to>
                                        <p:strVal val="visible"/>
                                      </p:to>
                                    </p:set>
                                    <p:anim calcmode="lin" valueType="num">
                                      <p:cBhvr additive="base">
                                        <p:cTn id="133" dur="500" fill="hold"/>
                                        <p:tgtEl>
                                          <p:spTgt spid="809988">
                                            <p:txEl>
                                              <p:pRg st="8" end="8"/>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099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3" grpId="0" animBg="1"/>
      <p:bldP spid="809995" grpId="0"/>
      <p:bldP spid="809996" grpId="0"/>
      <p:bldP spid="809998" grpId="0" animBg="1"/>
      <p:bldP spid="809999" grpId="0" animBg="1"/>
      <p:bldP spid="810000" grpId="0" animBg="1"/>
      <p:bldP spid="810001" grpId="0" animBg="1"/>
      <p:bldP spid="810002" grpId="0"/>
      <p:bldP spid="8100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(a) Derive an expression for the gravitational field strength at the surface of a planet in terms of its mass </a:t>
            </a:r>
            <a:r>
              <a:rPr lang="en-US" sz="2400" i="1" dirty="0">
                <a:latin typeface="+mn-lt"/>
                <a:sym typeface="Symbol" pitchFamily="18" charset="2"/>
              </a:rPr>
              <a:t>M</a:t>
            </a:r>
            <a:r>
              <a:rPr lang="en-US" sz="2400" dirty="0">
                <a:latin typeface="+mn-lt"/>
                <a:sym typeface="Symbol" pitchFamily="18" charset="2"/>
              </a:rPr>
              <a:t> and radius </a:t>
            </a:r>
            <a:r>
              <a:rPr lang="en-US" sz="2400" i="1" dirty="0">
                <a:latin typeface="+mn-lt"/>
                <a:sym typeface="Symbol" pitchFamily="18" charset="2"/>
              </a:rPr>
              <a:t>R </a:t>
            </a:r>
            <a:r>
              <a:rPr lang="en-US" sz="2400" dirty="0">
                <a:latin typeface="+mn-lt"/>
                <a:sym typeface="Symbol" pitchFamily="18" charset="2"/>
              </a:rPr>
              <a:t>and the gravitational constant </a:t>
            </a:r>
            <a:r>
              <a:rPr lang="en-US" sz="2400" i="1" dirty="0">
                <a:latin typeface="+mn-lt"/>
                <a:sym typeface="Symbol" pitchFamily="18" charset="2"/>
              </a:rPr>
              <a:t>G</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This is for a general planet…</a:t>
            </a:r>
          </a:p>
          <a:p>
            <a:pPr>
              <a:spcBef>
                <a:spcPct val="20000"/>
              </a:spcBef>
              <a:defRPr/>
            </a:pPr>
            <a:r>
              <a:rPr lang="en-US" sz="2400" i="1" dirty="0">
                <a:latin typeface="+mn-lt"/>
                <a:sym typeface="Symbol" pitchFamily="18" charset="2"/>
              </a:rPr>
              <a:t> </a:t>
            </a:r>
            <a:r>
              <a:rPr lang="en-US" sz="2400" dirty="0">
                <a:latin typeface="+mn-lt"/>
                <a:sym typeface="Symbol" pitchFamily="18" charset="2"/>
              </a:rPr>
              <a:t>(a)</a:t>
            </a:r>
            <a:r>
              <a:rPr lang="en-US" sz="2400" i="1" dirty="0">
                <a:latin typeface="+mn-lt"/>
                <a:sym typeface="Symbol" pitchFamily="18" charset="2"/>
              </a:rPr>
              <a:t>	F</a:t>
            </a:r>
            <a:r>
              <a:rPr lang="en-US" sz="2400" dirty="0">
                <a:latin typeface="+mn-lt"/>
                <a:sym typeface="Symbol" pitchFamily="18" charset="2"/>
              </a:rPr>
              <a:t> = </a:t>
            </a:r>
            <a:r>
              <a:rPr lang="en-US" sz="2400" i="1" dirty="0">
                <a:latin typeface="+mn-lt"/>
                <a:sym typeface="Symbol" pitchFamily="18" charset="2"/>
              </a:rPr>
              <a:t>Gm</a:t>
            </a:r>
            <a:r>
              <a:rPr lang="en-US" sz="2400" baseline="-25000" dirty="0">
                <a:latin typeface="+mn-lt"/>
                <a:sym typeface="Symbol" pitchFamily="18" charset="2"/>
              </a:rPr>
              <a:t>1</a:t>
            </a:r>
            <a:r>
              <a:rPr lang="en-US" sz="2400" i="1" dirty="0">
                <a:latin typeface="+mn-lt"/>
                <a:sym typeface="Symbol" pitchFamily="18" charset="2"/>
              </a:rPr>
              <a:t>m</a:t>
            </a:r>
            <a:r>
              <a:rPr lang="en-US" sz="2400" baseline="-25000" dirty="0">
                <a:latin typeface="+mn-lt"/>
                <a:sym typeface="Symbol" pitchFamily="18" charset="2"/>
              </a:rPr>
              <a:t>2 </a:t>
            </a:r>
            <a:r>
              <a:rPr lang="en-US" sz="2400" i="1" dirty="0">
                <a:latin typeface="+mn-lt"/>
                <a:sym typeface="Symbol" pitchFamily="18" charset="2"/>
              </a:rPr>
              <a:t>/ r</a:t>
            </a:r>
            <a:r>
              <a:rPr lang="en-US" sz="2400" baseline="30000" dirty="0">
                <a:latin typeface="+mn-lt"/>
                <a:sym typeface="Symbol" pitchFamily="18" charset="2"/>
              </a:rPr>
              <a:t> 2</a:t>
            </a:r>
            <a:r>
              <a:rPr lang="en-US" sz="2400" dirty="0">
                <a:latin typeface="+mn-lt"/>
                <a:sym typeface="Symbol" pitchFamily="18" charset="2"/>
              </a:rPr>
              <a:t>	(</a:t>
            </a:r>
            <a:r>
              <a:rPr lang="en-US" sz="2400" dirty="0">
                <a:solidFill>
                  <a:schemeClr val="hlink"/>
                </a:solidFill>
                <a:latin typeface="+mn-lt"/>
                <a:sym typeface="Symbol" pitchFamily="18" charset="2"/>
              </a:rPr>
              <a:t>law of universal gravitation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F</a:t>
            </a:r>
            <a:r>
              <a:rPr lang="en-US" sz="2400" dirty="0">
                <a:latin typeface="+mn-lt"/>
                <a:sym typeface="Symbol" pitchFamily="18" charset="2"/>
              </a:rPr>
              <a:t> = </a:t>
            </a:r>
            <a:r>
              <a:rPr lang="en-US" sz="2400" i="1" dirty="0">
                <a:latin typeface="+mn-lt"/>
                <a:sym typeface="Symbol" pitchFamily="18" charset="2"/>
              </a:rPr>
              <a:t>G</a:t>
            </a:r>
            <a:r>
              <a:rPr lang="en-US" sz="2400" i="1" dirty="0">
                <a:solidFill>
                  <a:srgbClr val="FF0000"/>
                </a:solidFill>
                <a:latin typeface="+mn-lt"/>
                <a:sym typeface="Symbol" pitchFamily="18" charset="2"/>
              </a:rPr>
              <a:t>M</a:t>
            </a:r>
            <a:r>
              <a:rPr lang="en-US" sz="2400" i="1" dirty="0">
                <a:latin typeface="+mn-lt"/>
                <a:sym typeface="Symbol" pitchFamily="18" charset="2"/>
              </a:rPr>
              <a:t>m</a:t>
            </a:r>
            <a:r>
              <a:rPr lang="en-US" sz="2400" baseline="-25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i="1" dirty="0">
                <a:solidFill>
                  <a:srgbClr val="008000"/>
                </a:solidFill>
                <a:latin typeface="+mn-lt"/>
                <a:sym typeface="Symbol" pitchFamily="18" charset="2"/>
              </a:rPr>
              <a:t>R</a:t>
            </a:r>
            <a:r>
              <a:rPr lang="en-US" sz="2400" baseline="30000" dirty="0">
                <a:latin typeface="+mn-lt"/>
                <a:sym typeface="Symbol" pitchFamily="18" charset="2"/>
              </a:rPr>
              <a:t> 2	</a:t>
            </a:r>
            <a:r>
              <a:rPr lang="en-US" sz="2400" dirty="0">
                <a:latin typeface="+mn-lt"/>
                <a:sym typeface="Symbol" pitchFamily="18" charset="2"/>
              </a:rPr>
              <a:t>(</a:t>
            </a:r>
            <a:r>
              <a:rPr lang="en-US" sz="2400" dirty="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F /</a:t>
            </a:r>
            <a:r>
              <a:rPr lang="en-US" sz="2400" dirty="0">
                <a:latin typeface="+mn-lt"/>
                <a:sym typeface="Symbol" pitchFamily="18" charset="2"/>
              </a:rPr>
              <a:t> </a:t>
            </a:r>
            <a:r>
              <a:rPr lang="en-US" sz="2400" i="1" dirty="0">
                <a:latin typeface="+mn-lt"/>
                <a:sym typeface="Symbol" pitchFamily="18" charset="2"/>
              </a:rPr>
              <a:t>m</a:t>
            </a:r>
            <a:r>
              <a:rPr lang="en-US" sz="2400" i="1" baseline="-25000" dirty="0">
                <a:latin typeface="+mn-lt"/>
                <a:sym typeface="Symbol" pitchFamily="18" charset="2"/>
              </a:rPr>
              <a:t>2</a:t>
            </a:r>
            <a:r>
              <a:rPr lang="en-US" sz="2400" dirty="0">
                <a:latin typeface="+mn-lt"/>
                <a:sym typeface="Symbol" pitchFamily="18" charset="2"/>
              </a:rPr>
              <a:t>		(</a:t>
            </a:r>
            <a:r>
              <a:rPr lang="en-US" sz="2400" dirty="0">
                <a:solidFill>
                  <a:schemeClr val="hlink"/>
                </a:solidFill>
                <a:latin typeface="+mn-lt"/>
                <a:sym typeface="Symbol" pitchFamily="18" charset="2"/>
              </a:rPr>
              <a:t>gravitational field definition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GMm</a:t>
            </a:r>
            <a:r>
              <a:rPr lang="en-US" sz="2400" baseline="-25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r>
              <a:rPr lang="en-US" sz="2400" dirty="0">
                <a:latin typeface="+mn-lt"/>
                <a:sym typeface="Symbol" pitchFamily="18" charset="2"/>
              </a:rPr>
              <a:t>)</a:t>
            </a:r>
            <a:r>
              <a:rPr lang="en-US" sz="2400" i="1" dirty="0">
                <a:latin typeface="+mn-lt"/>
                <a:sym typeface="Symbol" pitchFamily="18" charset="2"/>
              </a:rPr>
              <a:t>/ m</a:t>
            </a:r>
            <a:r>
              <a:rPr lang="en-US" sz="2400" i="1" baseline="-25000" dirty="0">
                <a:latin typeface="+mn-lt"/>
                <a:sym typeface="Symbol" pitchFamily="18" charset="2"/>
              </a:rPr>
              <a:t>2</a:t>
            </a:r>
            <a:r>
              <a:rPr lang="en-US" sz="2400" dirty="0">
                <a:latin typeface="+mn-lt"/>
                <a:sym typeface="Symbol" pitchFamily="18" charset="2"/>
              </a:rPr>
              <a:t>(</a:t>
            </a:r>
            <a:r>
              <a:rPr lang="en-US" sz="2400" dirty="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 / R</a:t>
            </a:r>
            <a:r>
              <a:rPr lang="en-US" sz="2400" baseline="30000" dirty="0">
                <a:latin typeface="+mn-lt"/>
                <a:sym typeface="Symbol" pitchFamily="18" charset="2"/>
              </a:rPr>
              <a:t> 2</a:t>
            </a:r>
            <a:endParaRPr lang="en-US" sz="2400" dirty="0">
              <a:latin typeface="+mn-lt"/>
              <a:sym typeface="Symbol" pitchFamily="18" charset="2"/>
            </a:endParaRPr>
          </a:p>
        </p:txBody>
      </p:sp>
      <p:sp>
        <p:nvSpPr>
          <p:cNvPr id="30723"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072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41763" name="Rectangle 35"/>
          <p:cNvSpPr>
            <a:spLocks noChangeArrowheads="1"/>
          </p:cNvSpPr>
          <p:nvPr/>
        </p:nvSpPr>
        <p:spPr bwMode="auto">
          <a:xfrm>
            <a:off x="8069263" y="3230563"/>
            <a:ext cx="357187" cy="357187"/>
          </a:xfrm>
          <a:prstGeom prst="rect">
            <a:avLst/>
          </a:prstGeom>
          <a:solidFill>
            <a:srgbClr val="FF0000">
              <a:alpha val="39999"/>
            </a:srgbClr>
          </a:solidFill>
          <a:ln w="9525">
            <a:noFill/>
            <a:miter lim="800000"/>
            <a:headEnd/>
            <a:tailEnd/>
          </a:ln>
        </p:spPr>
        <p:txBody>
          <a:bodyPr wrap="none" anchor="ctr"/>
          <a:lstStyle/>
          <a:p>
            <a:endParaRPr lang="en-US"/>
          </a:p>
        </p:txBody>
      </p:sp>
      <p:sp>
        <p:nvSpPr>
          <p:cNvPr id="841764" name="Rectangle 36"/>
          <p:cNvSpPr>
            <a:spLocks noChangeArrowheads="1"/>
          </p:cNvSpPr>
          <p:nvPr/>
        </p:nvSpPr>
        <p:spPr bwMode="auto">
          <a:xfrm>
            <a:off x="2193925" y="3592513"/>
            <a:ext cx="352425" cy="319087"/>
          </a:xfrm>
          <a:prstGeom prst="rect">
            <a:avLst/>
          </a:prstGeom>
          <a:solidFill>
            <a:srgbClr val="008000">
              <a:alpha val="39999"/>
            </a:srgbClr>
          </a:solidFill>
          <a:ln w="9525">
            <a:noFill/>
            <a:miter lim="800000"/>
            <a:headEnd/>
            <a:tailEnd/>
          </a:ln>
        </p:spPr>
        <p:txBody>
          <a:bodyPr wrap="none" anchor="ctr"/>
          <a:lstStyle/>
          <a:p>
            <a:endParaRPr lang="en-US"/>
          </a:p>
        </p:txBody>
      </p:sp>
      <p:sp>
        <p:nvSpPr>
          <p:cNvPr id="841765" name="Line 37"/>
          <p:cNvSpPr>
            <a:spLocks noChangeShapeType="1"/>
          </p:cNvSpPr>
          <p:nvPr/>
        </p:nvSpPr>
        <p:spPr bwMode="auto">
          <a:xfrm flipH="1">
            <a:off x="2914650" y="5891213"/>
            <a:ext cx="174625" cy="150812"/>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841766" name="Line 38"/>
          <p:cNvSpPr>
            <a:spLocks noChangeShapeType="1"/>
          </p:cNvSpPr>
          <p:nvPr/>
        </p:nvSpPr>
        <p:spPr bwMode="auto">
          <a:xfrm flipH="1">
            <a:off x="4152900" y="5905500"/>
            <a:ext cx="174625" cy="15081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1763"/>
                                        </p:tgtEl>
                                        <p:attrNameLst>
                                          <p:attrName>style.visibility</p:attrName>
                                        </p:attrNameLst>
                                      </p:cBhvr>
                                      <p:to>
                                        <p:strVal val="visible"/>
                                      </p:to>
                                    </p:set>
                                    <p:anim calcmode="lin" valueType="num">
                                      <p:cBhvr>
                                        <p:cTn id="31" dur="500" fill="hold"/>
                                        <p:tgtEl>
                                          <p:spTgt spid="841763"/>
                                        </p:tgtEl>
                                        <p:attrNameLst>
                                          <p:attrName>ppt_w</p:attrName>
                                        </p:attrNameLst>
                                      </p:cBhvr>
                                      <p:tavLst>
                                        <p:tav tm="0">
                                          <p:val>
                                            <p:fltVal val="0"/>
                                          </p:val>
                                        </p:tav>
                                        <p:tav tm="100000">
                                          <p:val>
                                            <p:strVal val="#ppt_w"/>
                                          </p:val>
                                        </p:tav>
                                      </p:tavLst>
                                    </p:anim>
                                    <p:anim calcmode="lin" valueType="num">
                                      <p:cBhvr>
                                        <p:cTn id="32" dur="500" fill="hold"/>
                                        <p:tgtEl>
                                          <p:spTgt spid="841763"/>
                                        </p:tgtEl>
                                        <p:attrNameLst>
                                          <p:attrName>ppt_h</p:attrName>
                                        </p:attrNameLst>
                                      </p:cBhvr>
                                      <p:tavLst>
                                        <p:tav tm="0">
                                          <p:val>
                                            <p:fltVal val="0"/>
                                          </p:val>
                                        </p:tav>
                                        <p:tav tm="100000">
                                          <p:val>
                                            <p:strVal val="#ppt_h"/>
                                          </p:val>
                                        </p:tav>
                                      </p:tavLst>
                                    </p:anim>
                                    <p:animEffect transition="in" filter="fade">
                                      <p:cBhvr>
                                        <p:cTn id="33" dur="500"/>
                                        <p:tgtEl>
                                          <p:spTgt spid="841763"/>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41764"/>
                                        </p:tgtEl>
                                        <p:attrNameLst>
                                          <p:attrName>style.visibility</p:attrName>
                                        </p:attrNameLst>
                                      </p:cBhvr>
                                      <p:to>
                                        <p:strVal val="visible"/>
                                      </p:to>
                                    </p:set>
                                    <p:anim calcmode="lin" valueType="num">
                                      <p:cBhvr>
                                        <p:cTn id="38" dur="500" fill="hold"/>
                                        <p:tgtEl>
                                          <p:spTgt spid="841764"/>
                                        </p:tgtEl>
                                        <p:attrNameLst>
                                          <p:attrName>ppt_w</p:attrName>
                                        </p:attrNameLst>
                                      </p:cBhvr>
                                      <p:tavLst>
                                        <p:tav tm="0">
                                          <p:val>
                                            <p:fltVal val="0"/>
                                          </p:val>
                                        </p:tav>
                                        <p:tav tm="100000">
                                          <p:val>
                                            <p:strVal val="#ppt_w"/>
                                          </p:val>
                                        </p:tav>
                                      </p:tavLst>
                                    </p:anim>
                                    <p:anim calcmode="lin" valueType="num">
                                      <p:cBhvr>
                                        <p:cTn id="39" dur="500" fill="hold"/>
                                        <p:tgtEl>
                                          <p:spTgt spid="841764"/>
                                        </p:tgtEl>
                                        <p:attrNameLst>
                                          <p:attrName>ppt_h</p:attrName>
                                        </p:attrNameLst>
                                      </p:cBhvr>
                                      <p:tavLst>
                                        <p:tav tm="0">
                                          <p:val>
                                            <p:fltVal val="0"/>
                                          </p:val>
                                        </p:tav>
                                        <p:tav tm="100000">
                                          <p:val>
                                            <p:strVal val="#ppt_h"/>
                                          </p:val>
                                        </p:tav>
                                      </p:tavLst>
                                    </p:anim>
                                    <p:animEffect transition="in" filter="fade">
                                      <p:cBhvr>
                                        <p:cTn id="40" dur="500"/>
                                        <p:tgtEl>
                                          <p:spTgt spid="841764"/>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41732">
                                            <p:txEl>
                                              <p:pRg st="4" end="4"/>
                                            </p:txEl>
                                          </p:spTgt>
                                        </p:tgtEl>
                                        <p:attrNameLst>
                                          <p:attrName>style.visibility</p:attrName>
                                        </p:attrNameLst>
                                      </p:cBhvr>
                                      <p:to>
                                        <p:strVal val="visible"/>
                                      </p:to>
                                    </p:set>
                                    <p:anim calcmode="lin" valueType="num">
                                      <p:cBhvr additive="base">
                                        <p:cTn id="45"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41732">
                                            <p:txEl>
                                              <p:pRg st="5" end="5"/>
                                            </p:txEl>
                                          </p:spTgt>
                                        </p:tgtEl>
                                        <p:attrNameLst>
                                          <p:attrName>style.visibility</p:attrName>
                                        </p:attrNameLst>
                                      </p:cBhvr>
                                      <p:to>
                                        <p:strVal val="visible"/>
                                      </p:to>
                                    </p:set>
                                    <p:anim calcmode="lin" valueType="num">
                                      <p:cBhvr additive="base">
                                        <p:cTn id="51"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1732">
                                            <p:txEl>
                                              <p:pRg st="6" end="6"/>
                                            </p:txEl>
                                          </p:spTgt>
                                        </p:tgtEl>
                                        <p:attrNameLst>
                                          <p:attrName>style.visibility</p:attrName>
                                        </p:attrNameLst>
                                      </p:cBhvr>
                                      <p:to>
                                        <p:strVal val="visible"/>
                                      </p:to>
                                    </p:set>
                                    <p:anim calcmode="lin" valueType="num">
                                      <p:cBhvr additive="base">
                                        <p:cTn id="57"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41765"/>
                                        </p:tgtEl>
                                        <p:attrNameLst>
                                          <p:attrName>style.visibility</p:attrName>
                                        </p:attrNameLst>
                                      </p:cBhvr>
                                      <p:to>
                                        <p:strVal val="visible"/>
                                      </p:to>
                                    </p:set>
                                    <p:animEffect transition="in" filter="wipe(down)">
                                      <p:cBhvr>
                                        <p:cTn id="63" dur="500"/>
                                        <p:tgtEl>
                                          <p:spTgt spid="84176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41766"/>
                                        </p:tgtEl>
                                        <p:attrNameLst>
                                          <p:attrName>style.visibility</p:attrName>
                                        </p:attrNameLst>
                                      </p:cBhvr>
                                      <p:to>
                                        <p:strVal val="visible"/>
                                      </p:to>
                                    </p:set>
                                    <p:animEffect transition="in" filter="wipe(down)">
                                      <p:cBhvr>
                                        <p:cTn id="68" dur="500"/>
                                        <p:tgtEl>
                                          <p:spTgt spid="841766"/>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1732">
                                            <p:txEl>
                                              <p:pRg st="7" end="7"/>
                                            </p:txEl>
                                          </p:spTgt>
                                        </p:tgtEl>
                                        <p:attrNameLst>
                                          <p:attrName>style.visibility</p:attrName>
                                        </p:attrNameLst>
                                      </p:cBhvr>
                                      <p:to>
                                        <p:strVal val="visible"/>
                                      </p:to>
                                    </p:set>
                                    <p:anim calcmode="lin" valueType="num">
                                      <p:cBhvr additive="base">
                                        <p:cTn id="73" dur="500" fill="hold"/>
                                        <p:tgtEl>
                                          <p:spTgt spid="841732">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173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63" grpId="0" animBg="1"/>
      <p:bldP spid="8417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685800" y="1549400"/>
            <a:ext cx="7772400" cy="3973513"/>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457200" indent="-457200">
              <a:spcBef>
                <a:spcPct val="20000"/>
              </a:spcBef>
            </a:pPr>
            <a:r>
              <a:rPr lang="en-US" sz="2400">
                <a:solidFill>
                  <a:srgbClr val="000000"/>
                </a:solidFill>
                <a:latin typeface="Arial" charset="0"/>
                <a:ea typeface="Calibri" pitchFamily="34" charset="0"/>
                <a:cs typeface="Arial" charset="0"/>
              </a:rPr>
              <a:t>• Newton’s law of gravitation should be extended to spherical masses of uniform density by assuming that their mass is concentrated at their centre </a:t>
            </a:r>
          </a:p>
          <a:p>
            <a:pPr marL="457200" indent="-457200">
              <a:spcBef>
                <a:spcPct val="20000"/>
              </a:spcBef>
            </a:pPr>
            <a:r>
              <a:rPr lang="en-US" sz="2400">
                <a:solidFill>
                  <a:srgbClr val="000000"/>
                </a:solidFill>
                <a:latin typeface="Arial" charset="0"/>
                <a:ea typeface="Calibri" pitchFamily="34" charset="0"/>
                <a:cs typeface="Arial" charset="0"/>
              </a:rPr>
              <a:t>• Gravitational field strength at a point is the force per unit mass experienced by a small point mass at that point </a:t>
            </a:r>
          </a:p>
          <a:p>
            <a:pPr marL="457200" indent="-457200">
              <a:spcBef>
                <a:spcPct val="20000"/>
              </a:spcBef>
            </a:pPr>
            <a:r>
              <a:rPr lang="en-US" sz="2400">
                <a:solidFill>
                  <a:srgbClr val="000000"/>
                </a:solidFill>
                <a:latin typeface="Arial" charset="0"/>
                <a:ea typeface="Calibri" pitchFamily="34" charset="0"/>
                <a:cs typeface="Arial" charset="0"/>
              </a:rPr>
              <a:t>• Calculations of the resultant gravitational field strength due to two bodies will be restricted to points along the straight line joining the bodies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6066">
                                            <p:txEl>
                                              <p:pRg st="0" end="0"/>
                                            </p:txEl>
                                          </p:spTgt>
                                        </p:tgtEl>
                                        <p:attrNameLst>
                                          <p:attrName>style.visibility</p:attrName>
                                        </p:attrNameLst>
                                      </p:cBhvr>
                                      <p:to>
                                        <p:strVal val="visible"/>
                                      </p:to>
                                    </p:set>
                                    <p:anim calcmode="lin" valueType="num">
                                      <p:cBhvr additive="base">
                                        <p:cTn id="7" dur="500" fill="hold"/>
                                        <p:tgtEl>
                                          <p:spTgt spid="856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6066">
                                            <p:txEl>
                                              <p:pRg st="1" end="1"/>
                                            </p:txEl>
                                          </p:spTgt>
                                        </p:tgtEl>
                                        <p:attrNameLst>
                                          <p:attrName>style.visibility</p:attrName>
                                        </p:attrNameLst>
                                      </p:cBhvr>
                                      <p:to>
                                        <p:strVal val="visible"/>
                                      </p:to>
                                    </p:set>
                                    <p:anim calcmode="lin" valueType="num">
                                      <p:cBhvr additive="base">
                                        <p:cTn id="13" dur="500" fill="hold"/>
                                        <p:tgtEl>
                                          <p:spTgt spid="856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6066">
                                            <p:txEl>
                                              <p:pRg st="2" end="2"/>
                                            </p:txEl>
                                          </p:spTgt>
                                        </p:tgtEl>
                                        <p:attrNameLst>
                                          <p:attrName>style.visibility</p:attrName>
                                        </p:attrNameLst>
                                      </p:cBhvr>
                                      <p:to>
                                        <p:strVal val="visible"/>
                                      </p:to>
                                    </p:set>
                                    <p:anim calcmode="lin" valueType="num">
                                      <p:cBhvr additive="base">
                                        <p:cTn id="19" dur="500" fill="hold"/>
                                        <p:tgtEl>
                                          <p:spTgt spid="856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6066">
                                            <p:txEl>
                                              <p:pRg st="3" end="3"/>
                                            </p:txEl>
                                          </p:spTgt>
                                        </p:tgtEl>
                                        <p:attrNameLst>
                                          <p:attrName>style.visibility</p:attrName>
                                        </p:attrNameLst>
                                      </p:cBhvr>
                                      <p:to>
                                        <p:strVal val="visible"/>
                                      </p:to>
                                    </p:set>
                                    <p:anim calcmode="lin" valueType="num">
                                      <p:cBhvr additive="base">
                                        <p:cTn id="25" dur="500" fill="hold"/>
                                        <p:tgtEl>
                                          <p:spTgt spid="856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(b) Using the given information and the formula you just derived deduce Jupiter’s mass.</a:t>
            </a:r>
          </a:p>
          <a:p>
            <a:pPr>
              <a:spcBef>
                <a:spcPct val="20000"/>
              </a:spcBef>
              <a:defRPr/>
            </a:pPr>
            <a:r>
              <a:rPr lang="en-US" sz="2400" dirty="0">
                <a:latin typeface="+mn-lt"/>
                <a:sym typeface="Symbol" pitchFamily="18" charset="2"/>
              </a:rPr>
              <a:t>(c) Find the weight of a 65-kg man on Jupiter.</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(b)</a:t>
            </a: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 </a:t>
            </a:r>
            <a:r>
              <a:rPr lang="en-US" sz="2400" dirty="0">
                <a:latin typeface="+mn-lt"/>
                <a:sym typeface="Symbol" pitchFamily="18" charset="2"/>
              </a:rPr>
              <a:t>	(</a:t>
            </a:r>
            <a:r>
              <a:rPr lang="en-US" sz="2400" dirty="0">
                <a:solidFill>
                  <a:schemeClr val="hlink"/>
                </a:solidFill>
                <a:latin typeface="+mn-lt"/>
                <a:sym typeface="Symbol" pitchFamily="18" charset="2"/>
              </a:rPr>
              <a:t>just derived in (a)</a:t>
            </a:r>
            <a:r>
              <a:rPr lang="en-US" sz="2400" dirty="0">
                <a:latin typeface="+mn-lt"/>
                <a:sym typeface="Symbol" pitchFamily="18" charset="2"/>
              </a:rPr>
              <a:t>)</a:t>
            </a:r>
          </a:p>
          <a:p>
            <a:pPr>
              <a:spcBef>
                <a:spcPct val="20000"/>
              </a:spcBef>
              <a:defRPr/>
            </a:pPr>
            <a:r>
              <a:rPr lang="en-US" sz="2400" i="1" dirty="0">
                <a:latin typeface="+mn-lt"/>
                <a:sym typeface="Symbol" pitchFamily="18" charset="2"/>
              </a:rPr>
              <a:t>    	M</a:t>
            </a:r>
            <a:r>
              <a:rPr lang="en-US" sz="2400" dirty="0">
                <a:latin typeface="+mn-lt"/>
                <a:sym typeface="Symbol" pitchFamily="18" charset="2"/>
              </a:rPr>
              <a:t> = </a:t>
            </a:r>
            <a:r>
              <a:rPr lang="en-US" sz="2400" i="1" dirty="0" err="1">
                <a:latin typeface="+mn-lt"/>
                <a:sym typeface="Symbol" pitchFamily="18" charset="2"/>
              </a:rPr>
              <a:t>gR</a:t>
            </a:r>
            <a:r>
              <a:rPr lang="en-US" sz="2400" baseline="30000" dirty="0">
                <a:latin typeface="+mn-lt"/>
                <a:sym typeface="Symbol" pitchFamily="18" charset="2"/>
              </a:rPr>
              <a:t> 2 </a:t>
            </a:r>
            <a:r>
              <a:rPr lang="en-US" sz="2400" i="1" dirty="0">
                <a:latin typeface="+mn-lt"/>
                <a:sym typeface="Symbol" pitchFamily="18" charset="2"/>
              </a:rPr>
              <a:t>/</a:t>
            </a:r>
            <a:r>
              <a:rPr lang="en-US" sz="2400" dirty="0">
                <a:latin typeface="+mn-lt"/>
                <a:sym typeface="Symbol" pitchFamily="18" charset="2"/>
              </a:rPr>
              <a:t> </a:t>
            </a:r>
            <a:r>
              <a:rPr lang="en-US" sz="2400" i="1" dirty="0">
                <a:latin typeface="+mn-lt"/>
                <a:sym typeface="Symbol" pitchFamily="18" charset="2"/>
              </a:rPr>
              <a:t>G</a:t>
            </a:r>
            <a:r>
              <a:rPr lang="en-US" sz="2400" baseline="30000" dirty="0">
                <a:latin typeface="+mn-lt"/>
                <a:sym typeface="Symbol" pitchFamily="18" charset="2"/>
              </a:rPr>
              <a:t>	</a:t>
            </a:r>
            <a:r>
              <a:rPr lang="en-US" sz="2400" dirty="0">
                <a:latin typeface="+mn-lt"/>
                <a:sym typeface="Symbol" pitchFamily="18" charset="2"/>
              </a:rPr>
              <a:t>(</a:t>
            </a:r>
            <a:r>
              <a:rPr lang="en-US" sz="2400" dirty="0">
                <a:solidFill>
                  <a:schemeClr val="hlink"/>
                </a:solidFill>
                <a:latin typeface="+mn-lt"/>
                <a:sym typeface="Symbol" pitchFamily="18" charset="2"/>
              </a:rPr>
              <a:t>manipulation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M</a:t>
            </a:r>
            <a:r>
              <a:rPr lang="en-US" sz="2400" dirty="0">
                <a:latin typeface="+mn-lt"/>
                <a:sym typeface="Symbol" pitchFamily="18" charset="2"/>
              </a:rPr>
              <a:t> = (25)(7.110</a:t>
            </a:r>
            <a:r>
              <a:rPr lang="en-US" sz="2400" baseline="30000" dirty="0">
                <a:latin typeface="+mn-lt"/>
                <a:sym typeface="Symbol" pitchFamily="18" charset="2"/>
              </a:rPr>
              <a:t>7</a:t>
            </a:r>
            <a:r>
              <a:rPr lang="en-US" sz="2400" dirty="0">
                <a:latin typeface="+mn-lt"/>
                <a:sym typeface="Symbol" pitchFamily="18" charset="2"/>
              </a:rPr>
              <a:t>)</a:t>
            </a:r>
            <a:r>
              <a:rPr lang="en-US" sz="2400" baseline="30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dirty="0">
                <a:latin typeface="+mn-lt"/>
                <a:cs typeface="Courier New" pitchFamily="49" charset="0"/>
                <a:sym typeface="Symbol" pitchFamily="18" charset="2"/>
              </a:rPr>
              <a:t>6.67×10</a:t>
            </a:r>
            <a:r>
              <a:rPr lang="en-US" sz="2400" baseline="30000" dirty="0">
                <a:latin typeface="+mn-lt"/>
                <a:cs typeface="Courier New" pitchFamily="49" charset="0"/>
                <a:sym typeface="Symbol" pitchFamily="18" charset="2"/>
              </a:rPr>
              <a:t>−11</a:t>
            </a:r>
            <a:r>
              <a:rPr lang="en-US" sz="2400" i="1" baseline="-25000" dirty="0">
                <a:latin typeface="+mn-lt"/>
                <a:sym typeface="Symbol" pitchFamily="18" charset="2"/>
              </a:rPr>
              <a:t> </a:t>
            </a:r>
            <a:r>
              <a:rPr lang="en-US" sz="2400" dirty="0">
                <a:solidFill>
                  <a:srgbClr val="000000"/>
                </a:solidFill>
                <a:latin typeface="Arial"/>
                <a:sym typeface="Symbol" pitchFamily="18" charset="2"/>
              </a:rPr>
              <a:t>= </a:t>
            </a:r>
            <a:r>
              <a:rPr lang="en-US" sz="2400" dirty="0">
                <a:latin typeface="+mn-lt"/>
                <a:sym typeface="Symbol" pitchFamily="18" charset="2"/>
              </a:rPr>
              <a:t>1.9</a:t>
            </a:r>
            <a:r>
              <a:rPr lang="en-US" sz="2400" dirty="0">
                <a:latin typeface="+mn-lt"/>
                <a:cs typeface="Courier New" pitchFamily="49" charset="0"/>
                <a:sym typeface="Symbol" pitchFamily="18" charset="2"/>
              </a:rPr>
              <a:t>×10</a:t>
            </a:r>
            <a:r>
              <a:rPr lang="en-US" sz="2400" baseline="30000" dirty="0">
                <a:latin typeface="+mn-lt"/>
                <a:cs typeface="Courier New" pitchFamily="49" charset="0"/>
                <a:sym typeface="Symbol" pitchFamily="18" charset="2"/>
              </a:rPr>
              <a:t>27</a:t>
            </a:r>
            <a:r>
              <a:rPr lang="en-US" sz="2400" dirty="0">
                <a:latin typeface="+mn-lt"/>
                <a:cs typeface="Courier New" pitchFamily="49" charset="0"/>
                <a:sym typeface="Symbol" pitchFamily="18" charset="2"/>
              </a:rPr>
              <a:t> kg.</a:t>
            </a:r>
            <a:r>
              <a:rPr lang="en-US" sz="2400" i="1" baseline="-25000" dirty="0">
                <a:latin typeface="+mn-lt"/>
                <a:sym typeface="Symbol" pitchFamily="18" charset="2"/>
              </a:rPr>
              <a:t> </a:t>
            </a:r>
          </a:p>
          <a:p>
            <a:pPr>
              <a:spcBef>
                <a:spcPct val="20000"/>
              </a:spcBef>
              <a:defRPr/>
            </a:pPr>
            <a:r>
              <a:rPr lang="en-US" sz="2400" dirty="0">
                <a:latin typeface="+mn-lt"/>
                <a:sym typeface="Symbol" pitchFamily="18" charset="2"/>
              </a:rPr>
              <a:t>(c) 	 </a:t>
            </a:r>
            <a:r>
              <a:rPr lang="en-US" sz="2400" i="1" dirty="0">
                <a:latin typeface="+mn-lt"/>
                <a:sym typeface="Symbol" pitchFamily="18" charset="2"/>
              </a:rPr>
              <a:t>F</a:t>
            </a:r>
            <a:r>
              <a:rPr lang="en-US" sz="2400" dirty="0">
                <a:latin typeface="+mn-lt"/>
                <a:sym typeface="Symbol" pitchFamily="18" charset="2"/>
              </a:rPr>
              <a:t> = </a:t>
            </a:r>
            <a:r>
              <a:rPr lang="en-US" sz="2400" i="1" dirty="0">
                <a:latin typeface="+mn-lt"/>
                <a:sym typeface="Symbol" pitchFamily="18" charset="2"/>
              </a:rPr>
              <a:t>mg</a:t>
            </a:r>
            <a:r>
              <a:rPr lang="en-US" sz="2400" dirty="0">
                <a:latin typeface="+mn-lt"/>
                <a:sym typeface="Symbol" pitchFamily="18" charset="2"/>
              </a:rPr>
              <a:t> </a:t>
            </a:r>
          </a:p>
          <a:p>
            <a:pPr>
              <a:spcBef>
                <a:spcPct val="20000"/>
              </a:spcBef>
              <a:defRPr/>
            </a:pPr>
            <a:r>
              <a:rPr lang="en-US" sz="2400" dirty="0">
                <a:latin typeface="+mn-lt"/>
                <a:sym typeface="Symbol" pitchFamily="18" charset="2"/>
              </a:rPr>
              <a:t>    	 </a:t>
            </a:r>
            <a:r>
              <a:rPr lang="en-US" sz="2400" i="1" dirty="0">
                <a:latin typeface="+mn-lt"/>
                <a:sym typeface="Symbol" pitchFamily="18" charset="2"/>
              </a:rPr>
              <a:t>F </a:t>
            </a:r>
            <a:r>
              <a:rPr lang="en-US" sz="2400" dirty="0">
                <a:latin typeface="+mn-lt"/>
                <a:sym typeface="Symbol" pitchFamily="18" charset="2"/>
              </a:rPr>
              <a:t>= 65(25) = 1600 N.	</a:t>
            </a:r>
          </a:p>
        </p:txBody>
      </p:sp>
      <p:sp>
        <p:nvSpPr>
          <p:cNvPr id="3174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86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5963" y="3305175"/>
            <a:ext cx="2052637" cy="2054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80">
                                          <p:stCondLst>
                                            <p:cond delay="0"/>
                                          </p:stCondLst>
                                        </p:cTn>
                                        <p:tgtEl>
                                          <p:spTgt spid="28677"/>
                                        </p:tgtEl>
                                      </p:cBhvr>
                                    </p:animEffect>
                                    <p:anim calcmode="lin" valueType="num">
                                      <p:cBhvr>
                                        <p:cTn id="14"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19" dur="26">
                                          <p:stCondLst>
                                            <p:cond delay="650"/>
                                          </p:stCondLst>
                                        </p:cTn>
                                        <p:tgtEl>
                                          <p:spTgt spid="28677"/>
                                        </p:tgtEl>
                                      </p:cBhvr>
                                      <p:to x="100000" y="60000"/>
                                    </p:animScale>
                                    <p:animScale>
                                      <p:cBhvr>
                                        <p:cTn id="20" dur="166" decel="50000">
                                          <p:stCondLst>
                                            <p:cond delay="676"/>
                                          </p:stCondLst>
                                        </p:cTn>
                                        <p:tgtEl>
                                          <p:spTgt spid="28677"/>
                                        </p:tgtEl>
                                      </p:cBhvr>
                                      <p:to x="100000" y="100000"/>
                                    </p:animScale>
                                    <p:animScale>
                                      <p:cBhvr>
                                        <p:cTn id="21" dur="26">
                                          <p:stCondLst>
                                            <p:cond delay="1312"/>
                                          </p:stCondLst>
                                        </p:cTn>
                                        <p:tgtEl>
                                          <p:spTgt spid="28677"/>
                                        </p:tgtEl>
                                      </p:cBhvr>
                                      <p:to x="100000" y="80000"/>
                                    </p:animScale>
                                    <p:animScale>
                                      <p:cBhvr>
                                        <p:cTn id="22" dur="166" decel="50000">
                                          <p:stCondLst>
                                            <p:cond delay="1338"/>
                                          </p:stCondLst>
                                        </p:cTn>
                                        <p:tgtEl>
                                          <p:spTgt spid="28677"/>
                                        </p:tgtEl>
                                      </p:cBhvr>
                                      <p:to x="100000" y="100000"/>
                                    </p:animScale>
                                    <p:animScale>
                                      <p:cBhvr>
                                        <p:cTn id="23" dur="26">
                                          <p:stCondLst>
                                            <p:cond delay="1642"/>
                                          </p:stCondLst>
                                        </p:cTn>
                                        <p:tgtEl>
                                          <p:spTgt spid="28677"/>
                                        </p:tgtEl>
                                      </p:cBhvr>
                                      <p:to x="100000" y="90000"/>
                                    </p:animScale>
                                    <p:animScale>
                                      <p:cBhvr>
                                        <p:cTn id="24" dur="166" decel="50000">
                                          <p:stCondLst>
                                            <p:cond delay="1668"/>
                                          </p:stCondLst>
                                        </p:cTn>
                                        <p:tgtEl>
                                          <p:spTgt spid="28677"/>
                                        </p:tgtEl>
                                      </p:cBhvr>
                                      <p:to x="100000" y="100000"/>
                                    </p:animScale>
                                    <p:animScale>
                                      <p:cBhvr>
                                        <p:cTn id="25" dur="26">
                                          <p:stCondLst>
                                            <p:cond delay="1808"/>
                                          </p:stCondLst>
                                        </p:cTn>
                                        <p:tgtEl>
                                          <p:spTgt spid="28677"/>
                                        </p:tgtEl>
                                      </p:cBhvr>
                                      <p:to x="100000" y="95000"/>
                                    </p:animScale>
                                    <p:animScale>
                                      <p:cBhvr>
                                        <p:cTn id="26" dur="166" decel="50000">
                                          <p:stCondLst>
                                            <p:cond delay="1834"/>
                                          </p:stCondLst>
                                        </p:cTn>
                                        <p:tgtEl>
                                          <p:spTgt spid="2867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1732">
                                            <p:txEl>
                                              <p:pRg st="1" end="1"/>
                                            </p:txEl>
                                          </p:spTgt>
                                        </p:tgtEl>
                                        <p:attrNameLst>
                                          <p:attrName>style.visibility</p:attrName>
                                        </p:attrNameLst>
                                      </p:cBhvr>
                                      <p:to>
                                        <p:strVal val="visible"/>
                                      </p:to>
                                    </p:set>
                                    <p:anim calcmode="lin" valueType="num">
                                      <p:cBhvr additive="base">
                                        <p:cTn id="31"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1732">
                                            <p:txEl>
                                              <p:pRg st="2" end="2"/>
                                            </p:txEl>
                                          </p:spTgt>
                                        </p:tgtEl>
                                        <p:attrNameLst>
                                          <p:attrName>style.visibility</p:attrName>
                                        </p:attrNameLst>
                                      </p:cBhvr>
                                      <p:to>
                                        <p:strVal val="visible"/>
                                      </p:to>
                                    </p:set>
                                    <p:anim calcmode="lin" valueType="num">
                                      <p:cBhvr additive="base">
                                        <p:cTn id="37"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1732">
                                            <p:txEl>
                                              <p:pRg st="3" end="3"/>
                                            </p:txEl>
                                          </p:spTgt>
                                        </p:tgtEl>
                                        <p:attrNameLst>
                                          <p:attrName>style.visibility</p:attrName>
                                        </p:attrNameLst>
                                      </p:cBhvr>
                                      <p:to>
                                        <p:strVal val="visible"/>
                                      </p:to>
                                    </p:set>
                                    <p:anim calcmode="lin" valueType="num">
                                      <p:cBhvr additive="base">
                                        <p:cTn id="43"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41732">
                                            <p:txEl>
                                              <p:pRg st="4" end="4"/>
                                            </p:txEl>
                                          </p:spTgt>
                                        </p:tgtEl>
                                        <p:attrNameLst>
                                          <p:attrName>style.visibility</p:attrName>
                                        </p:attrNameLst>
                                      </p:cBhvr>
                                      <p:to>
                                        <p:strVal val="visible"/>
                                      </p:to>
                                    </p:set>
                                    <p:anim calcmode="lin" valueType="num">
                                      <p:cBhvr additive="base">
                                        <p:cTn id="49"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41732">
                                            <p:txEl>
                                              <p:pRg st="5" end="5"/>
                                            </p:txEl>
                                          </p:spTgt>
                                        </p:tgtEl>
                                        <p:attrNameLst>
                                          <p:attrName>style.visibility</p:attrName>
                                        </p:attrNameLst>
                                      </p:cBhvr>
                                      <p:to>
                                        <p:strVal val="visible"/>
                                      </p:to>
                                    </p:set>
                                    <p:anim calcmode="lin" valueType="num">
                                      <p:cBhvr additive="base">
                                        <p:cTn id="55"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1732">
                                            <p:txEl>
                                              <p:pRg st="6" end="6"/>
                                            </p:txEl>
                                          </p:spTgt>
                                        </p:tgtEl>
                                        <p:attrNameLst>
                                          <p:attrName>style.visibility</p:attrName>
                                        </p:attrNameLst>
                                      </p:cBhvr>
                                      <p:to>
                                        <p:strVal val="visible"/>
                                      </p:to>
                                    </p:set>
                                    <p:anim calcmode="lin" valueType="num">
                                      <p:cBhvr additive="base">
                                        <p:cTn id="61"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41732">
                                            <p:txEl>
                                              <p:pRg st="7" end="7"/>
                                            </p:txEl>
                                          </p:spTgt>
                                        </p:tgtEl>
                                        <p:attrNameLst>
                                          <p:attrName>style.visibility</p:attrName>
                                        </p:attrNameLst>
                                      </p:cBhvr>
                                      <p:to>
                                        <p:strVal val="visible"/>
                                      </p:to>
                                    </p:set>
                                    <p:anim calcmode="lin" valueType="num">
                                      <p:cBhvr additive="base">
                                        <p:cTn id="67" dur="500" fill="hold"/>
                                        <p:tgtEl>
                                          <p:spTgt spid="84173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4173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1732">
                                            <p:txEl>
                                              <p:pRg st="8" end="8"/>
                                            </p:txEl>
                                          </p:spTgt>
                                        </p:tgtEl>
                                        <p:attrNameLst>
                                          <p:attrName>style.visibility</p:attrName>
                                        </p:attrNameLst>
                                      </p:cBhvr>
                                      <p:to>
                                        <p:strVal val="visible"/>
                                      </p:to>
                                    </p:set>
                                    <p:anim calcmode="lin" valueType="num">
                                      <p:cBhvr additive="base">
                                        <p:cTn id="73" dur="500" fill="hold"/>
                                        <p:tgtEl>
                                          <p:spTgt spid="84173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173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8"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Two spheres of equal                                      mass and different radii are held a                                                  distance </a:t>
            </a:r>
            <a:r>
              <a:rPr lang="en-US" sz="2400" i="1" dirty="0">
                <a:latin typeface="+mn-lt"/>
                <a:sym typeface="Symbol" pitchFamily="18" charset="2"/>
              </a:rPr>
              <a:t>d</a:t>
            </a:r>
            <a:r>
              <a:rPr lang="en-US" sz="2400" dirty="0">
                <a:latin typeface="+mn-lt"/>
                <a:sym typeface="Symbol" pitchFamily="18" charset="2"/>
              </a:rPr>
              <a:t>  apart. The gravitational                                 field strength is measured on the                                         line joining the two masses at position </a:t>
            </a:r>
            <a:r>
              <a:rPr lang="en-US" sz="2400" i="1" dirty="0">
                <a:latin typeface="+mn-lt"/>
                <a:sym typeface="Symbol" pitchFamily="18" charset="2"/>
              </a:rPr>
              <a:t>x</a:t>
            </a:r>
            <a:r>
              <a:rPr lang="en-US" sz="2400" dirty="0">
                <a:latin typeface="+mn-lt"/>
                <a:sym typeface="Symbol" pitchFamily="18" charset="2"/>
              </a:rPr>
              <a:t> which varies. Which graph shows the variation of </a:t>
            </a:r>
            <a:r>
              <a:rPr lang="en-US" sz="2400" i="1" dirty="0">
                <a:latin typeface="+mn-lt"/>
                <a:sym typeface="Symbol" pitchFamily="18" charset="2"/>
              </a:rPr>
              <a:t>g</a:t>
            </a:r>
            <a:r>
              <a:rPr lang="en-US" sz="2400" dirty="0">
                <a:latin typeface="+mn-lt"/>
                <a:sym typeface="Symbol" pitchFamily="18" charset="2"/>
              </a:rPr>
              <a:t> with </a:t>
            </a:r>
            <a:r>
              <a:rPr lang="en-US" sz="2400" i="1" dirty="0">
                <a:latin typeface="+mn-lt"/>
                <a:sym typeface="Symbol" pitchFamily="18" charset="2"/>
              </a:rPr>
              <a:t>x</a:t>
            </a:r>
            <a:r>
              <a:rPr lang="en-US" sz="2400" dirty="0">
                <a:latin typeface="+mn-lt"/>
                <a:sym typeface="Symbol" pitchFamily="18" charset="2"/>
              </a:rPr>
              <a:t> correctly?</a:t>
            </a: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ts val="1200"/>
              </a:spcBef>
              <a:defRPr/>
            </a:pPr>
            <a:r>
              <a:rPr lang="en-US" sz="2400" dirty="0">
                <a:latin typeface="+mn-lt"/>
                <a:sym typeface="Symbol" pitchFamily="18" charset="2"/>
              </a:rPr>
              <a:t>There is a point between </a:t>
            </a:r>
            <a:r>
              <a:rPr lang="en-US" sz="2400" i="1" dirty="0">
                <a:latin typeface="+mn-lt"/>
                <a:sym typeface="Symbol" pitchFamily="18" charset="2"/>
              </a:rPr>
              <a:t>M</a:t>
            </a:r>
            <a:r>
              <a:rPr lang="en-US" sz="2400" dirty="0">
                <a:latin typeface="+mn-lt"/>
                <a:sym typeface="Symbol" pitchFamily="18" charset="2"/>
              </a:rPr>
              <a:t> and </a:t>
            </a:r>
            <a:r>
              <a:rPr lang="en-US" sz="2400" i="1" dirty="0">
                <a:latin typeface="+mn-lt"/>
                <a:sym typeface="Symbol" pitchFamily="18" charset="2"/>
              </a:rPr>
              <a:t>m</a:t>
            </a:r>
            <a:r>
              <a:rPr lang="en-US" sz="2400" dirty="0">
                <a:latin typeface="+mn-lt"/>
                <a:sym typeface="Symbol" pitchFamily="18" charset="2"/>
              </a:rPr>
              <a:t> where </a:t>
            </a:r>
            <a:r>
              <a:rPr lang="en-US" sz="2400" i="1" dirty="0">
                <a:latin typeface="+mn-lt"/>
                <a:sym typeface="Symbol" pitchFamily="18" charset="2"/>
              </a:rPr>
              <a:t>g</a:t>
            </a:r>
            <a:r>
              <a:rPr lang="en-US" sz="2400" dirty="0">
                <a:latin typeface="+mn-lt"/>
                <a:sym typeface="Symbol" pitchFamily="18" charset="2"/>
              </a:rPr>
              <a:t> = 0.</a:t>
            </a:r>
          </a:p>
          <a:p>
            <a:pPr>
              <a:spcBef>
                <a:spcPct val="20000"/>
              </a:spcBef>
              <a:defRPr/>
            </a:pPr>
            <a:r>
              <a:rPr lang="en-US" sz="2400" dirty="0">
                <a:latin typeface="+mn-lt"/>
                <a:sym typeface="Symbol" pitchFamily="18" charset="2"/>
              </a:rPr>
              <a:t>Since </a:t>
            </a:r>
            <a:r>
              <a:rPr lang="en-US" sz="2400" i="1" dirty="0">
                <a:latin typeface="+mn-lt"/>
                <a:sym typeface="Symbol" pitchFamily="18" charset="2"/>
              </a:rPr>
              <a:t>g</a:t>
            </a:r>
            <a:r>
              <a:rPr lang="en-US" sz="2400" dirty="0">
                <a:latin typeface="+mn-lt"/>
                <a:sym typeface="Symbol" pitchFamily="18" charset="2"/>
              </a:rPr>
              <a:t> = </a:t>
            </a:r>
            <a:r>
              <a:rPr lang="en-US" sz="2400" i="1" dirty="0">
                <a:latin typeface="+mn-lt"/>
                <a:sym typeface="Symbol" pitchFamily="18" charset="2"/>
              </a:rPr>
              <a:t>Gm / R</a:t>
            </a:r>
            <a:r>
              <a:rPr lang="en-US" sz="2400" baseline="30000" dirty="0">
                <a:latin typeface="+mn-lt"/>
                <a:sym typeface="Symbol" pitchFamily="18" charset="2"/>
              </a:rPr>
              <a:t> 2 </a:t>
            </a:r>
            <a:r>
              <a:rPr lang="en-US" sz="2400" dirty="0">
                <a:latin typeface="+mn-lt"/>
                <a:sym typeface="Symbol" pitchFamily="18" charset="2"/>
              </a:rPr>
              <a:t>and </a:t>
            </a:r>
            <a:r>
              <a:rPr lang="en-US" sz="2400" i="1" dirty="0" err="1">
                <a:latin typeface="+mn-lt"/>
                <a:sym typeface="Symbol" pitchFamily="18" charset="2"/>
              </a:rPr>
              <a:t>R</a:t>
            </a:r>
            <a:r>
              <a:rPr lang="en-US" sz="2400" baseline="-25000" dirty="0" err="1">
                <a:latin typeface="+mn-lt"/>
                <a:sym typeface="Symbol" pitchFamily="18" charset="2"/>
              </a:rPr>
              <a:t>left</a:t>
            </a:r>
            <a:r>
              <a:rPr lang="en-US" sz="2400" dirty="0">
                <a:latin typeface="+mn-lt"/>
                <a:sym typeface="Symbol" pitchFamily="18" charset="2"/>
              </a:rPr>
              <a:t> &lt; </a:t>
            </a:r>
            <a:r>
              <a:rPr lang="en-US" sz="2400" i="1" dirty="0" err="1">
                <a:latin typeface="+mn-lt"/>
                <a:sym typeface="Symbol" pitchFamily="18" charset="2"/>
              </a:rPr>
              <a:t>R</a:t>
            </a:r>
            <a:r>
              <a:rPr lang="en-US" sz="2400" baseline="-25000" dirty="0" err="1">
                <a:latin typeface="+mn-lt"/>
                <a:sym typeface="Symbol" pitchFamily="18" charset="2"/>
              </a:rPr>
              <a:t>right</a:t>
            </a:r>
            <a:r>
              <a:rPr lang="en-US" sz="2400" dirty="0">
                <a:latin typeface="+mn-lt"/>
                <a:sym typeface="Symbol" pitchFamily="18" charset="2"/>
              </a:rPr>
              <a:t>, </a:t>
            </a:r>
            <a:r>
              <a:rPr lang="en-US" sz="2400" dirty="0">
                <a:latin typeface="+mn-lt"/>
                <a:sym typeface="Symbol" pitchFamily="18" charset="2"/>
              </a:rPr>
              <a:t>then </a:t>
            </a:r>
            <a:r>
              <a:rPr lang="en-US" sz="2400" i="1" dirty="0" err="1">
                <a:latin typeface="+mn-lt"/>
                <a:sym typeface="Symbol" pitchFamily="18" charset="2"/>
              </a:rPr>
              <a:t>g</a:t>
            </a:r>
            <a:r>
              <a:rPr lang="en-US" sz="2400" baseline="-25000" dirty="0" err="1">
                <a:latin typeface="+mn-lt"/>
                <a:sym typeface="Symbol" pitchFamily="18" charset="2"/>
              </a:rPr>
              <a:t>left</a:t>
            </a:r>
            <a:r>
              <a:rPr lang="en-US" sz="2400" baseline="-25000" dirty="0">
                <a:latin typeface="+mn-lt"/>
                <a:sym typeface="Symbol" pitchFamily="18" charset="2"/>
              </a:rPr>
              <a:t> </a:t>
            </a:r>
            <a:r>
              <a:rPr lang="en-US" sz="2400" dirty="0">
                <a:latin typeface="+mn-lt"/>
                <a:sym typeface="Symbol" pitchFamily="18" charset="2"/>
              </a:rPr>
              <a:t>&gt; </a:t>
            </a:r>
            <a:r>
              <a:rPr lang="en-US" sz="2400" i="1" dirty="0" err="1">
                <a:latin typeface="+mn-lt"/>
                <a:sym typeface="Symbol" pitchFamily="18" charset="2"/>
              </a:rPr>
              <a:t>g</a:t>
            </a:r>
            <a:r>
              <a:rPr lang="en-US" sz="2400" baseline="-25000" dirty="0" err="1">
                <a:latin typeface="+mn-lt"/>
                <a:sym typeface="Symbol" pitchFamily="18" charset="2"/>
              </a:rPr>
              <a:t>right</a:t>
            </a:r>
            <a:r>
              <a:rPr lang="en-US" sz="2400" dirty="0">
                <a:latin typeface="+mn-lt"/>
                <a:sym typeface="Symbol" pitchFamily="18" charset="2"/>
              </a:rPr>
              <a:t> at the surfaces of the masses.</a:t>
            </a:r>
          </a:p>
        </p:txBody>
      </p:sp>
      <p:sp>
        <p:nvSpPr>
          <p:cNvPr id="32771"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endParaRPr lang="en-US">
              <a:solidFill>
                <a:srgbClr val="000000"/>
              </a:solidFill>
              <a:ea typeface="Calibri" pitchFamily="34" charset="0"/>
              <a:cs typeface="Times New Roman" pitchFamily="18" charset="0"/>
            </a:endParaRPr>
          </a:p>
        </p:txBody>
      </p:sp>
      <p:sp>
        <p:nvSpPr>
          <p:cNvPr id="327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58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01700" y="4135438"/>
            <a:ext cx="7448550" cy="1651000"/>
          </a:xfrm>
          <a:prstGeom prst="rect">
            <a:avLst/>
          </a:prstGeom>
          <a:noFill/>
          <a:ln w="9525">
            <a:noFill/>
            <a:miter lim="800000"/>
            <a:headEnd/>
            <a:tailEnd/>
          </a:ln>
        </p:spPr>
      </p:pic>
      <p:grpSp>
        <p:nvGrpSpPr>
          <p:cNvPr id="2" name="Group 12"/>
          <p:cNvGrpSpPr>
            <a:grpSpLocks/>
          </p:cNvGrpSpPr>
          <p:nvPr/>
        </p:nvGrpSpPr>
        <p:grpSpPr bwMode="auto">
          <a:xfrm>
            <a:off x="2894013" y="4256088"/>
            <a:ext cx="1481137" cy="1354137"/>
            <a:chOff x="1823" y="2778"/>
            <a:chExt cx="933" cy="853"/>
          </a:xfrm>
        </p:grpSpPr>
        <p:sp>
          <p:nvSpPr>
            <p:cNvPr id="32789" name="Line 10"/>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90" name="Line 11"/>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grpSp>
        <p:nvGrpSpPr>
          <p:cNvPr id="3" name="Group 13"/>
          <p:cNvGrpSpPr>
            <a:grpSpLocks/>
          </p:cNvGrpSpPr>
          <p:nvPr/>
        </p:nvGrpSpPr>
        <p:grpSpPr bwMode="auto">
          <a:xfrm>
            <a:off x="4789488" y="4254500"/>
            <a:ext cx="1481137" cy="1354138"/>
            <a:chOff x="1823" y="2778"/>
            <a:chExt cx="933" cy="853"/>
          </a:xfrm>
        </p:grpSpPr>
        <p:sp>
          <p:nvSpPr>
            <p:cNvPr id="32787" name="Line 14"/>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8" name="Line 15"/>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0" name="Oval 16"/>
          <p:cNvSpPr>
            <a:spLocks noChangeAspect="1" noChangeArrowheads="1"/>
          </p:cNvSpPr>
          <p:nvPr/>
        </p:nvSpPr>
        <p:spPr bwMode="auto">
          <a:xfrm>
            <a:off x="1746250" y="55753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1" name="Oval 17"/>
          <p:cNvSpPr>
            <a:spLocks noChangeAspect="1" noChangeArrowheads="1"/>
          </p:cNvSpPr>
          <p:nvPr/>
        </p:nvSpPr>
        <p:spPr bwMode="auto">
          <a:xfrm>
            <a:off x="7488238" y="55880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2" name="Oval 18"/>
          <p:cNvSpPr>
            <a:spLocks noChangeAspect="1" noChangeArrowheads="1"/>
          </p:cNvSpPr>
          <p:nvPr/>
        </p:nvSpPr>
        <p:spPr bwMode="auto">
          <a:xfrm>
            <a:off x="1003300" y="45307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3" name="Oval 19"/>
          <p:cNvSpPr>
            <a:spLocks noChangeAspect="1" noChangeArrowheads="1"/>
          </p:cNvSpPr>
          <p:nvPr/>
        </p:nvSpPr>
        <p:spPr bwMode="auto">
          <a:xfrm>
            <a:off x="2462213" y="45434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4" name="Group 20"/>
          <p:cNvGrpSpPr>
            <a:grpSpLocks/>
          </p:cNvGrpSpPr>
          <p:nvPr/>
        </p:nvGrpSpPr>
        <p:grpSpPr bwMode="auto">
          <a:xfrm>
            <a:off x="1035050" y="4240213"/>
            <a:ext cx="1481138" cy="1354137"/>
            <a:chOff x="1823" y="2778"/>
            <a:chExt cx="933" cy="853"/>
          </a:xfrm>
        </p:grpSpPr>
        <p:sp>
          <p:nvSpPr>
            <p:cNvPr id="32785" name="Line 21"/>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6" name="Line 22"/>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7" name="Oval 23"/>
          <p:cNvSpPr>
            <a:spLocks noChangeArrowheads="1"/>
          </p:cNvSpPr>
          <p:nvPr/>
        </p:nvSpPr>
        <p:spPr bwMode="auto">
          <a:xfrm>
            <a:off x="7234238" y="4186238"/>
            <a:ext cx="230187" cy="230187"/>
          </a:xfrm>
          <a:prstGeom prst="ellipse">
            <a:avLst/>
          </a:prstGeom>
          <a:noFill/>
          <a:ln w="19050">
            <a:solidFill>
              <a:srgbClr val="FF0000"/>
            </a:solidFill>
            <a:round/>
            <a:headEnd/>
            <a:tailEnd/>
          </a:ln>
        </p:spPr>
        <p:txBody>
          <a:bodyPr wrap="none" anchor="ctr"/>
          <a:lstStyle/>
          <a:p>
            <a:endParaRPr lang="en-US"/>
          </a:p>
        </p:txBody>
      </p:sp>
      <p:sp>
        <p:nvSpPr>
          <p:cNvPr id="845848" name="Oval 24"/>
          <p:cNvSpPr>
            <a:spLocks noChangeAspect="1" noChangeArrowheads="1"/>
          </p:cNvSpPr>
          <p:nvPr/>
        </p:nvSpPr>
        <p:spPr bwMode="auto">
          <a:xfrm>
            <a:off x="6602413" y="443547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9" name="Oval 25"/>
          <p:cNvSpPr>
            <a:spLocks noChangeAspect="1" noChangeArrowheads="1"/>
          </p:cNvSpPr>
          <p:nvPr/>
        </p:nvSpPr>
        <p:spPr bwMode="auto">
          <a:xfrm>
            <a:off x="8061325" y="5270500"/>
            <a:ext cx="92075" cy="92075"/>
          </a:xfrm>
          <a:prstGeom prst="ellipse">
            <a:avLst/>
          </a:prstGeom>
          <a:solidFill>
            <a:srgbClr val="FF0000"/>
          </a:solidFill>
          <a:ln w="9525">
            <a:solidFill>
              <a:srgbClr val="FF0000"/>
            </a:solidFill>
            <a:round/>
            <a:headEnd/>
            <a:tailEnd/>
          </a:ln>
        </p:spPr>
        <p:txBody>
          <a:bodyPr wrap="none" anchor="ctr"/>
          <a:lstStyle/>
          <a:p>
            <a:endParaRPr lang="en-US"/>
          </a:p>
        </p:txBody>
      </p:sp>
      <p:pic>
        <p:nvPicPr>
          <p:cNvPr id="845850" name="Picture 26"/>
          <p:cNvPicPr>
            <a:picLocks noChangeAspect="1" noChangeArrowheads="1"/>
          </p:cNvPicPr>
          <p:nvPr/>
        </p:nvPicPr>
        <p:blipFill>
          <a:blip r:embed="rId8" cstate="print"/>
          <a:srcRect/>
          <a:stretch>
            <a:fillRect/>
          </a:stretch>
        </p:blipFill>
        <p:spPr bwMode="auto">
          <a:xfrm>
            <a:off x="5476875" y="2065338"/>
            <a:ext cx="3594100" cy="1466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5828">
                                            <p:txEl>
                                              <p:pRg st="0" end="0"/>
                                            </p:txEl>
                                          </p:spTgt>
                                        </p:tgtEl>
                                        <p:attrNameLst>
                                          <p:attrName>style.visibility</p:attrName>
                                        </p:attrNameLst>
                                      </p:cBhvr>
                                      <p:to>
                                        <p:strVal val="visible"/>
                                      </p:to>
                                    </p:set>
                                    <p:anim calcmode="lin" valueType="num">
                                      <p:cBhvr additive="base">
                                        <p:cTn id="7" dur="500" fill="hold"/>
                                        <p:tgtEl>
                                          <p:spTgt spid="8458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45850"/>
                                        </p:tgtEl>
                                        <p:attrNameLst>
                                          <p:attrName>style.visibility</p:attrName>
                                        </p:attrNameLst>
                                      </p:cBhvr>
                                      <p:to>
                                        <p:strVal val="visible"/>
                                      </p:to>
                                    </p:set>
                                    <p:anim calcmode="lin" valueType="num">
                                      <p:cBhvr>
                                        <p:cTn id="11" dur="500" fill="hold"/>
                                        <p:tgtEl>
                                          <p:spTgt spid="845850"/>
                                        </p:tgtEl>
                                        <p:attrNameLst>
                                          <p:attrName>ppt_w</p:attrName>
                                        </p:attrNameLst>
                                      </p:cBhvr>
                                      <p:tavLst>
                                        <p:tav tm="0">
                                          <p:val>
                                            <p:fltVal val="0"/>
                                          </p:val>
                                        </p:tav>
                                        <p:tav tm="100000">
                                          <p:val>
                                            <p:strVal val="#ppt_w"/>
                                          </p:val>
                                        </p:tav>
                                      </p:tavLst>
                                    </p:anim>
                                    <p:anim calcmode="lin" valueType="num">
                                      <p:cBhvr>
                                        <p:cTn id="12" dur="500" fill="hold"/>
                                        <p:tgtEl>
                                          <p:spTgt spid="845850"/>
                                        </p:tgtEl>
                                        <p:attrNameLst>
                                          <p:attrName>ppt_h</p:attrName>
                                        </p:attrNameLst>
                                      </p:cBhvr>
                                      <p:tavLst>
                                        <p:tav tm="0">
                                          <p:val>
                                            <p:fltVal val="0"/>
                                          </p:val>
                                        </p:tav>
                                        <p:tav tm="100000">
                                          <p:val>
                                            <p:strVal val="#ppt_h"/>
                                          </p:val>
                                        </p:tav>
                                      </p:tavLst>
                                    </p:anim>
                                    <p:animEffect transition="in" filter="fade">
                                      <p:cBhvr>
                                        <p:cTn id="13" dur="500"/>
                                        <p:tgtEl>
                                          <p:spTgt spid="845850"/>
                                        </p:tgtEl>
                                      </p:cBhvr>
                                    </p:animEffect>
                                  </p:childTnLst>
                                </p:cTn>
                              </p:par>
                              <p:par>
                                <p:cTn id="14" presetID="53" presetClass="entr" presetSubtype="0" fill="hold" nodeType="withEffect">
                                  <p:stCondLst>
                                    <p:cond delay="0"/>
                                  </p:stCondLst>
                                  <p:childTnLst>
                                    <p:set>
                                      <p:cBhvr>
                                        <p:cTn id="15" dur="1" fill="hold">
                                          <p:stCondLst>
                                            <p:cond delay="0"/>
                                          </p:stCondLst>
                                        </p:cTn>
                                        <p:tgtEl>
                                          <p:spTgt spid="845832"/>
                                        </p:tgtEl>
                                        <p:attrNameLst>
                                          <p:attrName>style.visibility</p:attrName>
                                        </p:attrNameLst>
                                      </p:cBhvr>
                                      <p:to>
                                        <p:strVal val="visible"/>
                                      </p:to>
                                    </p:set>
                                    <p:anim calcmode="lin" valueType="num">
                                      <p:cBhvr>
                                        <p:cTn id="16" dur="500" fill="hold"/>
                                        <p:tgtEl>
                                          <p:spTgt spid="845832"/>
                                        </p:tgtEl>
                                        <p:attrNameLst>
                                          <p:attrName>ppt_w</p:attrName>
                                        </p:attrNameLst>
                                      </p:cBhvr>
                                      <p:tavLst>
                                        <p:tav tm="0">
                                          <p:val>
                                            <p:fltVal val="0"/>
                                          </p:val>
                                        </p:tav>
                                        <p:tav tm="100000">
                                          <p:val>
                                            <p:strVal val="#ppt_w"/>
                                          </p:val>
                                        </p:tav>
                                      </p:tavLst>
                                    </p:anim>
                                    <p:anim calcmode="lin" valueType="num">
                                      <p:cBhvr>
                                        <p:cTn id="17" dur="500" fill="hold"/>
                                        <p:tgtEl>
                                          <p:spTgt spid="845832"/>
                                        </p:tgtEl>
                                        <p:attrNameLst>
                                          <p:attrName>ppt_h</p:attrName>
                                        </p:attrNameLst>
                                      </p:cBhvr>
                                      <p:tavLst>
                                        <p:tav tm="0">
                                          <p:val>
                                            <p:fltVal val="0"/>
                                          </p:val>
                                        </p:tav>
                                        <p:tav tm="100000">
                                          <p:val>
                                            <p:strVal val="#ppt_h"/>
                                          </p:val>
                                        </p:tav>
                                      </p:tavLst>
                                    </p:anim>
                                    <p:animEffect transition="in" filter="fade">
                                      <p:cBhvr>
                                        <p:cTn id="18" dur="500"/>
                                        <p:tgtEl>
                                          <p:spTgt spid="8458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45828">
                                            <p:txEl>
                                              <p:pRg st="4" end="4"/>
                                            </p:txEl>
                                          </p:spTgt>
                                        </p:tgtEl>
                                        <p:attrNameLst>
                                          <p:attrName>style.visibility</p:attrName>
                                        </p:attrNameLst>
                                      </p:cBhvr>
                                      <p:to>
                                        <p:strVal val="visible"/>
                                      </p:to>
                                    </p:set>
                                    <p:anim calcmode="lin" valueType="num">
                                      <p:cBhvr additive="base">
                                        <p:cTn id="23" dur="500" fill="hold"/>
                                        <p:tgtEl>
                                          <p:spTgt spid="8458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58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45840"/>
                                        </p:tgtEl>
                                        <p:attrNameLst>
                                          <p:attrName>style.visibility</p:attrName>
                                        </p:attrNameLst>
                                      </p:cBhvr>
                                      <p:to>
                                        <p:strVal val="visible"/>
                                      </p:to>
                                    </p:set>
                                    <p:anim calcmode="lin" valueType="num">
                                      <p:cBhvr>
                                        <p:cTn id="29" dur="500" fill="hold"/>
                                        <p:tgtEl>
                                          <p:spTgt spid="845840"/>
                                        </p:tgtEl>
                                        <p:attrNameLst>
                                          <p:attrName>ppt_w</p:attrName>
                                        </p:attrNameLst>
                                      </p:cBhvr>
                                      <p:tavLst>
                                        <p:tav tm="0">
                                          <p:val>
                                            <p:fltVal val="0"/>
                                          </p:val>
                                        </p:tav>
                                        <p:tav tm="100000">
                                          <p:val>
                                            <p:strVal val="#ppt_w"/>
                                          </p:val>
                                        </p:tav>
                                      </p:tavLst>
                                    </p:anim>
                                    <p:anim calcmode="lin" valueType="num">
                                      <p:cBhvr>
                                        <p:cTn id="30" dur="500" fill="hold"/>
                                        <p:tgtEl>
                                          <p:spTgt spid="845840"/>
                                        </p:tgtEl>
                                        <p:attrNameLst>
                                          <p:attrName>ppt_h</p:attrName>
                                        </p:attrNameLst>
                                      </p:cBhvr>
                                      <p:tavLst>
                                        <p:tav tm="0">
                                          <p:val>
                                            <p:fltVal val="0"/>
                                          </p:val>
                                        </p:tav>
                                        <p:tav tm="100000">
                                          <p:val>
                                            <p:strVal val="#ppt_h"/>
                                          </p:val>
                                        </p:tav>
                                      </p:tavLst>
                                    </p:anim>
                                    <p:animEffect transition="in" filter="fade">
                                      <p:cBhvr>
                                        <p:cTn id="31" dur="500"/>
                                        <p:tgtEl>
                                          <p:spTgt spid="845840"/>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45841"/>
                                        </p:tgtEl>
                                        <p:attrNameLst>
                                          <p:attrName>style.visibility</p:attrName>
                                        </p:attrNameLst>
                                      </p:cBhvr>
                                      <p:to>
                                        <p:strVal val="visible"/>
                                      </p:to>
                                    </p:set>
                                    <p:anim calcmode="lin" valueType="num">
                                      <p:cBhvr>
                                        <p:cTn id="36" dur="500" fill="hold"/>
                                        <p:tgtEl>
                                          <p:spTgt spid="845841"/>
                                        </p:tgtEl>
                                        <p:attrNameLst>
                                          <p:attrName>ppt_w</p:attrName>
                                        </p:attrNameLst>
                                      </p:cBhvr>
                                      <p:tavLst>
                                        <p:tav tm="0">
                                          <p:val>
                                            <p:fltVal val="0"/>
                                          </p:val>
                                        </p:tav>
                                        <p:tav tm="100000">
                                          <p:val>
                                            <p:strVal val="#ppt_w"/>
                                          </p:val>
                                        </p:tav>
                                      </p:tavLst>
                                    </p:anim>
                                    <p:anim calcmode="lin" valueType="num">
                                      <p:cBhvr>
                                        <p:cTn id="37" dur="500" fill="hold"/>
                                        <p:tgtEl>
                                          <p:spTgt spid="845841"/>
                                        </p:tgtEl>
                                        <p:attrNameLst>
                                          <p:attrName>ppt_h</p:attrName>
                                        </p:attrNameLst>
                                      </p:cBhvr>
                                      <p:tavLst>
                                        <p:tav tm="0">
                                          <p:val>
                                            <p:fltVal val="0"/>
                                          </p:val>
                                        </p:tav>
                                        <p:tav tm="100000">
                                          <p:val>
                                            <p:strVal val="#ppt_h"/>
                                          </p:val>
                                        </p:tav>
                                      </p:tavLst>
                                    </p:anim>
                                    <p:animEffect transition="in" filter="fade">
                                      <p:cBhvr>
                                        <p:cTn id="38" dur="500"/>
                                        <p:tgtEl>
                                          <p:spTgt spid="845841"/>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5828">
                                            <p:txEl>
                                              <p:pRg st="5" end="5"/>
                                            </p:txEl>
                                          </p:spTgt>
                                        </p:tgtEl>
                                        <p:attrNameLst>
                                          <p:attrName>style.visibility</p:attrName>
                                        </p:attrNameLst>
                                      </p:cBhvr>
                                      <p:to>
                                        <p:strVal val="visible"/>
                                      </p:to>
                                    </p:set>
                                    <p:anim calcmode="lin" valueType="num">
                                      <p:cBhvr additive="base">
                                        <p:cTn id="57" dur="500" fill="hold"/>
                                        <p:tgtEl>
                                          <p:spTgt spid="84582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58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45842"/>
                                        </p:tgtEl>
                                        <p:attrNameLst>
                                          <p:attrName>style.visibility</p:attrName>
                                        </p:attrNameLst>
                                      </p:cBhvr>
                                      <p:to>
                                        <p:strVal val="visible"/>
                                      </p:to>
                                    </p:set>
                                    <p:anim calcmode="lin" valueType="num">
                                      <p:cBhvr>
                                        <p:cTn id="63" dur="500" fill="hold"/>
                                        <p:tgtEl>
                                          <p:spTgt spid="845842"/>
                                        </p:tgtEl>
                                        <p:attrNameLst>
                                          <p:attrName>ppt_w</p:attrName>
                                        </p:attrNameLst>
                                      </p:cBhvr>
                                      <p:tavLst>
                                        <p:tav tm="0">
                                          <p:val>
                                            <p:fltVal val="0"/>
                                          </p:val>
                                        </p:tav>
                                        <p:tav tm="100000">
                                          <p:val>
                                            <p:strVal val="#ppt_w"/>
                                          </p:val>
                                        </p:tav>
                                      </p:tavLst>
                                    </p:anim>
                                    <p:anim calcmode="lin" valueType="num">
                                      <p:cBhvr>
                                        <p:cTn id="64" dur="500" fill="hold"/>
                                        <p:tgtEl>
                                          <p:spTgt spid="845842"/>
                                        </p:tgtEl>
                                        <p:attrNameLst>
                                          <p:attrName>ppt_h</p:attrName>
                                        </p:attrNameLst>
                                      </p:cBhvr>
                                      <p:tavLst>
                                        <p:tav tm="0">
                                          <p:val>
                                            <p:fltVal val="0"/>
                                          </p:val>
                                        </p:tav>
                                        <p:tav tm="100000">
                                          <p:val>
                                            <p:strVal val="#ppt_h"/>
                                          </p:val>
                                        </p:tav>
                                      </p:tavLst>
                                    </p:anim>
                                    <p:animEffect transition="in" filter="fade">
                                      <p:cBhvr>
                                        <p:cTn id="65" dur="500"/>
                                        <p:tgtEl>
                                          <p:spTgt spid="845842"/>
                                        </p:tgtEl>
                                      </p:cBhvr>
                                    </p:animEffect>
                                  </p:childTnLst>
                                  <p:subTnLst>
                                    <p:audio>
                                      <p:cMediaNode>
                                        <p:cTn display="0" masterRel="sameClick">
                                          <p:stCondLst>
                                            <p:cond evt="begin" delay="0">
                                              <p:tn val="61"/>
                                            </p:cond>
                                          </p:stCondLst>
                                          <p:endCondLst>
                                            <p:cond evt="onStopAudio" delay="0">
                                              <p:tgtEl>
                                                <p:sldTgt/>
                                              </p:tgtEl>
                                            </p:cond>
                                          </p:endCondLst>
                                        </p:cTn>
                                        <p:tgtEl>
                                          <p:sndTgt r:embed="rId5" name="camera.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45843"/>
                                        </p:tgtEl>
                                        <p:attrNameLst>
                                          <p:attrName>style.visibility</p:attrName>
                                        </p:attrNameLst>
                                      </p:cBhvr>
                                      <p:to>
                                        <p:strVal val="visible"/>
                                      </p:to>
                                    </p:set>
                                    <p:anim calcmode="lin" valueType="num">
                                      <p:cBhvr>
                                        <p:cTn id="70" dur="500" fill="hold"/>
                                        <p:tgtEl>
                                          <p:spTgt spid="845843"/>
                                        </p:tgtEl>
                                        <p:attrNameLst>
                                          <p:attrName>ppt_w</p:attrName>
                                        </p:attrNameLst>
                                      </p:cBhvr>
                                      <p:tavLst>
                                        <p:tav tm="0">
                                          <p:val>
                                            <p:fltVal val="0"/>
                                          </p:val>
                                        </p:tav>
                                        <p:tav tm="100000">
                                          <p:val>
                                            <p:strVal val="#ppt_w"/>
                                          </p:val>
                                        </p:tav>
                                      </p:tavLst>
                                    </p:anim>
                                    <p:anim calcmode="lin" valueType="num">
                                      <p:cBhvr>
                                        <p:cTn id="71" dur="500" fill="hold"/>
                                        <p:tgtEl>
                                          <p:spTgt spid="845843"/>
                                        </p:tgtEl>
                                        <p:attrNameLst>
                                          <p:attrName>ppt_h</p:attrName>
                                        </p:attrNameLst>
                                      </p:cBhvr>
                                      <p:tavLst>
                                        <p:tav tm="0">
                                          <p:val>
                                            <p:fltVal val="0"/>
                                          </p:val>
                                        </p:tav>
                                        <p:tav tm="100000">
                                          <p:val>
                                            <p:strVal val="#ppt_h"/>
                                          </p:val>
                                        </p:tav>
                                      </p:tavLst>
                                    </p:anim>
                                    <p:animEffect transition="in" filter="fade">
                                      <p:cBhvr>
                                        <p:cTn id="72" dur="500"/>
                                        <p:tgtEl>
                                          <p:spTgt spid="845843"/>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845848"/>
                                        </p:tgtEl>
                                        <p:attrNameLst>
                                          <p:attrName>style.visibility</p:attrName>
                                        </p:attrNameLst>
                                      </p:cBhvr>
                                      <p:to>
                                        <p:strVal val="visible"/>
                                      </p:to>
                                    </p:set>
                                    <p:anim calcmode="lin" valueType="num">
                                      <p:cBhvr>
                                        <p:cTn id="84" dur="500" fill="hold"/>
                                        <p:tgtEl>
                                          <p:spTgt spid="845848"/>
                                        </p:tgtEl>
                                        <p:attrNameLst>
                                          <p:attrName>ppt_w</p:attrName>
                                        </p:attrNameLst>
                                      </p:cBhvr>
                                      <p:tavLst>
                                        <p:tav tm="0">
                                          <p:val>
                                            <p:fltVal val="0"/>
                                          </p:val>
                                        </p:tav>
                                        <p:tav tm="100000">
                                          <p:val>
                                            <p:strVal val="#ppt_w"/>
                                          </p:val>
                                        </p:tav>
                                      </p:tavLst>
                                    </p:anim>
                                    <p:anim calcmode="lin" valueType="num">
                                      <p:cBhvr>
                                        <p:cTn id="85" dur="500" fill="hold"/>
                                        <p:tgtEl>
                                          <p:spTgt spid="845848"/>
                                        </p:tgtEl>
                                        <p:attrNameLst>
                                          <p:attrName>ppt_h</p:attrName>
                                        </p:attrNameLst>
                                      </p:cBhvr>
                                      <p:tavLst>
                                        <p:tav tm="0">
                                          <p:val>
                                            <p:fltVal val="0"/>
                                          </p:val>
                                        </p:tav>
                                        <p:tav tm="100000">
                                          <p:val>
                                            <p:strVal val="#ppt_h"/>
                                          </p:val>
                                        </p:tav>
                                      </p:tavLst>
                                    </p:anim>
                                    <p:animEffect transition="in" filter="fade">
                                      <p:cBhvr>
                                        <p:cTn id="86" dur="500"/>
                                        <p:tgtEl>
                                          <p:spTgt spid="845848"/>
                                        </p:tgtEl>
                                      </p:cBhvr>
                                    </p:animEffect>
                                  </p:childTnLst>
                                  <p:subTnLst>
                                    <p:audio>
                                      <p:cMediaNode>
                                        <p:cTn display="0" masterRel="sameClick">
                                          <p:stCondLst>
                                            <p:cond evt="begin" delay="0">
                                              <p:tn val="82"/>
                                            </p:cond>
                                          </p:stCondLst>
                                          <p:endCondLst>
                                            <p:cond evt="onStopAudio" delay="0">
                                              <p:tgtEl>
                                                <p:sldTgt/>
                                              </p:tgtEl>
                                            </p:cond>
                                          </p:endCondLst>
                                        </p:cTn>
                                        <p:tgtEl>
                                          <p:sndTgt r:embed="rId5" name="camera.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845849"/>
                                        </p:tgtEl>
                                        <p:attrNameLst>
                                          <p:attrName>style.visibility</p:attrName>
                                        </p:attrNameLst>
                                      </p:cBhvr>
                                      <p:to>
                                        <p:strVal val="visible"/>
                                      </p:to>
                                    </p:set>
                                    <p:anim calcmode="lin" valueType="num">
                                      <p:cBhvr>
                                        <p:cTn id="91" dur="500" fill="hold"/>
                                        <p:tgtEl>
                                          <p:spTgt spid="845849"/>
                                        </p:tgtEl>
                                        <p:attrNameLst>
                                          <p:attrName>ppt_w</p:attrName>
                                        </p:attrNameLst>
                                      </p:cBhvr>
                                      <p:tavLst>
                                        <p:tav tm="0">
                                          <p:val>
                                            <p:fltVal val="0"/>
                                          </p:val>
                                        </p:tav>
                                        <p:tav tm="100000">
                                          <p:val>
                                            <p:strVal val="#ppt_w"/>
                                          </p:val>
                                        </p:tav>
                                      </p:tavLst>
                                    </p:anim>
                                    <p:anim calcmode="lin" valueType="num">
                                      <p:cBhvr>
                                        <p:cTn id="92" dur="500" fill="hold"/>
                                        <p:tgtEl>
                                          <p:spTgt spid="845849"/>
                                        </p:tgtEl>
                                        <p:attrNameLst>
                                          <p:attrName>ppt_h</p:attrName>
                                        </p:attrNameLst>
                                      </p:cBhvr>
                                      <p:tavLst>
                                        <p:tav tm="0">
                                          <p:val>
                                            <p:fltVal val="0"/>
                                          </p:val>
                                        </p:tav>
                                        <p:tav tm="100000">
                                          <p:val>
                                            <p:strVal val="#ppt_h"/>
                                          </p:val>
                                        </p:tav>
                                      </p:tavLst>
                                    </p:anim>
                                    <p:animEffect transition="in" filter="fade">
                                      <p:cBhvr>
                                        <p:cTn id="93" dur="500"/>
                                        <p:tgtEl>
                                          <p:spTgt spid="845849"/>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845847"/>
                                        </p:tgtEl>
                                        <p:attrNameLst>
                                          <p:attrName>style.visibility</p:attrName>
                                        </p:attrNameLst>
                                      </p:cBhvr>
                                      <p:to>
                                        <p:strVal val="visible"/>
                                      </p:to>
                                    </p:set>
                                    <p:anim calcmode="lin" valueType="num">
                                      <p:cBhvr>
                                        <p:cTn id="98" dur="500" fill="hold"/>
                                        <p:tgtEl>
                                          <p:spTgt spid="845847"/>
                                        </p:tgtEl>
                                        <p:attrNameLst>
                                          <p:attrName>ppt_w</p:attrName>
                                        </p:attrNameLst>
                                      </p:cBhvr>
                                      <p:tavLst>
                                        <p:tav tm="0">
                                          <p:val>
                                            <p:fltVal val="0"/>
                                          </p:val>
                                        </p:tav>
                                        <p:tav tm="100000">
                                          <p:val>
                                            <p:strVal val="#ppt_w"/>
                                          </p:val>
                                        </p:tav>
                                      </p:tavLst>
                                    </p:anim>
                                    <p:anim calcmode="lin" valueType="num">
                                      <p:cBhvr>
                                        <p:cTn id="99" dur="500" fill="hold"/>
                                        <p:tgtEl>
                                          <p:spTgt spid="845847"/>
                                        </p:tgtEl>
                                        <p:attrNameLst>
                                          <p:attrName>ppt_h</p:attrName>
                                        </p:attrNameLst>
                                      </p:cBhvr>
                                      <p:tavLst>
                                        <p:tav tm="0">
                                          <p:val>
                                            <p:fltVal val="0"/>
                                          </p:val>
                                        </p:tav>
                                        <p:tav tm="100000">
                                          <p:val>
                                            <p:strVal val="#ppt_h"/>
                                          </p:val>
                                        </p:tav>
                                      </p:tavLst>
                                    </p:anim>
                                    <p:animEffect transition="in" filter="fade">
                                      <p:cBhvr>
                                        <p:cTn id="100" dur="500"/>
                                        <p:tgtEl>
                                          <p:spTgt spid="845847"/>
                                        </p:tgtEl>
                                      </p:cBhvr>
                                    </p:animEffect>
                                  </p:childTnLst>
                                  <p:subTnLst>
                                    <p:audio>
                                      <p:cMediaNode>
                                        <p:cTn display="0" masterRel="sameClick">
                                          <p:stCondLst>
                                            <p:cond evt="begin" delay="0">
                                              <p:tn val="9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40" grpId="0" animBg="1"/>
      <p:bldP spid="845841" grpId="0" animBg="1"/>
      <p:bldP spid="845842" grpId="0" animBg="1"/>
      <p:bldP spid="845843" grpId="0" animBg="1"/>
      <p:bldP spid="845847" grpId="0" animBg="1"/>
      <p:bldP spid="845848" grpId="0" animBg="1"/>
      <p:bldP spid="8458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Derive </a:t>
            </a:r>
            <a:r>
              <a:rPr lang="en-US" sz="2400" dirty="0" err="1">
                <a:latin typeface="+mn-lt"/>
                <a:sym typeface="Symbol" pitchFamily="18" charset="2"/>
              </a:rPr>
              <a:t>Kepler’s</a:t>
            </a:r>
            <a:r>
              <a:rPr lang="en-US" sz="2400" dirty="0">
                <a:latin typeface="+mn-lt"/>
                <a:sym typeface="Symbol" pitchFamily="18" charset="2"/>
              </a:rPr>
              <a:t> law, which states that the period </a:t>
            </a:r>
            <a:r>
              <a:rPr lang="en-US" sz="2400" i="1" dirty="0">
                <a:latin typeface="+mn-lt"/>
                <a:sym typeface="Symbol" pitchFamily="18" charset="2"/>
              </a:rPr>
              <a:t>T</a:t>
            </a:r>
            <a:r>
              <a:rPr lang="en-US" sz="2400" dirty="0">
                <a:latin typeface="+mn-lt"/>
                <a:sym typeface="Symbol" pitchFamily="18" charset="2"/>
              </a:rPr>
              <a:t> of an object in a circular orbit about a body of mass </a:t>
            </a:r>
            <a:r>
              <a:rPr lang="en-US" sz="2400" i="1" dirty="0">
                <a:latin typeface="+mn-lt"/>
                <a:sym typeface="Symbol" pitchFamily="18" charset="2"/>
              </a:rPr>
              <a:t>M</a:t>
            </a:r>
            <a:r>
              <a:rPr lang="en-US" sz="2400" dirty="0">
                <a:latin typeface="+mn-lt"/>
                <a:sym typeface="Symbol" pitchFamily="18" charset="2"/>
              </a:rPr>
              <a:t> is given by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a:t>
            </a:r>
          </a:p>
          <a:p>
            <a:pPr>
              <a:spcBef>
                <a:spcPct val="20000"/>
              </a:spcBef>
              <a:defRPr/>
            </a:pPr>
            <a:r>
              <a:rPr lang="en-US" sz="2400" dirty="0">
                <a:latin typeface="+mn-lt"/>
                <a:sym typeface="Symbol" pitchFamily="18" charset="2"/>
              </a:rPr>
              <a:t>In circular orbit </a:t>
            </a:r>
            <a:r>
              <a:rPr lang="en-US" sz="2400" i="1" dirty="0">
                <a:latin typeface="+mn-lt"/>
                <a:sym typeface="Symbol" pitchFamily="18" charset="2"/>
              </a:rPr>
              <a:t>F</a:t>
            </a:r>
            <a:r>
              <a:rPr lang="en-US" sz="2400" baseline="-25000" dirty="0">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ma</a:t>
            </a:r>
            <a:r>
              <a:rPr lang="en-US" sz="2400" baseline="-25000" dirty="0" err="1">
                <a:latin typeface="+mn-lt"/>
                <a:sym typeface="Symbol" pitchFamily="18" charset="2"/>
              </a:rPr>
              <a:t>C</a:t>
            </a:r>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From Newton’s law of gravitation </a:t>
            </a:r>
            <a:r>
              <a:rPr lang="en-US" sz="2400" i="1" dirty="0">
                <a:latin typeface="+mn-lt"/>
                <a:sym typeface="Symbol" pitchFamily="18" charset="2"/>
              </a:rPr>
              <a:t>F</a:t>
            </a:r>
            <a:r>
              <a:rPr lang="en-US" sz="2400" baseline="-25000" dirty="0">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GMm</a:t>
            </a:r>
            <a:r>
              <a:rPr lang="en-US" sz="2400" i="1" dirty="0">
                <a:latin typeface="+mn-lt"/>
                <a:sym typeface="Symbol" pitchFamily="18" charset="2"/>
              </a:rPr>
              <a:t>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r>
              <a:rPr lang="en-US" sz="2400" dirty="0">
                <a:latin typeface="+mn-lt"/>
                <a:sym typeface="Symbol" pitchFamily="18" charset="2"/>
              </a:rPr>
              <a:t>.</a:t>
            </a:r>
          </a:p>
          <a:p>
            <a:pPr>
              <a:spcBef>
                <a:spcPct val="20000"/>
              </a:spcBef>
              <a:defRPr/>
            </a:pPr>
            <a:r>
              <a:rPr lang="en-US" sz="2400" dirty="0">
                <a:latin typeface="+mn-lt"/>
                <a:sym typeface="Symbol" pitchFamily="18" charset="2"/>
              </a:rPr>
              <a:t>From Topic 6.1, </a:t>
            </a:r>
            <a:r>
              <a:rPr lang="en-US" sz="2400" i="1" dirty="0" err="1">
                <a:latin typeface="+mn-lt"/>
              </a:rPr>
              <a:t>a</a:t>
            </a:r>
            <a:r>
              <a:rPr lang="en-US" sz="2400" i="1" baseline="-25000" dirty="0" err="1">
                <a:latin typeface="+mn-lt"/>
              </a:rPr>
              <a:t>C</a:t>
            </a:r>
            <a:r>
              <a:rPr lang="en-US" sz="2400" baseline="-25000" dirty="0">
                <a:latin typeface="+mn-lt"/>
              </a:rPr>
              <a:t> </a:t>
            </a:r>
            <a:r>
              <a:rPr lang="en-US" sz="2400" dirty="0">
                <a:latin typeface="+mn-lt"/>
              </a:rPr>
              <a:t>=</a:t>
            </a:r>
            <a:r>
              <a:rPr lang="en-US" sz="2400" baseline="-25000" dirty="0">
                <a:latin typeface="+mn-lt"/>
              </a:rPr>
              <a:t> </a:t>
            </a:r>
            <a:r>
              <a:rPr lang="en-US" sz="2400" dirty="0">
                <a:latin typeface="+mn-lt"/>
              </a:rPr>
              <a:t>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 / T</a:t>
            </a:r>
            <a:r>
              <a:rPr lang="en-US" sz="2400" baseline="30000" dirty="0">
                <a:latin typeface="+mn-lt"/>
                <a:sym typeface="Symbol" pitchFamily="18" charset="2"/>
              </a:rPr>
              <a:t> 2</a:t>
            </a:r>
            <a:r>
              <a:rPr lang="en-US" sz="2400" dirty="0">
                <a:latin typeface="+mn-lt"/>
                <a:sym typeface="Symbol" pitchFamily="18" charset="2"/>
              </a:rPr>
              <a:t>. Then</a:t>
            </a: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ma</a:t>
            </a:r>
            <a:r>
              <a:rPr lang="en-US" sz="2400" baseline="-25000" dirty="0" err="1">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GMm</a:t>
            </a:r>
            <a:r>
              <a:rPr lang="en-US" sz="2400" i="1" dirty="0">
                <a:latin typeface="+mn-lt"/>
                <a:sym typeface="Symbol" pitchFamily="18" charset="2"/>
              </a:rPr>
              <a:t>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p>
          <a:p>
            <a:pPr>
              <a:spcBef>
                <a:spcPct val="20000"/>
              </a:spcBef>
              <a:defRPr/>
            </a:pPr>
            <a:r>
              <a:rPr lang="en-US" sz="2400" dirty="0">
                <a:latin typeface="+mn-lt"/>
              </a:rPr>
              <a:t>          	 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 / T</a:t>
            </a:r>
            <a:r>
              <a:rPr lang="en-US" sz="2400" baseline="30000" dirty="0">
                <a:latin typeface="+mn-lt"/>
                <a:sym typeface="Symbol" pitchFamily="18" charset="2"/>
              </a:rPr>
              <a:t> 2</a:t>
            </a:r>
            <a:r>
              <a:rPr lang="en-US" sz="2400" dirty="0">
                <a:latin typeface="+mn-lt"/>
                <a:sym typeface="Symbol" pitchFamily="18" charset="2"/>
              </a:rPr>
              <a:t> = </a:t>
            </a:r>
            <a:r>
              <a:rPr lang="en-US" sz="2400" i="1" dirty="0">
                <a:latin typeface="+mn-lt"/>
                <a:sym typeface="Symbol" pitchFamily="18" charset="2"/>
              </a:rPr>
              <a:t>GM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endParaRPr lang="en-US" sz="2400" dirty="0">
              <a:latin typeface="+mn-lt"/>
              <a:sym typeface="Symbol" pitchFamily="18" charset="2"/>
            </a:endParaRPr>
          </a:p>
          <a:p>
            <a:pPr>
              <a:spcBef>
                <a:spcPct val="20000"/>
              </a:spcBef>
              <a:defRPr/>
            </a:pPr>
            <a:r>
              <a:rPr lang="en-US" sz="2400" dirty="0">
                <a:latin typeface="+mn-lt"/>
              </a:rPr>
              <a:t>                 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a:t>
            </a:r>
            <a:r>
              <a:rPr lang="en-US" sz="2400" baseline="30000" dirty="0">
                <a:latin typeface="+mn-lt"/>
                <a:sym typeface="Symbol" pitchFamily="18" charset="2"/>
              </a:rPr>
              <a:t> 3</a:t>
            </a:r>
            <a:r>
              <a:rPr lang="en-US" sz="2400" dirty="0">
                <a:latin typeface="+mn-lt"/>
                <a:sym typeface="Symbol" pitchFamily="18" charset="2"/>
              </a:rPr>
              <a:t> = </a:t>
            </a:r>
            <a:r>
              <a:rPr lang="en-US" sz="2400" i="1" dirty="0">
                <a:latin typeface="+mn-lt"/>
                <a:sym typeface="Symbol" pitchFamily="18" charset="2"/>
              </a:rPr>
              <a:t>GMT</a:t>
            </a:r>
            <a:r>
              <a:rPr lang="en-US" sz="2400" baseline="30000" dirty="0">
                <a:latin typeface="+mn-lt"/>
                <a:sym typeface="Symbol" pitchFamily="18" charset="2"/>
              </a:rPr>
              <a:t> 2</a:t>
            </a:r>
            <a:endParaRPr lang="en-US" sz="2400" dirty="0">
              <a:latin typeface="+mn-lt"/>
              <a:sym typeface="Symbol" pitchFamily="18" charset="2"/>
            </a:endParaRP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solidFill>
                  <a:srgbClr val="000000"/>
                </a:solidFill>
                <a:latin typeface="Arial"/>
                <a:sym typeface="Symbol" pitchFamily="18" charset="2"/>
              </a:rPr>
              <a:t>.</a:t>
            </a:r>
            <a:endParaRPr lang="en-US" sz="2400" baseline="30000" dirty="0">
              <a:latin typeface="+mn-lt"/>
              <a:sym typeface="Symbol" pitchFamily="18" charset="2"/>
            </a:endParaRPr>
          </a:p>
        </p:txBody>
      </p:sp>
      <p:sp>
        <p:nvSpPr>
          <p:cNvPr id="126976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379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1269765" name="Line 5"/>
          <p:cNvSpPr>
            <a:spLocks noChangeShapeType="1"/>
          </p:cNvSpPr>
          <p:nvPr/>
        </p:nvSpPr>
        <p:spPr bwMode="auto">
          <a:xfrm flipV="1">
            <a:off x="2538413" y="4895850"/>
            <a:ext cx="233362" cy="27146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1269766" name="Line 6"/>
          <p:cNvSpPr>
            <a:spLocks noChangeShapeType="1"/>
          </p:cNvSpPr>
          <p:nvPr/>
        </p:nvSpPr>
        <p:spPr bwMode="auto">
          <a:xfrm flipV="1">
            <a:off x="3938588" y="4881563"/>
            <a:ext cx="225425" cy="276225"/>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pic>
        <p:nvPicPr>
          <p:cNvPr id="902148" name="Picture 4" descr="http://cdn1.thefamouspeople.com/profiles/images/johannes-kepler-1.jpg"/>
          <p:cNvPicPr>
            <a:picLocks noChangeAspect="1" noChangeArrowheads="1"/>
          </p:cNvPicPr>
          <p:nvPr/>
        </p:nvPicPr>
        <p:blipFill>
          <a:blip r:embed="rId6" cstate="print"/>
          <a:srcRect/>
          <a:stretch>
            <a:fillRect/>
          </a:stretch>
        </p:blipFill>
        <p:spPr bwMode="auto">
          <a:xfrm>
            <a:off x="5962650" y="4335463"/>
            <a:ext cx="2857500"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2">
                                            <p:txEl>
                                              <p:pRg st="0" end="0"/>
                                            </p:txEl>
                                          </p:spTgt>
                                        </p:tgtEl>
                                        <p:attrNameLst>
                                          <p:attrName>style.visibility</p:attrName>
                                        </p:attrNameLst>
                                      </p:cBhvr>
                                      <p:to>
                                        <p:strVal val="visible"/>
                                      </p:to>
                                    </p:set>
                                    <p:anim calcmode="lin" valueType="num">
                                      <p:cBhvr additive="base">
                                        <p:cTn id="7" dur="500" fill="hold"/>
                                        <p:tgtEl>
                                          <p:spTgt spid="1269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64">
                                            <p:txEl>
                                              <p:pRg st="0" end="0"/>
                                            </p:txEl>
                                          </p:spTgt>
                                        </p:tgtEl>
                                        <p:attrNameLst>
                                          <p:attrName>style.visibility</p:attrName>
                                        </p:attrNameLst>
                                      </p:cBhvr>
                                      <p:to>
                                        <p:strVal val="visible"/>
                                      </p:to>
                                    </p:set>
                                    <p:anim calcmode="lin" valueType="num">
                                      <p:cBhvr additive="base">
                                        <p:cTn id="13"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02148"/>
                                        </p:tgtEl>
                                        <p:attrNameLst>
                                          <p:attrName>style.visibility</p:attrName>
                                        </p:attrNameLst>
                                      </p:cBhvr>
                                      <p:to>
                                        <p:strVal val="visible"/>
                                      </p:to>
                                    </p:set>
                                    <p:anim calcmode="lin" valueType="num">
                                      <p:cBhvr>
                                        <p:cTn id="17" dur="500" fill="hold"/>
                                        <p:tgtEl>
                                          <p:spTgt spid="902148"/>
                                        </p:tgtEl>
                                        <p:attrNameLst>
                                          <p:attrName>ppt_w</p:attrName>
                                        </p:attrNameLst>
                                      </p:cBhvr>
                                      <p:tavLst>
                                        <p:tav tm="0">
                                          <p:val>
                                            <p:fltVal val="0"/>
                                          </p:val>
                                        </p:tav>
                                        <p:tav tm="100000">
                                          <p:val>
                                            <p:strVal val="#ppt_w"/>
                                          </p:val>
                                        </p:tav>
                                      </p:tavLst>
                                    </p:anim>
                                    <p:anim calcmode="lin" valueType="num">
                                      <p:cBhvr>
                                        <p:cTn id="18" dur="500" fill="hold"/>
                                        <p:tgtEl>
                                          <p:spTgt spid="902148"/>
                                        </p:tgtEl>
                                        <p:attrNameLst>
                                          <p:attrName>ppt_h</p:attrName>
                                        </p:attrNameLst>
                                      </p:cBhvr>
                                      <p:tavLst>
                                        <p:tav tm="0">
                                          <p:val>
                                            <p:fltVal val="0"/>
                                          </p:val>
                                        </p:tav>
                                        <p:tav tm="100000">
                                          <p:val>
                                            <p:strVal val="#ppt_h"/>
                                          </p:val>
                                        </p:tav>
                                      </p:tavLst>
                                    </p:anim>
                                    <p:animEffect transition="in" filter="fade">
                                      <p:cBhvr>
                                        <p:cTn id="19" dur="500"/>
                                        <p:tgtEl>
                                          <p:spTgt spid="90214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69764">
                                            <p:txEl>
                                              <p:pRg st="1" end="1"/>
                                            </p:txEl>
                                          </p:spTgt>
                                        </p:tgtEl>
                                        <p:attrNameLst>
                                          <p:attrName>style.visibility</p:attrName>
                                        </p:attrNameLst>
                                      </p:cBhvr>
                                      <p:to>
                                        <p:strVal val="visible"/>
                                      </p:to>
                                    </p:set>
                                    <p:anim calcmode="lin" valueType="num">
                                      <p:cBhvr additive="base">
                                        <p:cTn id="24"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69764">
                                            <p:txEl>
                                              <p:pRg st="2" end="2"/>
                                            </p:txEl>
                                          </p:spTgt>
                                        </p:tgtEl>
                                        <p:attrNameLst>
                                          <p:attrName>style.visibility</p:attrName>
                                        </p:attrNameLst>
                                      </p:cBhvr>
                                      <p:to>
                                        <p:strVal val="visible"/>
                                      </p:to>
                                    </p:set>
                                    <p:anim calcmode="lin" valueType="num">
                                      <p:cBhvr additive="base">
                                        <p:cTn id="30"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69764">
                                            <p:txEl>
                                              <p:pRg st="3" end="3"/>
                                            </p:txEl>
                                          </p:spTgt>
                                        </p:tgtEl>
                                        <p:attrNameLst>
                                          <p:attrName>style.visibility</p:attrName>
                                        </p:attrNameLst>
                                      </p:cBhvr>
                                      <p:to>
                                        <p:strVal val="visible"/>
                                      </p:to>
                                    </p:set>
                                    <p:anim calcmode="lin" valueType="num">
                                      <p:cBhvr additive="base">
                                        <p:cTn id="36"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69764">
                                            <p:txEl>
                                              <p:pRg st="4" end="4"/>
                                            </p:txEl>
                                          </p:spTgt>
                                        </p:tgtEl>
                                        <p:attrNameLst>
                                          <p:attrName>style.visibility</p:attrName>
                                        </p:attrNameLst>
                                      </p:cBhvr>
                                      <p:to>
                                        <p:strVal val="visible"/>
                                      </p:to>
                                    </p:set>
                                    <p:anim calcmode="lin" valueType="num">
                                      <p:cBhvr additive="base">
                                        <p:cTn id="42"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69764">
                                            <p:txEl>
                                              <p:pRg st="5" end="5"/>
                                            </p:txEl>
                                          </p:spTgt>
                                        </p:tgtEl>
                                        <p:attrNameLst>
                                          <p:attrName>style.visibility</p:attrName>
                                        </p:attrNameLst>
                                      </p:cBhvr>
                                      <p:to>
                                        <p:strVal val="visible"/>
                                      </p:to>
                                    </p:set>
                                    <p:anim calcmode="lin" valueType="num">
                                      <p:cBhvr additive="base">
                                        <p:cTn id="48" dur="500" fill="hold"/>
                                        <p:tgtEl>
                                          <p:spTgt spid="126976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697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69765"/>
                                        </p:tgtEl>
                                        <p:attrNameLst>
                                          <p:attrName>style.visibility</p:attrName>
                                        </p:attrNameLst>
                                      </p:cBhvr>
                                      <p:to>
                                        <p:strVal val="visible"/>
                                      </p:to>
                                    </p:set>
                                    <p:animEffect transition="in" filter="wipe(down)">
                                      <p:cBhvr>
                                        <p:cTn id="54" dur="500"/>
                                        <p:tgtEl>
                                          <p:spTgt spid="126976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269766"/>
                                        </p:tgtEl>
                                        <p:attrNameLst>
                                          <p:attrName>style.visibility</p:attrName>
                                        </p:attrNameLst>
                                      </p:cBhvr>
                                      <p:to>
                                        <p:strVal val="visible"/>
                                      </p:to>
                                    </p:set>
                                    <p:animEffect transition="in" filter="wipe(down)">
                                      <p:cBhvr>
                                        <p:cTn id="59" dur="500"/>
                                        <p:tgtEl>
                                          <p:spTgt spid="1269766"/>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69764">
                                            <p:txEl>
                                              <p:pRg st="6" end="6"/>
                                            </p:txEl>
                                          </p:spTgt>
                                        </p:tgtEl>
                                        <p:attrNameLst>
                                          <p:attrName>style.visibility</p:attrName>
                                        </p:attrNameLst>
                                      </p:cBhvr>
                                      <p:to>
                                        <p:strVal val="visible"/>
                                      </p:to>
                                    </p:set>
                                    <p:anim calcmode="lin" valueType="num">
                                      <p:cBhvr additive="base">
                                        <p:cTn id="64" dur="500" fill="hold"/>
                                        <p:tgtEl>
                                          <p:spTgt spid="1269764">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697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69764">
                                            <p:txEl>
                                              <p:pRg st="7" end="7"/>
                                            </p:txEl>
                                          </p:spTgt>
                                        </p:tgtEl>
                                        <p:attrNameLst>
                                          <p:attrName>style.visibility</p:attrName>
                                        </p:attrNameLst>
                                      </p:cBhvr>
                                      <p:to>
                                        <p:strVal val="visible"/>
                                      </p:to>
                                    </p:set>
                                    <p:anim calcmode="lin" valueType="num">
                                      <p:cBhvr additive="base">
                                        <p:cTn id="70" dur="500" fill="hold"/>
                                        <p:tgtEl>
                                          <p:spTgt spid="1269764">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6976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69764">
                                            <p:txEl>
                                              <p:pRg st="8" end="8"/>
                                            </p:txEl>
                                          </p:spTgt>
                                        </p:tgtEl>
                                        <p:attrNameLst>
                                          <p:attrName>style.visibility</p:attrName>
                                        </p:attrNameLst>
                                      </p:cBhvr>
                                      <p:to>
                                        <p:strVal val="visible"/>
                                      </p:to>
                                    </p:set>
                                    <p:anim calcmode="lin" valueType="num">
                                      <p:cBhvr additive="base">
                                        <p:cTn id="76" dur="500" fill="hold"/>
                                        <p:tgtEl>
                                          <p:spTgt spid="1269764">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6976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 satellite in geosynchronous                             orbit takes 24 hours to orbit the earth.                                   Thus, it can be above the same point of                                     the earth’s surface at all times, if desired.                            Find the necessary orbital radius, and express it in terms of earth radii. </a:t>
            </a:r>
            <a:r>
              <a:rPr lang="en-US" sz="2400" i="1" dirty="0">
                <a:latin typeface="+mn-lt"/>
                <a:sym typeface="Symbol" pitchFamily="18" charset="2"/>
              </a:rPr>
              <a:t>R</a:t>
            </a:r>
            <a:r>
              <a:rPr lang="en-US" sz="2400" baseline="-25000" dirty="0">
                <a:latin typeface="+mn-lt"/>
                <a:sym typeface="Symbol" pitchFamily="18" charset="2"/>
              </a:rPr>
              <a:t>E </a:t>
            </a:r>
            <a:r>
              <a:rPr lang="en-US" sz="2400" dirty="0">
                <a:solidFill>
                  <a:srgbClr val="000000"/>
                </a:solidFill>
                <a:latin typeface="+mn-lt"/>
                <a:sym typeface="Symbol" pitchFamily="18" charset="2"/>
              </a:rPr>
              <a:t>= </a:t>
            </a:r>
            <a:r>
              <a:rPr lang="en-US" sz="2400" dirty="0">
                <a:latin typeface="+mn-lt"/>
                <a:sym typeface="Symbol" pitchFamily="18" charset="2"/>
              </a:rPr>
              <a:t>6.3710</a:t>
            </a:r>
            <a:r>
              <a:rPr lang="en-US" sz="2400" baseline="30000" dirty="0">
                <a:latin typeface="+mn-lt"/>
                <a:sym typeface="Symbol" pitchFamily="18" charset="2"/>
              </a:rPr>
              <a:t>6</a:t>
            </a:r>
            <a:r>
              <a:rPr lang="en-US" sz="2400" dirty="0">
                <a:latin typeface="+mn-lt"/>
                <a:sym typeface="Symbol" pitchFamily="18" charset="2"/>
              </a:rPr>
              <a:t> m.</a:t>
            </a:r>
            <a:r>
              <a:rPr lang="en-US" sz="2400" dirty="0">
                <a:solidFill>
                  <a:srgbClr val="000000"/>
                </a:solidFill>
                <a:latin typeface="+mn-lt"/>
                <a:sym typeface="Symbol" pitchFamily="18" charset="2"/>
              </a:rPr>
              <a:t> </a:t>
            </a:r>
            <a:endParaRPr lang="en-US" sz="2400" dirty="0">
              <a:latin typeface="+mn-lt"/>
              <a:sym typeface="Symbol" pitchFamily="18" charset="2"/>
            </a:endParaRPr>
          </a:p>
          <a:p>
            <a:pPr>
              <a:spcBef>
                <a:spcPct val="20000"/>
              </a:spcBef>
              <a:defRPr/>
            </a:pPr>
            <a:r>
              <a:rPr lang="en-US" sz="2400" dirty="0">
                <a:latin typeface="+mn-lt"/>
                <a:sym typeface="Symbol" pitchFamily="18" charset="2"/>
              </a:rPr>
              <a:t>SOLUTION:  </a:t>
            </a:r>
            <a:r>
              <a:rPr lang="en-US" sz="2400" i="1" dirty="0">
                <a:latin typeface="+mn-lt"/>
                <a:sym typeface="Symbol" pitchFamily="18" charset="2"/>
              </a:rPr>
              <a:t>T</a:t>
            </a:r>
            <a:r>
              <a:rPr lang="en-US" sz="2400" dirty="0">
                <a:latin typeface="+mn-lt"/>
                <a:sym typeface="Symbol" pitchFamily="18" charset="2"/>
              </a:rPr>
              <a:t> = (24 h)(3600 s h</a:t>
            </a:r>
            <a:r>
              <a:rPr lang="en-US" sz="2400" baseline="30000" dirty="0">
                <a:latin typeface="+mn-lt"/>
                <a:sym typeface="Symbol" pitchFamily="18" charset="2"/>
              </a:rPr>
              <a:t>-1</a:t>
            </a:r>
            <a:r>
              <a:rPr lang="en-US" sz="2400" dirty="0">
                <a:latin typeface="+mn-lt"/>
                <a:sym typeface="Symbol" pitchFamily="18" charset="2"/>
              </a:rPr>
              <a:t>) = 86400 s.</a:t>
            </a:r>
          </a:p>
          <a:p>
            <a:pPr>
              <a:spcBef>
                <a:spcPct val="20000"/>
              </a:spcBef>
              <a:defRPr/>
            </a:pPr>
            <a:r>
              <a:rPr lang="en-US" sz="2400" dirty="0">
                <a:latin typeface="+mn-lt"/>
                <a:sym typeface="Symbol" pitchFamily="18" charset="2"/>
              </a:rPr>
              <a:t>Then from </a:t>
            </a:r>
            <a:r>
              <a:rPr lang="en-US" sz="2400" dirty="0" err="1">
                <a:latin typeface="+mn-lt"/>
                <a:sym typeface="Symbol" pitchFamily="18" charset="2"/>
              </a:rPr>
              <a:t>Kepler’s</a:t>
            </a:r>
            <a:r>
              <a:rPr lang="en-US" sz="2400" dirty="0">
                <a:latin typeface="+mn-lt"/>
                <a:sym typeface="Symbol" pitchFamily="18" charset="2"/>
              </a:rPr>
              <a:t> law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solidFill>
                  <a:srgbClr val="000000"/>
                </a:solidFill>
                <a:latin typeface="+mn-lt"/>
                <a:sym typeface="Symbol" pitchFamily="18" charset="2"/>
              </a:rPr>
              <a:t> we have</a:t>
            </a:r>
            <a:endParaRPr lang="en-US" sz="2400" dirty="0">
              <a:latin typeface="+mn-lt"/>
              <a:sym typeface="Symbol" pitchFamily="18" charset="2"/>
            </a:endParaRPr>
          </a:p>
          <a:p>
            <a:pPr>
              <a:spcBef>
                <a:spcPct val="20000"/>
              </a:spcBef>
              <a:defRPr/>
            </a:pPr>
            <a:r>
              <a:rPr lang="en-US" sz="2400" i="1" dirty="0">
                <a:latin typeface="+mn-lt"/>
                <a:sym typeface="Symbol" pitchFamily="18" charset="2"/>
              </a:rPr>
              <a:t>	r</a:t>
            </a:r>
            <a:r>
              <a:rPr lang="en-US" sz="2400" baseline="30000" dirty="0">
                <a:latin typeface="+mn-lt"/>
                <a:sym typeface="Symbol" pitchFamily="18" charset="2"/>
              </a:rPr>
              <a:t> 3</a:t>
            </a:r>
            <a:r>
              <a:rPr lang="en-US" sz="2400" dirty="0">
                <a:latin typeface="+mn-lt"/>
                <a:sym typeface="Symbol" pitchFamily="18" charset="2"/>
              </a:rPr>
              <a:t> = </a:t>
            </a:r>
            <a:r>
              <a:rPr lang="en-US" sz="2400" i="1" dirty="0">
                <a:latin typeface="+mn-lt"/>
                <a:sym typeface="Symbol" pitchFamily="18" charset="2"/>
              </a:rPr>
              <a:t>T</a:t>
            </a:r>
            <a:r>
              <a:rPr lang="en-US" sz="2400" baseline="30000" dirty="0">
                <a:latin typeface="+mn-lt"/>
                <a:sym typeface="Symbol" pitchFamily="18" charset="2"/>
              </a:rPr>
              <a:t> 2</a:t>
            </a:r>
            <a:r>
              <a:rPr lang="en-US" sz="2400" i="1" dirty="0">
                <a:latin typeface="+mn-lt"/>
                <a:sym typeface="Symbol" pitchFamily="18" charset="2"/>
              </a:rPr>
              <a:t>/ </a:t>
            </a:r>
            <a:r>
              <a:rPr lang="en-US" sz="2400" dirty="0">
                <a:latin typeface="+mn-lt"/>
                <a:sym typeface="Symbol" pitchFamily="18" charset="2"/>
              </a:rPr>
              <a:t>[ 4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p>
          <a:p>
            <a:pPr>
              <a:spcBef>
                <a:spcPct val="20000"/>
              </a:spcBef>
              <a:defRPr/>
            </a:pPr>
            <a:r>
              <a:rPr lang="en-US" sz="2400" i="1" dirty="0">
                <a:solidFill>
                  <a:srgbClr val="000000"/>
                </a:solidFill>
                <a:latin typeface="Arial"/>
                <a:sym typeface="Symbol" pitchFamily="18" charset="2"/>
              </a:rPr>
              <a:t>	r</a:t>
            </a:r>
            <a:r>
              <a:rPr lang="en-US" sz="2400" baseline="30000" dirty="0">
                <a:solidFill>
                  <a:srgbClr val="000000"/>
                </a:solidFill>
                <a:latin typeface="Arial"/>
                <a:sym typeface="Symbol" pitchFamily="18" charset="2"/>
              </a:rPr>
              <a:t> 3</a:t>
            </a:r>
            <a:r>
              <a:rPr lang="en-US" sz="2400" dirty="0">
                <a:solidFill>
                  <a:srgbClr val="000000"/>
                </a:solidFill>
                <a:latin typeface="Arial"/>
                <a:sym typeface="Symbol" pitchFamily="18" charset="2"/>
              </a:rPr>
              <a:t> = 86400</a:t>
            </a:r>
            <a:r>
              <a:rPr lang="en-US" sz="2400" baseline="30000" dirty="0">
                <a:solidFill>
                  <a:srgbClr val="000000"/>
                </a:solidFill>
                <a:latin typeface="Arial"/>
                <a:sym typeface="Symbol" pitchFamily="18" charset="2"/>
              </a:rPr>
              <a:t> 2</a:t>
            </a:r>
            <a:r>
              <a:rPr lang="en-US" sz="2400" i="1" dirty="0">
                <a:solidFill>
                  <a:srgbClr val="000000"/>
                </a:solidFill>
                <a:latin typeface="Arial"/>
                <a:sym typeface="Symbol" pitchFamily="18" charset="2"/>
              </a:rPr>
              <a:t>/ </a:t>
            </a:r>
            <a:r>
              <a:rPr lang="en-US" sz="2400" dirty="0">
                <a:solidFill>
                  <a:srgbClr val="000000"/>
                </a:solidFill>
                <a:latin typeface="Arial"/>
                <a:sym typeface="Symbol" pitchFamily="18" charset="2"/>
              </a:rPr>
              <a:t>[ 4</a:t>
            </a:r>
            <a:r>
              <a:rPr lang="en-US" sz="2400" baseline="30000" dirty="0">
                <a:solidFill>
                  <a:srgbClr val="000000"/>
                </a:solidFill>
                <a:latin typeface="Arial"/>
                <a:sym typeface="Symbol" pitchFamily="18" charset="2"/>
              </a:rPr>
              <a:t>2 </a:t>
            </a:r>
            <a:r>
              <a:rPr lang="en-US" sz="2400" i="1" dirty="0">
                <a:solidFill>
                  <a:srgbClr val="000000"/>
                </a:solidFill>
                <a:latin typeface="Arial"/>
                <a:sym typeface="Symbol" pitchFamily="18" charset="2"/>
              </a:rPr>
              <a:t>/ </a:t>
            </a:r>
            <a:r>
              <a:rPr lang="en-US" sz="2400" dirty="0">
                <a:solidFill>
                  <a:srgbClr val="000000"/>
                </a:solidFill>
                <a:latin typeface="Arial"/>
                <a:sym typeface="Symbol" pitchFamily="18" charset="2"/>
              </a:rPr>
              <a:t>(</a:t>
            </a:r>
            <a:r>
              <a:rPr lang="en-US" sz="2400" dirty="0">
                <a:solidFill>
                  <a:srgbClr val="000000"/>
                </a:solidFill>
                <a:latin typeface="Arial"/>
                <a:cs typeface="Courier New" pitchFamily="49" charset="0"/>
                <a:sym typeface="Symbol" pitchFamily="18" charset="2"/>
              </a:rPr>
              <a:t>6.67</a:t>
            </a:r>
            <a:r>
              <a:rPr lang="en-US" sz="2400" dirty="0">
                <a:solidFill>
                  <a:srgbClr val="000000"/>
                </a:solidFill>
                <a:latin typeface="Arial"/>
                <a:sym typeface="Symbol"/>
              </a:rPr>
              <a:t></a:t>
            </a:r>
            <a:r>
              <a:rPr lang="en-US" sz="2400" dirty="0">
                <a:solidFill>
                  <a:srgbClr val="000000"/>
                </a:solidFill>
                <a:latin typeface="Arial"/>
                <a:cs typeface="Courier New" pitchFamily="49" charset="0"/>
                <a:sym typeface="Symbol" pitchFamily="18" charset="2"/>
              </a:rPr>
              <a:t>10</a:t>
            </a:r>
            <a:r>
              <a:rPr lang="en-US" sz="2400" baseline="30000" dirty="0">
                <a:solidFill>
                  <a:srgbClr val="000000"/>
                </a:solidFill>
                <a:latin typeface="Arial"/>
                <a:cs typeface="Courier New" pitchFamily="49" charset="0"/>
                <a:sym typeface="Symbol" pitchFamily="18" charset="2"/>
              </a:rPr>
              <a:t>-11</a:t>
            </a:r>
            <a:r>
              <a:rPr lang="en-US" sz="2400" dirty="0">
                <a:solidFill>
                  <a:srgbClr val="000000"/>
                </a:solidFill>
                <a:latin typeface="Arial"/>
                <a:sym typeface="Symbol"/>
              </a:rPr>
              <a:t></a:t>
            </a:r>
            <a:r>
              <a:rPr lang="en-US" sz="2400" dirty="0">
                <a:latin typeface="Arial" pitchFamily="34" charset="0"/>
                <a:sym typeface="Symbol" pitchFamily="18" charset="2"/>
              </a:rPr>
              <a:t>5.9810</a:t>
            </a:r>
            <a:r>
              <a:rPr lang="en-US" sz="2400" baseline="30000" dirty="0">
                <a:latin typeface="Arial" pitchFamily="34" charset="0"/>
                <a:sym typeface="Symbol" pitchFamily="18" charset="2"/>
              </a:rPr>
              <a:t>24</a:t>
            </a:r>
            <a:r>
              <a:rPr lang="en-US" sz="2400" dirty="0">
                <a:solidFill>
                  <a:srgbClr val="000000"/>
                </a:solidFill>
                <a:latin typeface="Arial"/>
                <a:sym typeface="Symbol" pitchFamily="18" charset="2"/>
              </a:rPr>
              <a:t>) ] </a:t>
            </a:r>
          </a:p>
          <a:p>
            <a:pPr>
              <a:spcBef>
                <a:spcPct val="20000"/>
              </a:spcBef>
              <a:defRPr/>
            </a:pPr>
            <a:r>
              <a:rPr lang="en-US" sz="2400" dirty="0">
                <a:solidFill>
                  <a:srgbClr val="000000"/>
                </a:solidFill>
                <a:latin typeface="Arial"/>
                <a:sym typeface="Symbol" pitchFamily="18" charset="2"/>
              </a:rPr>
              <a:t>	    </a:t>
            </a:r>
            <a:r>
              <a:rPr lang="en-US" sz="2400" baseline="30000" dirty="0">
                <a:solidFill>
                  <a:srgbClr val="000000"/>
                </a:solidFill>
                <a:latin typeface="Arial"/>
                <a:sym typeface="Symbol" pitchFamily="18" charset="2"/>
              </a:rPr>
              <a:t> </a:t>
            </a:r>
            <a:r>
              <a:rPr lang="en-US" sz="2400" dirty="0">
                <a:solidFill>
                  <a:srgbClr val="000000"/>
                </a:solidFill>
                <a:latin typeface="Arial"/>
                <a:sym typeface="Symbol" pitchFamily="18" charset="2"/>
              </a:rPr>
              <a:t>= </a:t>
            </a:r>
            <a:r>
              <a:rPr lang="en-US" sz="2400" dirty="0">
                <a:latin typeface="Arial" pitchFamily="34" charset="0"/>
                <a:sym typeface="Symbol" pitchFamily="18" charset="2"/>
              </a:rPr>
              <a:t>7.5410</a:t>
            </a:r>
            <a:r>
              <a:rPr lang="en-US" sz="2400" baseline="30000" dirty="0">
                <a:latin typeface="Arial" pitchFamily="34" charset="0"/>
                <a:sym typeface="Symbol" pitchFamily="18" charset="2"/>
              </a:rPr>
              <a:t>22</a:t>
            </a:r>
          </a:p>
          <a:p>
            <a:pPr>
              <a:spcBef>
                <a:spcPct val="20000"/>
              </a:spcBef>
              <a:defRPr/>
            </a:pPr>
            <a:r>
              <a:rPr lang="en-US" sz="2400" i="1" dirty="0">
                <a:solidFill>
                  <a:srgbClr val="000000"/>
                </a:solidFill>
                <a:latin typeface="Arial"/>
                <a:sym typeface="Symbol" pitchFamily="18" charset="2"/>
              </a:rPr>
              <a:t>      r</a:t>
            </a:r>
            <a:r>
              <a:rPr lang="en-US" sz="2400" baseline="30000" dirty="0">
                <a:solidFill>
                  <a:srgbClr val="000000"/>
                </a:solidFill>
                <a:latin typeface="Arial"/>
                <a:sym typeface="Symbol" pitchFamily="18" charset="2"/>
              </a:rPr>
              <a:t> </a:t>
            </a:r>
            <a:r>
              <a:rPr lang="en-US" sz="2400" dirty="0">
                <a:solidFill>
                  <a:srgbClr val="000000"/>
                </a:solidFill>
                <a:latin typeface="Arial"/>
                <a:sym typeface="Symbol" pitchFamily="18" charset="2"/>
              </a:rPr>
              <a:t> = (42250474 m)(1 </a:t>
            </a:r>
            <a:r>
              <a:rPr lang="en-US" sz="2400" i="1" dirty="0">
                <a:solidFill>
                  <a:srgbClr val="000000"/>
                </a:solidFill>
                <a:latin typeface="Arial"/>
                <a:sym typeface="Symbol" pitchFamily="18" charset="2"/>
              </a:rPr>
              <a:t>R</a:t>
            </a:r>
            <a:r>
              <a:rPr lang="en-US" sz="2400" baseline="-25000" dirty="0">
                <a:solidFill>
                  <a:srgbClr val="000000"/>
                </a:solidFill>
                <a:latin typeface="Arial"/>
                <a:sym typeface="Symbol" pitchFamily="18" charset="2"/>
              </a:rPr>
              <a:t>E</a:t>
            </a:r>
            <a:r>
              <a:rPr lang="en-US" sz="2400" dirty="0">
                <a:solidFill>
                  <a:srgbClr val="000000"/>
                </a:solidFill>
                <a:latin typeface="Arial"/>
                <a:sym typeface="Symbol" pitchFamily="18" charset="2"/>
              </a:rPr>
              <a:t> </a:t>
            </a:r>
            <a:r>
              <a:rPr lang="en-US" sz="2400" i="1" dirty="0">
                <a:sym typeface="Symbol" pitchFamily="18" charset="2"/>
              </a:rPr>
              <a:t>/</a:t>
            </a:r>
            <a:r>
              <a:rPr lang="en-US" sz="2400" dirty="0">
                <a:solidFill>
                  <a:srgbClr val="000000"/>
                </a:solidFill>
                <a:latin typeface="Arial"/>
                <a:sym typeface="Symbol" pitchFamily="18" charset="2"/>
              </a:rPr>
              <a:t> 6.3710</a:t>
            </a:r>
            <a:r>
              <a:rPr lang="en-US" sz="2400" baseline="30000" dirty="0">
                <a:solidFill>
                  <a:srgbClr val="000000"/>
                </a:solidFill>
                <a:latin typeface="Arial"/>
                <a:sym typeface="Symbol" pitchFamily="18" charset="2"/>
              </a:rPr>
              <a:t>6</a:t>
            </a:r>
            <a:r>
              <a:rPr lang="en-US" sz="2400" dirty="0">
                <a:solidFill>
                  <a:srgbClr val="000000"/>
                </a:solidFill>
                <a:latin typeface="Arial"/>
                <a:sym typeface="Symbol" pitchFamily="18" charset="2"/>
              </a:rPr>
              <a:t> m) = 6.63 </a:t>
            </a:r>
            <a:r>
              <a:rPr lang="en-US" sz="2400" i="1" dirty="0">
                <a:solidFill>
                  <a:srgbClr val="000000"/>
                </a:solidFill>
                <a:latin typeface="Arial"/>
                <a:sym typeface="Symbol" pitchFamily="18" charset="2"/>
              </a:rPr>
              <a:t>R</a:t>
            </a:r>
            <a:r>
              <a:rPr lang="en-US" sz="2400" baseline="-25000" dirty="0">
                <a:solidFill>
                  <a:srgbClr val="000000"/>
                </a:solidFill>
                <a:latin typeface="Arial"/>
                <a:sym typeface="Symbol" pitchFamily="18" charset="2"/>
              </a:rPr>
              <a:t>E</a:t>
            </a:r>
            <a:r>
              <a:rPr lang="en-US" sz="2400" dirty="0">
                <a:solidFill>
                  <a:srgbClr val="000000"/>
                </a:solidFill>
                <a:latin typeface="Arial"/>
                <a:sym typeface="Symbol" pitchFamily="18" charset="2"/>
              </a:rPr>
              <a:t>.</a:t>
            </a:r>
          </a:p>
        </p:txBody>
      </p:sp>
      <p:sp>
        <p:nvSpPr>
          <p:cNvPr id="11" name="Rectangle 10"/>
          <p:cNvSpPr/>
          <p:nvPr/>
        </p:nvSpPr>
        <p:spPr>
          <a:xfrm>
            <a:off x="6400800" y="1899139"/>
            <a:ext cx="2743200" cy="144897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482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48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8" name="Oval 7"/>
          <p:cNvSpPr/>
          <p:nvPr/>
        </p:nvSpPr>
        <p:spPr>
          <a:xfrm>
            <a:off x="6443663" y="2222500"/>
            <a:ext cx="2671762" cy="731838"/>
          </a:xfrm>
          <a:prstGeom prst="ellipse">
            <a:avLst/>
          </a:prstGeom>
          <a:noFill/>
          <a:ln w="3175">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2" descr="http://mail.colonial.net/~hkaiter/aa_newest_images/spineart.gif"/>
          <p:cNvPicPr>
            <a:picLocks noChangeAspect="1" noChangeArrowheads="1" noCrop="1"/>
          </p:cNvPicPr>
          <p:nvPr/>
        </p:nvPicPr>
        <p:blipFill>
          <a:blip r:embed="rId6" cstate="print"/>
          <a:srcRect/>
          <a:stretch>
            <a:fillRect/>
          </a:stretch>
        </p:blipFill>
        <p:spPr bwMode="auto">
          <a:xfrm>
            <a:off x="7532688" y="2419350"/>
            <a:ext cx="533400" cy="534988"/>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a:endCxn id="8" idx="6"/>
          </p:cNvCxnSpPr>
          <p:nvPr/>
        </p:nvCxnSpPr>
        <p:spPr>
          <a:xfrm flipV="1">
            <a:off x="7850188" y="2589213"/>
            <a:ext cx="1265237" cy="841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7723188" y="2827338"/>
            <a:ext cx="141287" cy="187325"/>
          </a:xfrm>
          <a:prstGeom prst="can">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4">
                                            <p:txEl>
                                              <p:pRg st="0" end="0"/>
                                            </p:txEl>
                                          </p:spTgt>
                                        </p:tgtEl>
                                        <p:attrNameLst>
                                          <p:attrName>style.visibility</p:attrName>
                                        </p:attrNameLst>
                                      </p:cBhvr>
                                      <p:to>
                                        <p:strVal val="visible"/>
                                      </p:to>
                                    </p:set>
                                    <p:anim calcmode="lin" valueType="num">
                                      <p:cBhvr additive="base">
                                        <p:cTn id="7"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path" presetSubtype="0" repeatCount="indefinite" fill="hold" grpId="0" nodeType="clickEffect">
                                  <p:stCondLst>
                                    <p:cond delay="0"/>
                                  </p:stCondLst>
                                  <p:childTnLst>
                                    <p:animMotion origin="layout" path="M 3.05556E-6 -3.3025E-6 C 0.08073 -3.3025E-6 0.1467 -0.0222 0.1467 -0.04972 C 0.1467 -0.07701 0.08073 -0.09944 3.05556E-6 -0.09944 C -0.08073 -0.09944 -0.14618 -0.07701 -0.14618 -0.04972 C -0.14618 -0.0222 -0.08073 -3.3025E-6 3.05556E-6 -3.3025E-6 Z " pathEditMode="relative" rAng="0" ptsTypes="fffff">
                                      <p:cBhvr>
                                        <p:cTn id="25" dur="2000" fill="hold"/>
                                        <p:tgtEl>
                                          <p:spTgt spid="10"/>
                                        </p:tgtEl>
                                        <p:attrNameLst>
                                          <p:attrName>ppt_x</p:attrName>
                                          <p:attrName>ppt_y</p:attrName>
                                        </p:attrNameLst>
                                      </p:cBhvr>
                                      <p:rCtr x="0" y="-50"/>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69764">
                                            <p:txEl>
                                              <p:pRg st="1" end="1"/>
                                            </p:txEl>
                                          </p:spTgt>
                                        </p:tgtEl>
                                        <p:attrNameLst>
                                          <p:attrName>style.visibility</p:attrName>
                                        </p:attrNameLst>
                                      </p:cBhvr>
                                      <p:to>
                                        <p:strVal val="visible"/>
                                      </p:to>
                                    </p:set>
                                    <p:anim calcmode="lin" valueType="num">
                                      <p:cBhvr additive="base">
                                        <p:cTn id="30"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69764">
                                            <p:txEl>
                                              <p:pRg st="2" end="2"/>
                                            </p:txEl>
                                          </p:spTgt>
                                        </p:tgtEl>
                                        <p:attrNameLst>
                                          <p:attrName>style.visibility</p:attrName>
                                        </p:attrNameLst>
                                      </p:cBhvr>
                                      <p:to>
                                        <p:strVal val="visible"/>
                                      </p:to>
                                    </p:set>
                                    <p:anim calcmode="lin" valueType="num">
                                      <p:cBhvr additive="base">
                                        <p:cTn id="36"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69764">
                                            <p:txEl>
                                              <p:pRg st="3" end="3"/>
                                            </p:txEl>
                                          </p:spTgt>
                                        </p:tgtEl>
                                        <p:attrNameLst>
                                          <p:attrName>style.visibility</p:attrName>
                                        </p:attrNameLst>
                                      </p:cBhvr>
                                      <p:to>
                                        <p:strVal val="visible"/>
                                      </p:to>
                                    </p:set>
                                    <p:anim calcmode="lin" valueType="num">
                                      <p:cBhvr additive="base">
                                        <p:cTn id="42"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69764">
                                            <p:txEl>
                                              <p:pRg st="4" end="4"/>
                                            </p:txEl>
                                          </p:spTgt>
                                        </p:tgtEl>
                                        <p:attrNameLst>
                                          <p:attrName>style.visibility</p:attrName>
                                        </p:attrNameLst>
                                      </p:cBhvr>
                                      <p:to>
                                        <p:strVal val="visible"/>
                                      </p:to>
                                    </p:set>
                                    <p:anim calcmode="lin" valueType="num">
                                      <p:cBhvr additive="base">
                                        <p:cTn id="48"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69764">
                                            <p:txEl>
                                              <p:pRg st="5" end="5"/>
                                            </p:txEl>
                                          </p:spTgt>
                                        </p:tgtEl>
                                        <p:attrNameLst>
                                          <p:attrName>style.visibility</p:attrName>
                                        </p:attrNameLst>
                                      </p:cBhvr>
                                      <p:to>
                                        <p:strVal val="visible"/>
                                      </p:to>
                                    </p:set>
                                    <p:anim calcmode="lin" valueType="num">
                                      <p:cBhvr additive="base">
                                        <p:cTn id="54" dur="500" fill="hold"/>
                                        <p:tgtEl>
                                          <p:spTgt spid="126976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697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69764">
                                            <p:txEl>
                                              <p:pRg st="6" end="6"/>
                                            </p:txEl>
                                          </p:spTgt>
                                        </p:tgtEl>
                                        <p:attrNameLst>
                                          <p:attrName>style.visibility</p:attrName>
                                        </p:attrNameLst>
                                      </p:cBhvr>
                                      <p:to>
                                        <p:strVal val="visible"/>
                                      </p:to>
                                    </p:set>
                                    <p:anim calcmode="lin" valueType="num">
                                      <p:cBhvr additive="base">
                                        <p:cTn id="60" dur="500" fill="hold"/>
                                        <p:tgtEl>
                                          <p:spTgt spid="1269764">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697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subTnLst>
                                    <p:audio>
                                      <p:cMediaNode>
                                        <p:cTn display="0" masterRel="sameClick">
                                          <p:stCondLst>
                                            <p:cond evt="begin" delay="0">
                                              <p:tn val="6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7"/>
          <p:cNvSpPr>
            <a:spLocks noChangeArrowheads="1"/>
          </p:cNvSpPr>
          <p:nvPr/>
        </p:nvSpPr>
        <p:spPr bwMode="auto">
          <a:xfrm>
            <a:off x="684213" y="4852988"/>
            <a:ext cx="7775575" cy="2005012"/>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Kepler’s third law originally said that the square of the period was proportional to the cube of the radius – and nothing at all about what the constant of proportionality was. Newton’s law of gravitation was needed for that!</a:t>
            </a:r>
          </a:p>
        </p:txBody>
      </p:sp>
      <p:sp>
        <p:nvSpPr>
          <p:cNvPr id="35843"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584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5845" name="Rectangle 4"/>
          <p:cNvSpPr>
            <a:spLocks noChangeArrowheads="1"/>
          </p:cNvSpPr>
          <p:nvPr/>
        </p:nvSpPr>
        <p:spPr bwMode="auto">
          <a:xfrm>
            <a:off x="685800" y="1858963"/>
            <a:ext cx="7772400" cy="30083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0254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9450" y="1914525"/>
            <a:ext cx="7796213" cy="1208088"/>
          </a:xfrm>
          <a:prstGeom prst="rect">
            <a:avLst/>
          </a:prstGeom>
          <a:noFill/>
          <a:ln w="9525">
            <a:noFill/>
            <a:miter lim="800000"/>
            <a:headEnd/>
            <a:tailEnd/>
          </a:ln>
        </p:spPr>
      </p:pic>
      <p:grpSp>
        <p:nvGrpSpPr>
          <p:cNvPr id="2" name="Group 11"/>
          <p:cNvGrpSpPr>
            <a:grpSpLocks/>
          </p:cNvGrpSpPr>
          <p:nvPr/>
        </p:nvGrpSpPr>
        <p:grpSpPr bwMode="auto">
          <a:xfrm>
            <a:off x="828675" y="3101975"/>
            <a:ext cx="7464425" cy="465138"/>
            <a:chOff x="828675" y="3102026"/>
            <a:chExt cx="7464425" cy="464840"/>
          </a:xfrm>
        </p:grpSpPr>
        <p:sp>
          <p:nvSpPr>
            <p:cNvPr id="1302542"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5852"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5853"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
        <p:nvSpPr>
          <p:cNvPr id="1302545" name="Text Box 17"/>
          <p:cNvSpPr txBox="1">
            <a:spLocks noChangeArrowheads="1"/>
          </p:cNvSpPr>
          <p:nvPr/>
        </p:nvSpPr>
        <p:spPr bwMode="auto">
          <a:xfrm>
            <a:off x="700088" y="3630613"/>
            <a:ext cx="78009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a:t>
            </a: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-1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a:t>
            </a:r>
          </a:p>
        </p:txBody>
      </p:sp>
      <p:sp>
        <p:nvSpPr>
          <p:cNvPr id="1302546" name="Oval 18"/>
          <p:cNvSpPr>
            <a:spLocks noChangeArrowheads="1"/>
          </p:cNvSpPr>
          <p:nvPr/>
        </p:nvSpPr>
        <p:spPr bwMode="auto">
          <a:xfrm>
            <a:off x="679450" y="2560638"/>
            <a:ext cx="347663" cy="347662"/>
          </a:xfrm>
          <a:prstGeom prst="ellipse">
            <a:avLst/>
          </a:prstGeom>
          <a:noFill/>
          <a:ln w="19050">
            <a:solidFill>
              <a:srgbClr val="FF0000"/>
            </a:solidFill>
            <a:round/>
            <a:headEnd/>
            <a:tailEnd/>
          </a:ln>
        </p:spPr>
        <p:txBody>
          <a:bodyPr wrap="none" anchor="ctr"/>
          <a:lstStyle/>
          <a:p>
            <a:endParaRPr lang="en-US"/>
          </a:p>
        </p:txBody>
      </p:sp>
      <p:sp>
        <p:nvSpPr>
          <p:cNvPr id="13" name="Text Box 17"/>
          <p:cNvSpPr txBox="1">
            <a:spLocks noChangeArrowheads="1"/>
          </p:cNvSpPr>
          <p:nvPr/>
        </p:nvSpPr>
        <p:spPr bwMode="auto">
          <a:xfrm>
            <a:off x="698500" y="4049713"/>
            <a:ext cx="7800975" cy="831850"/>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a:t>
            </a:r>
            <a:r>
              <a:rPr lang="en-US" sz="2400" dirty="0">
                <a:solidFill>
                  <a:schemeClr val="hlink"/>
                </a:solidFill>
                <a:latin typeface="+mn-lt"/>
                <a:sym typeface="Symbol"/>
              </a:rPr>
              <a:t>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with </a:t>
            </a:r>
            <a:r>
              <a:rPr lang="en-US" sz="2400" dirty="0">
                <a:solidFill>
                  <a:schemeClr val="hlink"/>
                </a:solidFill>
                <a:latin typeface="+mn-lt"/>
                <a:sym typeface="Symbol" pitchFamily="18" charset="2"/>
              </a:rPr>
              <a:t>1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i="1" dirty="0">
                <a:solidFill>
                  <a:srgbClr val="009999"/>
                </a:solidFill>
                <a:latin typeface="Arial"/>
                <a:sym typeface="Symbol" pitchFamily="18" charset="2"/>
              </a:rPr>
              <a:t>GM </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(4</a:t>
            </a:r>
            <a:r>
              <a:rPr lang="en-US" sz="2400" baseline="30000" dirty="0">
                <a:solidFill>
                  <a:srgbClr val="009999"/>
                </a:solidFill>
                <a:latin typeface="Arial"/>
                <a:sym typeface="Symbol" pitchFamily="18" charset="2"/>
              </a:rPr>
              <a:t>2</a:t>
            </a:r>
            <a:r>
              <a:rPr lang="en-US" sz="2400" dirty="0">
                <a:solidFill>
                  <a:srgbClr val="009999"/>
                </a:solidFill>
                <a:latin typeface="Arial"/>
                <a:sym typeface="Symbol" pitchFamily="18" charset="2"/>
              </a:rPr>
              <a:t>) ] </a:t>
            </a:r>
            <a:r>
              <a:rPr lang="en-US" sz="2400" dirty="0">
                <a:solidFill>
                  <a:srgbClr val="009999"/>
                </a:solidFill>
                <a:latin typeface="Arial"/>
                <a:sym typeface="Symbol" pitchFamily="18" charset="2"/>
              </a:rPr>
              <a:t>being the constant of proportionality.</a:t>
            </a:r>
            <a:r>
              <a:rPr lang="en-US" sz="2400" dirty="0">
                <a:solidFill>
                  <a:schemeClr val="hlink"/>
                </a:solidFill>
                <a:latin typeface="+mn-lt"/>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2540"/>
                                        </p:tgtEl>
                                        <p:attrNameLst>
                                          <p:attrName>style.visibility</p:attrName>
                                        </p:attrNameLst>
                                      </p:cBhvr>
                                      <p:to>
                                        <p:strVal val="visible"/>
                                      </p:to>
                                    </p:set>
                                    <p:anim calcmode="lin" valueType="num">
                                      <p:cBhvr additive="base">
                                        <p:cTn id="7" dur="500" fill="hold"/>
                                        <p:tgtEl>
                                          <p:spTgt spid="1302540"/>
                                        </p:tgtEl>
                                        <p:attrNameLst>
                                          <p:attrName>ppt_x</p:attrName>
                                        </p:attrNameLst>
                                      </p:cBhvr>
                                      <p:tavLst>
                                        <p:tav tm="0">
                                          <p:val>
                                            <p:strVal val="#ppt_x"/>
                                          </p:val>
                                        </p:tav>
                                        <p:tav tm="100000">
                                          <p:val>
                                            <p:strVal val="#ppt_x"/>
                                          </p:val>
                                        </p:tav>
                                      </p:tavLst>
                                    </p:anim>
                                    <p:anim calcmode="lin" valueType="num">
                                      <p:cBhvr additive="base">
                                        <p:cTn id="8" dur="500" fill="hold"/>
                                        <p:tgtEl>
                                          <p:spTgt spid="13025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02545">
                                            <p:txEl>
                                              <p:pRg st="0" end="0"/>
                                            </p:txEl>
                                          </p:spTgt>
                                        </p:tgtEl>
                                        <p:attrNameLst>
                                          <p:attrName>style.visibility</p:attrName>
                                        </p:attrNameLst>
                                      </p:cBhvr>
                                      <p:to>
                                        <p:strVal val="visible"/>
                                      </p:to>
                                    </p:set>
                                    <p:anim calcmode="lin" valueType="num">
                                      <p:cBhvr additive="base">
                                        <p:cTn id="20" dur="500" fill="hold"/>
                                        <p:tgtEl>
                                          <p:spTgt spid="130254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025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02546"/>
                                        </p:tgtEl>
                                        <p:attrNameLst>
                                          <p:attrName>style.visibility</p:attrName>
                                        </p:attrNameLst>
                                      </p:cBhvr>
                                      <p:to>
                                        <p:strVal val="visible"/>
                                      </p:to>
                                    </p:set>
                                    <p:anim calcmode="lin" valueType="num">
                                      <p:cBhvr>
                                        <p:cTn id="32" dur="500" fill="hold"/>
                                        <p:tgtEl>
                                          <p:spTgt spid="1302546"/>
                                        </p:tgtEl>
                                        <p:attrNameLst>
                                          <p:attrName>ppt_w</p:attrName>
                                        </p:attrNameLst>
                                      </p:cBhvr>
                                      <p:tavLst>
                                        <p:tav tm="0">
                                          <p:val>
                                            <p:fltVal val="0"/>
                                          </p:val>
                                        </p:tav>
                                        <p:tav tm="100000">
                                          <p:val>
                                            <p:strVal val="#ppt_w"/>
                                          </p:val>
                                        </p:tav>
                                      </p:tavLst>
                                    </p:anim>
                                    <p:anim calcmode="lin" valueType="num">
                                      <p:cBhvr>
                                        <p:cTn id="33" dur="500" fill="hold"/>
                                        <p:tgtEl>
                                          <p:spTgt spid="1302546"/>
                                        </p:tgtEl>
                                        <p:attrNameLst>
                                          <p:attrName>ppt_h</p:attrName>
                                        </p:attrNameLst>
                                      </p:cBhvr>
                                      <p:tavLst>
                                        <p:tav tm="0">
                                          <p:val>
                                            <p:fltVal val="0"/>
                                          </p:val>
                                        </p:tav>
                                        <p:tav tm="100000">
                                          <p:val>
                                            <p:strVal val="#ppt_h"/>
                                          </p:val>
                                        </p:tav>
                                      </p:tavLst>
                                    </p:anim>
                                    <p:animEffect transition="in" filter="fade">
                                      <p:cBhvr>
                                        <p:cTn id="34" dur="500"/>
                                        <p:tgtEl>
                                          <p:spTgt spid="1302546"/>
                                        </p:tgtEl>
                                      </p:cBhvr>
                                    </p:animEffect>
                                  </p:childTnLst>
                                  <p:subTnLst>
                                    <p:audio>
                                      <p:cMediaNode>
                                        <p:cTn display="0" masterRel="sameClick">
                                          <p:stCondLst>
                                            <p:cond evt="begin" delay="0">
                                              <p:tn val="30"/>
                                            </p:cond>
                                          </p:stCondLst>
                                          <p:endCondLst>
                                            <p:cond evt="onStopAudio" delay="0">
                                              <p:tgtEl>
                                                <p:sldTgt/>
                                              </p:tgtEl>
                                            </p:cond>
                                          </p:endCondLst>
                                        </p:cTn>
                                        <p:tgtEl>
                                          <p:sndTgt r:embed="rId6"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additive="base">
                                        <p:cTn id="3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53975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6868" name="Rectangle 4"/>
          <p:cNvSpPr>
            <a:spLocks noChangeArrowheads="1"/>
          </p:cNvSpPr>
          <p:nvPr/>
        </p:nvSpPr>
        <p:spPr bwMode="auto">
          <a:xfrm>
            <a:off x="685800" y="1873250"/>
            <a:ext cx="7772400" cy="49847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16884"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150" y="1866900"/>
            <a:ext cx="7729538" cy="1677988"/>
          </a:xfrm>
          <a:prstGeom prst="rect">
            <a:avLst/>
          </a:prstGeom>
          <a:noFill/>
          <a:ln w="9525">
            <a:noFill/>
            <a:miter lim="800000"/>
            <a:headEnd/>
            <a:tailEnd/>
          </a:ln>
        </p:spPr>
      </p:pic>
      <p:sp>
        <p:nvSpPr>
          <p:cNvPr id="1316889" name="Text Box 25"/>
          <p:cNvSpPr txBox="1">
            <a:spLocks noChangeArrowheads="1"/>
          </p:cNvSpPr>
          <p:nvPr/>
        </p:nvSpPr>
        <p:spPr bwMode="auto">
          <a:xfrm>
            <a:off x="782638" y="4251325"/>
            <a:ext cx="6551612" cy="461963"/>
          </a:xfrm>
          <a:prstGeom prst="rect">
            <a:avLst/>
          </a:prstGeom>
          <a:noFill/>
          <a:ln w="9525">
            <a:noFill/>
            <a:miter lim="800000"/>
            <a:headEnd/>
            <a:tailEnd/>
          </a:ln>
          <a:effectLst/>
        </p:spPr>
        <p:txBody>
          <a:bodyPr>
            <a:spAutoFit/>
          </a:bodyPr>
          <a:lstStyle/>
          <a:p>
            <a:pPr>
              <a:defRPr/>
            </a:pPr>
            <a:r>
              <a:rPr lang="en-US" sz="2400" dirty="0">
                <a:solidFill>
                  <a:schemeClr val="hlink"/>
                </a:solidFill>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p>
        </p:txBody>
      </p:sp>
      <p:sp>
        <p:nvSpPr>
          <p:cNvPr id="1316890" name="Text Box 26"/>
          <p:cNvSpPr txBox="1">
            <a:spLocks noChangeArrowheads="1"/>
          </p:cNvSpPr>
          <p:nvPr/>
        </p:nvSpPr>
        <p:spPr bwMode="auto">
          <a:xfrm>
            <a:off x="1087438" y="4703763"/>
            <a:ext cx="6551612" cy="461962"/>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 </a:t>
            </a:r>
            <a:r>
              <a:rPr lang="en-US" sz="24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1/2</a:t>
            </a:r>
          </a:p>
        </p:txBody>
      </p:sp>
      <p:sp>
        <p:nvSpPr>
          <p:cNvPr id="1316891" name="Text Box 27"/>
          <p:cNvSpPr txBox="1">
            <a:spLocks noChangeArrowheads="1"/>
          </p:cNvSpPr>
          <p:nvPr/>
        </p:nvSpPr>
        <p:spPr bwMode="auto">
          <a:xfrm>
            <a:off x="1092200" y="5191125"/>
            <a:ext cx="6551613"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baseline="30000" dirty="0">
                <a:solidFill>
                  <a:schemeClr val="hlink"/>
                </a:solidFill>
                <a:latin typeface="+mn-lt"/>
                <a:sym typeface="Symbol" pitchFamily="18" charset="2"/>
              </a:rPr>
              <a:t>1/2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3/2</a:t>
            </a:r>
          </a:p>
        </p:txBody>
      </p:sp>
      <p:sp>
        <p:nvSpPr>
          <p:cNvPr id="1316892" name="Text Box 28"/>
          <p:cNvSpPr txBox="1">
            <a:spLocks noChangeArrowheads="1"/>
          </p:cNvSpPr>
          <p:nvPr/>
        </p:nvSpPr>
        <p:spPr bwMode="auto">
          <a:xfrm>
            <a:off x="828675" y="5665788"/>
            <a:ext cx="6551613"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3/2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16893" name="Oval 29"/>
          <p:cNvSpPr>
            <a:spLocks noChangeArrowheads="1"/>
          </p:cNvSpPr>
          <p:nvPr/>
        </p:nvSpPr>
        <p:spPr bwMode="auto">
          <a:xfrm>
            <a:off x="3009900" y="3248025"/>
            <a:ext cx="347663" cy="347663"/>
          </a:xfrm>
          <a:prstGeom prst="ellipse">
            <a:avLst/>
          </a:prstGeom>
          <a:noFill/>
          <a:ln w="19050">
            <a:solidFill>
              <a:srgbClr val="FF0000"/>
            </a:solidFill>
            <a:round/>
            <a:headEnd/>
            <a:tailEnd/>
          </a:ln>
        </p:spPr>
        <p:txBody>
          <a:bodyPr wrap="none" anchor="ctr"/>
          <a:lstStyle/>
          <a:p>
            <a:endParaRPr lang="en-US"/>
          </a:p>
        </p:txBody>
      </p:sp>
      <p:grpSp>
        <p:nvGrpSpPr>
          <p:cNvPr id="2" name="Group 14"/>
          <p:cNvGrpSpPr>
            <a:grpSpLocks/>
          </p:cNvGrpSpPr>
          <p:nvPr/>
        </p:nvGrpSpPr>
        <p:grpSpPr bwMode="auto">
          <a:xfrm>
            <a:off x="828675" y="3721100"/>
            <a:ext cx="7464425" cy="465138"/>
            <a:chOff x="828675" y="3102026"/>
            <a:chExt cx="7464425" cy="464840"/>
          </a:xfrm>
        </p:grpSpPr>
        <p:sp>
          <p:nvSpPr>
            <p:cNvPr id="16"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6877"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6878"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6884"/>
                                        </p:tgtEl>
                                        <p:attrNameLst>
                                          <p:attrName>style.visibility</p:attrName>
                                        </p:attrNameLst>
                                      </p:cBhvr>
                                      <p:to>
                                        <p:strVal val="visible"/>
                                      </p:to>
                                    </p:set>
                                    <p:anim calcmode="lin" valueType="num">
                                      <p:cBhvr additive="base">
                                        <p:cTn id="7" dur="500" fill="hold"/>
                                        <p:tgtEl>
                                          <p:spTgt spid="1316884"/>
                                        </p:tgtEl>
                                        <p:attrNameLst>
                                          <p:attrName>ppt_x</p:attrName>
                                        </p:attrNameLst>
                                      </p:cBhvr>
                                      <p:tavLst>
                                        <p:tav tm="0">
                                          <p:val>
                                            <p:strVal val="#ppt_x"/>
                                          </p:val>
                                        </p:tav>
                                        <p:tav tm="100000">
                                          <p:val>
                                            <p:strVal val="#ppt_x"/>
                                          </p:val>
                                        </p:tav>
                                      </p:tavLst>
                                    </p:anim>
                                    <p:anim calcmode="lin" valueType="num">
                                      <p:cBhvr additive="base">
                                        <p:cTn id="8" dur="500" fill="hold"/>
                                        <p:tgtEl>
                                          <p:spTgt spid="13168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16889">
                                            <p:txEl>
                                              <p:pRg st="0" end="0"/>
                                            </p:txEl>
                                          </p:spTgt>
                                        </p:tgtEl>
                                        <p:attrNameLst>
                                          <p:attrName>style.visibility</p:attrName>
                                        </p:attrNameLst>
                                      </p:cBhvr>
                                      <p:to>
                                        <p:strVal val="visible"/>
                                      </p:to>
                                    </p:set>
                                    <p:anim calcmode="lin" valueType="num">
                                      <p:cBhvr additive="base">
                                        <p:cTn id="20" dur="500" fill="hold"/>
                                        <p:tgtEl>
                                          <p:spTgt spid="1316889">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168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16890">
                                            <p:txEl>
                                              <p:pRg st="0" end="0"/>
                                            </p:txEl>
                                          </p:spTgt>
                                        </p:tgtEl>
                                        <p:attrNameLst>
                                          <p:attrName>style.visibility</p:attrName>
                                        </p:attrNameLst>
                                      </p:cBhvr>
                                      <p:to>
                                        <p:strVal val="visible"/>
                                      </p:to>
                                    </p:set>
                                    <p:anim calcmode="lin" valueType="num">
                                      <p:cBhvr additive="base">
                                        <p:cTn id="26" dur="500" fill="hold"/>
                                        <p:tgtEl>
                                          <p:spTgt spid="131689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168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16891">
                                            <p:txEl>
                                              <p:pRg st="0" end="0"/>
                                            </p:txEl>
                                          </p:spTgt>
                                        </p:tgtEl>
                                        <p:attrNameLst>
                                          <p:attrName>style.visibility</p:attrName>
                                        </p:attrNameLst>
                                      </p:cBhvr>
                                      <p:to>
                                        <p:strVal val="visible"/>
                                      </p:to>
                                    </p:set>
                                    <p:anim calcmode="lin" valueType="num">
                                      <p:cBhvr additive="base">
                                        <p:cTn id="32" dur="500" fill="hold"/>
                                        <p:tgtEl>
                                          <p:spTgt spid="131689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16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16892">
                                            <p:txEl>
                                              <p:pRg st="0" end="0"/>
                                            </p:txEl>
                                          </p:spTgt>
                                        </p:tgtEl>
                                        <p:attrNameLst>
                                          <p:attrName>style.visibility</p:attrName>
                                        </p:attrNameLst>
                                      </p:cBhvr>
                                      <p:to>
                                        <p:strVal val="visible"/>
                                      </p:to>
                                    </p:set>
                                    <p:anim calcmode="lin" valueType="num">
                                      <p:cBhvr additive="base">
                                        <p:cTn id="38" dur="500" fill="hold"/>
                                        <p:tgtEl>
                                          <p:spTgt spid="131689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168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316893"/>
                                        </p:tgtEl>
                                        <p:attrNameLst>
                                          <p:attrName>style.visibility</p:attrName>
                                        </p:attrNameLst>
                                      </p:cBhvr>
                                      <p:to>
                                        <p:strVal val="visible"/>
                                      </p:to>
                                    </p:set>
                                    <p:anim calcmode="lin" valueType="num">
                                      <p:cBhvr>
                                        <p:cTn id="44" dur="500" fill="hold"/>
                                        <p:tgtEl>
                                          <p:spTgt spid="1316893"/>
                                        </p:tgtEl>
                                        <p:attrNameLst>
                                          <p:attrName>ppt_w</p:attrName>
                                        </p:attrNameLst>
                                      </p:cBhvr>
                                      <p:tavLst>
                                        <p:tav tm="0">
                                          <p:val>
                                            <p:fltVal val="0"/>
                                          </p:val>
                                        </p:tav>
                                        <p:tav tm="100000">
                                          <p:val>
                                            <p:strVal val="#ppt_w"/>
                                          </p:val>
                                        </p:tav>
                                      </p:tavLst>
                                    </p:anim>
                                    <p:anim calcmode="lin" valueType="num">
                                      <p:cBhvr>
                                        <p:cTn id="45" dur="500" fill="hold"/>
                                        <p:tgtEl>
                                          <p:spTgt spid="1316893"/>
                                        </p:tgtEl>
                                        <p:attrNameLst>
                                          <p:attrName>ppt_h</p:attrName>
                                        </p:attrNameLst>
                                      </p:cBhvr>
                                      <p:tavLst>
                                        <p:tav tm="0">
                                          <p:val>
                                            <p:fltVal val="0"/>
                                          </p:val>
                                        </p:tav>
                                        <p:tav tm="100000">
                                          <p:val>
                                            <p:strVal val="#ppt_h"/>
                                          </p:val>
                                        </p:tav>
                                      </p:tavLst>
                                    </p:anim>
                                    <p:animEffect transition="in" filter="fade">
                                      <p:cBhvr>
                                        <p:cTn id="46" dur="500"/>
                                        <p:tgtEl>
                                          <p:spTgt spid="1316893"/>
                                        </p:tgtEl>
                                      </p:cBhvr>
                                    </p:animEffect>
                                  </p:childTnLst>
                                  <p:subTnLst>
                                    <p:audio>
                                      <p:cMediaNode>
                                        <p:cTn display="0" masterRel="sameClick">
                                          <p:stCondLst>
                                            <p:cond evt="begin" delay="0">
                                              <p:tn val="42"/>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78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7892"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27125"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2788" y="1914525"/>
            <a:ext cx="7713662" cy="1822450"/>
          </a:xfrm>
          <a:prstGeom prst="rect">
            <a:avLst/>
          </a:prstGeom>
          <a:noFill/>
          <a:ln w="9525">
            <a:noFill/>
            <a:miter lim="800000"/>
            <a:headEnd/>
            <a:tailEnd/>
          </a:ln>
        </p:spPr>
      </p:pic>
      <p:sp>
        <p:nvSpPr>
          <p:cNvPr id="1327130" name="Text Box 26"/>
          <p:cNvSpPr txBox="1">
            <a:spLocks noChangeArrowheads="1"/>
          </p:cNvSpPr>
          <p:nvPr/>
        </p:nvSpPr>
        <p:spPr bwMode="auto">
          <a:xfrm>
            <a:off x="798513" y="4152900"/>
            <a:ext cx="4265612"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1" name="Text Box 27"/>
          <p:cNvSpPr txBox="1">
            <a:spLocks noChangeArrowheads="1"/>
          </p:cNvSpPr>
          <p:nvPr/>
        </p:nvSpPr>
        <p:spPr bwMode="auto">
          <a:xfrm>
            <a:off x="800100" y="4537075"/>
            <a:ext cx="3913188"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2" name="Text Box 28"/>
          <p:cNvSpPr txBox="1">
            <a:spLocks noChangeArrowheads="1"/>
          </p:cNvSpPr>
          <p:nvPr/>
        </p:nvSpPr>
        <p:spPr bwMode="auto">
          <a:xfrm>
            <a:off x="796925" y="4935538"/>
            <a:ext cx="39401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dirty="0">
                <a:solidFill>
                  <a:schemeClr val="hlink"/>
                </a:solidFill>
                <a:latin typeface="+mn-lt"/>
                <a:sym typeface="Symbol" pitchFamily="18" charset="2"/>
              </a:rPr>
              <a:t> = 8</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64</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3" name="Text Box 29"/>
          <p:cNvSpPr txBox="1">
            <a:spLocks noChangeArrowheads="1"/>
          </p:cNvSpPr>
          <p:nvPr/>
        </p:nvSpPr>
        <p:spPr bwMode="auto">
          <a:xfrm>
            <a:off x="1431925" y="5322888"/>
            <a:ext cx="6643688" cy="461962"/>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 }</a:t>
            </a:r>
          </a:p>
        </p:txBody>
      </p:sp>
      <p:sp>
        <p:nvSpPr>
          <p:cNvPr id="1327134" name="Text Box 30"/>
          <p:cNvSpPr txBox="1">
            <a:spLocks noChangeArrowheads="1"/>
          </p:cNvSpPr>
          <p:nvPr/>
        </p:nvSpPr>
        <p:spPr bwMode="auto">
          <a:xfrm>
            <a:off x="1039813" y="5699125"/>
            <a:ext cx="3975100"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64</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endParaRPr lang="en-US" sz="2400" dirty="0">
              <a:solidFill>
                <a:schemeClr val="hlink"/>
              </a:solidFill>
              <a:latin typeface="+mn-lt"/>
              <a:sym typeface="Symbol" pitchFamily="18" charset="2"/>
            </a:endParaRPr>
          </a:p>
        </p:txBody>
      </p:sp>
      <p:sp>
        <p:nvSpPr>
          <p:cNvPr id="1327135" name="Line 31"/>
          <p:cNvSpPr>
            <a:spLocks noChangeShapeType="1"/>
          </p:cNvSpPr>
          <p:nvPr/>
        </p:nvSpPr>
        <p:spPr bwMode="auto">
          <a:xfrm flipV="1">
            <a:off x="2943225" y="5486400"/>
            <a:ext cx="1474788" cy="195263"/>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6" name="Line 32"/>
          <p:cNvSpPr>
            <a:spLocks noChangeShapeType="1"/>
          </p:cNvSpPr>
          <p:nvPr/>
        </p:nvSpPr>
        <p:spPr bwMode="auto">
          <a:xfrm flipV="1">
            <a:off x="5307013" y="5486400"/>
            <a:ext cx="1501775" cy="157163"/>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7" name="Line 33"/>
          <p:cNvSpPr>
            <a:spLocks noChangeShapeType="1"/>
          </p:cNvSpPr>
          <p:nvPr/>
        </p:nvSpPr>
        <p:spPr bwMode="auto">
          <a:xfrm flipV="1">
            <a:off x="1504950" y="5821363"/>
            <a:ext cx="442913" cy="1857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8" name="Line 34"/>
          <p:cNvSpPr>
            <a:spLocks noChangeShapeType="1"/>
          </p:cNvSpPr>
          <p:nvPr/>
        </p:nvSpPr>
        <p:spPr bwMode="auto">
          <a:xfrm flipV="1">
            <a:off x="2070100" y="5795963"/>
            <a:ext cx="433388" cy="2111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9" name="Text Box 35"/>
          <p:cNvSpPr txBox="1">
            <a:spLocks noChangeArrowheads="1"/>
          </p:cNvSpPr>
          <p:nvPr/>
        </p:nvSpPr>
        <p:spPr bwMode="auto">
          <a:xfrm>
            <a:off x="2125663" y="6088063"/>
            <a:ext cx="3975100"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64 = (</a:t>
            </a: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X</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Y</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3</a:t>
            </a:r>
          </a:p>
        </p:txBody>
      </p:sp>
      <p:sp>
        <p:nvSpPr>
          <p:cNvPr id="1327140" name="Text Box 36"/>
          <p:cNvSpPr txBox="1">
            <a:spLocks noChangeArrowheads="1"/>
          </p:cNvSpPr>
          <p:nvPr/>
        </p:nvSpPr>
        <p:spPr bwMode="auto">
          <a:xfrm>
            <a:off x="1704975" y="6448425"/>
            <a:ext cx="3975100" cy="461963"/>
          </a:xfrm>
          <a:prstGeom prst="rect">
            <a:avLst/>
          </a:prstGeom>
          <a:noFill/>
          <a:ln w="9525">
            <a:noFill/>
            <a:miter lim="800000"/>
            <a:headEnd/>
            <a:tailEnd/>
          </a:ln>
          <a:effectLst/>
        </p:spPr>
        <p:txBody>
          <a:bodyPr>
            <a:spAutoFit/>
          </a:bodyPr>
          <a:lstStyle/>
          <a:p>
            <a:pPr>
              <a:defRPr/>
            </a:pP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X</a:t>
            </a:r>
            <a:r>
              <a:rPr lang="en-US" sz="2400" baseline="-25000" dirty="0">
                <a:solidFill>
                  <a:schemeClr val="hlink"/>
                </a:solidFill>
                <a:latin typeface="+mn-lt"/>
                <a:sym typeface="Symbol" pitchFamily="18" charset="2"/>
              </a:rPr>
              <a:t> </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err="1">
                <a:solidFill>
                  <a:schemeClr val="hlink"/>
                </a:solidFill>
                <a:latin typeface="+mn-lt"/>
                <a:sym typeface="Symbol" pitchFamily="18" charset="2"/>
              </a:rPr>
              <a:t>r</a:t>
            </a:r>
            <a:r>
              <a:rPr lang="en-US" sz="2400" i="1" baseline="-25000" dirty="0" err="1">
                <a:solidFill>
                  <a:schemeClr val="hlink"/>
                </a:solidFill>
                <a:latin typeface="+mn-lt"/>
                <a:sym typeface="Symbol" pitchFamily="18" charset="2"/>
              </a:rPr>
              <a:t>Y</a:t>
            </a:r>
            <a:r>
              <a:rPr lang="en-US" sz="2400" dirty="0">
                <a:solidFill>
                  <a:schemeClr val="hlink"/>
                </a:solidFill>
                <a:latin typeface="+mn-lt"/>
                <a:sym typeface="Symbol" pitchFamily="18" charset="2"/>
              </a:rPr>
              <a:t> = 64</a:t>
            </a:r>
            <a:r>
              <a:rPr lang="en-US" sz="2400" baseline="30000" dirty="0">
                <a:solidFill>
                  <a:schemeClr val="hlink"/>
                </a:solidFill>
                <a:latin typeface="+mn-lt"/>
                <a:sym typeface="Symbol" pitchFamily="18" charset="2"/>
              </a:rPr>
              <a:t>1/3</a:t>
            </a:r>
            <a:r>
              <a:rPr lang="en-US" sz="2400" dirty="0">
                <a:solidFill>
                  <a:schemeClr val="hlink"/>
                </a:solidFill>
                <a:latin typeface="+mn-lt"/>
                <a:sym typeface="Symbol" pitchFamily="18" charset="2"/>
              </a:rPr>
              <a:t> = 4</a:t>
            </a:r>
            <a:endParaRPr lang="en-US" sz="2400" baseline="30000" dirty="0">
              <a:solidFill>
                <a:schemeClr val="hlink"/>
              </a:solidFill>
              <a:latin typeface="+mn-lt"/>
              <a:sym typeface="Symbol" pitchFamily="18" charset="2"/>
            </a:endParaRPr>
          </a:p>
        </p:txBody>
      </p:sp>
      <p:sp>
        <p:nvSpPr>
          <p:cNvPr id="1327141" name="Oval 37"/>
          <p:cNvSpPr>
            <a:spLocks noChangeArrowheads="1"/>
          </p:cNvSpPr>
          <p:nvPr/>
        </p:nvSpPr>
        <p:spPr bwMode="auto">
          <a:xfrm>
            <a:off x="2786063" y="3365500"/>
            <a:ext cx="346075" cy="346075"/>
          </a:xfrm>
          <a:prstGeom prst="ellipse">
            <a:avLst/>
          </a:prstGeom>
          <a:noFill/>
          <a:ln w="19050">
            <a:solidFill>
              <a:srgbClr val="FF0000"/>
            </a:solidFill>
            <a:round/>
            <a:headEnd/>
            <a:tailEnd/>
          </a:ln>
        </p:spPr>
        <p:txBody>
          <a:bodyPr wrap="none" anchor="ctr"/>
          <a:lstStyle/>
          <a:p>
            <a:endParaRPr lang="en-US"/>
          </a:p>
        </p:txBody>
      </p:sp>
      <p:grpSp>
        <p:nvGrpSpPr>
          <p:cNvPr id="2" name="Group 21"/>
          <p:cNvGrpSpPr>
            <a:grpSpLocks/>
          </p:cNvGrpSpPr>
          <p:nvPr/>
        </p:nvGrpSpPr>
        <p:grpSpPr bwMode="auto">
          <a:xfrm>
            <a:off x="828675" y="3748088"/>
            <a:ext cx="7464425" cy="465137"/>
            <a:chOff x="828675" y="3102026"/>
            <a:chExt cx="7464425" cy="464840"/>
          </a:xfrm>
        </p:grpSpPr>
        <p:sp>
          <p:nvSpPr>
            <p:cNvPr id="23"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7908"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7909"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7125"/>
                                        </p:tgtEl>
                                        <p:attrNameLst>
                                          <p:attrName>style.visibility</p:attrName>
                                        </p:attrNameLst>
                                      </p:cBhvr>
                                      <p:to>
                                        <p:strVal val="visible"/>
                                      </p:to>
                                    </p:set>
                                    <p:anim calcmode="lin" valueType="num">
                                      <p:cBhvr additive="base">
                                        <p:cTn id="7" dur="500" fill="hold"/>
                                        <p:tgtEl>
                                          <p:spTgt spid="1327125"/>
                                        </p:tgtEl>
                                        <p:attrNameLst>
                                          <p:attrName>ppt_x</p:attrName>
                                        </p:attrNameLst>
                                      </p:cBhvr>
                                      <p:tavLst>
                                        <p:tav tm="0">
                                          <p:val>
                                            <p:strVal val="#ppt_x"/>
                                          </p:val>
                                        </p:tav>
                                        <p:tav tm="100000">
                                          <p:val>
                                            <p:strVal val="#ppt_x"/>
                                          </p:val>
                                        </p:tav>
                                      </p:tavLst>
                                    </p:anim>
                                    <p:anim calcmode="lin" valueType="num">
                                      <p:cBhvr additive="base">
                                        <p:cTn id="8" dur="500" fill="hold"/>
                                        <p:tgtEl>
                                          <p:spTgt spid="1327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27130">
                                            <p:txEl>
                                              <p:pRg st="0" end="0"/>
                                            </p:txEl>
                                          </p:spTgt>
                                        </p:tgtEl>
                                        <p:attrNameLst>
                                          <p:attrName>style.visibility</p:attrName>
                                        </p:attrNameLst>
                                      </p:cBhvr>
                                      <p:to>
                                        <p:strVal val="visible"/>
                                      </p:to>
                                    </p:set>
                                    <p:anim calcmode="lin" valueType="num">
                                      <p:cBhvr additive="base">
                                        <p:cTn id="20" dur="500" fill="hold"/>
                                        <p:tgtEl>
                                          <p:spTgt spid="13271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271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27131">
                                            <p:txEl>
                                              <p:pRg st="0" end="0"/>
                                            </p:txEl>
                                          </p:spTgt>
                                        </p:tgtEl>
                                        <p:attrNameLst>
                                          <p:attrName>style.visibility</p:attrName>
                                        </p:attrNameLst>
                                      </p:cBhvr>
                                      <p:to>
                                        <p:strVal val="visible"/>
                                      </p:to>
                                    </p:set>
                                    <p:anim calcmode="lin" valueType="num">
                                      <p:cBhvr additive="base">
                                        <p:cTn id="26" dur="500" fill="hold"/>
                                        <p:tgtEl>
                                          <p:spTgt spid="132713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27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27132">
                                            <p:txEl>
                                              <p:pRg st="0" end="0"/>
                                            </p:txEl>
                                          </p:spTgt>
                                        </p:tgtEl>
                                        <p:attrNameLst>
                                          <p:attrName>style.visibility</p:attrName>
                                        </p:attrNameLst>
                                      </p:cBhvr>
                                      <p:to>
                                        <p:strVal val="visible"/>
                                      </p:to>
                                    </p:set>
                                    <p:anim calcmode="lin" valueType="num">
                                      <p:cBhvr additive="base">
                                        <p:cTn id="32" dur="500" fill="hold"/>
                                        <p:tgtEl>
                                          <p:spTgt spid="132713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271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27133">
                                            <p:txEl>
                                              <p:pRg st="0" end="0"/>
                                            </p:txEl>
                                          </p:spTgt>
                                        </p:tgtEl>
                                        <p:attrNameLst>
                                          <p:attrName>style.visibility</p:attrName>
                                        </p:attrNameLst>
                                      </p:cBhvr>
                                      <p:to>
                                        <p:strVal val="visible"/>
                                      </p:to>
                                    </p:set>
                                    <p:anim calcmode="lin" valueType="num">
                                      <p:cBhvr additive="base">
                                        <p:cTn id="38" dur="500" fill="hold"/>
                                        <p:tgtEl>
                                          <p:spTgt spid="132713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271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27135"/>
                                        </p:tgtEl>
                                        <p:attrNameLst>
                                          <p:attrName>style.visibility</p:attrName>
                                        </p:attrNameLst>
                                      </p:cBhvr>
                                      <p:to>
                                        <p:strVal val="visible"/>
                                      </p:to>
                                    </p:set>
                                    <p:animEffect transition="in" filter="wipe(down)">
                                      <p:cBhvr>
                                        <p:cTn id="44" dur="500"/>
                                        <p:tgtEl>
                                          <p:spTgt spid="1327135"/>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27136"/>
                                        </p:tgtEl>
                                        <p:attrNameLst>
                                          <p:attrName>style.visibility</p:attrName>
                                        </p:attrNameLst>
                                      </p:cBhvr>
                                      <p:to>
                                        <p:strVal val="visible"/>
                                      </p:to>
                                    </p:set>
                                    <p:animEffect transition="in" filter="wipe(down)">
                                      <p:cBhvr>
                                        <p:cTn id="49" dur="500"/>
                                        <p:tgtEl>
                                          <p:spTgt spid="1327136"/>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327134">
                                            <p:txEl>
                                              <p:pRg st="0" end="0"/>
                                            </p:txEl>
                                          </p:spTgt>
                                        </p:tgtEl>
                                        <p:attrNameLst>
                                          <p:attrName>style.visibility</p:attrName>
                                        </p:attrNameLst>
                                      </p:cBhvr>
                                      <p:to>
                                        <p:strVal val="visible"/>
                                      </p:to>
                                    </p:set>
                                    <p:anim calcmode="lin" valueType="num">
                                      <p:cBhvr additive="base">
                                        <p:cTn id="54" dur="500" fill="hold"/>
                                        <p:tgtEl>
                                          <p:spTgt spid="1327134">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3271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27137"/>
                                        </p:tgtEl>
                                        <p:attrNameLst>
                                          <p:attrName>style.visibility</p:attrName>
                                        </p:attrNameLst>
                                      </p:cBhvr>
                                      <p:to>
                                        <p:strVal val="visible"/>
                                      </p:to>
                                    </p:set>
                                    <p:animEffect transition="in" filter="wipe(down)">
                                      <p:cBhvr>
                                        <p:cTn id="60" dur="500"/>
                                        <p:tgtEl>
                                          <p:spTgt spid="132713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27138"/>
                                        </p:tgtEl>
                                        <p:attrNameLst>
                                          <p:attrName>style.visibility</p:attrName>
                                        </p:attrNameLst>
                                      </p:cBhvr>
                                      <p:to>
                                        <p:strVal val="visible"/>
                                      </p:to>
                                    </p:set>
                                    <p:animEffect transition="in" filter="wipe(down)">
                                      <p:cBhvr>
                                        <p:cTn id="65" dur="500"/>
                                        <p:tgtEl>
                                          <p:spTgt spid="1327138"/>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iterate type="lt">
                                    <p:tmPct val="10000"/>
                                  </p:iterate>
                                  <p:childTnLst>
                                    <p:set>
                                      <p:cBhvr>
                                        <p:cTn id="69" dur="1" fill="hold">
                                          <p:stCondLst>
                                            <p:cond delay="0"/>
                                          </p:stCondLst>
                                        </p:cTn>
                                        <p:tgtEl>
                                          <p:spTgt spid="1327139">
                                            <p:txEl>
                                              <p:pRg st="0" end="0"/>
                                            </p:txEl>
                                          </p:spTgt>
                                        </p:tgtEl>
                                        <p:attrNameLst>
                                          <p:attrName>style.visibility</p:attrName>
                                        </p:attrNameLst>
                                      </p:cBhvr>
                                      <p:to>
                                        <p:strVal val="visible"/>
                                      </p:to>
                                    </p:set>
                                    <p:anim calcmode="lin" valueType="num">
                                      <p:cBhvr additive="base">
                                        <p:cTn id="70" dur="500" fill="hold"/>
                                        <p:tgtEl>
                                          <p:spTgt spid="1327139">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3271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iterate type="lt">
                                    <p:tmPct val="10000"/>
                                  </p:iterate>
                                  <p:childTnLst>
                                    <p:set>
                                      <p:cBhvr>
                                        <p:cTn id="75" dur="1" fill="hold">
                                          <p:stCondLst>
                                            <p:cond delay="0"/>
                                          </p:stCondLst>
                                        </p:cTn>
                                        <p:tgtEl>
                                          <p:spTgt spid="1327140">
                                            <p:txEl>
                                              <p:pRg st="0" end="0"/>
                                            </p:txEl>
                                          </p:spTgt>
                                        </p:tgtEl>
                                        <p:attrNameLst>
                                          <p:attrName>style.visibility</p:attrName>
                                        </p:attrNameLst>
                                      </p:cBhvr>
                                      <p:to>
                                        <p:strVal val="visible"/>
                                      </p:to>
                                    </p:set>
                                    <p:anim calcmode="lin" valueType="num">
                                      <p:cBhvr additive="base">
                                        <p:cTn id="76" dur="500" fill="hold"/>
                                        <p:tgtEl>
                                          <p:spTgt spid="1327140">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3271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type.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27141"/>
                                        </p:tgtEl>
                                        <p:attrNameLst>
                                          <p:attrName>style.visibility</p:attrName>
                                        </p:attrNameLst>
                                      </p:cBhvr>
                                      <p:to>
                                        <p:strVal val="visible"/>
                                      </p:to>
                                    </p:set>
                                    <p:anim calcmode="lin" valueType="num">
                                      <p:cBhvr>
                                        <p:cTn id="82" dur="500" fill="hold"/>
                                        <p:tgtEl>
                                          <p:spTgt spid="1327141"/>
                                        </p:tgtEl>
                                        <p:attrNameLst>
                                          <p:attrName>ppt_w</p:attrName>
                                        </p:attrNameLst>
                                      </p:cBhvr>
                                      <p:tavLst>
                                        <p:tav tm="0">
                                          <p:val>
                                            <p:fltVal val="0"/>
                                          </p:val>
                                        </p:tav>
                                        <p:tav tm="100000">
                                          <p:val>
                                            <p:strVal val="#ppt_w"/>
                                          </p:val>
                                        </p:tav>
                                      </p:tavLst>
                                    </p:anim>
                                    <p:anim calcmode="lin" valueType="num">
                                      <p:cBhvr>
                                        <p:cTn id="83" dur="500" fill="hold"/>
                                        <p:tgtEl>
                                          <p:spTgt spid="1327141"/>
                                        </p:tgtEl>
                                        <p:attrNameLst>
                                          <p:attrName>ppt_h</p:attrName>
                                        </p:attrNameLst>
                                      </p:cBhvr>
                                      <p:tavLst>
                                        <p:tav tm="0">
                                          <p:val>
                                            <p:fltVal val="0"/>
                                          </p:val>
                                        </p:tav>
                                        <p:tav tm="100000">
                                          <p:val>
                                            <p:strVal val="#ppt_h"/>
                                          </p:val>
                                        </p:tav>
                                      </p:tavLst>
                                    </p:anim>
                                    <p:animEffect transition="in" filter="fade">
                                      <p:cBhvr>
                                        <p:cTn id="84" dur="500"/>
                                        <p:tgtEl>
                                          <p:spTgt spid="1327141"/>
                                        </p:tgtEl>
                                      </p:cBhvr>
                                    </p:animEffect>
                                  </p:childTnLst>
                                  <p:subTnLst>
                                    <p:audio>
                                      <p:cMediaNode>
                                        <p:cTn display="0" masterRel="sameClick">
                                          <p:stCondLst>
                                            <p:cond evt="begin" delay="0">
                                              <p:tn val="80"/>
                                            </p:cond>
                                          </p:stCondLst>
                                          <p:endCondLst>
                                            <p:cond evt="onStopAudio" delay="0">
                                              <p:tgtEl>
                                                <p:sldTgt/>
                                              </p:tgtEl>
                                            </p:cond>
                                          </p:endCondLst>
                                        </p:cTn>
                                        <p:tgtEl>
                                          <p:sndTgt r:embed="rId7"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61" name="Rectangle 17"/>
          <p:cNvSpPr>
            <a:spLocks noChangeArrowheads="1"/>
          </p:cNvSpPr>
          <p:nvPr/>
        </p:nvSpPr>
        <p:spPr bwMode="auto">
          <a:xfrm>
            <a:off x="685800" y="3395663"/>
            <a:ext cx="7772400" cy="3462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is accelerating upward at 2 ms</a:t>
            </a:r>
            <a:r>
              <a:rPr lang="en-US" sz="2400" baseline="30000" dirty="0">
                <a:latin typeface="+mn-lt"/>
              </a:rPr>
              <a:t>-2</a:t>
            </a:r>
            <a:r>
              <a:rPr lang="en-US" sz="2400" dirty="0">
                <a:latin typeface="+mn-lt"/>
              </a:rPr>
              <a:t>, what will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Since the elevator is accelerating upward at 2 ms</a:t>
            </a:r>
            <a:r>
              <a:rPr lang="en-US" sz="2400" baseline="30000" dirty="0">
                <a:latin typeface="+mn-lt"/>
                <a:sym typeface="Symbol" pitchFamily="18" charset="2"/>
              </a:rPr>
              <a:t>-2</a:t>
            </a:r>
            <a:r>
              <a:rPr lang="en-US" sz="2400" dirty="0">
                <a:latin typeface="+mn-lt"/>
                <a:sym typeface="Symbol" pitchFamily="18" charset="2"/>
              </a:rPr>
              <a:t> to meet the ball which is accelerating downward at 10 ms</a:t>
            </a:r>
            <a:r>
              <a:rPr lang="en-US" sz="2400" baseline="30000" dirty="0">
                <a:latin typeface="+mn-lt"/>
                <a:sym typeface="Symbol" pitchFamily="18" charset="2"/>
              </a:rPr>
              <a:t>-2</a:t>
            </a:r>
            <a:r>
              <a:rPr lang="en-US" sz="2400" dirty="0">
                <a:latin typeface="+mn-lt"/>
                <a:sym typeface="Symbol" pitchFamily="18" charset="2"/>
              </a:rPr>
              <a:t>, Dobson would observe an acceleration of 12 ms</a:t>
            </a:r>
            <a:r>
              <a:rPr lang="en-US" sz="2400" baseline="30000" dirty="0">
                <a:latin typeface="+mn-lt"/>
                <a:sym typeface="Symbol" pitchFamily="18" charset="2"/>
              </a:rPr>
              <a:t>-2</a:t>
            </a:r>
            <a:r>
              <a:rPr lang="en-US" sz="2400" dirty="0">
                <a:latin typeface="+mn-lt"/>
                <a:sym typeface="Symbol" pitchFamily="18" charset="2"/>
              </a:rPr>
              <a:t>.</a:t>
            </a:r>
          </a:p>
          <a:p>
            <a:pPr>
              <a:defRPr/>
            </a:pPr>
            <a:r>
              <a:rPr lang="en-US" sz="2400" dirty="0">
                <a:latin typeface="+mn-lt"/>
                <a:sym typeface="Symbol" pitchFamily="18" charset="2"/>
              </a:rPr>
              <a:t>If the elevator were accelerating downward at 2, he would observe an acceleration of 8 ms</a:t>
            </a:r>
            <a:r>
              <a:rPr lang="en-US" sz="2400" baseline="30000" dirty="0">
                <a:latin typeface="+mn-lt"/>
                <a:sym typeface="Symbol" pitchFamily="18" charset="2"/>
              </a:rPr>
              <a:t>-2</a:t>
            </a:r>
            <a:r>
              <a:rPr lang="en-US" sz="2400" dirty="0">
                <a:latin typeface="+mn-lt"/>
                <a:sym typeface="Symbol" pitchFamily="18" charset="2"/>
              </a:rPr>
              <a:t>.</a:t>
            </a:r>
          </a:p>
        </p:txBody>
      </p:sp>
      <p:sp>
        <p:nvSpPr>
          <p:cNvPr id="1286146" name="Rectangle 2"/>
          <p:cNvSpPr>
            <a:spLocks noChangeArrowheads="1"/>
          </p:cNvSpPr>
          <p:nvPr/>
        </p:nvSpPr>
        <p:spPr bwMode="auto">
          <a:xfrm>
            <a:off x="685800" y="1401763"/>
            <a:ext cx="7772400" cy="2008187"/>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Solving problems involving gravitational field</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Consider Dobson inside an elevator which                             is not moving…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If he drops a ball, it will accelerate downward                          at 10 ms</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as expected.</a:t>
            </a:r>
          </a:p>
        </p:txBody>
      </p:sp>
      <p:sp>
        <p:nvSpPr>
          <p:cNvPr id="3891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15"/>
          <p:cNvGrpSpPr>
            <a:grpSpLocks/>
          </p:cNvGrpSpPr>
          <p:nvPr/>
        </p:nvGrpSpPr>
        <p:grpSpPr bwMode="auto">
          <a:xfrm>
            <a:off x="7031038" y="1284288"/>
            <a:ext cx="1957387" cy="2112962"/>
            <a:chOff x="3916" y="1403"/>
            <a:chExt cx="1233" cy="1331"/>
          </a:xfrm>
        </p:grpSpPr>
        <p:sp>
          <p:nvSpPr>
            <p:cNvPr id="1286149" name="Rectangle 5"/>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8920" name="Rectangle 6"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892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6160" name="Oval 16"/>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6">
                                            <p:txEl>
                                              <p:pRg st="0" end="0"/>
                                            </p:txEl>
                                          </p:spTgt>
                                        </p:tgtEl>
                                        <p:attrNameLst>
                                          <p:attrName>style.visibility</p:attrName>
                                        </p:attrNameLst>
                                      </p:cBhvr>
                                      <p:to>
                                        <p:strVal val="visible"/>
                                      </p:to>
                                    </p:set>
                                    <p:anim calcmode="lin" valueType="num">
                                      <p:cBhvr additive="base">
                                        <p:cTn id="7" dur="500" fill="hold"/>
                                        <p:tgtEl>
                                          <p:spTgt spid="128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6">
                                            <p:txEl>
                                              <p:pRg st="1" end="1"/>
                                            </p:txEl>
                                          </p:spTgt>
                                        </p:tgtEl>
                                        <p:attrNameLst>
                                          <p:attrName>style.visibility</p:attrName>
                                        </p:attrNameLst>
                                      </p:cBhvr>
                                      <p:to>
                                        <p:strVal val="visible"/>
                                      </p:to>
                                    </p:set>
                                    <p:anim calcmode="lin" valueType="num">
                                      <p:cBhvr additive="base">
                                        <p:cTn id="13" dur="500" fill="hold"/>
                                        <p:tgtEl>
                                          <p:spTgt spid="128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6146">
                                            <p:txEl>
                                              <p:pRg st="2" end="2"/>
                                            </p:txEl>
                                          </p:spTgt>
                                        </p:tgtEl>
                                        <p:attrNameLst>
                                          <p:attrName>style.visibility</p:attrName>
                                        </p:attrNameLst>
                                      </p:cBhvr>
                                      <p:to>
                                        <p:strVal val="visible"/>
                                      </p:to>
                                    </p:set>
                                    <p:anim calcmode="lin" valueType="num">
                                      <p:cBhvr additive="base">
                                        <p:cTn id="22" dur="500" fill="hold"/>
                                        <p:tgtEl>
                                          <p:spTgt spid="128614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6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286160"/>
                                        </p:tgtEl>
                                        <p:attrNameLst>
                                          <p:attrName>style.visibility</p:attrName>
                                        </p:attrNameLst>
                                      </p:cBhvr>
                                      <p:to>
                                        <p:strVal val="visible"/>
                                      </p:to>
                                    </p:set>
                                    <p:animEffect transition="in" filter="fade">
                                      <p:cBhvr>
                                        <p:cTn id="26" dur="2000"/>
                                        <p:tgtEl>
                                          <p:spTgt spid="128616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1286160"/>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86161">
                                            <p:txEl>
                                              <p:pRg st="0" end="0"/>
                                            </p:txEl>
                                          </p:spTgt>
                                        </p:tgtEl>
                                        <p:attrNameLst>
                                          <p:attrName>style.visibility</p:attrName>
                                        </p:attrNameLst>
                                      </p:cBhvr>
                                      <p:to>
                                        <p:strVal val="visible"/>
                                      </p:to>
                                    </p:set>
                                    <p:anim calcmode="lin" valueType="num">
                                      <p:cBhvr additive="base">
                                        <p:cTn id="35" dur="500" fill="hold"/>
                                        <p:tgtEl>
                                          <p:spTgt spid="12861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861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86161">
                                            <p:txEl>
                                              <p:pRg st="1" end="1"/>
                                            </p:txEl>
                                          </p:spTgt>
                                        </p:tgtEl>
                                        <p:attrNameLst>
                                          <p:attrName>style.visibility</p:attrName>
                                        </p:attrNameLst>
                                      </p:cBhvr>
                                      <p:to>
                                        <p:strVal val="visible"/>
                                      </p:to>
                                    </p:set>
                                    <p:anim calcmode="lin" valueType="num">
                                      <p:cBhvr additive="base">
                                        <p:cTn id="41" dur="500" fill="hold"/>
                                        <p:tgtEl>
                                          <p:spTgt spid="12861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861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86161">
                                            <p:txEl>
                                              <p:pRg st="2" end="2"/>
                                            </p:txEl>
                                          </p:spTgt>
                                        </p:tgtEl>
                                        <p:attrNameLst>
                                          <p:attrName>style.visibility</p:attrName>
                                        </p:attrNameLst>
                                      </p:cBhvr>
                                      <p:to>
                                        <p:strVal val="visible"/>
                                      </p:to>
                                    </p:set>
                                    <p:anim calcmode="lin" valueType="num">
                                      <p:cBhvr additive="base">
                                        <p:cTn id="47" dur="500" fill="hold"/>
                                        <p:tgtEl>
                                          <p:spTgt spid="128616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61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86161">
                                            <p:txEl>
                                              <p:pRg st="3" end="3"/>
                                            </p:txEl>
                                          </p:spTgt>
                                        </p:tgtEl>
                                        <p:attrNameLst>
                                          <p:attrName>style.visibility</p:attrName>
                                        </p:attrNameLst>
                                      </p:cBhvr>
                                      <p:to>
                                        <p:strVal val="visible"/>
                                      </p:to>
                                    </p:set>
                                    <p:anim calcmode="lin" valueType="num">
                                      <p:cBhvr additive="base">
                                        <p:cTn id="53" dur="500" fill="hold"/>
                                        <p:tgtEl>
                                          <p:spTgt spid="128616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861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60" grpId="0" animBg="1"/>
      <p:bldP spid="128616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685800" y="1871663"/>
            <a:ext cx="7772400" cy="4986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were to accelerate downward at 10 ms</a:t>
            </a:r>
            <a:r>
              <a:rPr lang="en-US" sz="2400" baseline="30000" dirty="0">
                <a:latin typeface="+mn-lt"/>
              </a:rPr>
              <a:t>-2</a:t>
            </a:r>
            <a:r>
              <a:rPr lang="en-US" sz="2400" dirty="0">
                <a:latin typeface="+mn-lt"/>
              </a:rPr>
              <a:t>, what would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He would observe the acceleration of the ball </a:t>
            </a:r>
            <a:r>
              <a:rPr lang="en-US" sz="2400" dirty="0">
                <a:latin typeface="+mn-lt"/>
                <a:sym typeface="Symbol" pitchFamily="18" charset="2"/>
              </a:rPr>
              <a:t>               to </a:t>
            </a:r>
            <a:r>
              <a:rPr lang="en-US" sz="2400" dirty="0">
                <a:latin typeface="+mn-lt"/>
                <a:sym typeface="Symbol" pitchFamily="18" charset="2"/>
              </a:rPr>
              <a:t>be zero!</a:t>
            </a:r>
          </a:p>
          <a:p>
            <a:pPr>
              <a:defRPr/>
            </a:pPr>
            <a:r>
              <a:rPr lang="en-US" sz="2400" dirty="0">
                <a:latin typeface="+mn-lt"/>
                <a:sym typeface="Symbol" pitchFamily="18" charset="2"/>
              </a:rPr>
              <a:t>He would think that the ball was “weightless!”</a:t>
            </a:r>
          </a:p>
        </p:txBody>
      </p:sp>
      <p:sp>
        <p:nvSpPr>
          <p:cNvPr id="1288203" name="Rectangle 11"/>
          <p:cNvSpPr>
            <a:spLocks noChangeArrowheads="1"/>
          </p:cNvSpPr>
          <p:nvPr/>
        </p:nvSpPr>
        <p:spPr bwMode="auto">
          <a:xfrm>
            <a:off x="660400" y="4868863"/>
            <a:ext cx="7786688" cy="1989137"/>
          </a:xfrm>
          <a:prstGeom prst="rect">
            <a:avLst/>
          </a:prstGeom>
          <a:solidFill>
            <a:srgbClr val="FFCCCC"/>
          </a:solidFill>
          <a:ln w="9525">
            <a:noFill/>
            <a:miter lim="800000"/>
            <a:headEnd/>
            <a:tailEnd/>
          </a:ln>
          <a:effectLst/>
        </p:spPr>
        <p:txBody>
          <a:bodyPr/>
          <a:lstStyle/>
          <a:p>
            <a:pPr>
              <a:defRPr/>
            </a:pPr>
            <a:r>
              <a:rPr lang="en-US" sz="2400" b="1" i="1" dirty="0">
                <a:latin typeface="+mn-lt"/>
              </a:rPr>
              <a:t>FYI</a:t>
            </a:r>
          </a:p>
          <a:p>
            <a:pPr>
              <a:defRPr/>
            </a:pPr>
            <a:r>
              <a:rPr lang="en-US" sz="2400" b="1" dirty="0">
                <a:latin typeface="+mn-lt"/>
                <a:sym typeface="Symbol" pitchFamily="18" charset="2"/>
              </a:rPr>
              <a:t></a:t>
            </a:r>
            <a:r>
              <a:rPr lang="en-US" sz="2400" dirty="0">
                <a:latin typeface="+mn-lt"/>
                <a:sym typeface="Symbol" pitchFamily="18" charset="2"/>
              </a:rPr>
              <a:t>The ball is NOT weightless, obviously.  It is merely accelerating at the same rate as Dobson!</a:t>
            </a:r>
          </a:p>
          <a:p>
            <a:pPr>
              <a:defRPr/>
            </a:pPr>
            <a:r>
              <a:rPr lang="en-US" sz="2400" b="1" dirty="0">
                <a:latin typeface="+mn-lt"/>
                <a:sym typeface="Symbol" pitchFamily="18" charset="2"/>
              </a:rPr>
              <a:t></a:t>
            </a:r>
            <a:r>
              <a:rPr lang="en-US" sz="2400" dirty="0">
                <a:latin typeface="+mn-lt"/>
                <a:sym typeface="Symbol" pitchFamily="18" charset="2"/>
              </a:rPr>
              <a:t>How could you get Dobson to accelerate             downward at 10 ms</a:t>
            </a:r>
            <a:r>
              <a:rPr lang="en-US" sz="2400" baseline="30000" dirty="0">
                <a:latin typeface="+mn-lt"/>
                <a:sym typeface="Symbol" pitchFamily="18" charset="2"/>
              </a:rPr>
              <a:t>-2</a:t>
            </a:r>
            <a:r>
              <a:rPr lang="en-US" sz="2400" dirty="0">
                <a:latin typeface="+mn-lt"/>
                <a:sym typeface="Symbol" pitchFamily="18" charset="2"/>
              </a:rPr>
              <a:t>?</a:t>
            </a:r>
            <a:endParaRPr lang="en-US" sz="2400" b="1" dirty="0">
              <a:solidFill>
                <a:schemeClr val="hlink"/>
              </a:solidFill>
              <a:latin typeface="+mn-lt"/>
              <a:sym typeface="Symbol" pitchFamily="18" charset="2"/>
            </a:endParaRPr>
          </a:p>
        </p:txBody>
      </p:sp>
      <p:sp>
        <p:nvSpPr>
          <p:cNvPr id="39940"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3994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5"/>
          <p:cNvGrpSpPr>
            <a:grpSpLocks/>
          </p:cNvGrpSpPr>
          <p:nvPr/>
        </p:nvGrpSpPr>
        <p:grpSpPr bwMode="auto">
          <a:xfrm>
            <a:off x="7031038" y="1284288"/>
            <a:ext cx="1957387" cy="2112962"/>
            <a:chOff x="3916" y="1403"/>
            <a:chExt cx="1233" cy="1331"/>
          </a:xfrm>
        </p:grpSpPr>
        <p:sp>
          <p:nvSpPr>
            <p:cNvPr id="1288198"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9946" name="Rectangle 7" descr="Sand"/>
            <p:cNvSpPr>
              <a:spLocks noChangeArrowheads="1"/>
            </p:cNvSpPr>
            <p:nvPr/>
          </p:nvSpPr>
          <p:spPr bwMode="auto">
            <a:xfrm>
              <a:off x="3959" y="2588"/>
              <a:ext cx="1190" cy="146"/>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9947"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8201" name="Oval 9"/>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1" name="TextBox 10"/>
          <p:cNvSpPr txBox="1"/>
          <p:nvPr/>
        </p:nvSpPr>
        <p:spPr>
          <a:xfrm>
            <a:off x="3840163" y="6326188"/>
            <a:ext cx="2997200" cy="461962"/>
          </a:xfrm>
          <a:prstGeom prst="rect">
            <a:avLst/>
          </a:prstGeom>
          <a:noFill/>
        </p:spPr>
        <p:txBody>
          <a:bodyPr>
            <a:spAutoFit/>
          </a:bodyPr>
          <a:lstStyle/>
          <a:p>
            <a:pPr>
              <a:defRPr/>
            </a:pPr>
            <a:r>
              <a:rPr lang="en-US" sz="2400" dirty="0">
                <a:solidFill>
                  <a:srgbClr val="009999"/>
                </a:solidFill>
                <a:latin typeface="+mn-lt"/>
              </a:rPr>
              <a:t>Cut the cable!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4">
                                            <p:txEl>
                                              <p:pRg st="0" end="0"/>
                                            </p:txEl>
                                          </p:spTgt>
                                        </p:tgtEl>
                                        <p:attrNameLst>
                                          <p:attrName>style.visibility</p:attrName>
                                        </p:attrNameLst>
                                      </p:cBhvr>
                                      <p:to>
                                        <p:strVal val="visible"/>
                                      </p:to>
                                    </p:set>
                                    <p:anim calcmode="lin" valueType="num">
                                      <p:cBhvr additive="base">
                                        <p:cTn id="7" dur="500" fill="hold"/>
                                        <p:tgtEl>
                                          <p:spTgt spid="128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8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4">
                                            <p:txEl>
                                              <p:pRg st="1" end="1"/>
                                            </p:txEl>
                                          </p:spTgt>
                                        </p:tgtEl>
                                        <p:attrNameLst>
                                          <p:attrName>style.visibility</p:attrName>
                                        </p:attrNameLst>
                                      </p:cBhvr>
                                      <p:to>
                                        <p:strVal val="visible"/>
                                      </p:to>
                                    </p:set>
                                    <p:anim calcmode="lin" valueType="num">
                                      <p:cBhvr additive="base">
                                        <p:cTn id="13" dur="500" fill="hold"/>
                                        <p:tgtEl>
                                          <p:spTgt spid="1288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8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4">
                                            <p:txEl>
                                              <p:pRg st="2" end="2"/>
                                            </p:txEl>
                                          </p:spTgt>
                                        </p:tgtEl>
                                        <p:attrNameLst>
                                          <p:attrName>style.visibility</p:attrName>
                                        </p:attrNameLst>
                                      </p:cBhvr>
                                      <p:to>
                                        <p:strVal val="visible"/>
                                      </p:to>
                                    </p:set>
                                    <p:anim calcmode="lin" valueType="num">
                                      <p:cBhvr additive="base">
                                        <p:cTn id="19" dur="500" fill="hold"/>
                                        <p:tgtEl>
                                          <p:spTgt spid="1288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8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8194">
                                            <p:txEl>
                                              <p:pRg st="3" end="3"/>
                                            </p:txEl>
                                          </p:spTgt>
                                        </p:tgtEl>
                                        <p:attrNameLst>
                                          <p:attrName>style.visibility</p:attrName>
                                        </p:attrNameLst>
                                      </p:cBhvr>
                                      <p:to>
                                        <p:strVal val="visible"/>
                                      </p:to>
                                    </p:set>
                                    <p:anim calcmode="lin" valueType="num">
                                      <p:cBhvr additive="base">
                                        <p:cTn id="25" dur="500" fill="hold"/>
                                        <p:tgtEl>
                                          <p:spTgt spid="1288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8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1288201"/>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8203">
                                            <p:txEl>
                                              <p:pRg st="1" end="1"/>
                                            </p:txEl>
                                          </p:spTgt>
                                        </p:tgtEl>
                                        <p:attrNameLst>
                                          <p:attrName>style.visibility</p:attrName>
                                        </p:attrNameLst>
                                      </p:cBhvr>
                                      <p:to>
                                        <p:strVal val="visible"/>
                                      </p:to>
                                    </p:set>
                                    <p:anim calcmode="lin" valueType="num">
                                      <p:cBhvr additive="base">
                                        <p:cTn id="37" dur="500" fill="hold"/>
                                        <p:tgtEl>
                                          <p:spTgt spid="128820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82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8203">
                                            <p:txEl>
                                              <p:pRg st="2" end="2"/>
                                            </p:txEl>
                                          </p:spTgt>
                                        </p:tgtEl>
                                        <p:attrNameLst>
                                          <p:attrName>style.visibility</p:attrName>
                                        </p:attrNameLst>
                                      </p:cBhvr>
                                      <p:to>
                                        <p:strVal val="visible"/>
                                      </p:to>
                                    </p:set>
                                    <p:anim calcmode="lin" valueType="num">
                                      <p:cBhvr additive="base">
                                        <p:cTn id="43" dur="500" fill="hold"/>
                                        <p:tgtEl>
                                          <p:spTgt spid="128820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82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1"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7" name="Picture 11" descr="astronauts+floating"/>
          <p:cNvPicPr>
            <a:picLocks noChangeAspect="1" noChangeArrowheads="1"/>
          </p:cNvPicPr>
          <p:nvPr/>
        </p:nvPicPr>
        <p:blipFill>
          <a:blip r:embed="rId5" cstate="print"/>
          <a:srcRect/>
          <a:stretch>
            <a:fillRect/>
          </a:stretch>
        </p:blipFill>
        <p:spPr bwMode="auto">
          <a:xfrm>
            <a:off x="4643438" y="0"/>
            <a:ext cx="4500562" cy="3351213"/>
          </a:xfrm>
          <a:prstGeom prst="rect">
            <a:avLst/>
          </a:prstGeom>
          <a:noFill/>
          <a:ln w="9525">
            <a:noFill/>
            <a:miter lim="800000"/>
            <a:headEnd/>
            <a:tailEnd/>
          </a:ln>
        </p:spPr>
      </p:pic>
      <p:pic>
        <p:nvPicPr>
          <p:cNvPr id="1294350" name="Picture 14" descr="Zero_gravity_flight_trajectory_C9-565"/>
          <p:cNvPicPr>
            <a:picLocks noChangeAspect="1" noChangeArrowheads="1"/>
          </p:cNvPicPr>
          <p:nvPr/>
        </p:nvPicPr>
        <p:blipFill>
          <a:blip r:embed="rId6" cstate="print"/>
          <a:srcRect/>
          <a:stretch>
            <a:fillRect/>
          </a:stretch>
        </p:blipFill>
        <p:spPr bwMode="auto">
          <a:xfrm>
            <a:off x="0" y="0"/>
            <a:ext cx="4773613" cy="3248025"/>
          </a:xfrm>
          <a:prstGeom prst="rect">
            <a:avLst/>
          </a:prstGeom>
          <a:noFill/>
          <a:ln w="9525">
            <a:noFill/>
            <a:miter lim="800000"/>
            <a:headEnd/>
            <a:tailEnd/>
          </a:ln>
        </p:spPr>
      </p:pic>
      <p:pic>
        <p:nvPicPr>
          <p:cNvPr id="1294351" name="Picture 15"/>
          <p:cNvPicPr>
            <a:picLocks noChangeAspect="1" noChangeArrowheads="1"/>
          </p:cNvPicPr>
          <p:nvPr/>
        </p:nvPicPr>
        <p:blipFill>
          <a:blip r:embed="rId7" cstate="print"/>
          <a:srcRect/>
          <a:stretch>
            <a:fillRect/>
          </a:stretch>
        </p:blipFill>
        <p:spPr bwMode="auto">
          <a:xfrm>
            <a:off x="0" y="3208338"/>
            <a:ext cx="9144000" cy="3733800"/>
          </a:xfrm>
          <a:prstGeom prst="rect">
            <a:avLst/>
          </a:prstGeom>
          <a:noFill/>
          <a:ln w="9525">
            <a:noFill/>
            <a:miter lim="800000"/>
            <a:headEnd/>
            <a:tailEnd/>
          </a:ln>
        </p:spPr>
      </p:pic>
      <p:sp>
        <p:nvSpPr>
          <p:cNvPr id="1294352" name="Text Box 16"/>
          <p:cNvSpPr txBox="1">
            <a:spLocks noChangeArrowheads="1"/>
          </p:cNvSpPr>
          <p:nvPr/>
        </p:nvSpPr>
        <p:spPr bwMode="auto">
          <a:xfrm>
            <a:off x="3119438" y="6461125"/>
            <a:ext cx="2767012"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latin typeface="+mn-lt"/>
              </a:rPr>
              <a:t>The “Vomit Comet”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351"/>
                                        </p:tgtEl>
                                        <p:attrNameLst>
                                          <p:attrName>style.visibility</p:attrName>
                                        </p:attrNameLst>
                                      </p:cBhvr>
                                      <p:to>
                                        <p:strVal val="visible"/>
                                      </p:to>
                                    </p:set>
                                    <p:animEffect transition="in" filter="fade">
                                      <p:cBhvr>
                                        <p:cTn id="7" dur="2000"/>
                                        <p:tgtEl>
                                          <p:spTgt spid="1294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iterate type="lt">
                                    <p:tmPct val="10000"/>
                                  </p:iterate>
                                  <p:childTnLst>
                                    <p:set>
                                      <p:cBhvr>
                                        <p:cTn id="11" dur="1" fill="hold">
                                          <p:stCondLst>
                                            <p:cond delay="0"/>
                                          </p:stCondLst>
                                        </p:cTn>
                                        <p:tgtEl>
                                          <p:spTgt spid="1294352">
                                            <p:txEl>
                                              <p:pRg st="0" end="0"/>
                                            </p:txEl>
                                          </p:spTgt>
                                        </p:tgtEl>
                                        <p:attrNameLst>
                                          <p:attrName>style.visibility</p:attrName>
                                        </p:attrNameLst>
                                      </p:cBhvr>
                                      <p:to>
                                        <p:strVal val="visible"/>
                                      </p:to>
                                    </p:set>
                                    <p:anim calcmode="lin" valueType="num">
                                      <p:cBhvr additive="base">
                                        <p:cTn id="12" dur="500" fill="hold"/>
                                        <p:tgtEl>
                                          <p:spTgt spid="129435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94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4350"/>
                                        </p:tgtEl>
                                        <p:attrNameLst>
                                          <p:attrName>style.visibility</p:attrName>
                                        </p:attrNameLst>
                                      </p:cBhvr>
                                      <p:to>
                                        <p:strVal val="visible"/>
                                      </p:to>
                                    </p:set>
                                    <p:animEffect transition="in" filter="fade">
                                      <p:cBhvr>
                                        <p:cTn id="18" dur="2000"/>
                                        <p:tgtEl>
                                          <p:spTgt spid="12943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4347"/>
                                        </p:tgtEl>
                                        <p:attrNameLst>
                                          <p:attrName>style.visibility</p:attrName>
                                        </p:attrNameLst>
                                      </p:cBhvr>
                                      <p:to>
                                        <p:strVal val="visible"/>
                                      </p:to>
                                    </p:set>
                                    <p:animEffect transition="in" filter="fade">
                                      <p:cBhvr>
                                        <p:cTn id="23" dur="2000"/>
                                        <p:tgtEl>
                                          <p:spTgt spid="12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685800" y="1549400"/>
            <a:ext cx="7772400" cy="4449763"/>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rPr>
              <a:t>F</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GMm / r</a:t>
            </a:r>
            <a:r>
              <a:rPr lang="en-US" altLang="en-US" sz="2400" baseline="30000">
                <a:solidFill>
                  <a:srgbClr val="FF0000"/>
                </a:solidFill>
                <a:latin typeface="Arial" charset="0"/>
                <a:ea typeface="Calibri" pitchFamily="34" charset="0"/>
                <a:cs typeface="Arial" charset="0"/>
                <a:sym typeface="Symbol" pitchFamily="18" charset="2"/>
              </a:rPr>
              <a:t> 2</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Times New Roman" pitchFamily="18" charset="0"/>
              </a:rPr>
              <a:t>g</a:t>
            </a:r>
            <a:r>
              <a:rPr lang="en-US" altLang="en-US" sz="2400">
                <a:solidFill>
                  <a:srgbClr val="FF0000"/>
                </a:solidFill>
                <a:latin typeface="Arial" charset="0"/>
                <a:ea typeface="Calibri" pitchFamily="34" charset="0"/>
                <a:cs typeface="Times New Roman" pitchFamily="18" charset="0"/>
              </a:rPr>
              <a:t> = </a:t>
            </a:r>
            <a:r>
              <a:rPr lang="en-US" altLang="en-US" sz="2400" i="1">
                <a:solidFill>
                  <a:srgbClr val="FF0000"/>
                </a:solidFill>
                <a:latin typeface="Arial" charset="0"/>
                <a:ea typeface="Calibri" pitchFamily="34" charset="0"/>
                <a:cs typeface="Times New Roman" pitchFamily="18" charset="0"/>
              </a:rPr>
              <a:t>F</a:t>
            </a:r>
            <a:r>
              <a:rPr lang="en-US" altLang="en-US" sz="2400" baseline="30000">
                <a:solidFill>
                  <a:srgbClr val="FF0000"/>
                </a:solidFill>
                <a:latin typeface="Arial" charset="0"/>
                <a:ea typeface="Calibri" pitchFamily="34" charset="0"/>
                <a:cs typeface="Times New Roman" pitchFamily="18" charset="0"/>
              </a:rPr>
              <a:t> </a:t>
            </a:r>
            <a:r>
              <a:rPr lang="en-US" altLang="en-US" sz="2400" i="1">
                <a:solidFill>
                  <a:srgbClr val="FF0000"/>
                </a:solidFill>
                <a:latin typeface="Arial" charset="0"/>
                <a:ea typeface="Calibri" pitchFamily="34" charset="0"/>
                <a:cs typeface="Times New Roman" pitchFamily="18" charset="0"/>
              </a:rPr>
              <a:t>/</a:t>
            </a:r>
            <a:r>
              <a:rPr lang="en-US" altLang="en-US" sz="2400">
                <a:solidFill>
                  <a:srgbClr val="FF0000"/>
                </a:solidFill>
                <a:latin typeface="Arial" charset="0"/>
                <a:ea typeface="Calibri" pitchFamily="34" charset="0"/>
                <a:cs typeface="Times New Roman" pitchFamily="18" charset="0"/>
              </a:rPr>
              <a:t> </a:t>
            </a:r>
            <a:r>
              <a:rPr lang="en-US" altLang="en-US" sz="2400" i="1">
                <a:solidFill>
                  <a:srgbClr val="FF0000"/>
                </a:solidFill>
                <a:latin typeface="Arial" charset="0"/>
                <a:ea typeface="Calibri" pitchFamily="34" charset="0"/>
                <a:cs typeface="Times New Roman" pitchFamily="18" charset="0"/>
              </a:rPr>
              <a:t>m</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rPr>
              <a:t>•</a:t>
            </a:r>
            <a:r>
              <a:rPr lang="en-US" altLang="en-US" sz="2400">
                <a:latin typeface="Arial" charset="0"/>
              </a:rPr>
              <a:t> </a:t>
            </a:r>
            <a:r>
              <a:rPr lang="en-US" altLang="en-US" sz="2400" i="1">
                <a:solidFill>
                  <a:srgbClr val="FF0000"/>
                </a:solidFill>
                <a:latin typeface="Arial" charset="0"/>
              </a:rPr>
              <a:t>g</a:t>
            </a:r>
            <a:r>
              <a:rPr lang="en-US" altLang="en-US" sz="2400">
                <a:solidFill>
                  <a:srgbClr val="FF0000"/>
                </a:solidFill>
                <a:latin typeface="Arial" charset="0"/>
              </a:rPr>
              <a:t> = </a:t>
            </a:r>
            <a:r>
              <a:rPr lang="en-US" altLang="en-US" sz="2400" i="1">
                <a:solidFill>
                  <a:srgbClr val="FF0000"/>
                </a:solidFill>
                <a:latin typeface="Arial" charset="0"/>
              </a:rPr>
              <a:t>GM</a:t>
            </a:r>
            <a:r>
              <a:rPr lang="en-US" altLang="en-US" sz="2400" baseline="30000">
                <a:solidFill>
                  <a:srgbClr val="FF0000"/>
                </a:solidFill>
                <a:latin typeface="Arial" charset="0"/>
              </a:rPr>
              <a:t> </a:t>
            </a:r>
            <a:r>
              <a:rPr lang="en-US" altLang="en-US" sz="2400" i="1">
                <a:solidFill>
                  <a:srgbClr val="FF0000"/>
                </a:solidFill>
                <a:latin typeface="Arial" charset="0"/>
              </a:rPr>
              <a:t>/</a:t>
            </a:r>
            <a:r>
              <a:rPr lang="en-US" altLang="en-US" sz="2400">
                <a:solidFill>
                  <a:srgbClr val="FF0000"/>
                </a:solidFill>
                <a:latin typeface="Arial" charset="0"/>
              </a:rPr>
              <a:t> </a:t>
            </a:r>
            <a:r>
              <a:rPr lang="en-US" altLang="en-US" sz="2400" i="1">
                <a:solidFill>
                  <a:srgbClr val="FF0000"/>
                </a:solidFill>
                <a:latin typeface="Arial" charset="0"/>
              </a:rPr>
              <a:t>r</a:t>
            </a:r>
            <a:r>
              <a:rPr lang="en-US" altLang="en-US" sz="2400" baseline="30000">
                <a:solidFill>
                  <a:srgbClr val="FF0000"/>
                </a:solidFill>
                <a:latin typeface="Arial" charset="0"/>
              </a:rPr>
              <a:t> 2</a:t>
            </a:r>
            <a:endParaRPr lang="en-US" sz="2400" b="1">
              <a:solidFill>
                <a:srgbClr val="000000"/>
              </a:solidFill>
              <a:latin typeface="Arial" charset="0"/>
            </a:endParaRPr>
          </a:p>
          <a:p>
            <a:pPr marL="457200" indent="-457200">
              <a:spcBef>
                <a:spcPct val="20000"/>
              </a:spcBef>
            </a:pPr>
            <a:r>
              <a:rPr lang="en-US" sz="2400" b="1">
                <a:solidFill>
                  <a:srgbClr val="000000"/>
                </a:solidFill>
                <a:latin typeface="Arial" charset="0"/>
              </a:rPr>
              <a:t>Theory of knowledge: </a:t>
            </a:r>
            <a:endParaRPr lang="en-US" sz="2400">
              <a:solidFill>
                <a:srgbClr val="000000"/>
              </a:solidFill>
              <a:latin typeface="Arial" charset="0"/>
            </a:endParaRPr>
          </a:p>
          <a:p>
            <a:pPr marL="457200" indent="-457200">
              <a:spcBef>
                <a:spcPct val="20000"/>
              </a:spcBef>
            </a:pPr>
            <a:r>
              <a:rPr lang="en-US" sz="2400">
                <a:solidFill>
                  <a:srgbClr val="000000"/>
                </a:solidFill>
                <a:latin typeface="Arial" charset="0"/>
              </a:rPr>
              <a:t>• The laws of mechanics along with the law of gravitation create the deterministic nature of classical physics. Are classical physics and modern physics compatible? Do other areas of knowledge also have a similar division between classical and modern in their historical development? </a:t>
            </a:r>
            <a:endParaRPr lang="en-US" sz="2400" b="1">
              <a:solidFill>
                <a:srgbClr val="000000"/>
              </a:solidFill>
              <a:latin typeface="Arial" charset="0"/>
            </a:endParaRP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114">
                                            <p:txEl>
                                              <p:pRg st="0" end="0"/>
                                            </p:txEl>
                                          </p:spTgt>
                                        </p:tgtEl>
                                        <p:attrNameLst>
                                          <p:attrName>style.visibility</p:attrName>
                                        </p:attrNameLst>
                                      </p:cBhvr>
                                      <p:to>
                                        <p:strVal val="visible"/>
                                      </p:to>
                                    </p:set>
                                    <p:anim calcmode="lin" valueType="num">
                                      <p:cBhvr additive="base">
                                        <p:cTn id="7" dur="500" fill="hold"/>
                                        <p:tgtEl>
                                          <p:spTgt spid="85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8114">
                                            <p:txEl>
                                              <p:pRg st="1" end="1"/>
                                            </p:txEl>
                                          </p:spTgt>
                                        </p:tgtEl>
                                        <p:attrNameLst>
                                          <p:attrName>style.visibility</p:attrName>
                                        </p:attrNameLst>
                                      </p:cBhvr>
                                      <p:to>
                                        <p:strVal val="visible"/>
                                      </p:to>
                                    </p:set>
                                    <p:anim calcmode="lin" valueType="num">
                                      <p:cBhvr additive="base">
                                        <p:cTn id="13" dur="500" fill="hold"/>
                                        <p:tgtEl>
                                          <p:spTgt spid="85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8114">
                                            <p:txEl>
                                              <p:pRg st="2" end="2"/>
                                            </p:txEl>
                                          </p:spTgt>
                                        </p:tgtEl>
                                        <p:attrNameLst>
                                          <p:attrName>style.visibility</p:attrName>
                                        </p:attrNameLst>
                                      </p:cBhvr>
                                      <p:to>
                                        <p:strVal val="visible"/>
                                      </p:to>
                                    </p:set>
                                    <p:anim calcmode="lin" valueType="num">
                                      <p:cBhvr additive="base">
                                        <p:cTn id="19" dur="500" fill="hold"/>
                                        <p:tgtEl>
                                          <p:spTgt spid="8581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8114">
                                            <p:txEl>
                                              <p:pRg st="3" end="3"/>
                                            </p:txEl>
                                          </p:spTgt>
                                        </p:tgtEl>
                                        <p:attrNameLst>
                                          <p:attrName>style.visibility</p:attrName>
                                        </p:attrNameLst>
                                      </p:cBhvr>
                                      <p:to>
                                        <p:strVal val="visible"/>
                                      </p:to>
                                    </p:set>
                                    <p:anim calcmode="lin" valueType="num">
                                      <p:cBhvr additive="base">
                                        <p:cTn id="25" dur="500" fill="hold"/>
                                        <p:tgtEl>
                                          <p:spTgt spid="8581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8114">
                                            <p:txEl>
                                              <p:pRg st="4" end="4"/>
                                            </p:txEl>
                                          </p:spTgt>
                                        </p:tgtEl>
                                        <p:attrNameLst>
                                          <p:attrName>style.visibility</p:attrName>
                                        </p:attrNameLst>
                                      </p:cBhvr>
                                      <p:to>
                                        <p:strVal val="visible"/>
                                      </p:to>
                                    </p:set>
                                    <p:anim calcmode="lin" valueType="num">
                                      <p:cBhvr additive="base">
                                        <p:cTn id="31" dur="500" fill="hold"/>
                                        <p:tgtEl>
                                          <p:spTgt spid="8581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8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8114">
                                            <p:txEl>
                                              <p:pRg st="5" end="5"/>
                                            </p:txEl>
                                          </p:spTgt>
                                        </p:tgtEl>
                                        <p:attrNameLst>
                                          <p:attrName>style.visibility</p:attrName>
                                        </p:attrNameLst>
                                      </p:cBhvr>
                                      <p:to>
                                        <p:strVal val="visible"/>
                                      </p:to>
                                    </p:set>
                                    <p:anim calcmode="lin" valueType="num">
                                      <p:cBhvr additive="base">
                                        <p:cTn id="37" dur="500" fill="hold"/>
                                        <p:tgtEl>
                                          <p:spTgt spid="8581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9" name="Rectangle 19"/>
          <p:cNvSpPr>
            <a:spLocks noChangeArrowheads="1"/>
          </p:cNvSpPr>
          <p:nvPr/>
        </p:nvSpPr>
        <p:spPr bwMode="auto">
          <a:xfrm>
            <a:off x="685800" y="1814513"/>
            <a:ext cx="7772400" cy="5043487"/>
          </a:xfrm>
          <a:prstGeom prst="rect">
            <a:avLst/>
          </a:prstGeom>
          <a:solidFill>
            <a:srgbClr val="CCFFCC"/>
          </a:solidFill>
          <a:ln w="9525">
            <a:noFill/>
            <a:miter lim="800000"/>
            <a:headEnd/>
            <a:tailEnd/>
          </a:ln>
          <a:effectLst/>
        </p:spPr>
        <p:txBody>
          <a:bodyPr/>
          <a:lstStyle/>
          <a:p>
            <a:pPr>
              <a:defRPr/>
            </a:pPr>
            <a:r>
              <a:rPr lang="en-US" sz="2400" dirty="0">
                <a:latin typeface="+mn-lt"/>
              </a:rPr>
              <a:t>PRACTICE: We have all seen astronauts experiencing “weightlessness.” Explain why it only appears that they are weightless.</a:t>
            </a:r>
            <a:endParaRPr lang="en-US" sz="2400" dirty="0">
              <a:latin typeface="+mn-lt"/>
              <a:sym typeface="Symbol" pitchFamily="18" charset="2"/>
            </a:endParaRPr>
          </a:p>
          <a:p>
            <a:pPr>
              <a:defRPr/>
            </a:pPr>
            <a:r>
              <a:rPr lang="en-US" sz="2400" dirty="0">
                <a:latin typeface="+mn-lt"/>
                <a:sym typeface="Symbol" pitchFamily="18" charset="2"/>
              </a:rPr>
              <a:t>SOLUTION: The astronaut, the spacecraft, </a:t>
            </a:r>
            <a:r>
              <a:rPr lang="en-US" sz="2400" i="1" dirty="0">
                <a:latin typeface="+mn-lt"/>
                <a:sym typeface="Symbol" pitchFamily="18" charset="2"/>
              </a:rPr>
              <a:t>and</a:t>
            </a:r>
            <a:r>
              <a:rPr lang="en-US" sz="2400" dirty="0">
                <a:latin typeface="+mn-lt"/>
                <a:sym typeface="Symbol" pitchFamily="18" charset="2"/>
              </a:rPr>
              <a:t> the tomatoes, are all accelerating at </a:t>
            </a:r>
            <a:r>
              <a:rPr lang="en-US" sz="2400" i="1" dirty="0">
                <a:latin typeface="+mn-lt"/>
                <a:sym typeface="Symbol" pitchFamily="18" charset="2"/>
              </a:rPr>
              <a:t>a</a:t>
            </a:r>
            <a:r>
              <a:rPr lang="en-US" sz="2400" i="1" baseline="-25000" dirty="0">
                <a:latin typeface="+mn-lt"/>
                <a:sym typeface="Symbol" pitchFamily="18" charset="2"/>
              </a:rPr>
              <a:t>c</a:t>
            </a:r>
            <a:r>
              <a:rPr lang="en-US" sz="2400" dirty="0">
                <a:latin typeface="+mn-lt"/>
                <a:sym typeface="Symbol" pitchFamily="18" charset="2"/>
              </a:rPr>
              <a:t> = </a:t>
            </a:r>
            <a:r>
              <a:rPr lang="en-US" sz="2400" i="1" dirty="0">
                <a:latin typeface="+mn-lt"/>
                <a:sym typeface="Symbol" pitchFamily="18" charset="2"/>
              </a:rPr>
              <a:t>g</a:t>
            </a:r>
            <a:r>
              <a:rPr lang="en-US" sz="2400" dirty="0">
                <a:latin typeface="+mn-lt"/>
                <a:sym typeface="Symbol" pitchFamily="18" charset="2"/>
              </a:rPr>
              <a:t>.</a:t>
            </a:r>
          </a:p>
          <a:p>
            <a:pPr>
              <a:defRPr/>
            </a:pPr>
            <a:r>
              <a:rPr lang="en-US" sz="2400" dirty="0">
                <a:latin typeface="+mn-lt"/>
                <a:sym typeface="Symbol" pitchFamily="18" charset="2"/>
              </a:rPr>
              <a:t>They all fall together and appear to be weightless.</a:t>
            </a:r>
          </a:p>
        </p:txBody>
      </p:sp>
      <p:sp>
        <p:nvSpPr>
          <p:cNvPr id="4198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198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290252" name="Picture 12" descr="International-Space-Station"/>
          <p:cNvPicPr>
            <a:picLocks noChangeAspect="1" noChangeArrowheads="1"/>
          </p:cNvPicPr>
          <p:nvPr/>
        </p:nvPicPr>
        <p:blipFill>
          <a:blip r:embed="rId7" cstate="print"/>
          <a:srcRect/>
          <a:stretch>
            <a:fillRect/>
          </a:stretch>
        </p:blipFill>
        <p:spPr bwMode="auto">
          <a:xfrm>
            <a:off x="671513" y="4092575"/>
            <a:ext cx="3933825" cy="2624138"/>
          </a:xfrm>
          <a:prstGeom prst="rect">
            <a:avLst/>
          </a:prstGeom>
          <a:ln>
            <a:noFill/>
          </a:ln>
          <a:effectLst>
            <a:outerShdw blurRad="292100" dist="139700" dir="2700000" algn="tl" rotWithShape="0">
              <a:srgbClr val="333333">
                <a:alpha val="65000"/>
              </a:srgbClr>
            </a:outerShdw>
          </a:effectLst>
        </p:spPr>
      </p:pic>
      <p:sp>
        <p:nvSpPr>
          <p:cNvPr id="41990" name="AutoShape 16" descr="Embedded image permalink">
            <a:hlinkClick r:id="rId8"/>
          </p:cNvPr>
          <p:cNvSpPr>
            <a:spLocks noChangeAspect="1" noChangeArrowheads="1"/>
          </p:cNvSpPr>
          <p:nvPr/>
        </p:nvSpPr>
        <p:spPr bwMode="auto">
          <a:xfrm>
            <a:off x="804863" y="2473325"/>
            <a:ext cx="4143375" cy="2752725"/>
          </a:xfrm>
          <a:prstGeom prst="rect">
            <a:avLst/>
          </a:prstGeom>
          <a:noFill/>
          <a:ln w="9525">
            <a:noFill/>
            <a:miter lim="800000"/>
            <a:headEnd/>
            <a:tailEnd/>
          </a:ln>
        </p:spPr>
        <p:txBody>
          <a:bodyPr/>
          <a:lstStyle/>
          <a:p>
            <a:endParaRPr lang="en-US"/>
          </a:p>
        </p:txBody>
      </p:sp>
      <p:pic>
        <p:nvPicPr>
          <p:cNvPr id="1290258" name="Picture 18" descr="2013-03-13t131616z_1245394693_tm4e93d0oly01_rtrmadp_3_usa"/>
          <p:cNvPicPr>
            <a:picLocks noChangeAspect="1" noChangeArrowheads="1"/>
          </p:cNvPicPr>
          <p:nvPr/>
        </p:nvPicPr>
        <p:blipFill>
          <a:blip r:embed="rId9" cstate="print"/>
          <a:srcRect l="8803" t="10666" r="4150"/>
          <a:stretch>
            <a:fillRect/>
          </a:stretch>
        </p:blipFill>
        <p:spPr bwMode="auto">
          <a:xfrm>
            <a:off x="4598988" y="4094163"/>
            <a:ext cx="3854450" cy="2622550"/>
          </a:xfrm>
          <a:prstGeom prst="rect">
            <a:avLst/>
          </a:prstGeom>
          <a:ln>
            <a:noFill/>
          </a:ln>
          <a:effectLst>
            <a:outerShdw blurRad="292100" dist="139700" dir="2700000" algn="tl" rotWithShape="0">
              <a:srgbClr val="333333">
                <a:alpha val="65000"/>
              </a:srgbClr>
            </a:outerShdw>
          </a:effectLst>
        </p:spPr>
      </p:pic>
      <p:sp>
        <p:nvSpPr>
          <p:cNvPr id="1290260" name="Text Box 20"/>
          <p:cNvSpPr txBox="1">
            <a:spLocks noChangeArrowheads="1"/>
          </p:cNvSpPr>
          <p:nvPr/>
        </p:nvSpPr>
        <p:spPr bwMode="auto">
          <a:xfrm>
            <a:off x="700088" y="6072188"/>
            <a:ext cx="3192462" cy="830262"/>
          </a:xfrm>
          <a:prstGeom prst="rect">
            <a:avLst/>
          </a:prstGeom>
          <a:noFill/>
          <a:ln w="9525">
            <a:noFill/>
            <a:miter lim="800000"/>
            <a:headEnd/>
            <a:tailEnd/>
          </a:ln>
          <a:effectLst/>
        </p:spPr>
        <p:txBody>
          <a:bodyPr>
            <a:spAutoFit/>
          </a:bodyPr>
          <a:lstStyle/>
          <a:p>
            <a:pPr>
              <a:defRPr/>
            </a:pPr>
            <a:r>
              <a:rPr lang="en-US" sz="2400" b="1" dirty="0">
                <a:solidFill>
                  <a:schemeClr val="bg1"/>
                </a:solidFill>
                <a:latin typeface="+mn-lt"/>
              </a:rPr>
              <a:t>International Space Station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59">
                                            <p:txEl>
                                              <p:pRg st="0" end="0"/>
                                            </p:txEl>
                                          </p:spTgt>
                                        </p:tgtEl>
                                        <p:attrNameLst>
                                          <p:attrName>style.visibility</p:attrName>
                                        </p:attrNameLst>
                                      </p:cBhvr>
                                      <p:to>
                                        <p:strVal val="visible"/>
                                      </p:to>
                                    </p:set>
                                    <p:anim calcmode="lin" valueType="num">
                                      <p:cBhvr additive="base">
                                        <p:cTn id="7" dur="500" fill="hold"/>
                                        <p:tgtEl>
                                          <p:spTgt spid="1290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252"/>
                                        </p:tgtEl>
                                        <p:attrNameLst>
                                          <p:attrName>style.visibility</p:attrName>
                                        </p:attrNameLst>
                                      </p:cBhvr>
                                      <p:to>
                                        <p:strVal val="visible"/>
                                      </p:to>
                                    </p:set>
                                    <p:animEffect transition="in" filter="fade">
                                      <p:cBhvr>
                                        <p:cTn id="11" dur="2000"/>
                                        <p:tgtEl>
                                          <p:spTgt spid="12902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iterate type="lt">
                                    <p:tmPct val="10000"/>
                                  </p:iterate>
                                  <p:childTnLst>
                                    <p:set>
                                      <p:cBhvr>
                                        <p:cTn id="15" dur="1" fill="hold">
                                          <p:stCondLst>
                                            <p:cond delay="0"/>
                                          </p:stCondLst>
                                        </p:cTn>
                                        <p:tgtEl>
                                          <p:spTgt spid="1290260">
                                            <p:txEl>
                                              <p:pRg st="0" end="0"/>
                                            </p:txEl>
                                          </p:spTgt>
                                        </p:tgtEl>
                                        <p:attrNameLst>
                                          <p:attrName>style.visibility</p:attrName>
                                        </p:attrNameLst>
                                      </p:cBhvr>
                                      <p:to>
                                        <p:strVal val="visible"/>
                                      </p:to>
                                    </p:set>
                                    <p:anim calcmode="lin" valueType="num">
                                      <p:cBhvr additive="base">
                                        <p:cTn id="16" dur="500" fill="hold"/>
                                        <p:tgtEl>
                                          <p:spTgt spid="129026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90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58"/>
                                        </p:tgtEl>
                                        <p:attrNameLst>
                                          <p:attrName>style.visibility</p:attrName>
                                        </p:attrNameLst>
                                      </p:cBhvr>
                                      <p:to>
                                        <p:strVal val="visible"/>
                                      </p:to>
                                    </p:set>
                                    <p:animEffect transition="in" filter="fade">
                                      <p:cBhvr>
                                        <p:cTn id="22" dur="500"/>
                                        <p:tgtEl>
                                          <p:spTgt spid="1290258"/>
                                        </p:tgtEl>
                                      </p:cBhvr>
                                    </p:animEffect>
                                  </p:childTnLst>
                                  <p:subTnLst>
                                    <p:audio>
                                      <p:cMediaNode>
                                        <p:cTn display="0" masterRel="sameClick">
                                          <p:stCondLst>
                                            <p:cond evt="begin" delay="0">
                                              <p:tn val="20"/>
                                            </p:cond>
                                          </p:stCondLst>
                                          <p:endCondLst>
                                            <p:cond evt="onStopAudio" delay="0">
                                              <p:tgtEl>
                                                <p:sldTgt/>
                                              </p:tgtEl>
                                            </p:cond>
                                          </p:endCondLst>
                                        </p:cTn>
                                        <p:tgtEl>
                                          <p:sndTgt r:embed="rId6"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90259">
                                            <p:txEl>
                                              <p:pRg st="1" end="1"/>
                                            </p:txEl>
                                          </p:spTgt>
                                        </p:tgtEl>
                                        <p:attrNameLst>
                                          <p:attrName>style.visibility</p:attrName>
                                        </p:attrNameLst>
                                      </p:cBhvr>
                                      <p:to>
                                        <p:strVal val="visible"/>
                                      </p:to>
                                    </p:set>
                                    <p:anim calcmode="lin" valueType="num">
                                      <p:cBhvr additive="base">
                                        <p:cTn id="27" dur="500" fill="hold"/>
                                        <p:tgtEl>
                                          <p:spTgt spid="129025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90259">
                                            <p:txEl>
                                              <p:pRg st="2" end="2"/>
                                            </p:txEl>
                                          </p:spTgt>
                                        </p:tgtEl>
                                        <p:attrNameLst>
                                          <p:attrName>style.visibility</p:attrName>
                                        </p:attrNameLst>
                                      </p:cBhvr>
                                      <p:to>
                                        <p:strVal val="visible"/>
                                      </p:to>
                                    </p:set>
                                    <p:anim calcmode="lin" valueType="num">
                                      <p:cBhvr additive="base">
                                        <p:cTn id="33" dur="500" fill="hold"/>
                                        <p:tgtEl>
                                          <p:spTgt spid="129025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902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3095625" y="3319463"/>
            <a:ext cx="5345113" cy="35385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1296396" name="Picture 12" descr="hubble_telescope_05"/>
          <p:cNvPicPr>
            <a:picLocks noChangeAspect="1" noChangeArrowheads="1"/>
          </p:cNvPicPr>
          <p:nvPr/>
        </p:nvPicPr>
        <p:blipFill>
          <a:blip r:embed="rId5" cstate="print"/>
          <a:srcRect/>
          <a:stretch>
            <a:fillRect/>
          </a:stretch>
        </p:blipFill>
        <p:spPr bwMode="auto">
          <a:xfrm>
            <a:off x="3087688" y="3305175"/>
            <a:ext cx="5349875" cy="3538538"/>
          </a:xfrm>
          <a:prstGeom prst="rect">
            <a:avLst/>
          </a:prstGeom>
          <a:noFill/>
          <a:ln w="9525">
            <a:noFill/>
            <a:miter lim="800000"/>
            <a:headEnd/>
            <a:tailEnd/>
          </a:ln>
        </p:spPr>
      </p:pic>
      <p:sp>
        <p:nvSpPr>
          <p:cNvPr id="43012" name="Freeform 15"/>
          <p:cNvSpPr>
            <a:spLocks/>
          </p:cNvSpPr>
          <p:nvPr/>
        </p:nvSpPr>
        <p:spPr bwMode="auto">
          <a:xfrm>
            <a:off x="0" y="-12700"/>
            <a:ext cx="9180513" cy="6894513"/>
          </a:xfrm>
          <a:custGeom>
            <a:avLst/>
            <a:gdLst>
              <a:gd name="T0" fmla="*/ 2911475 w 5783"/>
              <a:gd name="T1" fmla="*/ 6894513 h 4343"/>
              <a:gd name="T2" fmla="*/ 2911475 w 5783"/>
              <a:gd name="T3" fmla="*/ 3081337 h 4343"/>
              <a:gd name="T4" fmla="*/ 8434388 w 5783"/>
              <a:gd name="T5" fmla="*/ 3081337 h 4343"/>
              <a:gd name="T6" fmla="*/ 8434388 w 5783"/>
              <a:gd name="T7" fmla="*/ 6883401 h 4343"/>
              <a:gd name="T8" fmla="*/ 9180513 w 5783"/>
              <a:gd name="T9" fmla="*/ 6883401 h 4343"/>
              <a:gd name="T10" fmla="*/ 9180513 w 5783"/>
              <a:gd name="T11" fmla="*/ 0 h 4343"/>
              <a:gd name="T12" fmla="*/ 0 w 5783"/>
              <a:gd name="T13" fmla="*/ 0 h 4343"/>
              <a:gd name="T14" fmla="*/ 0 w 5783"/>
              <a:gd name="T15" fmla="*/ 6870701 h 4343"/>
              <a:gd name="T16" fmla="*/ 2911475 w 5783"/>
              <a:gd name="T17" fmla="*/ 689451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p:sp>
        <p:nvSpPr>
          <p:cNvPr id="4301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3014" name="AutoShape 6" descr="Embedded image permalink">
            <a:hlinkClick r:id="rId6"/>
          </p:cNvPr>
          <p:cNvSpPr>
            <a:spLocks noChangeAspect="1" noChangeArrowheads="1"/>
          </p:cNvSpPr>
          <p:nvPr/>
        </p:nvSpPr>
        <p:spPr bwMode="auto">
          <a:xfrm>
            <a:off x="1824038" y="0"/>
            <a:ext cx="4143375" cy="2752725"/>
          </a:xfrm>
          <a:prstGeom prst="rect">
            <a:avLst/>
          </a:prstGeom>
          <a:noFill/>
          <a:ln w="9525">
            <a:noFill/>
            <a:miter lim="800000"/>
            <a:headEnd/>
            <a:tailEnd/>
          </a:ln>
        </p:spPr>
        <p:txBody>
          <a:bodyPr/>
          <a:lstStyle/>
          <a:p>
            <a:endParaRPr lang="en-US"/>
          </a:p>
        </p:txBody>
      </p:sp>
      <p:sp>
        <p:nvSpPr>
          <p:cNvPr id="1296397" name="Rectangle 13"/>
          <p:cNvSpPr>
            <a:spLocks noChangeArrowheads="1"/>
          </p:cNvSpPr>
          <p:nvPr/>
        </p:nvSpPr>
        <p:spPr bwMode="auto">
          <a:xfrm>
            <a:off x="676275" y="3784600"/>
            <a:ext cx="3009900" cy="3073400"/>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sym typeface="Symbol" pitchFamily="18" charset="2"/>
              </a:rPr>
              <a:t>In deep  space, the </a:t>
            </a:r>
            <a:r>
              <a:rPr lang="en-US" sz="2400" i="1" dirty="0">
                <a:solidFill>
                  <a:srgbClr val="000000"/>
                </a:solidFill>
                <a:latin typeface="+mn-lt"/>
                <a:cs typeface="Times New Roman" pitchFamily="18" charset="0"/>
                <a:sym typeface="Symbol" pitchFamily="18" charset="2"/>
              </a:rPr>
              <a:t>r</a:t>
            </a:r>
            <a:r>
              <a:rPr lang="en-US" sz="2400" dirty="0">
                <a:solidFill>
                  <a:srgbClr val="000000"/>
                </a:solidFill>
                <a:latin typeface="+mn-lt"/>
                <a:cs typeface="Times New Roman" pitchFamily="18" charset="0"/>
                <a:sym typeface="Symbol" pitchFamily="18" charset="2"/>
              </a:rPr>
              <a:t>  in </a:t>
            </a:r>
            <a:r>
              <a:rPr lang="en-US" sz="2400" i="1" dirty="0">
                <a:solidFill>
                  <a:srgbClr val="000000"/>
                </a:solidFill>
                <a:latin typeface="+mn-lt"/>
                <a:cs typeface="Times New Roman" pitchFamily="18" charset="0"/>
                <a:sym typeface="Symbol" pitchFamily="18" charset="2"/>
              </a:rPr>
              <a:t>F</a:t>
            </a:r>
            <a:r>
              <a:rPr lang="en-US" sz="2400" dirty="0">
                <a:solidFill>
                  <a:srgbClr val="000000"/>
                </a:solidFill>
                <a:latin typeface="+mn-lt"/>
                <a:cs typeface="Times New Roman" pitchFamily="18" charset="0"/>
                <a:sym typeface="Symbol" pitchFamily="18" charset="2"/>
              </a:rPr>
              <a:t> = </a:t>
            </a:r>
            <a:r>
              <a:rPr lang="en-US" sz="2400" i="1" dirty="0" err="1">
                <a:solidFill>
                  <a:srgbClr val="000000"/>
                </a:solidFill>
                <a:latin typeface="+mn-lt"/>
                <a:cs typeface="Times New Roman" pitchFamily="18" charset="0"/>
                <a:sym typeface="Symbol" pitchFamily="18" charset="2"/>
              </a:rPr>
              <a:t>GMm</a:t>
            </a:r>
            <a:r>
              <a:rPr lang="en-US" sz="2400" i="1" dirty="0">
                <a:solidFill>
                  <a:srgbClr val="000000"/>
                </a:solidFill>
                <a:latin typeface="+mn-lt"/>
                <a:cs typeface="Times New Roman" pitchFamily="18" charset="0"/>
                <a:sym typeface="Symbol" pitchFamily="18" charset="2"/>
              </a:rPr>
              <a:t> / r</a:t>
            </a:r>
            <a:r>
              <a:rPr lang="en-US" sz="2400" baseline="30000" dirty="0">
                <a:solidFill>
                  <a:srgbClr val="000000"/>
                </a:solidFill>
                <a:latin typeface="+mn-lt"/>
                <a:cs typeface="Times New Roman" pitchFamily="18" charset="0"/>
                <a:sym typeface="Symbol" pitchFamily="18" charset="2"/>
              </a:rPr>
              <a:t> 2</a:t>
            </a:r>
            <a:r>
              <a:rPr lang="en-US" sz="2400" dirty="0">
                <a:solidFill>
                  <a:srgbClr val="000000"/>
                </a:solidFill>
                <a:latin typeface="+mn-lt"/>
                <a:cs typeface="Times New Roman" pitchFamily="18" charset="0"/>
                <a:sym typeface="Symbol" pitchFamily="18" charset="2"/>
              </a:rPr>
              <a:t>                                         is so large for every </a:t>
            </a:r>
            <a:r>
              <a:rPr lang="en-US" sz="2400" i="1" dirty="0">
                <a:solidFill>
                  <a:srgbClr val="000000"/>
                </a:solidFill>
                <a:latin typeface="+mn-lt"/>
                <a:cs typeface="Times New Roman" pitchFamily="18" charset="0"/>
                <a:sym typeface="Symbol" pitchFamily="18" charset="2"/>
              </a:rPr>
              <a:t>m</a:t>
            </a:r>
            <a:r>
              <a:rPr lang="en-US" sz="2400" dirty="0">
                <a:solidFill>
                  <a:srgbClr val="000000"/>
                </a:solidFill>
                <a:latin typeface="+mn-lt"/>
                <a:cs typeface="Times New Roman" pitchFamily="18" charset="0"/>
                <a:sym typeface="Symbol" pitchFamily="18" charset="2"/>
              </a:rPr>
              <a:t> that </a:t>
            </a:r>
            <a:r>
              <a:rPr lang="en-US" sz="2400" i="1" dirty="0">
                <a:solidFill>
                  <a:srgbClr val="000000"/>
                </a:solidFill>
                <a:latin typeface="+mn-lt"/>
                <a:cs typeface="Times New Roman" pitchFamily="18" charset="0"/>
                <a:sym typeface="Symbol" pitchFamily="18" charset="2"/>
              </a:rPr>
              <a:t>F</a:t>
            </a:r>
            <a:r>
              <a:rPr lang="en-US" sz="2400" dirty="0">
                <a:solidFill>
                  <a:srgbClr val="000000"/>
                </a:solidFill>
                <a:latin typeface="+mn-lt"/>
                <a:cs typeface="Times New Roman" pitchFamily="18" charset="0"/>
                <a:sym typeface="Symbol" pitchFamily="18" charset="2"/>
              </a:rPr>
              <a:t>, the force of                                        gravity, is for all                                           intents and                                        purposes, zero.</a:t>
            </a:r>
          </a:p>
        </p:txBody>
      </p:sp>
      <p:sp>
        <p:nvSpPr>
          <p:cNvPr id="1296387" name="Rectangle 3"/>
          <p:cNvSpPr>
            <a:spLocks noChangeArrowheads="1"/>
          </p:cNvSpPr>
          <p:nvPr/>
        </p:nvSpPr>
        <p:spPr bwMode="auto">
          <a:xfrm>
            <a:off x="685800" y="1828800"/>
            <a:ext cx="7772400" cy="2054225"/>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rPr>
              <a:t>PRACTICE: Discuss the concept of weightlessness in </a:t>
            </a:r>
            <a:r>
              <a:rPr lang="en-US" sz="2400" b="1" dirty="0">
                <a:solidFill>
                  <a:srgbClr val="000000"/>
                </a:solidFill>
                <a:latin typeface="+mn-lt"/>
                <a:cs typeface="Times New Roman" pitchFamily="18" charset="0"/>
              </a:rPr>
              <a:t>deep space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rPr>
              <a:t>SOLUTION:  O</a:t>
            </a:r>
            <a:r>
              <a:rPr lang="en-US" sz="2400" dirty="0">
                <a:solidFill>
                  <a:srgbClr val="000000"/>
                </a:solidFill>
                <a:latin typeface="+mn-lt"/>
                <a:cs typeface="Times New Roman" pitchFamily="18" charset="0"/>
                <a:sym typeface="Symbol" pitchFamily="18" charset="2"/>
              </a:rPr>
              <a:t>nly in deep space – which is defined to be far, far away from all masses – will a mass be truly weightless.</a:t>
            </a:r>
          </a:p>
        </p:txBody>
      </p:sp>
      <p:sp>
        <p:nvSpPr>
          <p:cNvPr id="4301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6387">
                                            <p:txEl>
                                              <p:pRg st="0" end="0"/>
                                            </p:txEl>
                                          </p:spTgt>
                                        </p:tgtEl>
                                        <p:attrNameLst>
                                          <p:attrName>style.visibility</p:attrName>
                                        </p:attrNameLst>
                                      </p:cBhvr>
                                      <p:to>
                                        <p:strVal val="visible"/>
                                      </p:to>
                                    </p:set>
                                    <p:anim calcmode="lin" valueType="num">
                                      <p:cBhvr additive="base">
                                        <p:cTn id="7" dur="500" fill="hold"/>
                                        <p:tgtEl>
                                          <p:spTgt spid="129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6387">
                                            <p:txEl>
                                              <p:pRg st="1" end="1"/>
                                            </p:txEl>
                                          </p:spTgt>
                                        </p:tgtEl>
                                        <p:attrNameLst>
                                          <p:attrName>style.visibility</p:attrName>
                                        </p:attrNameLst>
                                      </p:cBhvr>
                                      <p:to>
                                        <p:strVal val="visible"/>
                                      </p:to>
                                    </p:set>
                                    <p:anim calcmode="lin" valueType="num">
                                      <p:cBhvr additive="base">
                                        <p:cTn id="13" dur="500" fill="hold"/>
                                        <p:tgtEl>
                                          <p:spTgt spid="129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6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6397">
                                            <p:txEl>
                                              <p:pRg st="0" end="0"/>
                                            </p:txEl>
                                          </p:spTgt>
                                        </p:tgtEl>
                                        <p:attrNameLst>
                                          <p:attrName>style.visibility</p:attrName>
                                        </p:attrNameLst>
                                      </p:cBhvr>
                                      <p:to>
                                        <p:strVal val="visible"/>
                                      </p:to>
                                    </p:set>
                                    <p:anim calcmode="lin" valueType="num">
                                      <p:cBhvr additive="base">
                                        <p:cTn id="19" dur="500" fill="hold"/>
                                        <p:tgtEl>
                                          <p:spTgt spid="12963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63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5000" fill="hold"/>
                                        <p:tgtEl>
                                          <p:spTgt spid="1296396"/>
                                        </p:tgtEl>
                                      </p:cBhvr>
                                      <p:by x="400000" y="400000"/>
                                    </p:animScale>
                                  </p:childTnLst>
                                </p:cTn>
                              </p:par>
                              <p:par>
                                <p:cTn id="25" presetID="10" presetClass="exit" presetSubtype="0" fill="hold" nodeType="withEffect">
                                  <p:stCondLst>
                                    <p:cond delay="0"/>
                                  </p:stCondLst>
                                  <p:childTnLst>
                                    <p:animEffect transition="out" filter="fade">
                                      <p:cBhvr>
                                        <p:cTn id="26" dur="5000"/>
                                        <p:tgtEl>
                                          <p:spTgt spid="1296396"/>
                                        </p:tgtEl>
                                      </p:cBhvr>
                                    </p:animEffect>
                                    <p:set>
                                      <p:cBhvr>
                                        <p:cTn id="27" dur="1" fill="hold">
                                          <p:stCondLst>
                                            <p:cond delay="4999"/>
                                          </p:stCondLst>
                                        </p:cTn>
                                        <p:tgtEl>
                                          <p:spTgt spid="1296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40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4036" name="Rectangle 4"/>
          <p:cNvSpPr>
            <a:spLocks noChangeArrowheads="1"/>
          </p:cNvSpPr>
          <p:nvPr/>
        </p:nvSpPr>
        <p:spPr bwMode="auto">
          <a:xfrm>
            <a:off x="685800" y="1858963"/>
            <a:ext cx="7772400" cy="3571875"/>
          </a:xfrm>
          <a:prstGeom prst="rect">
            <a:avLst/>
          </a:prstGeom>
          <a:solidFill>
            <a:srgbClr val="CCFFCC"/>
          </a:solidFill>
          <a:ln w="9525">
            <a:noFill/>
            <a:miter lim="800000"/>
            <a:headEnd/>
            <a:tailEnd/>
          </a:ln>
        </p:spPr>
        <p:txBody>
          <a:bodyPr/>
          <a:lstStyle/>
          <a:p>
            <a:r>
              <a:rPr lang="en-US">
                <a:sym typeface="Symbol" pitchFamily="18" charset="2"/>
              </a:rPr>
              <a:t> </a:t>
            </a:r>
          </a:p>
        </p:txBody>
      </p:sp>
      <p:pic>
        <p:nvPicPr>
          <p:cNvPr id="1304588"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5963" y="1933575"/>
            <a:ext cx="7759700" cy="1622425"/>
          </a:xfrm>
          <a:prstGeom prst="rect">
            <a:avLst/>
          </a:prstGeom>
          <a:noFill/>
          <a:ln w="9525">
            <a:noFill/>
            <a:miter lim="800000"/>
            <a:headEnd/>
            <a:tailEnd/>
          </a:ln>
        </p:spPr>
      </p:pic>
      <p:sp>
        <p:nvSpPr>
          <p:cNvPr id="1304589" name="Text Box 13"/>
          <p:cNvSpPr txBox="1">
            <a:spLocks noChangeArrowheads="1"/>
          </p:cNvSpPr>
          <p:nvPr/>
        </p:nvSpPr>
        <p:spPr bwMode="auto">
          <a:xfrm>
            <a:off x="700088" y="3630613"/>
            <a:ext cx="78009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the satellite is in circular orbit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err="1">
                <a:solidFill>
                  <a:schemeClr val="hlink"/>
                </a:solidFill>
                <a:latin typeface="+mn-lt"/>
                <a:sym typeface="Symbol" pitchFamily="18" charset="2"/>
              </a:rPr>
              <a:t>mv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r</a:t>
            </a:r>
            <a:r>
              <a:rPr lang="en-US" sz="2400" dirty="0">
                <a:solidFill>
                  <a:schemeClr val="hlink"/>
                </a:solidFill>
                <a:latin typeface="+mn-lt"/>
                <a:sym typeface="Symbol" pitchFamily="18" charset="2"/>
              </a:rPr>
              <a:t>.</a:t>
            </a:r>
          </a:p>
        </p:txBody>
      </p:sp>
      <p:sp>
        <p:nvSpPr>
          <p:cNvPr id="1304596" name="Oval 20"/>
          <p:cNvSpPr>
            <a:spLocks noChangeArrowheads="1"/>
          </p:cNvSpPr>
          <p:nvPr/>
        </p:nvSpPr>
        <p:spPr bwMode="auto">
          <a:xfrm>
            <a:off x="2841625" y="2957513"/>
            <a:ext cx="338138" cy="338137"/>
          </a:xfrm>
          <a:prstGeom prst="ellipse">
            <a:avLst/>
          </a:prstGeom>
          <a:noFill/>
          <a:ln w="19050">
            <a:solidFill>
              <a:srgbClr val="FF0000"/>
            </a:solidFill>
            <a:round/>
            <a:headEnd/>
            <a:tailEnd/>
          </a:ln>
        </p:spPr>
        <p:txBody>
          <a:bodyPr wrap="none" anchor="ctr"/>
          <a:lstStyle/>
          <a:p>
            <a:endParaRPr lang="en-US"/>
          </a:p>
        </p:txBody>
      </p:sp>
      <p:sp>
        <p:nvSpPr>
          <p:cNvPr id="17" name="Text Box 13"/>
          <p:cNvSpPr txBox="1">
            <a:spLocks noChangeArrowheads="1"/>
          </p:cNvSpPr>
          <p:nvPr/>
        </p:nvSpPr>
        <p:spPr bwMode="auto">
          <a:xfrm>
            <a:off x="698500" y="4049713"/>
            <a:ext cx="80930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the satellite’s weight is holding it in orbit,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mg</a:t>
            </a:r>
            <a:r>
              <a:rPr lang="en-US" sz="2400" dirty="0">
                <a:solidFill>
                  <a:schemeClr val="hlink"/>
                </a:solidFill>
                <a:latin typeface="+mn-lt"/>
                <a:sym typeface="Symbol" pitchFamily="18" charset="2"/>
              </a:rPr>
              <a:t>.</a:t>
            </a:r>
          </a:p>
        </p:txBody>
      </p:sp>
      <p:sp>
        <p:nvSpPr>
          <p:cNvPr id="18" name="Text Box 13"/>
          <p:cNvSpPr txBox="1">
            <a:spLocks noChangeArrowheads="1"/>
          </p:cNvSpPr>
          <p:nvPr/>
        </p:nvSpPr>
        <p:spPr bwMode="auto">
          <a:xfrm>
            <a:off x="695325" y="4470400"/>
            <a:ext cx="8094663"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err="1">
                <a:solidFill>
                  <a:srgbClr val="009999"/>
                </a:solidFill>
                <a:latin typeface="Arial"/>
                <a:sym typeface="Symbol" pitchFamily="18" charset="2"/>
              </a:rPr>
              <a:t>mv</a:t>
            </a:r>
            <a:r>
              <a:rPr lang="en-US" sz="2400" baseline="30000" dirty="0">
                <a:solidFill>
                  <a:srgbClr val="009999"/>
                </a:solidFill>
                <a:latin typeface="Arial"/>
                <a:sym typeface="Symbol" pitchFamily="18" charset="2"/>
              </a:rPr>
              <a:t> 2</a:t>
            </a:r>
            <a:r>
              <a:rPr lang="en-US" sz="2400" i="1" dirty="0">
                <a:solidFill>
                  <a:srgbClr val="009999"/>
                </a:solidFill>
                <a:latin typeface="Arial"/>
                <a:sym typeface="Symbol" pitchFamily="18" charset="2"/>
              </a:rPr>
              <a:t>/ r</a:t>
            </a:r>
            <a:r>
              <a:rPr lang="en-US" sz="2400" dirty="0">
                <a:solidFill>
                  <a:srgbClr val="009999"/>
                </a:solidFill>
                <a:latin typeface="Arial"/>
                <a:sym typeface="Symbol" pitchFamily="18" charset="2"/>
              </a:rPr>
              <a:t> = </a:t>
            </a:r>
            <a:r>
              <a:rPr lang="en-US" sz="2400" i="1" dirty="0">
                <a:solidFill>
                  <a:srgbClr val="009999"/>
                </a:solidFill>
                <a:latin typeface="Arial"/>
                <a:sym typeface="Symbol" pitchFamily="18" charset="2"/>
              </a:rPr>
              <a:t>mg</a:t>
            </a:r>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endParaRPr lang="en-US" sz="2400" dirty="0">
              <a:solidFill>
                <a:schemeClr val="hlink"/>
              </a:solidFill>
              <a:latin typeface="+mn-lt"/>
              <a:sym typeface="Symbol" pitchFamily="18" charset="2"/>
            </a:endParaRPr>
          </a:p>
        </p:txBody>
      </p:sp>
      <p:sp>
        <p:nvSpPr>
          <p:cNvPr id="10" name="Text Box 13"/>
          <p:cNvSpPr txBox="1">
            <a:spLocks noChangeArrowheads="1"/>
          </p:cNvSpPr>
          <p:nvPr/>
        </p:nvSpPr>
        <p:spPr bwMode="auto">
          <a:xfrm>
            <a:off x="693738" y="4903788"/>
            <a:ext cx="8094662"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Finally </a:t>
            </a:r>
            <a:r>
              <a:rPr lang="en-US" sz="2400" i="1" dirty="0">
                <a:solidFill>
                  <a:srgbClr val="009999"/>
                </a:solidFill>
                <a:latin typeface="Arial"/>
                <a:sym typeface="Symbol" pitchFamily="18" charset="2"/>
              </a:rPr>
              <a:t>g</a:t>
            </a:r>
            <a:r>
              <a:rPr lang="en-US" sz="2400" dirty="0">
                <a:solidFill>
                  <a:srgbClr val="009999"/>
                </a:solidFill>
                <a:latin typeface="Arial"/>
                <a:sym typeface="Symbol" pitchFamily="18" charset="2"/>
              </a:rPr>
              <a:t> </a:t>
            </a:r>
            <a:r>
              <a:rPr lang="en-US" sz="2400" dirty="0">
                <a:solidFill>
                  <a:srgbClr val="009999"/>
                </a:solidFill>
                <a:latin typeface="Arial"/>
                <a:sym typeface="Symbol" pitchFamily="18" charset="2"/>
              </a:rPr>
              <a:t>= </a:t>
            </a:r>
            <a:r>
              <a:rPr lang="en-US" sz="2400" i="1" dirty="0">
                <a:solidFill>
                  <a:srgbClr val="009999"/>
                </a:solidFill>
                <a:latin typeface="Arial"/>
                <a:sym typeface="Symbol" pitchFamily="18" charset="2"/>
              </a:rPr>
              <a:t>v</a:t>
            </a:r>
            <a:r>
              <a:rPr lang="en-US" sz="2400" baseline="30000" dirty="0">
                <a:solidFill>
                  <a:srgbClr val="009999"/>
                </a:solidFill>
                <a:latin typeface="Arial"/>
                <a:sym typeface="Symbol" pitchFamily="18" charset="2"/>
              </a:rPr>
              <a:t> 2</a:t>
            </a:r>
            <a:r>
              <a:rPr lang="en-US" sz="2400" i="1" dirty="0">
                <a:solidFill>
                  <a:srgbClr val="009999"/>
                </a:solidFill>
                <a:latin typeface="Arial"/>
                <a:sym typeface="Symbol" pitchFamily="18" charset="2"/>
              </a:rPr>
              <a:t>/ r</a:t>
            </a:r>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p>
        </p:txBody>
      </p:sp>
      <p:sp>
        <p:nvSpPr>
          <p:cNvPr id="11" name="Line 33"/>
          <p:cNvSpPr>
            <a:spLocks noChangeShapeType="1"/>
          </p:cNvSpPr>
          <p:nvPr/>
        </p:nvSpPr>
        <p:spPr bwMode="auto">
          <a:xfrm flipV="1">
            <a:off x="1701800" y="4600575"/>
            <a:ext cx="239713"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2" name="Line 34"/>
          <p:cNvSpPr>
            <a:spLocks noChangeShapeType="1"/>
          </p:cNvSpPr>
          <p:nvPr/>
        </p:nvSpPr>
        <p:spPr bwMode="auto">
          <a:xfrm flipV="1">
            <a:off x="2871788" y="4600575"/>
            <a:ext cx="236537" cy="211138"/>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4588"/>
                                        </p:tgtEl>
                                        <p:attrNameLst>
                                          <p:attrName>style.visibility</p:attrName>
                                        </p:attrNameLst>
                                      </p:cBhvr>
                                      <p:to>
                                        <p:strVal val="visible"/>
                                      </p:to>
                                    </p:set>
                                    <p:anim calcmode="lin" valueType="num">
                                      <p:cBhvr additive="base">
                                        <p:cTn id="7" dur="500" fill="hold"/>
                                        <p:tgtEl>
                                          <p:spTgt spid="1304588"/>
                                        </p:tgtEl>
                                        <p:attrNameLst>
                                          <p:attrName>ppt_x</p:attrName>
                                        </p:attrNameLst>
                                      </p:cBhvr>
                                      <p:tavLst>
                                        <p:tav tm="0">
                                          <p:val>
                                            <p:strVal val="#ppt_x"/>
                                          </p:val>
                                        </p:tav>
                                        <p:tav tm="100000">
                                          <p:val>
                                            <p:strVal val="#ppt_x"/>
                                          </p:val>
                                        </p:tav>
                                      </p:tavLst>
                                    </p:anim>
                                    <p:anim calcmode="lin" valueType="num">
                                      <p:cBhvr additive="base">
                                        <p:cTn id="8" dur="500" fill="hold"/>
                                        <p:tgtEl>
                                          <p:spTgt spid="130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04589">
                                            <p:txEl>
                                              <p:pRg st="0" end="0"/>
                                            </p:txEl>
                                          </p:spTgt>
                                        </p:tgtEl>
                                        <p:attrNameLst>
                                          <p:attrName>style.visibility</p:attrName>
                                        </p:attrNameLst>
                                      </p:cBhvr>
                                      <p:to>
                                        <p:strVal val="visible"/>
                                      </p:to>
                                    </p:set>
                                    <p:anim calcmode="lin" valueType="num">
                                      <p:cBhvr additive="base">
                                        <p:cTn id="13" dur="500" fill="hold"/>
                                        <p:tgtEl>
                                          <p:spTgt spid="130458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45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04596"/>
                                        </p:tgtEl>
                                        <p:attrNameLst>
                                          <p:attrName>style.visibility</p:attrName>
                                        </p:attrNameLst>
                                      </p:cBhvr>
                                      <p:to>
                                        <p:strVal val="visible"/>
                                      </p:to>
                                    </p:set>
                                    <p:anim calcmode="lin" valueType="num">
                                      <p:cBhvr>
                                        <p:cTn id="47" dur="500" fill="hold"/>
                                        <p:tgtEl>
                                          <p:spTgt spid="1304596"/>
                                        </p:tgtEl>
                                        <p:attrNameLst>
                                          <p:attrName>ppt_w</p:attrName>
                                        </p:attrNameLst>
                                      </p:cBhvr>
                                      <p:tavLst>
                                        <p:tav tm="0">
                                          <p:val>
                                            <p:fltVal val="0"/>
                                          </p:val>
                                        </p:tav>
                                        <p:tav tm="100000">
                                          <p:val>
                                            <p:strVal val="#ppt_w"/>
                                          </p:val>
                                        </p:tav>
                                      </p:tavLst>
                                    </p:anim>
                                    <p:anim calcmode="lin" valueType="num">
                                      <p:cBhvr>
                                        <p:cTn id="48" dur="500" fill="hold"/>
                                        <p:tgtEl>
                                          <p:spTgt spid="1304596"/>
                                        </p:tgtEl>
                                        <p:attrNameLst>
                                          <p:attrName>ppt_h</p:attrName>
                                        </p:attrNameLst>
                                      </p:cBhvr>
                                      <p:tavLst>
                                        <p:tav tm="0">
                                          <p:val>
                                            <p:fltVal val="0"/>
                                          </p:val>
                                        </p:tav>
                                        <p:tav tm="100000">
                                          <p:val>
                                            <p:strVal val="#ppt_h"/>
                                          </p:val>
                                        </p:tav>
                                      </p:tavLst>
                                    </p:anim>
                                    <p:animEffect transition="in" filter="fade">
                                      <p:cBhvr>
                                        <p:cTn id="49" dur="500"/>
                                        <p:tgtEl>
                                          <p:spTgt spid="1304596"/>
                                        </p:tgtEl>
                                      </p:cBhvr>
                                    </p:animEffect>
                                  </p:childTnLst>
                                  <p:subTnLst>
                                    <p:audio>
                                      <p:cMediaNode>
                                        <p:cTn display="0" masterRel="sameClick">
                                          <p:stCondLst>
                                            <p:cond evt="begin" delay="0">
                                              <p:tn val="45"/>
                                            </p:cond>
                                          </p:stCondLst>
                                          <p:endCondLst>
                                            <p:cond evt="onStopAudio" delay="0">
                                              <p:tgtEl>
                                                <p:sldTgt/>
                                              </p:tgtEl>
                                            </p:cond>
                                          </p:endCondLst>
                                        </p:cTn>
                                        <p:tgtEl>
                                          <p:sndTgt r:embed="rId7"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9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5060"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07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507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507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507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507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130664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1306650"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4850" y="3678238"/>
            <a:ext cx="7745413" cy="2335212"/>
          </a:xfrm>
          <a:prstGeom prst="rect">
            <a:avLst/>
          </a:prstGeom>
          <a:noFill/>
          <a:ln w="9525">
            <a:noFill/>
            <a:miter lim="800000"/>
            <a:headEnd/>
            <a:tailEnd/>
          </a:ln>
        </p:spPr>
      </p:pic>
      <p:sp>
        <p:nvSpPr>
          <p:cNvPr id="1306652" name="Text Box 28"/>
          <p:cNvSpPr txBox="1">
            <a:spLocks noChangeArrowheads="1"/>
          </p:cNvSpPr>
          <p:nvPr/>
        </p:nvSpPr>
        <p:spPr bwMode="auto">
          <a:xfrm>
            <a:off x="1343025" y="4384675"/>
            <a:ext cx="67659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1306653" name="Text Box 29"/>
          <p:cNvSpPr txBox="1">
            <a:spLocks noChangeArrowheads="1"/>
          </p:cNvSpPr>
          <p:nvPr/>
        </p:nvSpPr>
        <p:spPr bwMode="auto">
          <a:xfrm>
            <a:off x="1323975" y="4913313"/>
            <a:ext cx="7488238"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r>
              <a:rPr lang="en-US" sz="2400" baseline="30000" dirty="0">
                <a:solidFill>
                  <a:schemeClr val="hlink"/>
                </a:solidFill>
                <a:latin typeface="+mn-lt"/>
                <a:sym typeface="Symbol" pitchFamily="18" charset="2"/>
              </a:rPr>
              <a:t> </a:t>
            </a: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 </a:t>
            </a:r>
            <a:r>
              <a:rPr lang="en-US" sz="2400" dirty="0">
                <a:solidFill>
                  <a:schemeClr val="hlink"/>
                </a:solidFill>
                <a:latin typeface="+mn-lt"/>
                <a:sym typeface="Symbol" pitchFamily="18" charset="2"/>
              </a:rPr>
              <a:t>in circular orbits).</a:t>
            </a:r>
          </a:p>
        </p:txBody>
      </p:sp>
      <p:sp>
        <p:nvSpPr>
          <p:cNvPr id="1306654" name="Text Box 30"/>
          <p:cNvSpPr txBox="1">
            <a:spLocks noChangeArrowheads="1"/>
          </p:cNvSpPr>
          <p:nvPr/>
        </p:nvSpPr>
        <p:spPr bwMode="auto">
          <a:xfrm>
            <a:off x="1335088" y="5454650"/>
            <a:ext cx="7488237"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x</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r>
              <a:rPr lang="en-US" sz="2400" baseline="30000" dirty="0">
                <a:solidFill>
                  <a:schemeClr val="hlink"/>
                </a:solidFill>
                <a:latin typeface="+mn-lt"/>
                <a:sym typeface="Symbol" pitchFamily="18" charset="2"/>
              </a:rPr>
              <a:t> </a:t>
            </a: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r)</a:t>
            </a:r>
            <a:r>
              <a:rPr lang="en-US" sz="2400" dirty="0">
                <a:solidFill>
                  <a:schemeClr val="hlink"/>
                </a:solidFill>
                <a:latin typeface="+mn-lt"/>
                <a:sym typeface="Symbol" pitchFamily="18" charset="2"/>
              </a:rPr>
              <a:t>.</a:t>
            </a:r>
          </a:p>
        </p:txBody>
      </p:sp>
      <p:sp>
        <p:nvSpPr>
          <p:cNvPr id="1306655" name="Text Box 31"/>
          <p:cNvSpPr txBox="1">
            <a:spLocks noChangeArrowheads="1"/>
          </p:cNvSpPr>
          <p:nvPr/>
        </p:nvSpPr>
        <p:spPr bwMode="auto">
          <a:xfrm>
            <a:off x="1362075" y="6010275"/>
            <a:ext cx="748823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 so that </a:t>
            </a:r>
            <a:r>
              <a:rPr lang="en-US" sz="2400" i="1" dirty="0">
                <a:solidFill>
                  <a:schemeClr val="hlink"/>
                </a:solidFill>
                <a:latin typeface="+mn-lt"/>
                <a:sym typeface="Symbol" pitchFamily="18" charset="2"/>
              </a:rPr>
              <a:t>v</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a:t>
            </a:r>
          </a:p>
        </p:txBody>
      </p:sp>
      <p:sp>
        <p:nvSpPr>
          <p:cNvPr id="1306656" name="Freeform 32"/>
          <p:cNvSpPr>
            <a:spLocks/>
          </p:cNvSpPr>
          <p:nvPr/>
        </p:nvSpPr>
        <p:spPr bwMode="auto">
          <a:xfrm>
            <a:off x="4660900" y="6054725"/>
            <a:ext cx="1073150" cy="374650"/>
          </a:xfrm>
          <a:custGeom>
            <a:avLst/>
            <a:gdLst>
              <a:gd name="connsiteX0" fmla="*/ 0 w 13314"/>
              <a:gd name="connsiteY0" fmla="*/ 7371 h 10000"/>
              <a:gd name="connsiteX1" fmla="*/ 748 w 13314"/>
              <a:gd name="connsiteY1" fmla="*/ 10000 h 10000"/>
              <a:gd name="connsiteX2" fmla="*/ 2244 w 13314"/>
              <a:gd name="connsiteY2" fmla="*/ 0 h 10000"/>
              <a:gd name="connsiteX3" fmla="*/ 13314 w 13314"/>
              <a:gd name="connsiteY3" fmla="*/ 0 h 10000"/>
            </a:gdLst>
            <a:ahLst/>
            <a:cxnLst>
              <a:cxn ang="0">
                <a:pos x="connsiteX0" y="connsiteY0"/>
              </a:cxn>
              <a:cxn ang="0">
                <a:pos x="connsiteX1" y="connsiteY1"/>
              </a:cxn>
              <a:cxn ang="0">
                <a:pos x="connsiteX2" y="connsiteY2"/>
              </a:cxn>
              <a:cxn ang="0">
                <a:pos x="connsiteX3" y="connsiteY3"/>
              </a:cxn>
            </a:cxnLst>
            <a:rect l="l" t="t" r="r" b="b"/>
            <a:pathLst>
              <a:path w="13314" h="10000">
                <a:moveTo>
                  <a:pt x="0" y="7371"/>
                </a:moveTo>
                <a:lnTo>
                  <a:pt x="748" y="10000"/>
                </a:lnTo>
                <a:lnTo>
                  <a:pt x="2244" y="0"/>
                </a:lnTo>
                <a:lnTo>
                  <a:pt x="13314" y="0"/>
                </a:lnTo>
              </a:path>
            </a:pathLst>
          </a:custGeom>
          <a:noFill/>
          <a:ln w="12700" cmpd="sng">
            <a:solidFill>
              <a:schemeClr val="hlink"/>
            </a:solidFill>
            <a:round/>
            <a:headEnd/>
            <a:tailEnd/>
          </a:ln>
          <a:effectLst/>
        </p:spPr>
        <p:txBody>
          <a:bodyPr/>
          <a:lstStyle/>
          <a:p>
            <a:pPr>
              <a:defRPr/>
            </a:pPr>
            <a:endParaRPr lang="en-US" sz="2400">
              <a:latin typeface="+mn-lt"/>
            </a:endParaRPr>
          </a:p>
        </p:txBody>
      </p:sp>
      <p:sp>
        <p:nvSpPr>
          <p:cNvPr id="1306657" name="Line 33"/>
          <p:cNvSpPr>
            <a:spLocks noChangeShapeType="1"/>
          </p:cNvSpPr>
          <p:nvPr/>
        </p:nvSpPr>
        <p:spPr bwMode="auto">
          <a:xfrm flipV="1">
            <a:off x="2095500" y="5567363"/>
            <a:ext cx="20638" cy="29845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06658" name="Line 34"/>
          <p:cNvSpPr>
            <a:spLocks noChangeShapeType="1"/>
          </p:cNvSpPr>
          <p:nvPr/>
        </p:nvSpPr>
        <p:spPr bwMode="auto">
          <a:xfrm flipH="1" flipV="1">
            <a:off x="3530600" y="5541963"/>
            <a:ext cx="28575" cy="182562"/>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6648"/>
                                        </p:tgtEl>
                                        <p:attrNameLst>
                                          <p:attrName>style.visibility</p:attrName>
                                        </p:attrNameLst>
                                      </p:cBhvr>
                                      <p:to>
                                        <p:strVal val="visible"/>
                                      </p:to>
                                    </p:set>
                                    <p:anim calcmode="lin" valueType="num">
                                      <p:cBhvr additive="base">
                                        <p:cTn id="7" dur="500" fill="hold"/>
                                        <p:tgtEl>
                                          <p:spTgt spid="1306648"/>
                                        </p:tgtEl>
                                        <p:attrNameLst>
                                          <p:attrName>ppt_x</p:attrName>
                                        </p:attrNameLst>
                                      </p:cBhvr>
                                      <p:tavLst>
                                        <p:tav tm="0">
                                          <p:val>
                                            <p:strVal val="#ppt_x"/>
                                          </p:val>
                                        </p:tav>
                                        <p:tav tm="100000">
                                          <p:val>
                                            <p:strVal val="#ppt_x"/>
                                          </p:val>
                                        </p:tav>
                                      </p:tavLst>
                                    </p:anim>
                                    <p:anim calcmode="lin" valueType="num">
                                      <p:cBhvr additive="base">
                                        <p:cTn id="8" dur="500" fill="hold"/>
                                        <p:tgtEl>
                                          <p:spTgt spid="1306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06641"/>
                                        </p:tgtEl>
                                        <p:attrNameLst>
                                          <p:attrName>style.visibility</p:attrName>
                                        </p:attrNameLst>
                                      </p:cBhvr>
                                      <p:to>
                                        <p:strVal val="visible"/>
                                      </p:to>
                                    </p:set>
                                    <p:animEffect transition="in" filter="fade">
                                      <p:cBhvr>
                                        <p:cTn id="18" dur="2000"/>
                                        <p:tgtEl>
                                          <p:spTgt spid="13066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1306641"/>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6650"/>
                                        </p:tgtEl>
                                        <p:attrNameLst>
                                          <p:attrName>style.visibility</p:attrName>
                                        </p:attrNameLst>
                                      </p:cBhvr>
                                      <p:to>
                                        <p:strVal val="visible"/>
                                      </p:to>
                                    </p:set>
                                    <p:anim calcmode="lin" valueType="num">
                                      <p:cBhvr additive="base">
                                        <p:cTn id="27" dur="500" fill="hold"/>
                                        <p:tgtEl>
                                          <p:spTgt spid="1306650"/>
                                        </p:tgtEl>
                                        <p:attrNameLst>
                                          <p:attrName>ppt_x</p:attrName>
                                        </p:attrNameLst>
                                      </p:cBhvr>
                                      <p:tavLst>
                                        <p:tav tm="0">
                                          <p:val>
                                            <p:strVal val="#ppt_x"/>
                                          </p:val>
                                        </p:tav>
                                        <p:tav tm="100000">
                                          <p:val>
                                            <p:strVal val="#ppt_x"/>
                                          </p:val>
                                        </p:tav>
                                      </p:tavLst>
                                    </p:anim>
                                    <p:anim calcmode="lin" valueType="num">
                                      <p:cBhvr additive="base">
                                        <p:cTn id="28" dur="500" fill="hold"/>
                                        <p:tgtEl>
                                          <p:spTgt spid="1306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iterate type="lt">
                                    <p:tmPct val="10000"/>
                                  </p:iterate>
                                  <p:childTnLst>
                                    <p:set>
                                      <p:cBhvr>
                                        <p:cTn id="32" dur="1" fill="hold">
                                          <p:stCondLst>
                                            <p:cond delay="0"/>
                                          </p:stCondLst>
                                        </p:cTn>
                                        <p:tgtEl>
                                          <p:spTgt spid="1306652">
                                            <p:txEl>
                                              <p:pRg st="0" end="0"/>
                                            </p:txEl>
                                          </p:spTgt>
                                        </p:tgtEl>
                                        <p:attrNameLst>
                                          <p:attrName>style.visibility</p:attrName>
                                        </p:attrNameLst>
                                      </p:cBhvr>
                                      <p:to>
                                        <p:strVal val="visible"/>
                                      </p:to>
                                    </p:set>
                                    <p:anim calcmode="lin" valueType="num">
                                      <p:cBhvr additive="base">
                                        <p:cTn id="33" dur="500" fill="hold"/>
                                        <p:tgtEl>
                                          <p:spTgt spid="130665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066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306653">
                                            <p:txEl>
                                              <p:pRg st="0" end="0"/>
                                            </p:txEl>
                                          </p:spTgt>
                                        </p:tgtEl>
                                        <p:attrNameLst>
                                          <p:attrName>style.visibility</p:attrName>
                                        </p:attrNameLst>
                                      </p:cBhvr>
                                      <p:to>
                                        <p:strVal val="visible"/>
                                      </p:to>
                                    </p:set>
                                    <p:anim calcmode="lin" valueType="num">
                                      <p:cBhvr additive="base">
                                        <p:cTn id="39" dur="500" fill="hold"/>
                                        <p:tgtEl>
                                          <p:spTgt spid="130665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306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iterate type="lt">
                                    <p:tmPct val="10000"/>
                                  </p:iterate>
                                  <p:childTnLst>
                                    <p:set>
                                      <p:cBhvr>
                                        <p:cTn id="44" dur="1" fill="hold">
                                          <p:stCondLst>
                                            <p:cond delay="0"/>
                                          </p:stCondLst>
                                        </p:cTn>
                                        <p:tgtEl>
                                          <p:spTgt spid="1306654">
                                            <p:txEl>
                                              <p:pRg st="0" end="0"/>
                                            </p:txEl>
                                          </p:spTgt>
                                        </p:tgtEl>
                                        <p:attrNameLst>
                                          <p:attrName>style.visibility</p:attrName>
                                        </p:attrNameLst>
                                      </p:cBhvr>
                                      <p:to>
                                        <p:strVal val="visible"/>
                                      </p:to>
                                    </p:set>
                                    <p:anim calcmode="lin" valueType="num">
                                      <p:cBhvr additive="base">
                                        <p:cTn id="45" dur="500" fill="hold"/>
                                        <p:tgtEl>
                                          <p:spTgt spid="130665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066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06657"/>
                                        </p:tgtEl>
                                        <p:attrNameLst>
                                          <p:attrName>style.visibility</p:attrName>
                                        </p:attrNameLst>
                                      </p:cBhvr>
                                      <p:to>
                                        <p:strVal val="visible"/>
                                      </p:to>
                                    </p:set>
                                    <p:animEffect transition="in" filter="wipe(down)">
                                      <p:cBhvr>
                                        <p:cTn id="51" dur="500"/>
                                        <p:tgtEl>
                                          <p:spTgt spid="1306657"/>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306658"/>
                                        </p:tgtEl>
                                        <p:attrNameLst>
                                          <p:attrName>style.visibility</p:attrName>
                                        </p:attrNameLst>
                                      </p:cBhvr>
                                      <p:to>
                                        <p:strVal val="visible"/>
                                      </p:to>
                                    </p:set>
                                    <p:animEffect transition="in" filter="wipe(down)">
                                      <p:cBhvr>
                                        <p:cTn id="56" dur="500"/>
                                        <p:tgtEl>
                                          <p:spTgt spid="1306658"/>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iterate type="lt">
                                    <p:tmPct val="10000"/>
                                  </p:iterate>
                                  <p:childTnLst>
                                    <p:set>
                                      <p:cBhvr>
                                        <p:cTn id="60" dur="1" fill="hold">
                                          <p:stCondLst>
                                            <p:cond delay="0"/>
                                          </p:stCondLst>
                                        </p:cTn>
                                        <p:tgtEl>
                                          <p:spTgt spid="1306655">
                                            <p:txEl>
                                              <p:pRg st="0" end="0"/>
                                            </p:txEl>
                                          </p:spTgt>
                                        </p:tgtEl>
                                        <p:attrNameLst>
                                          <p:attrName>style.visibility</p:attrName>
                                        </p:attrNameLst>
                                      </p:cBhvr>
                                      <p:to>
                                        <p:strVal val="visible"/>
                                      </p:to>
                                    </p:set>
                                    <p:anim calcmode="lin" valueType="num">
                                      <p:cBhvr additive="base">
                                        <p:cTn id="61" dur="500" fill="hold"/>
                                        <p:tgtEl>
                                          <p:spTgt spid="130665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06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par>
                          <p:cTn id="63" fill="hold">
                            <p:stCondLst>
                              <p:cond delay="1500"/>
                            </p:stCondLst>
                            <p:childTnLst>
                              <p:par>
                                <p:cTn id="64" presetID="2" presetClass="entr" presetSubtype="2" fill="hold" nodeType="afterEffect">
                                  <p:stCondLst>
                                    <p:cond delay="0"/>
                                  </p:stCondLst>
                                  <p:childTnLst>
                                    <p:set>
                                      <p:cBhvr>
                                        <p:cTn id="65" dur="1" fill="hold">
                                          <p:stCondLst>
                                            <p:cond delay="0"/>
                                          </p:stCondLst>
                                        </p:cTn>
                                        <p:tgtEl>
                                          <p:spTgt spid="1306656"/>
                                        </p:tgtEl>
                                        <p:attrNameLst>
                                          <p:attrName>style.visibility</p:attrName>
                                        </p:attrNameLst>
                                      </p:cBhvr>
                                      <p:to>
                                        <p:strVal val="visible"/>
                                      </p:to>
                                    </p:set>
                                    <p:anim calcmode="lin" valueType="num">
                                      <p:cBhvr additive="base">
                                        <p:cTn id="66" dur="500" fill="hold"/>
                                        <p:tgtEl>
                                          <p:spTgt spid="1306656"/>
                                        </p:tgtEl>
                                        <p:attrNameLst>
                                          <p:attrName>ppt_x</p:attrName>
                                        </p:attrNameLst>
                                      </p:cBhvr>
                                      <p:tavLst>
                                        <p:tav tm="0">
                                          <p:val>
                                            <p:strVal val="1+#ppt_w/2"/>
                                          </p:val>
                                        </p:tav>
                                        <p:tav tm="100000">
                                          <p:val>
                                            <p:strVal val="#ppt_x"/>
                                          </p:val>
                                        </p:tav>
                                      </p:tavLst>
                                    </p:anim>
                                    <p:anim calcmode="lin" valueType="num">
                                      <p:cBhvr additive="base">
                                        <p:cTn id="67" dur="500" fill="hold"/>
                                        <p:tgtEl>
                                          <p:spTgt spid="1306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P spid="130664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608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6084"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6086"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609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609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609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609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609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4608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43016"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788" y="3767138"/>
            <a:ext cx="7735887" cy="2197100"/>
          </a:xfrm>
          <a:prstGeom prst="rect">
            <a:avLst/>
          </a:prstGeom>
          <a:noFill/>
          <a:ln w="9525">
            <a:noFill/>
            <a:miter lim="800000"/>
            <a:headEnd/>
            <a:tailEnd/>
          </a:ln>
        </p:spPr>
      </p:pic>
      <p:sp>
        <p:nvSpPr>
          <p:cNvPr id="23" name="Text Box 24"/>
          <p:cNvSpPr txBox="1">
            <a:spLocks noChangeArrowheads="1"/>
          </p:cNvSpPr>
          <p:nvPr/>
        </p:nvSpPr>
        <p:spPr bwMode="auto">
          <a:xfrm>
            <a:off x="1328738" y="4792663"/>
            <a:ext cx="3998912"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But </a:t>
            </a:r>
            <a:r>
              <a:rPr lang="en-US" sz="2400" i="1" dirty="0">
                <a:solidFill>
                  <a:schemeClr val="hlink"/>
                </a:solidFill>
                <a:latin typeface="+mn-lt"/>
                <a:sym typeface="Symbol" pitchFamily="18" charset="2"/>
              </a:rPr>
              <a:t>E</a:t>
            </a:r>
            <a:r>
              <a:rPr lang="en-US" sz="2400" i="1" baseline="-25000" dirty="0">
                <a:solidFill>
                  <a:schemeClr val="hlink"/>
                </a:solidFill>
                <a:latin typeface="+mn-lt"/>
                <a:sym typeface="Symbol" pitchFamily="18" charset="2"/>
              </a:rPr>
              <a:t>K</a:t>
            </a:r>
            <a:r>
              <a:rPr lang="en-US" sz="2400" dirty="0">
                <a:solidFill>
                  <a:schemeClr val="hlink"/>
                </a:solidFill>
                <a:latin typeface="+mn-lt"/>
                <a:sym typeface="Symbol" pitchFamily="18" charset="2"/>
              </a:rPr>
              <a:t> = (1/2)</a:t>
            </a:r>
            <a:r>
              <a:rPr lang="en-US" sz="2400" i="1" dirty="0" err="1">
                <a:solidFill>
                  <a:schemeClr val="hlink"/>
                </a:solidFill>
                <a:latin typeface="+mn-lt"/>
                <a:sym typeface="Symbol" pitchFamily="18" charset="2"/>
              </a:rPr>
              <a:t>mv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24" name="Text Box 25"/>
          <p:cNvSpPr txBox="1">
            <a:spLocks noChangeArrowheads="1"/>
          </p:cNvSpPr>
          <p:nvPr/>
        </p:nvSpPr>
        <p:spPr bwMode="auto">
          <a:xfrm>
            <a:off x="1333500" y="5322888"/>
            <a:ext cx="7500938"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a:t>
            </a:r>
            <a:r>
              <a:rPr lang="en-US" sz="2400" dirty="0">
                <a:latin typeface="+mn-lt"/>
                <a:sym typeface="Symbol" pitchFamily="18" charset="2"/>
              </a:rPr>
              <a:t> </a:t>
            </a:r>
            <a:r>
              <a:rPr lang="en-US" sz="2400" i="1" dirty="0">
                <a:solidFill>
                  <a:schemeClr val="hlink"/>
                </a:solidFill>
                <a:latin typeface="+mn-lt"/>
                <a:sym typeface="Symbol" pitchFamily="18" charset="2"/>
              </a:rPr>
              <a:t>E</a:t>
            </a:r>
            <a:r>
              <a:rPr lang="en-US" sz="2400" i="1" baseline="-25000" dirty="0">
                <a:solidFill>
                  <a:schemeClr val="hlink"/>
                </a:solidFill>
                <a:latin typeface="+mn-lt"/>
                <a:sym typeface="Symbol" pitchFamily="18" charset="2"/>
              </a:rPr>
              <a:t>K</a:t>
            </a:r>
            <a:r>
              <a:rPr lang="en-US" sz="2400" dirty="0">
                <a:solidFill>
                  <a:schemeClr val="hlink"/>
                </a:solidFill>
                <a:latin typeface="+mn-lt"/>
                <a:sym typeface="Symbol" pitchFamily="18" charset="2"/>
              </a:rPr>
              <a:t> = (1/2)</a:t>
            </a:r>
            <a:r>
              <a:rPr lang="en-US" sz="2400" i="1" dirty="0">
                <a:solidFill>
                  <a:schemeClr val="hlink"/>
                </a:solidFill>
                <a:latin typeface="+mn-lt"/>
                <a:sym typeface="Symbol" pitchFamily="18" charset="2"/>
              </a:rPr>
              <a:t>mv</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a:t>
            </a:r>
            <a:r>
              <a:rPr lang="en-US" sz="2400" dirty="0">
                <a:latin typeface="+mn-lt"/>
                <a:sym typeface="Symbol" pitchFamily="18" charset="2"/>
              </a:rPr>
              <a:t> </a:t>
            </a:r>
            <a:r>
              <a:rPr lang="en-US" sz="2400" dirty="0">
                <a:solidFill>
                  <a:schemeClr val="hlink"/>
                </a:solidFill>
                <a:latin typeface="+mn-lt"/>
                <a:sym typeface="Symbol" pitchFamily="18" charset="2"/>
              </a:rPr>
              <a:t>(1/2)</a:t>
            </a:r>
            <a:r>
              <a:rPr lang="en-US" sz="2400" i="1" dirty="0">
                <a:solidFill>
                  <a:schemeClr val="hlink"/>
                </a:solidFill>
                <a:latin typeface="+mn-lt"/>
                <a:sym typeface="Symbol" pitchFamily="18" charset="2"/>
              </a:rPr>
              <a:t>m</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 = </a:t>
            </a:r>
            <a:r>
              <a:rPr lang="en-US" sz="2400" i="1" dirty="0" err="1">
                <a:solidFill>
                  <a:schemeClr val="hlink"/>
                </a:solidFill>
                <a:latin typeface="+mn-lt"/>
                <a:sym typeface="Symbol" pitchFamily="18" charset="2"/>
              </a:rPr>
              <a:t>GMm</a:t>
            </a:r>
            <a:r>
              <a:rPr lang="en-US" sz="2400" i="1" dirty="0">
                <a:solidFill>
                  <a:schemeClr val="hlink"/>
                </a:solidFill>
                <a:latin typeface="+mn-lt"/>
                <a:sym typeface="Symbol" pitchFamily="18" charset="2"/>
              </a:rPr>
              <a:t> / </a:t>
            </a:r>
            <a:r>
              <a:rPr lang="en-US" sz="2400" dirty="0">
                <a:solidFill>
                  <a:schemeClr val="hlink"/>
                </a:solidFill>
                <a:latin typeface="+mn-lt"/>
                <a:sym typeface="Symbol" pitchFamily="18" charset="2"/>
              </a:rPr>
              <a:t>(2</a:t>
            </a:r>
            <a:r>
              <a:rPr lang="en-US" sz="2400" i="1" dirty="0">
                <a:solidFill>
                  <a:schemeClr val="hlink"/>
                </a:solidFill>
                <a:latin typeface="+mn-lt"/>
                <a:sym typeface="Symbol" pitchFamily="18" charset="2"/>
              </a:rPr>
              <a:t>x</a:t>
            </a:r>
            <a:r>
              <a:rPr lang="en-US" sz="2400" dirty="0">
                <a:solidFill>
                  <a:schemeClr val="hlink"/>
                </a:solidFill>
                <a:latin typeface="+mn-lt"/>
                <a:sym typeface="Symbol" pitchFamily="18" charset="2"/>
              </a:rPr>
              <a:t>). </a:t>
            </a:r>
          </a:p>
        </p:txBody>
      </p:sp>
      <p:sp>
        <p:nvSpPr>
          <p:cNvPr id="25" name="Text Box 30"/>
          <p:cNvSpPr txBox="1">
            <a:spLocks noChangeArrowheads="1"/>
          </p:cNvSpPr>
          <p:nvPr/>
        </p:nvSpPr>
        <p:spPr bwMode="auto">
          <a:xfrm>
            <a:off x="1341438" y="4332288"/>
            <a:ext cx="4697412"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(a) </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130664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016"/>
                                        </p:tgtEl>
                                        <p:attrNameLst>
                                          <p:attrName>style.visibility</p:attrName>
                                        </p:attrNameLst>
                                      </p:cBhvr>
                                      <p:to>
                                        <p:strVal val="visible"/>
                                      </p:to>
                                    </p:set>
                                    <p:anim calcmode="lin" valueType="num">
                                      <p:cBhvr additive="base">
                                        <p:cTn id="11" dur="500" fill="hold"/>
                                        <p:tgtEl>
                                          <p:spTgt spid="43016"/>
                                        </p:tgtEl>
                                        <p:attrNameLst>
                                          <p:attrName>ppt_x</p:attrName>
                                        </p:attrNameLst>
                                      </p:cBhvr>
                                      <p:tavLst>
                                        <p:tav tm="0">
                                          <p:val>
                                            <p:strVal val="#ppt_x"/>
                                          </p:val>
                                        </p:tav>
                                        <p:tav tm="100000">
                                          <p:val>
                                            <p:strVal val="#ppt_x"/>
                                          </p:val>
                                        </p:tav>
                                      </p:tavLst>
                                    </p:anim>
                                    <p:anim calcmode="lin" valueType="num">
                                      <p:cBhvr additive="base">
                                        <p:cTn id="12" dur="500" fill="hold"/>
                                        <p:tgtEl>
                                          <p:spTgt spid="430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1891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71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3189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3"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1318946" name="Picture 3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375" y="3768725"/>
            <a:ext cx="7673975" cy="1187450"/>
          </a:xfrm>
          <a:prstGeom prst="rect">
            <a:avLst/>
          </a:prstGeom>
          <a:noFill/>
          <a:ln w="9525">
            <a:noFill/>
            <a:miter lim="800000"/>
            <a:headEnd/>
            <a:tailEnd/>
          </a:ln>
        </p:spPr>
      </p:pic>
      <p:sp>
        <p:nvSpPr>
          <p:cNvPr id="1318947" name="Text Box 35"/>
          <p:cNvSpPr txBox="1">
            <a:spLocks noChangeArrowheads="1"/>
          </p:cNvSpPr>
          <p:nvPr/>
        </p:nvSpPr>
        <p:spPr bwMode="auto">
          <a:xfrm>
            <a:off x="1385888" y="4371975"/>
            <a:ext cx="6551612"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It is the gravitational force.</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8914">
                                            <p:txEl>
                                              <p:pRg st="0" end="0"/>
                                            </p:txEl>
                                          </p:spTgt>
                                        </p:tgtEl>
                                        <p:attrNameLst>
                                          <p:attrName>style.visibility</p:attrName>
                                        </p:attrNameLst>
                                      </p:cBhvr>
                                      <p:to>
                                        <p:strVal val="visible"/>
                                      </p:to>
                                    </p:set>
                                    <p:anim calcmode="lin" valueType="num">
                                      <p:cBhvr additive="base">
                                        <p:cTn id="7" dur="500" fill="hold"/>
                                        <p:tgtEl>
                                          <p:spTgt spid="131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89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8928"/>
                                        </p:tgtEl>
                                        <p:attrNameLst>
                                          <p:attrName>style.visibility</p:attrName>
                                        </p:attrNameLst>
                                      </p:cBhvr>
                                      <p:to>
                                        <p:strVal val="visible"/>
                                      </p:to>
                                    </p:set>
                                    <p:anim calcmode="lin" valueType="num">
                                      <p:cBhvr additive="base">
                                        <p:cTn id="13" dur="500" fill="hold"/>
                                        <p:tgtEl>
                                          <p:spTgt spid="1318928"/>
                                        </p:tgtEl>
                                        <p:attrNameLst>
                                          <p:attrName>ppt_x</p:attrName>
                                        </p:attrNameLst>
                                      </p:cBhvr>
                                      <p:tavLst>
                                        <p:tav tm="0">
                                          <p:val>
                                            <p:strVal val="#ppt_x"/>
                                          </p:val>
                                        </p:tav>
                                        <p:tav tm="100000">
                                          <p:val>
                                            <p:strVal val="#ppt_x"/>
                                          </p:val>
                                        </p:tav>
                                      </p:tavLst>
                                    </p:anim>
                                    <p:anim calcmode="lin" valueType="num">
                                      <p:cBhvr additive="base">
                                        <p:cTn id="14" dur="500" fill="hold"/>
                                        <p:tgtEl>
                                          <p:spTgt spid="13189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18945"/>
                                        </p:tgtEl>
                                        <p:attrNameLst>
                                          <p:attrName>style.visibility</p:attrName>
                                        </p:attrNameLst>
                                      </p:cBhvr>
                                      <p:to>
                                        <p:strVal val="visible"/>
                                      </p:to>
                                    </p:set>
                                    <p:animEffect transition="in" filter="wipe(down)">
                                      <p:cBhvr>
                                        <p:cTn id="25" dur="580">
                                          <p:stCondLst>
                                            <p:cond delay="0"/>
                                          </p:stCondLst>
                                        </p:cTn>
                                        <p:tgtEl>
                                          <p:spTgt spid="1318945"/>
                                        </p:tgtEl>
                                      </p:cBhvr>
                                    </p:animEffect>
                                    <p:anim calcmode="lin" valueType="num">
                                      <p:cBhvr>
                                        <p:cTn id="26" dur="1822" tmFilter="0,0; 0.14,0.36; 0.43,0.73; 0.71,0.91; 1.0,1.0">
                                          <p:stCondLst>
                                            <p:cond delay="0"/>
                                          </p:stCondLst>
                                        </p:cTn>
                                        <p:tgtEl>
                                          <p:spTgt spid="131894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1894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1894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1894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18945"/>
                                        </p:tgtEl>
                                        <p:attrNameLst>
                                          <p:attrName>ppt_y</p:attrName>
                                        </p:attrNameLst>
                                      </p:cBhvr>
                                      <p:tavLst>
                                        <p:tav tm="0" fmla="#ppt_y-sin(pi*$)/81">
                                          <p:val>
                                            <p:fltVal val="0"/>
                                          </p:val>
                                        </p:tav>
                                        <p:tav tm="100000">
                                          <p:val>
                                            <p:fltVal val="1"/>
                                          </p:val>
                                        </p:tav>
                                      </p:tavLst>
                                    </p:anim>
                                    <p:animScale>
                                      <p:cBhvr>
                                        <p:cTn id="31" dur="26">
                                          <p:stCondLst>
                                            <p:cond delay="650"/>
                                          </p:stCondLst>
                                        </p:cTn>
                                        <p:tgtEl>
                                          <p:spTgt spid="1318945"/>
                                        </p:tgtEl>
                                      </p:cBhvr>
                                      <p:to x="100000" y="60000"/>
                                    </p:animScale>
                                    <p:animScale>
                                      <p:cBhvr>
                                        <p:cTn id="32" dur="166" decel="50000">
                                          <p:stCondLst>
                                            <p:cond delay="676"/>
                                          </p:stCondLst>
                                        </p:cTn>
                                        <p:tgtEl>
                                          <p:spTgt spid="1318945"/>
                                        </p:tgtEl>
                                      </p:cBhvr>
                                      <p:to x="100000" y="100000"/>
                                    </p:animScale>
                                    <p:animScale>
                                      <p:cBhvr>
                                        <p:cTn id="33" dur="26">
                                          <p:stCondLst>
                                            <p:cond delay="1312"/>
                                          </p:stCondLst>
                                        </p:cTn>
                                        <p:tgtEl>
                                          <p:spTgt spid="1318945"/>
                                        </p:tgtEl>
                                      </p:cBhvr>
                                      <p:to x="100000" y="80000"/>
                                    </p:animScale>
                                    <p:animScale>
                                      <p:cBhvr>
                                        <p:cTn id="34" dur="166" decel="50000">
                                          <p:stCondLst>
                                            <p:cond delay="1338"/>
                                          </p:stCondLst>
                                        </p:cTn>
                                        <p:tgtEl>
                                          <p:spTgt spid="1318945"/>
                                        </p:tgtEl>
                                      </p:cBhvr>
                                      <p:to x="100000" y="100000"/>
                                    </p:animScale>
                                    <p:animScale>
                                      <p:cBhvr>
                                        <p:cTn id="35" dur="26">
                                          <p:stCondLst>
                                            <p:cond delay="1642"/>
                                          </p:stCondLst>
                                        </p:cTn>
                                        <p:tgtEl>
                                          <p:spTgt spid="1318945"/>
                                        </p:tgtEl>
                                      </p:cBhvr>
                                      <p:to x="100000" y="90000"/>
                                    </p:animScale>
                                    <p:animScale>
                                      <p:cBhvr>
                                        <p:cTn id="36" dur="166" decel="50000">
                                          <p:stCondLst>
                                            <p:cond delay="1668"/>
                                          </p:stCondLst>
                                        </p:cTn>
                                        <p:tgtEl>
                                          <p:spTgt spid="1318945"/>
                                        </p:tgtEl>
                                      </p:cBhvr>
                                      <p:to x="100000" y="100000"/>
                                    </p:animScale>
                                    <p:animScale>
                                      <p:cBhvr>
                                        <p:cTn id="37" dur="26">
                                          <p:stCondLst>
                                            <p:cond delay="1808"/>
                                          </p:stCondLst>
                                        </p:cTn>
                                        <p:tgtEl>
                                          <p:spTgt spid="1318945"/>
                                        </p:tgtEl>
                                      </p:cBhvr>
                                      <p:to x="100000" y="95000"/>
                                    </p:animScale>
                                    <p:animScale>
                                      <p:cBhvr>
                                        <p:cTn id="38" dur="166" decel="50000">
                                          <p:stCondLst>
                                            <p:cond delay="1834"/>
                                          </p:stCondLst>
                                        </p:cTn>
                                        <p:tgtEl>
                                          <p:spTgt spid="131894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repeatCount="indefinite" fill="hold" nodeType="clickEffect">
                                  <p:stCondLst>
                                    <p:cond delay="0"/>
                                  </p:stCondLst>
                                  <p:childTnLst>
                                    <p:animRot by="21600000">
                                      <p:cBhvr>
                                        <p:cTn id="42" dur="5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8946"/>
                                        </p:tgtEl>
                                        <p:attrNameLst>
                                          <p:attrName>style.visibility</p:attrName>
                                        </p:attrNameLst>
                                      </p:cBhvr>
                                      <p:to>
                                        <p:strVal val="visible"/>
                                      </p:to>
                                    </p:set>
                                    <p:anim calcmode="lin" valueType="num">
                                      <p:cBhvr additive="base">
                                        <p:cTn id="47" dur="500" fill="hold"/>
                                        <p:tgtEl>
                                          <p:spTgt spid="1318946"/>
                                        </p:tgtEl>
                                        <p:attrNameLst>
                                          <p:attrName>ppt_x</p:attrName>
                                        </p:attrNameLst>
                                      </p:cBhvr>
                                      <p:tavLst>
                                        <p:tav tm="0">
                                          <p:val>
                                            <p:strVal val="#ppt_x"/>
                                          </p:val>
                                        </p:tav>
                                        <p:tav tm="100000">
                                          <p:val>
                                            <p:strVal val="#ppt_x"/>
                                          </p:val>
                                        </p:tav>
                                      </p:tavLst>
                                    </p:anim>
                                    <p:anim calcmode="lin" valueType="num">
                                      <p:cBhvr additive="base">
                                        <p:cTn id="48" dur="500" fill="hold"/>
                                        <p:tgtEl>
                                          <p:spTgt spid="13189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iterate type="lt">
                                    <p:tmPct val="10000"/>
                                  </p:iterate>
                                  <p:childTnLst>
                                    <p:set>
                                      <p:cBhvr>
                                        <p:cTn id="52" dur="1" fill="hold">
                                          <p:stCondLst>
                                            <p:cond delay="0"/>
                                          </p:stCondLst>
                                        </p:cTn>
                                        <p:tgtEl>
                                          <p:spTgt spid="1318947">
                                            <p:txEl>
                                              <p:pRg st="0" end="0"/>
                                            </p:txEl>
                                          </p:spTgt>
                                        </p:tgtEl>
                                        <p:attrNameLst>
                                          <p:attrName>style.visibility</p:attrName>
                                        </p:attrNameLst>
                                      </p:cBhvr>
                                      <p:to>
                                        <p:strVal val="visible"/>
                                      </p:to>
                                    </p:set>
                                    <p:anim calcmode="lin" valueType="num">
                                      <p:cBhvr additive="base">
                                        <p:cTn id="53" dur="500" fill="hold"/>
                                        <p:tgtEl>
                                          <p:spTgt spid="131894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318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p:sp>
        <p:nvSpPr>
          <p:cNvPr id="26" name="Text Box 26"/>
          <p:cNvSpPr txBox="1">
            <a:spLocks noChangeArrowheads="1"/>
          </p:cNvSpPr>
          <p:nvPr/>
        </p:nvSpPr>
        <p:spPr bwMode="auto">
          <a:xfrm>
            <a:off x="3597275" y="42863"/>
            <a:ext cx="4867275" cy="460375"/>
          </a:xfrm>
          <a:prstGeom prst="rect">
            <a:avLst/>
          </a:prstGeom>
          <a:noFill/>
          <a:ln w="9525">
            <a:noFill/>
            <a:miter lim="800000"/>
            <a:headEnd/>
            <a:tailEnd/>
          </a:ln>
          <a:effectLst/>
        </p:spPr>
        <p:txBody>
          <a:bodyPr>
            <a:spAutoFit/>
          </a:bodyPr>
          <a:lstStyle/>
          <a:p>
            <a:pPr>
              <a:defRPr/>
            </a:pPr>
            <a:r>
              <a:rPr lang="en-US" sz="2400" dirty="0">
                <a:solidFill>
                  <a:srgbClr val="FF0000"/>
                </a:solidFill>
                <a:latin typeface="+mn-lt"/>
                <a:sym typeface="Symbol" pitchFamily="18" charset="2"/>
              </a:rPr>
              <a:t>Note that </a:t>
            </a:r>
            <a:r>
              <a:rPr lang="en-US" sz="2400" i="1" dirty="0">
                <a:solidFill>
                  <a:srgbClr val="FF0000"/>
                </a:solidFill>
                <a:latin typeface="+mn-lt"/>
                <a:sym typeface="Symbol" pitchFamily="18" charset="2"/>
              </a:rPr>
              <a:t>F</a:t>
            </a:r>
            <a:r>
              <a:rPr lang="en-US" sz="2400" baseline="-25000" dirty="0">
                <a:solidFill>
                  <a:srgbClr val="FF0000"/>
                </a:solidFill>
                <a:latin typeface="+mn-lt"/>
                <a:sym typeface="Symbol" pitchFamily="18" charset="2"/>
              </a:rPr>
              <a:t>G</a:t>
            </a:r>
            <a:r>
              <a:rPr lang="en-US" sz="2400" dirty="0">
                <a:solidFill>
                  <a:srgbClr val="FF0000"/>
                </a:solidFill>
                <a:latin typeface="+mn-lt"/>
                <a:sym typeface="Symbol" pitchFamily="18" charset="2"/>
              </a:rPr>
              <a:t> = </a:t>
            </a:r>
            <a:r>
              <a:rPr lang="en-US" sz="2400" i="1" dirty="0">
                <a:solidFill>
                  <a:srgbClr val="FF0000"/>
                </a:solidFill>
                <a:latin typeface="+mn-lt"/>
                <a:sym typeface="Symbol" pitchFamily="18" charset="2"/>
              </a:rPr>
              <a:t>GM</a:t>
            </a:r>
            <a:r>
              <a:rPr lang="en-US" sz="2400" baseline="-25000" dirty="0">
                <a:solidFill>
                  <a:srgbClr val="FF0000"/>
                </a:solidFill>
                <a:latin typeface="+mn-lt"/>
                <a:sym typeface="Symbol" pitchFamily="18" charset="2"/>
              </a:rPr>
              <a:t>1</a:t>
            </a:r>
            <a:r>
              <a:rPr lang="en-US" sz="2400" i="1" dirty="0">
                <a:solidFill>
                  <a:srgbClr val="FF0000"/>
                </a:solidFill>
                <a:latin typeface="+mn-lt"/>
                <a:sym typeface="Symbol" pitchFamily="18" charset="2"/>
              </a:rPr>
              <a:t>M</a:t>
            </a:r>
            <a:r>
              <a:rPr lang="en-US" sz="2400" baseline="-25000" dirty="0">
                <a:solidFill>
                  <a:srgbClr val="FF0000"/>
                </a:solidFill>
                <a:latin typeface="+mn-lt"/>
                <a:sym typeface="Symbol" pitchFamily="18" charset="2"/>
              </a:rPr>
              <a:t>2 </a:t>
            </a:r>
            <a:r>
              <a:rPr lang="en-US" sz="2400" i="1" dirty="0">
                <a:solidFill>
                  <a:srgbClr val="FF0000"/>
                </a:solidFill>
                <a:latin typeface="+mn-lt"/>
                <a:sym typeface="Symbol" pitchFamily="18" charset="2"/>
              </a:rPr>
              <a:t>/ </a:t>
            </a:r>
            <a:r>
              <a:rPr lang="en-US" sz="2400" dirty="0">
                <a:solidFill>
                  <a:srgbClr val="FF0000"/>
                </a:solidFill>
                <a:latin typeface="+mn-lt"/>
                <a:sym typeface="Symbol" pitchFamily="18" charset="2"/>
              </a:rPr>
              <a:t>(</a:t>
            </a:r>
            <a:r>
              <a:rPr lang="en-US" sz="2400" i="1" dirty="0">
                <a:solidFill>
                  <a:srgbClr val="FF0000"/>
                </a:solidFill>
                <a:latin typeface="+mn-lt"/>
                <a:sym typeface="Symbol" pitchFamily="18" charset="2"/>
              </a:rPr>
              <a:t>R</a:t>
            </a:r>
            <a:r>
              <a:rPr lang="en-US" sz="2400" baseline="-25000" dirty="0">
                <a:solidFill>
                  <a:srgbClr val="FF0000"/>
                </a:solidFill>
                <a:latin typeface="+mn-lt"/>
                <a:sym typeface="Symbol" pitchFamily="18" charset="2"/>
              </a:rPr>
              <a:t>1</a:t>
            </a:r>
            <a:r>
              <a:rPr lang="en-US" sz="2400" dirty="0">
                <a:solidFill>
                  <a:srgbClr val="FF0000"/>
                </a:solidFill>
                <a:latin typeface="+mn-lt"/>
                <a:sym typeface="Symbol" pitchFamily="18" charset="2"/>
              </a:rPr>
              <a:t>+</a:t>
            </a:r>
            <a:r>
              <a:rPr lang="en-US" sz="2400" i="1" dirty="0">
                <a:solidFill>
                  <a:srgbClr val="FF0000"/>
                </a:solidFill>
                <a:latin typeface="+mn-lt"/>
                <a:sym typeface="Symbol" pitchFamily="18" charset="2"/>
              </a:rPr>
              <a:t>R</a:t>
            </a:r>
            <a:r>
              <a:rPr lang="en-US" sz="2400" baseline="-25000" dirty="0">
                <a:solidFill>
                  <a:srgbClr val="FF0000"/>
                </a:solidFill>
                <a:latin typeface="+mn-lt"/>
                <a:sym typeface="Symbol" pitchFamily="18" charset="2"/>
              </a:rPr>
              <a:t>2</a:t>
            </a:r>
            <a:r>
              <a:rPr lang="en-US" sz="2400" dirty="0">
                <a:solidFill>
                  <a:srgbClr val="FF0000"/>
                </a:solidFill>
                <a:latin typeface="+mn-lt"/>
                <a:sym typeface="Symbol" pitchFamily="18" charset="2"/>
              </a:rPr>
              <a:t>)</a:t>
            </a:r>
            <a:r>
              <a:rPr lang="en-US" sz="2400" baseline="30000" dirty="0">
                <a:solidFill>
                  <a:srgbClr val="FF0000"/>
                </a:solidFill>
                <a:latin typeface="+mn-lt"/>
                <a:sym typeface="Symbol" pitchFamily="18" charset="2"/>
              </a:rPr>
              <a:t> 2</a:t>
            </a:r>
            <a:r>
              <a:rPr lang="en-US" sz="2400" dirty="0">
                <a:solidFill>
                  <a:srgbClr val="FF0000"/>
                </a:solidFill>
                <a:latin typeface="+mn-lt"/>
                <a:sym typeface="Symbol" pitchFamily="18" charset="2"/>
              </a:rPr>
              <a:t>.</a:t>
            </a:r>
            <a:endParaRPr lang="en-US" sz="2400" baseline="30000" dirty="0">
              <a:solidFill>
                <a:srgbClr val="FF0000"/>
              </a:solidFill>
              <a:latin typeface="+mn-lt"/>
              <a:sym typeface="Symbol" pitchFamily="18" charset="2"/>
            </a:endParaRPr>
          </a:p>
        </p:txBody>
      </p:sp>
      <p:sp>
        <p:nvSpPr>
          <p:cNvPr id="27" name="Text Box 27"/>
          <p:cNvSpPr txBox="1">
            <a:spLocks noChangeArrowheads="1"/>
          </p:cNvSpPr>
          <p:nvPr/>
        </p:nvSpPr>
        <p:spPr bwMode="auto">
          <a:xfrm>
            <a:off x="1246188" y="4387850"/>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experiences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28" name="Text Box 28"/>
          <p:cNvSpPr txBox="1">
            <a:spLocks noChangeArrowheads="1"/>
          </p:cNvSpPr>
          <p:nvPr/>
        </p:nvSpPr>
        <p:spPr bwMode="auto">
          <a:xfrm>
            <a:off x="1231900" y="4743450"/>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 T</a:t>
            </a:r>
            <a:r>
              <a:rPr lang="en-US" sz="2400" dirty="0">
                <a:solidFill>
                  <a:schemeClr val="hlink"/>
                </a:solidFill>
                <a:latin typeface="+mn-lt"/>
                <a:sym typeface="Symbol" pitchFamily="18" charset="2"/>
              </a:rPr>
              <a:t>, then </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i="1" dirty="0">
              <a:solidFill>
                <a:schemeClr val="hlink"/>
              </a:solidFill>
              <a:latin typeface="+mn-lt"/>
              <a:sym typeface="Symbol" pitchFamily="18" charset="2"/>
            </a:endParaRPr>
          </a:p>
        </p:txBody>
      </p:sp>
      <p:sp>
        <p:nvSpPr>
          <p:cNvPr id="29" name="Text Box 29"/>
          <p:cNvSpPr txBox="1">
            <a:spLocks noChangeArrowheads="1"/>
          </p:cNvSpPr>
          <p:nvPr/>
        </p:nvSpPr>
        <p:spPr bwMode="auto">
          <a:xfrm>
            <a:off x="1239838" y="5127625"/>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G</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30" name="Text Box 30"/>
          <p:cNvSpPr txBox="1">
            <a:spLocks noChangeArrowheads="1"/>
          </p:cNvSpPr>
          <p:nvPr/>
        </p:nvSpPr>
        <p:spPr bwMode="auto">
          <a:xfrm>
            <a:off x="2311400" y="5486400"/>
            <a:ext cx="6059488"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300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31" name="Line 31"/>
          <p:cNvSpPr>
            <a:spLocks noChangeShapeType="1"/>
          </p:cNvSpPr>
          <p:nvPr/>
        </p:nvSpPr>
        <p:spPr bwMode="auto">
          <a:xfrm flipV="1">
            <a:off x="2476500" y="5613400"/>
            <a:ext cx="255588"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2" name="Line 32"/>
          <p:cNvSpPr>
            <a:spLocks noChangeShapeType="1"/>
          </p:cNvSpPr>
          <p:nvPr/>
        </p:nvSpPr>
        <p:spPr bwMode="auto">
          <a:xfrm flipV="1">
            <a:off x="5627688" y="5588000"/>
            <a:ext cx="255587"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3" name="Line 33"/>
          <p:cNvSpPr>
            <a:spLocks noChangeShapeType="1"/>
          </p:cNvSpPr>
          <p:nvPr/>
        </p:nvSpPr>
        <p:spPr bwMode="auto">
          <a:xfrm flipV="1">
            <a:off x="4684713" y="5627688"/>
            <a:ext cx="211137" cy="19685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4" name="Line 34"/>
          <p:cNvSpPr>
            <a:spLocks noChangeShapeType="1"/>
          </p:cNvSpPr>
          <p:nvPr/>
        </p:nvSpPr>
        <p:spPr bwMode="auto">
          <a:xfrm flipH="1" flipV="1">
            <a:off x="3652838" y="5607050"/>
            <a:ext cx="106362" cy="9207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5" name="Text Box 35"/>
          <p:cNvSpPr txBox="1">
            <a:spLocks noChangeArrowheads="1"/>
          </p:cNvSpPr>
          <p:nvPr/>
        </p:nvSpPr>
        <p:spPr bwMode="auto">
          <a:xfrm>
            <a:off x="2897188" y="5849938"/>
            <a:ext cx="465772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2</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p>
        </p:txBody>
      </p:sp>
      <p:sp>
        <p:nvSpPr>
          <p:cNvPr id="36" name="Text Box 36"/>
          <p:cNvSpPr txBox="1">
            <a:spLocks noChangeArrowheads="1"/>
          </p:cNvSpPr>
          <p:nvPr/>
        </p:nvSpPr>
        <p:spPr bwMode="auto">
          <a:xfrm>
            <a:off x="1260475" y="6248400"/>
            <a:ext cx="5591175" cy="461963"/>
          </a:xfrm>
          <a:prstGeom prst="rect">
            <a:avLst/>
          </a:prstGeom>
          <a:noFill/>
          <a:ln w="9525">
            <a:noFill/>
            <a:miter lim="800000"/>
            <a:headEnd/>
            <a:tailEnd/>
          </a:ln>
          <a:effectLst/>
        </p:spPr>
        <p:txBody>
          <a:bodyPr>
            <a:spAutoFit/>
          </a:bodyPr>
          <a:lstStyle/>
          <a:p>
            <a:pPr>
              <a:defRPr/>
            </a:pPr>
            <a:r>
              <a:rPr lang="en-US" sz="2400" dirty="0">
                <a:solidFill>
                  <a:schemeClr val="hlink"/>
                </a:solidFill>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p>
        </p:txBody>
      </p:sp>
      <p:sp>
        <p:nvSpPr>
          <p:cNvPr id="37" name="Text Box 37"/>
          <p:cNvSpPr txBox="1">
            <a:spLocks noChangeArrowheads="1"/>
          </p:cNvSpPr>
          <p:nvPr/>
        </p:nvSpPr>
        <p:spPr bwMode="auto">
          <a:xfrm>
            <a:off x="2065338" y="6070600"/>
            <a:ext cx="958850" cy="830263"/>
          </a:xfrm>
          <a:prstGeom prst="rect">
            <a:avLst/>
          </a:prstGeom>
          <a:noFill/>
          <a:ln w="9525">
            <a:noFill/>
            <a:miter lim="800000"/>
            <a:headEnd/>
            <a:tailEnd/>
          </a:ln>
          <a:effectLst/>
        </p:spPr>
        <p:txBody>
          <a:bodyPr>
            <a:spAutoFit/>
          </a:bodyPr>
          <a:lstStyle/>
          <a:p>
            <a:pPr algn="ctr">
              <a:defRPr/>
            </a:pPr>
            <a:r>
              <a:rPr lang="en-US" sz="2400" u="sng" dirty="0">
                <a:solidFill>
                  <a:schemeClr val="hlink"/>
                </a:solidFill>
                <a:latin typeface="+mn-lt"/>
                <a:sym typeface="Symbol" pitchFamily="18" charset="2"/>
              </a:rPr>
              <a:t>4</a:t>
            </a:r>
            <a:r>
              <a:rPr lang="en-US" sz="2400" u="sng" baseline="30000" dirty="0">
                <a:solidFill>
                  <a:schemeClr val="hlink"/>
                </a:solidFill>
                <a:latin typeface="+mn-lt"/>
                <a:sym typeface="Symbol" pitchFamily="18" charset="2"/>
              </a:rPr>
              <a:t>2</a:t>
            </a:r>
            <a:endParaRPr lang="en-US" sz="2400" u="sng" dirty="0">
              <a:solidFill>
                <a:schemeClr val="hlink"/>
              </a:solidFill>
              <a:latin typeface="+mn-lt"/>
              <a:sym typeface="Symbol" pitchFamily="18" charset="2"/>
            </a:endParaRPr>
          </a:p>
          <a:p>
            <a:pPr algn="ctr">
              <a:defRPr/>
            </a:pP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2</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7">
                                            <p:txEl>
                                              <p:pRg st="0" end="0"/>
                                            </p:txEl>
                                          </p:spTgt>
                                        </p:tgtEl>
                                        <p:attrNameLst>
                                          <p:attrName>style.visibility</p:attrName>
                                        </p:attrNameLst>
                                      </p:cBhvr>
                                      <p:to>
                                        <p:strVal val="visible"/>
                                      </p:to>
                                    </p:set>
                                    <p:anim calcmode="lin" valueType="num">
                                      <p:cBhvr additive="base">
                                        <p:cTn id="2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29">
                                            <p:txEl>
                                              <p:pRg st="0" end="0"/>
                                            </p:txEl>
                                          </p:spTgt>
                                        </p:tgtEl>
                                        <p:attrNameLst>
                                          <p:attrName>style.visibility</p:attrName>
                                        </p:attrNameLst>
                                      </p:cBhvr>
                                      <p:to>
                                        <p:strVal val="visible"/>
                                      </p:to>
                                    </p:set>
                                    <p:anim calcmode="lin" valueType="num">
                                      <p:cBhvr additive="base">
                                        <p:cTn id="3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30">
                                            <p:txEl>
                                              <p:pRg st="0" end="0"/>
                                            </p:txEl>
                                          </p:spTgt>
                                        </p:tgtEl>
                                        <p:attrNameLst>
                                          <p:attrName>style.visibility</p:attrName>
                                        </p:attrNameLst>
                                      </p:cBhvr>
                                      <p:to>
                                        <p:strVal val="visible"/>
                                      </p:to>
                                    </p:set>
                                    <p:anim calcmode="lin" valueType="num">
                                      <p:cBhvr additive="base">
                                        <p:cTn id="4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iterate type="lt">
                                    <p:tmPct val="10000"/>
                                  </p:iterate>
                                  <p:childTnLst>
                                    <p:set>
                                      <p:cBhvr>
                                        <p:cTn id="66" dur="1" fill="hold">
                                          <p:stCondLst>
                                            <p:cond delay="0"/>
                                          </p:stCondLst>
                                        </p:cTn>
                                        <p:tgtEl>
                                          <p:spTgt spid="35">
                                            <p:txEl>
                                              <p:pRg st="0" end="0"/>
                                            </p:txEl>
                                          </p:spTgt>
                                        </p:tgtEl>
                                        <p:attrNameLst>
                                          <p:attrName>style.visibility</p:attrName>
                                        </p:attrNameLst>
                                      </p:cBhvr>
                                      <p:to>
                                        <p:strVal val="visible"/>
                                      </p:to>
                                    </p:set>
                                    <p:anim calcmode="lin" valueType="num">
                                      <p:cBhvr additive="base">
                                        <p:cTn id="67"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iterate type="lt">
                                    <p:tmPct val="10000"/>
                                  </p:iterate>
                                  <p:childTnLst>
                                    <p:set>
                                      <p:cBhvr>
                                        <p:cTn id="72" dur="1" fill="hold">
                                          <p:stCondLst>
                                            <p:cond delay="0"/>
                                          </p:stCondLst>
                                        </p:cTn>
                                        <p:tgtEl>
                                          <p:spTgt spid="36">
                                            <p:txEl>
                                              <p:pRg st="0" end="0"/>
                                            </p:txEl>
                                          </p:spTgt>
                                        </p:tgtEl>
                                        <p:attrNameLst>
                                          <p:attrName>style.visibility</p:attrName>
                                        </p:attrNameLst>
                                      </p:cBhvr>
                                      <p:to>
                                        <p:strVal val="visible"/>
                                      </p:to>
                                    </p:set>
                                    <p:anim calcmode="lin" valueType="num">
                                      <p:cBhvr additive="base">
                                        <p:cTn id="7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par>
                          <p:cTn id="75" fill="hold">
                            <p:stCondLst>
                              <p:cond delay="1150"/>
                            </p:stCondLst>
                            <p:childTnLst>
                              <p:par>
                                <p:cTn id="76" presetID="2" presetClass="entr" presetSubtype="2" fill="hold" nodeType="afterEffect">
                                  <p:stCondLst>
                                    <p:cond delay="0"/>
                                  </p:stCondLst>
                                  <p:iterate type="lt">
                                    <p:tmPct val="10000"/>
                                  </p:iterate>
                                  <p:childTnLst>
                                    <p:set>
                                      <p:cBhvr>
                                        <p:cTn id="77" dur="1" fill="hold">
                                          <p:stCondLst>
                                            <p:cond delay="0"/>
                                          </p:stCondLst>
                                        </p:cTn>
                                        <p:tgtEl>
                                          <p:spTgt spid="37">
                                            <p:txEl>
                                              <p:pRg st="0" end="0"/>
                                            </p:txEl>
                                          </p:spTgt>
                                        </p:tgtEl>
                                        <p:attrNameLst>
                                          <p:attrName>style.visibility</p:attrName>
                                        </p:attrNameLst>
                                      </p:cBhvr>
                                      <p:to>
                                        <p:strVal val="visible"/>
                                      </p:to>
                                    </p:set>
                                    <p:anim calcmode="lin" valueType="num">
                                      <p:cBhvr additive="base">
                                        <p:cTn id="7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par>
                          <p:cTn id="80" fill="hold">
                            <p:stCondLst>
                              <p:cond delay="1750"/>
                            </p:stCondLst>
                            <p:childTnLst>
                              <p:par>
                                <p:cTn id="81" presetID="2" presetClass="entr" presetSubtype="2" fill="hold" nodeType="afterEffect">
                                  <p:stCondLst>
                                    <p:cond delay="0"/>
                                  </p:stCondLst>
                                  <p:iterate type="lt">
                                    <p:tmPct val="10000"/>
                                  </p:iterate>
                                  <p:childTnLst>
                                    <p:set>
                                      <p:cBhvr>
                                        <p:cTn id="82" dur="1" fill="hold">
                                          <p:stCondLst>
                                            <p:cond delay="0"/>
                                          </p:stCondLst>
                                        </p:cTn>
                                        <p:tgtEl>
                                          <p:spTgt spid="37">
                                            <p:txEl>
                                              <p:pRg st="1" end="1"/>
                                            </p:txEl>
                                          </p:spTgt>
                                        </p:tgtEl>
                                        <p:attrNameLst>
                                          <p:attrName>style.visibility</p:attrName>
                                        </p:attrNameLst>
                                      </p:cBhvr>
                                      <p:to>
                                        <p:strVal val="visible"/>
                                      </p:to>
                                    </p:set>
                                    <p:anim calcmode="lin" valueType="num">
                                      <p:cBhvr additive="base">
                                        <p:cTn id="83"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p:sp>
        <p:nvSpPr>
          <p:cNvPr id="39" name="Text Box 38"/>
          <p:cNvSpPr txBox="1">
            <a:spLocks noChangeArrowheads="1"/>
          </p:cNvSpPr>
          <p:nvPr/>
        </p:nvSpPr>
        <p:spPr bwMode="auto">
          <a:xfrm>
            <a:off x="1306513" y="4357688"/>
            <a:ext cx="588962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(b)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40" name="Text Box 39"/>
          <p:cNvSpPr txBox="1">
            <a:spLocks noChangeArrowheads="1"/>
          </p:cNvSpPr>
          <p:nvPr/>
        </p:nvSpPr>
        <p:spPr bwMode="auto">
          <a:xfrm>
            <a:off x="1295400" y="4756150"/>
            <a:ext cx="721518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symmetry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41" name="Text Box 42"/>
          <p:cNvSpPr txBox="1">
            <a:spLocks noChangeArrowheads="1"/>
          </p:cNvSpPr>
          <p:nvPr/>
        </p:nvSpPr>
        <p:spPr bwMode="auto">
          <a:xfrm>
            <a:off x="1035050" y="5140325"/>
            <a:ext cx="6954838"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42" name="Line 44"/>
          <p:cNvSpPr>
            <a:spLocks noChangeShapeType="1"/>
          </p:cNvSpPr>
          <p:nvPr/>
        </p:nvSpPr>
        <p:spPr bwMode="auto">
          <a:xfrm flipV="1">
            <a:off x="1266825" y="5275263"/>
            <a:ext cx="449263" cy="20637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3" name="Line 45"/>
          <p:cNvSpPr>
            <a:spLocks noChangeShapeType="1"/>
          </p:cNvSpPr>
          <p:nvPr/>
        </p:nvSpPr>
        <p:spPr bwMode="auto">
          <a:xfrm flipV="1">
            <a:off x="4505325" y="5289550"/>
            <a:ext cx="419100" cy="16668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4" name="Line 46"/>
          <p:cNvSpPr>
            <a:spLocks noChangeShapeType="1"/>
          </p:cNvSpPr>
          <p:nvPr/>
        </p:nvSpPr>
        <p:spPr bwMode="auto">
          <a:xfrm flipH="1" flipV="1">
            <a:off x="1895475" y="5273675"/>
            <a:ext cx="166688"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5" name="Line 47"/>
          <p:cNvSpPr>
            <a:spLocks noChangeShapeType="1"/>
          </p:cNvSpPr>
          <p:nvPr/>
        </p:nvSpPr>
        <p:spPr bwMode="auto">
          <a:xfrm flipH="1" flipV="1">
            <a:off x="5202238" y="5246688"/>
            <a:ext cx="166687"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6" name="Line 48"/>
          <p:cNvSpPr>
            <a:spLocks noChangeShapeType="1"/>
          </p:cNvSpPr>
          <p:nvPr/>
        </p:nvSpPr>
        <p:spPr bwMode="auto">
          <a:xfrm flipV="1">
            <a:off x="2963863" y="5318125"/>
            <a:ext cx="1031875" cy="12700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7" name="Line 49"/>
          <p:cNvSpPr>
            <a:spLocks noChangeShapeType="1"/>
          </p:cNvSpPr>
          <p:nvPr/>
        </p:nvSpPr>
        <p:spPr bwMode="auto">
          <a:xfrm flipV="1">
            <a:off x="6327775" y="5303838"/>
            <a:ext cx="1057275" cy="1730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8" name="Text Box 50"/>
          <p:cNvSpPr txBox="1">
            <a:spLocks noChangeArrowheads="1"/>
          </p:cNvSpPr>
          <p:nvPr/>
        </p:nvSpPr>
        <p:spPr bwMode="auto">
          <a:xfrm>
            <a:off x="2686050" y="5546725"/>
            <a:ext cx="324643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(1 </a:t>
            </a:r>
            <a:r>
              <a:rPr lang="en-US" sz="2400" i="1" dirty="0">
                <a:solidFill>
                  <a:schemeClr val="hlink"/>
                </a:solidFill>
                <a:latin typeface="+mn-lt"/>
                <a:sym typeface="Symbol" pitchFamily="18" charset="2"/>
              </a:rPr>
              <a:t>/ 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(1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endParaRPr lang="en-US" sz="2400" dirty="0">
              <a:solidFill>
                <a:schemeClr val="hlink"/>
              </a:solidFill>
              <a:latin typeface="+mn-lt"/>
              <a:sym typeface="Symbol" pitchFamily="18" charset="2"/>
            </a:endParaRPr>
          </a:p>
        </p:txBody>
      </p:sp>
      <p:sp>
        <p:nvSpPr>
          <p:cNvPr id="49" name="Text Box 51"/>
          <p:cNvSpPr txBox="1">
            <a:spLocks noChangeArrowheads="1"/>
          </p:cNvSpPr>
          <p:nvPr/>
        </p:nvSpPr>
        <p:spPr bwMode="auto">
          <a:xfrm>
            <a:off x="3038475" y="5962650"/>
            <a:ext cx="3246438"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endParaRPr lang="en-US" sz="2400" dirty="0">
              <a:solidFill>
                <a:schemeClr val="hlink"/>
              </a:solidFill>
              <a:latin typeface="+mn-lt"/>
              <a:sym typeface="Symbol" pitchFamily="18" charset="2"/>
            </a:endParaRPr>
          </a:p>
        </p:txBody>
      </p:sp>
      <p:sp>
        <p:nvSpPr>
          <p:cNvPr id="50" name="Text Box 52"/>
          <p:cNvSpPr txBox="1">
            <a:spLocks noChangeArrowheads="1"/>
          </p:cNvSpPr>
          <p:nvPr/>
        </p:nvSpPr>
        <p:spPr bwMode="auto">
          <a:xfrm>
            <a:off x="1311275" y="6291263"/>
            <a:ext cx="5889625"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 &gt;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we see that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&gt;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endParaRPr lang="en-US" sz="2400" baseline="-25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9">
                                            <p:txEl>
                                              <p:pRg st="0" end="0"/>
                                            </p:txEl>
                                          </p:spTgt>
                                        </p:tgtEl>
                                        <p:attrNameLst>
                                          <p:attrName>style.visibility</p:attrName>
                                        </p:attrNameLst>
                                      </p:cBhvr>
                                      <p:to>
                                        <p:strVal val="visible"/>
                                      </p:to>
                                    </p:set>
                                    <p:anim calcmode="lin" valueType="num">
                                      <p:cBhvr additive="base">
                                        <p:cTn id="1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40">
                                            <p:txEl>
                                              <p:pRg st="0" end="0"/>
                                            </p:txEl>
                                          </p:spTgt>
                                        </p:tgtEl>
                                        <p:attrNameLst>
                                          <p:attrName>style.visibility</p:attrName>
                                        </p:attrNameLst>
                                      </p:cBhvr>
                                      <p:to>
                                        <p:strVal val="visible"/>
                                      </p:to>
                                    </p:set>
                                    <p:anim calcmode="lin" valueType="num">
                                      <p:cBhvr additive="base">
                                        <p:cTn id="2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41">
                                            <p:txEl>
                                              <p:pRg st="0" end="0"/>
                                            </p:txEl>
                                          </p:spTgt>
                                        </p:tgtEl>
                                        <p:attrNameLst>
                                          <p:attrName>style.visibility</p:attrName>
                                        </p:attrNameLst>
                                      </p:cBhvr>
                                      <p:to>
                                        <p:strVal val="visible"/>
                                      </p:to>
                                    </p:set>
                                    <p:anim calcmode="lin" valueType="num">
                                      <p:cBhvr additive="base">
                                        <p:cTn id="29"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48">
                                            <p:txEl>
                                              <p:pRg st="0" end="0"/>
                                            </p:txEl>
                                          </p:spTgt>
                                        </p:tgtEl>
                                        <p:attrNameLst>
                                          <p:attrName>style.visibility</p:attrName>
                                        </p:attrNameLst>
                                      </p:cBhvr>
                                      <p:to>
                                        <p:strVal val="visible"/>
                                      </p:to>
                                    </p:set>
                                    <p:anim calcmode="lin" valueType="num">
                                      <p:cBhvr additive="base">
                                        <p:cTn id="65"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iterate type="lt">
                                    <p:tmPct val="10000"/>
                                  </p:iterate>
                                  <p:childTnLst>
                                    <p:set>
                                      <p:cBhvr>
                                        <p:cTn id="76" dur="1" fill="hold">
                                          <p:stCondLst>
                                            <p:cond delay="0"/>
                                          </p:stCondLst>
                                        </p:cTn>
                                        <p:tgtEl>
                                          <p:spTgt spid="50">
                                            <p:txEl>
                                              <p:pRg st="0" end="0"/>
                                            </p:txEl>
                                          </p:spTgt>
                                        </p:tgtEl>
                                        <p:attrNameLst>
                                          <p:attrName>style.visibility</p:attrName>
                                        </p:attrNameLst>
                                      </p:cBhvr>
                                      <p:to>
                                        <p:strVal val="visible"/>
                                      </p:to>
                                    </p:set>
                                    <p:anim calcmode="lin" valueType="num">
                                      <p:cBhvr additive="base">
                                        <p:cTn id="7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685800" y="1549400"/>
            <a:ext cx="7772400" cy="440213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Utilization: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The law of gravitation is essential in describing the motion of satellites, planets, moons and entire galaxies </a:t>
            </a:r>
          </a:p>
          <a:p>
            <a:pPr marL="457200" indent="-457200">
              <a:spcBef>
                <a:spcPct val="20000"/>
              </a:spcBef>
            </a:pPr>
            <a:r>
              <a:rPr lang="en-US" sz="2400">
                <a:solidFill>
                  <a:srgbClr val="000000"/>
                </a:solidFill>
                <a:latin typeface="Arial" charset="0"/>
                <a:ea typeface="Segoe UI" pitchFamily="34" charset="0"/>
                <a:cs typeface="Arial" charset="0"/>
              </a:rPr>
              <a:t>• Comparison to Coulomb’s law (see </a:t>
            </a:r>
            <a:r>
              <a:rPr lang="en-US" sz="2400" i="1">
                <a:solidFill>
                  <a:srgbClr val="000000"/>
                </a:solidFill>
                <a:latin typeface="Arial" charset="0"/>
                <a:ea typeface="Segoe UI" pitchFamily="34" charset="0"/>
                <a:cs typeface="Arial" charset="0"/>
              </a:rPr>
              <a:t>Physics </a:t>
            </a:r>
            <a:r>
              <a:rPr lang="en-US" sz="2400">
                <a:solidFill>
                  <a:srgbClr val="000000"/>
                </a:solidFill>
                <a:latin typeface="Arial" charset="0"/>
                <a:ea typeface="Segoe UI" pitchFamily="34" charset="0"/>
                <a:cs typeface="Arial" charset="0"/>
              </a:rPr>
              <a:t>sub-topic </a:t>
            </a:r>
            <a:r>
              <a:rPr lang="en-US" sz="2400" i="1">
                <a:solidFill>
                  <a:srgbClr val="000000"/>
                </a:solidFill>
                <a:latin typeface="Arial" charset="0"/>
                <a:ea typeface="Segoe UI" pitchFamily="34" charset="0"/>
                <a:cs typeface="Arial" charset="0"/>
              </a:rPr>
              <a:t>5.1</a:t>
            </a:r>
            <a:r>
              <a:rPr lang="en-US" sz="2400">
                <a:solidFill>
                  <a:srgbClr val="000000"/>
                </a:solidFill>
                <a:latin typeface="Arial" charset="0"/>
                <a:ea typeface="Segoe UI" pitchFamily="34" charset="0"/>
                <a:cs typeface="Arial" charset="0"/>
              </a:rPr>
              <a:t>) </a:t>
            </a:r>
            <a:endParaRPr lang="en-US" sz="2400" b="1">
              <a:solidFill>
                <a:srgbClr val="000000"/>
              </a:solidFill>
              <a:latin typeface="Arial" charset="0"/>
              <a:ea typeface="Segoe UI" pitchFamily="34" charset="0"/>
              <a:cs typeface="Arial" charset="0"/>
            </a:endParaRPr>
          </a:p>
          <a:p>
            <a:pPr marL="457200" indent="-457200">
              <a:spcBef>
                <a:spcPct val="20000"/>
              </a:spcBef>
            </a:pPr>
            <a:r>
              <a:rPr lang="en-US" sz="2400" b="1">
                <a:solidFill>
                  <a:srgbClr val="000000"/>
                </a:solidFill>
                <a:latin typeface="Arial" charset="0"/>
                <a:ea typeface="Segoe UI" pitchFamily="34" charset="0"/>
                <a:cs typeface="Arial" charset="0"/>
              </a:rPr>
              <a:t>Aims: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a:t>
            </a:r>
            <a:r>
              <a:rPr lang="en-US" sz="2400" b="1">
                <a:solidFill>
                  <a:srgbClr val="000000"/>
                </a:solidFill>
                <a:latin typeface="Arial" charset="0"/>
                <a:ea typeface="Segoe UI" pitchFamily="34" charset="0"/>
                <a:cs typeface="Arial" charset="0"/>
              </a:rPr>
              <a:t>Aim 4: </a:t>
            </a:r>
            <a:r>
              <a:rPr lang="en-US" sz="2400">
                <a:solidFill>
                  <a:srgbClr val="000000"/>
                </a:solidFill>
                <a:latin typeface="Arial" charset="0"/>
                <a:ea typeface="Segoe UI" pitchFamily="34" charset="0"/>
                <a:cs typeface="Arial" charset="0"/>
              </a:rPr>
              <a:t>the theory of gravitation when combined and synthesized with the rest of the laws of mechanics allows detailed predictions about the future position and motion of planets</a:t>
            </a:r>
            <a:r>
              <a:rPr lang="en-US" sz="2400">
                <a:solidFill>
                  <a:srgbClr val="000000"/>
                </a:solidFill>
                <a:latin typeface="Arial" charset="0"/>
                <a:ea typeface="Segoe UI" pitchFamily="34" charset="0"/>
                <a:cs typeface="Times New Roman" pitchFamily="18" charset="0"/>
              </a:rPr>
              <a:t> </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62">
                                            <p:txEl>
                                              <p:pRg st="0" end="0"/>
                                            </p:txEl>
                                          </p:spTgt>
                                        </p:tgtEl>
                                        <p:attrNameLst>
                                          <p:attrName>style.visibility</p:attrName>
                                        </p:attrNameLst>
                                      </p:cBhvr>
                                      <p:to>
                                        <p:strVal val="visible"/>
                                      </p:to>
                                    </p:set>
                                    <p:anim calcmode="lin" valueType="num">
                                      <p:cBhvr additive="base">
                                        <p:cTn id="7" dur="500" fill="hold"/>
                                        <p:tgtEl>
                                          <p:spTgt spid="860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62">
                                            <p:txEl>
                                              <p:pRg st="1" end="1"/>
                                            </p:txEl>
                                          </p:spTgt>
                                        </p:tgtEl>
                                        <p:attrNameLst>
                                          <p:attrName>style.visibility</p:attrName>
                                        </p:attrNameLst>
                                      </p:cBhvr>
                                      <p:to>
                                        <p:strVal val="visible"/>
                                      </p:to>
                                    </p:set>
                                    <p:anim calcmode="lin" valueType="num">
                                      <p:cBhvr additive="base">
                                        <p:cTn id="13" dur="500" fill="hold"/>
                                        <p:tgtEl>
                                          <p:spTgt spid="860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62">
                                            <p:txEl>
                                              <p:pRg st="2" end="2"/>
                                            </p:txEl>
                                          </p:spTgt>
                                        </p:tgtEl>
                                        <p:attrNameLst>
                                          <p:attrName>style.visibility</p:attrName>
                                        </p:attrNameLst>
                                      </p:cBhvr>
                                      <p:to>
                                        <p:strVal val="visible"/>
                                      </p:to>
                                    </p:set>
                                    <p:anim calcmode="lin" valueType="num">
                                      <p:cBhvr additive="base">
                                        <p:cTn id="19" dur="500" fill="hold"/>
                                        <p:tgtEl>
                                          <p:spTgt spid="860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62">
                                            <p:txEl>
                                              <p:pRg st="3" end="3"/>
                                            </p:txEl>
                                          </p:spTgt>
                                        </p:tgtEl>
                                        <p:attrNameLst>
                                          <p:attrName>style.visibility</p:attrName>
                                        </p:attrNameLst>
                                      </p:cBhvr>
                                      <p:to>
                                        <p:strVal val="visible"/>
                                      </p:to>
                                    </p:set>
                                    <p:anim calcmode="lin" valueType="num">
                                      <p:cBhvr additive="base">
                                        <p:cTn id="25" dur="500" fill="hold"/>
                                        <p:tgtEl>
                                          <p:spTgt spid="8601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62">
                                            <p:txEl>
                                              <p:pRg st="4" end="4"/>
                                            </p:txEl>
                                          </p:spTgt>
                                        </p:tgtEl>
                                        <p:attrNameLst>
                                          <p:attrName>style.visibility</p:attrName>
                                        </p:attrNameLst>
                                      </p:cBhvr>
                                      <p:to>
                                        <p:strVal val="visible"/>
                                      </p:to>
                                    </p:set>
                                    <p:anim calcmode="lin" valueType="num">
                                      <p:cBhvr additive="base">
                                        <p:cTn id="31" dur="500" fill="hold"/>
                                        <p:tgtEl>
                                          <p:spTgt spid="8601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4213" y="2881313"/>
            <a:ext cx="7772400" cy="3952875"/>
          </a:xfrm>
          <a:prstGeom prst="rect">
            <a:avLst/>
          </a:prstGeom>
          <a:solidFill>
            <a:srgbClr val="FFFFCC"/>
          </a:solidFill>
          <a:ln w="9525">
            <a:noFill/>
            <a:miter lim="800000"/>
            <a:headEnd/>
            <a:tailEnd/>
          </a:ln>
        </p:spPr>
        <p:txBody>
          <a:bodyPr/>
          <a:lstStyle/>
          <a:p>
            <a:pPr>
              <a:spcBef>
                <a:spcPct val="20000"/>
              </a:spcBef>
            </a:pPr>
            <a:endParaRPr lang="en-US">
              <a:sym typeface="Symbol" pitchFamily="18" charset="2"/>
            </a:endParaRPr>
          </a:p>
        </p:txBody>
      </p:sp>
      <p:sp>
        <p:nvSpPr>
          <p:cNvPr id="797698" name="Rectangle 2"/>
          <p:cNvSpPr>
            <a:spLocks noChangeArrowheads="1"/>
          </p:cNvSpPr>
          <p:nvPr/>
        </p:nvSpPr>
        <p:spPr bwMode="auto">
          <a:xfrm>
            <a:off x="685800" y="1549400"/>
            <a:ext cx="7772400" cy="1335088"/>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Newton’s law of gravitation</a:t>
            </a:r>
            <a:r>
              <a:rPr lang="en-US" sz="2400">
                <a:solidFill>
                  <a:schemeClr val="accent2"/>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gravitational force is the weakest of the four fundamental forces, as the following visual shows:	</a:t>
            </a:r>
          </a:p>
        </p:txBody>
      </p:sp>
      <p:sp>
        <p:nvSpPr>
          <p:cNvPr id="71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17765" name="Line 5"/>
          <p:cNvSpPr>
            <a:spLocks noChangeShapeType="1"/>
          </p:cNvSpPr>
          <p:nvPr/>
        </p:nvSpPr>
        <p:spPr bwMode="auto">
          <a:xfrm flipV="1">
            <a:off x="2489200" y="4821238"/>
            <a:ext cx="642938" cy="271462"/>
          </a:xfrm>
          <a:prstGeom prst="line">
            <a:avLst/>
          </a:prstGeom>
          <a:noFill/>
          <a:ln w="76200">
            <a:solidFill>
              <a:schemeClr val="accent1"/>
            </a:solidFill>
            <a:round/>
            <a:headEnd/>
            <a:tailEnd/>
          </a:ln>
        </p:spPr>
        <p:txBody>
          <a:bodyPr/>
          <a:lstStyle/>
          <a:p>
            <a:endParaRPr lang="en-US"/>
          </a:p>
        </p:txBody>
      </p:sp>
      <p:sp>
        <p:nvSpPr>
          <p:cNvPr id="117768" name="Text Box 8"/>
          <p:cNvSpPr txBox="1">
            <a:spLocks noChangeArrowheads="1"/>
          </p:cNvSpPr>
          <p:nvPr/>
        </p:nvSpPr>
        <p:spPr bwMode="auto">
          <a:xfrm>
            <a:off x="6896100" y="3170238"/>
            <a:ext cx="1512888" cy="461962"/>
          </a:xfrm>
          <a:prstGeom prst="rect">
            <a:avLst/>
          </a:prstGeom>
          <a:noFill/>
          <a:ln w="9525">
            <a:noFill/>
            <a:miter lim="800000"/>
            <a:headEnd/>
            <a:tailEnd/>
          </a:ln>
        </p:spPr>
        <p:txBody>
          <a:bodyPr wrap="none">
            <a:spAutoFit/>
          </a:bodyPr>
          <a:lstStyle/>
          <a:p>
            <a:r>
              <a:rPr lang="en-US" sz="2400">
                <a:latin typeface="Arial" charset="0"/>
              </a:rPr>
              <a:t>GRAVITY</a:t>
            </a:r>
          </a:p>
        </p:txBody>
      </p:sp>
      <p:sp>
        <p:nvSpPr>
          <p:cNvPr id="117769" name="Text Box 9"/>
          <p:cNvSpPr txBox="1">
            <a:spLocks noChangeArrowheads="1"/>
          </p:cNvSpPr>
          <p:nvPr/>
        </p:nvSpPr>
        <p:spPr bwMode="auto">
          <a:xfrm>
            <a:off x="750888" y="3529013"/>
            <a:ext cx="1500187" cy="461962"/>
          </a:xfrm>
          <a:prstGeom prst="rect">
            <a:avLst/>
          </a:prstGeom>
          <a:noFill/>
          <a:ln w="9525">
            <a:noFill/>
            <a:miter lim="800000"/>
            <a:headEnd/>
            <a:tailEnd/>
          </a:ln>
        </p:spPr>
        <p:txBody>
          <a:bodyPr wrap="none">
            <a:spAutoFit/>
          </a:bodyPr>
          <a:lstStyle/>
          <a:p>
            <a:r>
              <a:rPr lang="en-US" sz="2400">
                <a:latin typeface="Arial" charset="0"/>
              </a:rPr>
              <a:t>STRONG</a:t>
            </a:r>
          </a:p>
        </p:txBody>
      </p:sp>
      <p:sp>
        <p:nvSpPr>
          <p:cNvPr id="117770" name="Text Box 10"/>
          <p:cNvSpPr txBox="1">
            <a:spLocks noChangeArrowheads="1"/>
          </p:cNvSpPr>
          <p:nvPr/>
        </p:nvSpPr>
        <p:spPr bwMode="auto">
          <a:xfrm>
            <a:off x="2203450" y="3184525"/>
            <a:ext cx="3262313" cy="461963"/>
          </a:xfrm>
          <a:prstGeom prst="rect">
            <a:avLst/>
          </a:prstGeom>
          <a:noFill/>
          <a:ln w="9525">
            <a:noFill/>
            <a:miter lim="800000"/>
            <a:headEnd/>
            <a:tailEnd/>
          </a:ln>
        </p:spPr>
        <p:txBody>
          <a:bodyPr wrap="none">
            <a:spAutoFit/>
          </a:bodyPr>
          <a:lstStyle/>
          <a:p>
            <a:r>
              <a:rPr lang="en-US" sz="2400">
                <a:latin typeface="Arial" charset="0"/>
              </a:rPr>
              <a:t>ELECTROMAGNETIC</a:t>
            </a:r>
          </a:p>
        </p:txBody>
      </p:sp>
      <p:sp>
        <p:nvSpPr>
          <p:cNvPr id="117771" name="Text Box 11"/>
          <p:cNvSpPr txBox="1">
            <a:spLocks noChangeArrowheads="1"/>
          </p:cNvSpPr>
          <p:nvPr/>
        </p:nvSpPr>
        <p:spPr bwMode="auto">
          <a:xfrm>
            <a:off x="5443538" y="3559175"/>
            <a:ext cx="1090612" cy="461963"/>
          </a:xfrm>
          <a:prstGeom prst="rect">
            <a:avLst/>
          </a:prstGeom>
          <a:noFill/>
          <a:ln w="9525">
            <a:noFill/>
            <a:miter lim="800000"/>
            <a:headEnd/>
            <a:tailEnd/>
          </a:ln>
        </p:spPr>
        <p:txBody>
          <a:bodyPr wrap="none">
            <a:spAutoFit/>
          </a:bodyPr>
          <a:lstStyle/>
          <a:p>
            <a:r>
              <a:rPr lang="en-US" sz="2400">
                <a:latin typeface="Arial" charset="0"/>
              </a:rPr>
              <a:t>WEAK</a:t>
            </a:r>
          </a:p>
        </p:txBody>
      </p:sp>
      <p:sp>
        <p:nvSpPr>
          <p:cNvPr id="117772" name="Oval 12"/>
          <p:cNvSpPr>
            <a:spLocks noChangeArrowheads="1"/>
          </p:cNvSpPr>
          <p:nvPr/>
        </p:nvSpPr>
        <p:spPr bwMode="auto">
          <a:xfrm>
            <a:off x="1803400" y="432911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sp>
        <p:nvSpPr>
          <p:cNvPr id="117773" name="Oval 13"/>
          <p:cNvSpPr>
            <a:spLocks noChangeArrowheads="1"/>
          </p:cNvSpPr>
          <p:nvPr/>
        </p:nvSpPr>
        <p:spPr bwMode="auto">
          <a:xfrm>
            <a:off x="950913" y="4781550"/>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grpSp>
        <p:nvGrpSpPr>
          <p:cNvPr id="2" name="Group 14"/>
          <p:cNvGrpSpPr>
            <a:grpSpLocks/>
          </p:cNvGrpSpPr>
          <p:nvPr/>
        </p:nvGrpSpPr>
        <p:grpSpPr bwMode="auto">
          <a:xfrm>
            <a:off x="1198563" y="4184650"/>
            <a:ext cx="317500" cy="366713"/>
            <a:chOff x="3123" y="2217"/>
            <a:chExt cx="200" cy="231"/>
          </a:xfrm>
        </p:grpSpPr>
        <p:sp>
          <p:nvSpPr>
            <p:cNvPr id="7213" name="Oval 15"/>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4" name="Text Box 16"/>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grpSp>
        <p:nvGrpSpPr>
          <p:cNvPr id="3" name="Group 17"/>
          <p:cNvGrpSpPr>
            <a:grpSpLocks/>
          </p:cNvGrpSpPr>
          <p:nvPr/>
        </p:nvGrpSpPr>
        <p:grpSpPr bwMode="auto">
          <a:xfrm>
            <a:off x="1544638" y="4857750"/>
            <a:ext cx="325437" cy="366713"/>
            <a:chOff x="3077" y="2733"/>
            <a:chExt cx="205" cy="231"/>
          </a:xfrm>
        </p:grpSpPr>
        <p:sp>
          <p:nvSpPr>
            <p:cNvPr id="7211" name="Oval 18"/>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2" name="Text Box 19"/>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sp>
        <p:nvSpPr>
          <p:cNvPr id="117780" name="Oval 20"/>
          <p:cNvSpPr>
            <a:spLocks noChangeArrowheads="1"/>
          </p:cNvSpPr>
          <p:nvPr/>
        </p:nvSpPr>
        <p:spPr bwMode="auto">
          <a:xfrm>
            <a:off x="769938" y="3944938"/>
            <a:ext cx="1509712" cy="1509712"/>
          </a:xfrm>
          <a:prstGeom prst="ellipse">
            <a:avLst/>
          </a:prstGeom>
          <a:noFill/>
          <a:ln w="9525">
            <a:solidFill>
              <a:srgbClr val="C0C0C0"/>
            </a:solidFill>
            <a:prstDash val="dash"/>
            <a:round/>
            <a:headEnd/>
            <a:tailEnd/>
          </a:ln>
        </p:spPr>
        <p:txBody>
          <a:bodyPr wrap="none" anchor="ctr"/>
          <a:lstStyle/>
          <a:p>
            <a:endParaRPr lang="en-US" sz="1800">
              <a:latin typeface="Arial" charset="0"/>
            </a:endParaRPr>
          </a:p>
        </p:txBody>
      </p:sp>
      <p:sp>
        <p:nvSpPr>
          <p:cNvPr id="117781" name="Line 21"/>
          <p:cNvSpPr>
            <a:spLocks noChangeShapeType="1"/>
          </p:cNvSpPr>
          <p:nvPr/>
        </p:nvSpPr>
        <p:spPr bwMode="auto">
          <a:xfrm>
            <a:off x="1484313" y="4433888"/>
            <a:ext cx="338137" cy="74612"/>
          </a:xfrm>
          <a:prstGeom prst="line">
            <a:avLst/>
          </a:prstGeom>
          <a:noFill/>
          <a:ln w="9525">
            <a:solidFill>
              <a:schemeClr val="tx1"/>
            </a:solidFill>
            <a:round/>
            <a:headEnd/>
            <a:tailEnd type="triangle" w="med" len="med"/>
          </a:ln>
        </p:spPr>
        <p:txBody>
          <a:bodyPr/>
          <a:lstStyle/>
          <a:p>
            <a:endParaRPr lang="en-US"/>
          </a:p>
        </p:txBody>
      </p:sp>
      <p:sp>
        <p:nvSpPr>
          <p:cNvPr id="117782" name="Line 22"/>
          <p:cNvSpPr>
            <a:spLocks noChangeShapeType="1"/>
          </p:cNvSpPr>
          <p:nvPr/>
        </p:nvSpPr>
        <p:spPr bwMode="auto">
          <a:xfrm flipH="1" flipV="1">
            <a:off x="1473200" y="4344988"/>
            <a:ext cx="350838" cy="74612"/>
          </a:xfrm>
          <a:prstGeom prst="line">
            <a:avLst/>
          </a:prstGeom>
          <a:noFill/>
          <a:ln w="9525">
            <a:solidFill>
              <a:schemeClr val="tx1"/>
            </a:solidFill>
            <a:round/>
            <a:headEnd/>
            <a:tailEnd type="triangle" w="med" len="med"/>
          </a:ln>
        </p:spPr>
        <p:txBody>
          <a:bodyPr/>
          <a:lstStyle/>
          <a:p>
            <a:endParaRPr lang="en-US"/>
          </a:p>
        </p:txBody>
      </p:sp>
      <p:sp>
        <p:nvSpPr>
          <p:cNvPr id="117783" name="Line 23"/>
          <p:cNvSpPr>
            <a:spLocks noChangeShapeType="1"/>
          </p:cNvSpPr>
          <p:nvPr/>
        </p:nvSpPr>
        <p:spPr bwMode="auto">
          <a:xfrm>
            <a:off x="1360488" y="4495800"/>
            <a:ext cx="238125" cy="400050"/>
          </a:xfrm>
          <a:prstGeom prst="line">
            <a:avLst/>
          </a:prstGeom>
          <a:noFill/>
          <a:ln w="9525">
            <a:solidFill>
              <a:schemeClr val="tx1"/>
            </a:solidFill>
            <a:round/>
            <a:headEnd/>
            <a:tailEnd type="triangle" w="med" len="med"/>
          </a:ln>
        </p:spPr>
        <p:txBody>
          <a:bodyPr/>
          <a:lstStyle/>
          <a:p>
            <a:endParaRPr lang="en-US"/>
          </a:p>
        </p:txBody>
      </p:sp>
      <p:sp>
        <p:nvSpPr>
          <p:cNvPr id="117784" name="Line 24"/>
          <p:cNvSpPr>
            <a:spLocks noChangeShapeType="1"/>
          </p:cNvSpPr>
          <p:nvPr/>
        </p:nvSpPr>
        <p:spPr bwMode="auto">
          <a:xfrm flipH="1" flipV="1">
            <a:off x="1435100" y="4483100"/>
            <a:ext cx="250825" cy="400050"/>
          </a:xfrm>
          <a:prstGeom prst="line">
            <a:avLst/>
          </a:prstGeom>
          <a:noFill/>
          <a:ln w="9525">
            <a:solidFill>
              <a:schemeClr val="tx1"/>
            </a:solidFill>
            <a:round/>
            <a:headEnd/>
            <a:tailEnd type="triangle" w="med" len="med"/>
          </a:ln>
        </p:spPr>
        <p:txBody>
          <a:bodyPr/>
          <a:lstStyle/>
          <a:p>
            <a:endParaRPr lang="en-US"/>
          </a:p>
        </p:txBody>
      </p:sp>
      <p:sp>
        <p:nvSpPr>
          <p:cNvPr id="117785" name="Line 25"/>
          <p:cNvSpPr>
            <a:spLocks noChangeShapeType="1"/>
          </p:cNvSpPr>
          <p:nvPr/>
        </p:nvSpPr>
        <p:spPr bwMode="auto">
          <a:xfrm flipV="1">
            <a:off x="1196975" y="4508500"/>
            <a:ext cx="614363" cy="312738"/>
          </a:xfrm>
          <a:prstGeom prst="line">
            <a:avLst/>
          </a:prstGeom>
          <a:noFill/>
          <a:ln w="9525">
            <a:solidFill>
              <a:schemeClr val="tx1"/>
            </a:solidFill>
            <a:round/>
            <a:headEnd/>
            <a:tailEnd type="triangle" w="med" len="med"/>
          </a:ln>
        </p:spPr>
        <p:txBody>
          <a:bodyPr/>
          <a:lstStyle/>
          <a:p>
            <a:endParaRPr lang="en-US"/>
          </a:p>
        </p:txBody>
      </p:sp>
      <p:sp>
        <p:nvSpPr>
          <p:cNvPr id="117786" name="Line 26"/>
          <p:cNvSpPr>
            <a:spLocks noChangeShapeType="1"/>
          </p:cNvSpPr>
          <p:nvPr/>
        </p:nvSpPr>
        <p:spPr bwMode="auto">
          <a:xfrm flipH="1">
            <a:off x="1247775" y="4570413"/>
            <a:ext cx="588963" cy="300037"/>
          </a:xfrm>
          <a:prstGeom prst="line">
            <a:avLst/>
          </a:prstGeom>
          <a:noFill/>
          <a:ln w="9525">
            <a:solidFill>
              <a:schemeClr val="tx1"/>
            </a:solidFill>
            <a:round/>
            <a:headEnd/>
            <a:tailEnd type="triangle" w="med" len="med"/>
          </a:ln>
        </p:spPr>
        <p:txBody>
          <a:bodyPr/>
          <a:lstStyle/>
          <a:p>
            <a:endParaRPr lang="en-US"/>
          </a:p>
        </p:txBody>
      </p:sp>
      <p:grpSp>
        <p:nvGrpSpPr>
          <p:cNvPr id="4" name="Group 27"/>
          <p:cNvGrpSpPr>
            <a:grpSpLocks/>
          </p:cNvGrpSpPr>
          <p:nvPr/>
        </p:nvGrpSpPr>
        <p:grpSpPr bwMode="auto">
          <a:xfrm>
            <a:off x="2794000" y="4195763"/>
            <a:ext cx="1339850" cy="1228725"/>
            <a:chOff x="1831" y="2896"/>
            <a:chExt cx="844" cy="774"/>
          </a:xfrm>
        </p:grpSpPr>
        <p:sp>
          <p:nvSpPr>
            <p:cNvPr id="7207" name="AutoShape 28"/>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sz="1800">
                <a:latin typeface="Arial" charset="0"/>
              </a:endParaRPr>
            </a:p>
          </p:txBody>
        </p:sp>
        <p:sp>
          <p:nvSpPr>
            <p:cNvPr id="7208" name="Freeform 29"/>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7209" name="Freeform 30"/>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7210" name="AutoShape 31"/>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sz="1800">
                <a:latin typeface="Arial" charset="0"/>
              </a:endParaRPr>
            </a:p>
          </p:txBody>
        </p:sp>
      </p:grpSp>
      <p:sp>
        <p:nvSpPr>
          <p:cNvPr id="117792" name="Line 32"/>
          <p:cNvSpPr>
            <a:spLocks noChangeShapeType="1"/>
          </p:cNvSpPr>
          <p:nvPr/>
        </p:nvSpPr>
        <p:spPr bwMode="auto">
          <a:xfrm flipV="1">
            <a:off x="3732213" y="4422775"/>
            <a:ext cx="1254125" cy="236538"/>
          </a:xfrm>
          <a:prstGeom prst="line">
            <a:avLst/>
          </a:prstGeom>
          <a:noFill/>
          <a:ln w="76200">
            <a:solidFill>
              <a:srgbClr val="FF3300"/>
            </a:solidFill>
            <a:round/>
            <a:headEnd/>
            <a:tailEnd/>
          </a:ln>
        </p:spPr>
        <p:txBody>
          <a:bodyPr/>
          <a:lstStyle/>
          <a:p>
            <a:endParaRPr lang="en-US"/>
          </a:p>
        </p:txBody>
      </p:sp>
      <p:sp>
        <p:nvSpPr>
          <p:cNvPr id="117793" name="Line 33"/>
          <p:cNvSpPr>
            <a:spLocks noChangeShapeType="1"/>
          </p:cNvSpPr>
          <p:nvPr/>
        </p:nvSpPr>
        <p:spPr bwMode="auto">
          <a:xfrm flipV="1">
            <a:off x="3733800" y="4500563"/>
            <a:ext cx="1266825" cy="185737"/>
          </a:xfrm>
          <a:prstGeom prst="line">
            <a:avLst/>
          </a:prstGeom>
          <a:noFill/>
          <a:ln w="76200">
            <a:solidFill>
              <a:srgbClr val="FF9933"/>
            </a:solidFill>
            <a:round/>
            <a:headEnd/>
            <a:tailEnd/>
          </a:ln>
        </p:spPr>
        <p:txBody>
          <a:bodyPr/>
          <a:lstStyle/>
          <a:p>
            <a:endParaRPr lang="en-US"/>
          </a:p>
        </p:txBody>
      </p:sp>
      <p:sp>
        <p:nvSpPr>
          <p:cNvPr id="117794" name="Line 34"/>
          <p:cNvSpPr>
            <a:spLocks noChangeShapeType="1"/>
          </p:cNvSpPr>
          <p:nvPr/>
        </p:nvSpPr>
        <p:spPr bwMode="auto">
          <a:xfrm flipV="1">
            <a:off x="3760788" y="4576763"/>
            <a:ext cx="1254125" cy="123825"/>
          </a:xfrm>
          <a:prstGeom prst="line">
            <a:avLst/>
          </a:prstGeom>
          <a:noFill/>
          <a:ln w="76200">
            <a:solidFill>
              <a:srgbClr val="FFFF00"/>
            </a:solidFill>
            <a:round/>
            <a:headEnd/>
            <a:tailEnd/>
          </a:ln>
        </p:spPr>
        <p:txBody>
          <a:bodyPr/>
          <a:lstStyle/>
          <a:p>
            <a:endParaRPr lang="en-US"/>
          </a:p>
        </p:txBody>
      </p:sp>
      <p:sp>
        <p:nvSpPr>
          <p:cNvPr id="117795" name="Line 35"/>
          <p:cNvSpPr>
            <a:spLocks noChangeShapeType="1"/>
          </p:cNvSpPr>
          <p:nvPr/>
        </p:nvSpPr>
        <p:spPr bwMode="auto">
          <a:xfrm flipV="1">
            <a:off x="3749675" y="4656138"/>
            <a:ext cx="1266825" cy="60325"/>
          </a:xfrm>
          <a:prstGeom prst="line">
            <a:avLst/>
          </a:prstGeom>
          <a:noFill/>
          <a:ln w="76200">
            <a:solidFill>
              <a:srgbClr val="33CC33"/>
            </a:solidFill>
            <a:round/>
            <a:headEnd/>
            <a:tailEnd/>
          </a:ln>
        </p:spPr>
        <p:txBody>
          <a:bodyPr/>
          <a:lstStyle/>
          <a:p>
            <a:endParaRPr lang="en-US"/>
          </a:p>
        </p:txBody>
      </p:sp>
      <p:sp>
        <p:nvSpPr>
          <p:cNvPr id="117796" name="Line 36"/>
          <p:cNvSpPr>
            <a:spLocks noChangeShapeType="1"/>
          </p:cNvSpPr>
          <p:nvPr/>
        </p:nvSpPr>
        <p:spPr bwMode="auto">
          <a:xfrm>
            <a:off x="3738563" y="4730750"/>
            <a:ext cx="1292225" cy="1588"/>
          </a:xfrm>
          <a:prstGeom prst="line">
            <a:avLst/>
          </a:prstGeom>
          <a:noFill/>
          <a:ln w="76200">
            <a:solidFill>
              <a:schemeClr val="accent2"/>
            </a:solidFill>
            <a:round/>
            <a:headEnd/>
            <a:tailEnd/>
          </a:ln>
        </p:spPr>
        <p:txBody>
          <a:bodyPr/>
          <a:lstStyle/>
          <a:p>
            <a:endParaRPr lang="en-US"/>
          </a:p>
        </p:txBody>
      </p:sp>
      <p:sp>
        <p:nvSpPr>
          <p:cNvPr id="117797" name="Line 37"/>
          <p:cNvSpPr>
            <a:spLocks noChangeShapeType="1"/>
          </p:cNvSpPr>
          <p:nvPr/>
        </p:nvSpPr>
        <p:spPr bwMode="auto">
          <a:xfrm>
            <a:off x="3740150" y="4770438"/>
            <a:ext cx="1266825" cy="39687"/>
          </a:xfrm>
          <a:prstGeom prst="line">
            <a:avLst/>
          </a:prstGeom>
          <a:noFill/>
          <a:ln w="76200">
            <a:solidFill>
              <a:srgbClr val="FF00FF"/>
            </a:solidFill>
            <a:round/>
            <a:headEnd/>
            <a:tailEnd/>
          </a:ln>
        </p:spPr>
        <p:txBody>
          <a:bodyPr/>
          <a:lstStyle/>
          <a:p>
            <a:endParaRPr lang="en-US"/>
          </a:p>
        </p:txBody>
      </p:sp>
      <p:sp>
        <p:nvSpPr>
          <p:cNvPr id="117798" name="Text Box 38"/>
          <p:cNvSpPr txBox="1">
            <a:spLocks noChangeArrowheads="1"/>
          </p:cNvSpPr>
          <p:nvPr/>
        </p:nvSpPr>
        <p:spPr bwMode="auto">
          <a:xfrm>
            <a:off x="930275" y="5405438"/>
            <a:ext cx="1185863" cy="822325"/>
          </a:xfrm>
          <a:prstGeom prst="rect">
            <a:avLst/>
          </a:prstGeom>
          <a:noFill/>
          <a:ln w="9525">
            <a:noFill/>
            <a:miter lim="800000"/>
            <a:headEnd/>
            <a:tailEnd/>
          </a:ln>
        </p:spPr>
        <p:txBody>
          <a:bodyPr wrap="none">
            <a:spAutoFit/>
          </a:bodyPr>
          <a:lstStyle/>
          <a:p>
            <a:pPr algn="ctr"/>
            <a:r>
              <a:rPr lang="en-US" sz="2400">
                <a:latin typeface="Arial" charset="0"/>
              </a:rPr>
              <a:t>nuclear</a:t>
            </a:r>
          </a:p>
          <a:p>
            <a:pPr algn="ctr"/>
            <a:r>
              <a:rPr lang="en-US" sz="2400">
                <a:latin typeface="Arial" charset="0"/>
              </a:rPr>
              <a:t>force</a:t>
            </a:r>
          </a:p>
        </p:txBody>
      </p:sp>
      <p:pic>
        <p:nvPicPr>
          <p:cNvPr id="117799" name="Picture 39" descr="j0303547[1]"/>
          <p:cNvPicPr>
            <a:picLocks noChangeAspect="1" noChangeArrowheads="1"/>
          </p:cNvPicPr>
          <p:nvPr/>
        </p:nvPicPr>
        <p:blipFill>
          <a:blip r:embed="rId5" cstate="print"/>
          <a:srcRect/>
          <a:stretch>
            <a:fillRect/>
          </a:stretch>
        </p:blipFill>
        <p:spPr bwMode="auto">
          <a:xfrm>
            <a:off x="5289550" y="4095750"/>
            <a:ext cx="1411288" cy="1298575"/>
          </a:xfrm>
          <a:prstGeom prst="rect">
            <a:avLst/>
          </a:prstGeom>
          <a:noFill/>
          <a:ln w="9525">
            <a:noFill/>
            <a:miter lim="800000"/>
            <a:headEnd/>
            <a:tailEnd/>
          </a:ln>
        </p:spPr>
      </p:pic>
      <p:sp>
        <p:nvSpPr>
          <p:cNvPr id="117800" name="Text Box 40"/>
          <p:cNvSpPr txBox="1">
            <a:spLocks noChangeArrowheads="1"/>
          </p:cNvSpPr>
          <p:nvPr/>
        </p:nvSpPr>
        <p:spPr bwMode="auto">
          <a:xfrm>
            <a:off x="2211388" y="5407025"/>
            <a:ext cx="2771775" cy="822325"/>
          </a:xfrm>
          <a:prstGeom prst="rect">
            <a:avLst/>
          </a:prstGeom>
          <a:noFill/>
          <a:ln w="9525">
            <a:noFill/>
            <a:miter lim="800000"/>
            <a:headEnd/>
            <a:tailEnd/>
          </a:ln>
        </p:spPr>
        <p:txBody>
          <a:bodyPr>
            <a:spAutoFit/>
          </a:bodyPr>
          <a:lstStyle/>
          <a:p>
            <a:pPr algn="ctr"/>
            <a:r>
              <a:rPr lang="en-US" sz="2400">
                <a:latin typeface="Arial" charset="0"/>
              </a:rPr>
              <a:t>light, heat, charge and magnets</a:t>
            </a:r>
          </a:p>
        </p:txBody>
      </p:sp>
      <p:sp>
        <p:nvSpPr>
          <p:cNvPr id="117801" name="Text Box 41"/>
          <p:cNvSpPr txBox="1">
            <a:spLocks noChangeArrowheads="1"/>
          </p:cNvSpPr>
          <p:nvPr/>
        </p:nvSpPr>
        <p:spPr bwMode="auto">
          <a:xfrm>
            <a:off x="5081588" y="5416550"/>
            <a:ext cx="1857375" cy="457200"/>
          </a:xfrm>
          <a:prstGeom prst="rect">
            <a:avLst/>
          </a:prstGeom>
          <a:noFill/>
          <a:ln w="9525">
            <a:noFill/>
            <a:miter lim="800000"/>
            <a:headEnd/>
            <a:tailEnd/>
          </a:ln>
        </p:spPr>
        <p:txBody>
          <a:bodyPr>
            <a:spAutoFit/>
          </a:bodyPr>
          <a:lstStyle/>
          <a:p>
            <a:pPr algn="ctr"/>
            <a:r>
              <a:rPr lang="en-US" sz="2400">
                <a:latin typeface="Arial" charset="0"/>
              </a:rPr>
              <a:t>radioactivity</a:t>
            </a:r>
          </a:p>
        </p:txBody>
      </p:sp>
      <p:pic>
        <p:nvPicPr>
          <p:cNvPr id="117802" name="Picture 42" descr="j0198175[1]"/>
          <p:cNvPicPr>
            <a:picLocks noChangeAspect="1" noChangeArrowheads="1"/>
          </p:cNvPicPr>
          <p:nvPr/>
        </p:nvPicPr>
        <p:blipFill>
          <a:blip r:embed="rId6" cstate="print"/>
          <a:srcRect/>
          <a:stretch>
            <a:fillRect/>
          </a:stretch>
        </p:blipFill>
        <p:spPr bwMode="auto">
          <a:xfrm>
            <a:off x="6891338" y="3795713"/>
            <a:ext cx="1522412" cy="1684337"/>
          </a:xfrm>
          <a:prstGeom prst="rect">
            <a:avLst/>
          </a:prstGeom>
          <a:noFill/>
          <a:ln w="9525">
            <a:noFill/>
            <a:miter lim="800000"/>
            <a:headEnd/>
            <a:tailEnd/>
          </a:ln>
        </p:spPr>
      </p:pic>
      <p:sp>
        <p:nvSpPr>
          <p:cNvPr id="117803" name="Text Box 43"/>
          <p:cNvSpPr txBox="1">
            <a:spLocks noChangeArrowheads="1"/>
          </p:cNvSpPr>
          <p:nvPr/>
        </p:nvSpPr>
        <p:spPr bwMode="auto">
          <a:xfrm>
            <a:off x="6891338" y="5416550"/>
            <a:ext cx="1584325" cy="822325"/>
          </a:xfrm>
          <a:prstGeom prst="rect">
            <a:avLst/>
          </a:prstGeom>
          <a:noFill/>
          <a:ln w="9525">
            <a:noFill/>
            <a:miter lim="800000"/>
            <a:headEnd/>
            <a:tailEnd/>
          </a:ln>
        </p:spPr>
        <p:txBody>
          <a:bodyPr>
            <a:spAutoFit/>
          </a:bodyPr>
          <a:lstStyle/>
          <a:p>
            <a:pPr algn="ctr"/>
            <a:r>
              <a:rPr lang="en-US" sz="2400">
                <a:latin typeface="Arial" charset="0"/>
              </a:rPr>
              <a:t>freefall, orbits</a:t>
            </a:r>
          </a:p>
        </p:txBody>
      </p:sp>
      <p:sp>
        <p:nvSpPr>
          <p:cNvPr id="117806" name="Rectangle 46"/>
          <p:cNvSpPr>
            <a:spLocks noChangeArrowheads="1"/>
          </p:cNvSpPr>
          <p:nvPr/>
        </p:nvSpPr>
        <p:spPr bwMode="auto">
          <a:xfrm>
            <a:off x="2251075" y="3189288"/>
            <a:ext cx="4473575" cy="792162"/>
          </a:xfrm>
          <a:prstGeom prst="rect">
            <a:avLst/>
          </a:prstGeom>
          <a:noFill/>
          <a:ln w="28575">
            <a:solidFill>
              <a:schemeClr val="accent2"/>
            </a:solidFill>
            <a:prstDash val="dash"/>
            <a:miter lim="800000"/>
            <a:headEnd/>
            <a:tailEnd/>
          </a:ln>
        </p:spPr>
        <p:txBody>
          <a:bodyPr wrap="none" anchor="ctr"/>
          <a:lstStyle/>
          <a:p>
            <a:endParaRPr lang="en-US" sz="1800">
              <a:latin typeface="Arial" charset="0"/>
            </a:endParaRPr>
          </a:p>
        </p:txBody>
      </p:sp>
      <p:sp>
        <p:nvSpPr>
          <p:cNvPr id="117807" name="Text Box 47"/>
          <p:cNvSpPr txBox="1">
            <a:spLocks noChangeArrowheads="1"/>
          </p:cNvSpPr>
          <p:nvPr/>
        </p:nvSpPr>
        <p:spPr bwMode="auto">
          <a:xfrm>
            <a:off x="3143250" y="2787650"/>
            <a:ext cx="2622550"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ELECTRO-WEAK</a:t>
            </a:r>
          </a:p>
        </p:txBody>
      </p:sp>
      <p:sp>
        <p:nvSpPr>
          <p:cNvPr id="117808" name="Text Box 48"/>
          <p:cNvSpPr txBox="1">
            <a:spLocks noChangeArrowheads="1"/>
          </p:cNvSpPr>
          <p:nvPr/>
        </p:nvSpPr>
        <p:spPr bwMode="auto">
          <a:xfrm>
            <a:off x="6848475" y="6246813"/>
            <a:ext cx="167322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WEAKEST</a:t>
            </a:r>
          </a:p>
        </p:txBody>
      </p:sp>
      <p:sp>
        <p:nvSpPr>
          <p:cNvPr id="117809" name="Text Box 49"/>
          <p:cNvSpPr txBox="1">
            <a:spLocks noChangeArrowheads="1"/>
          </p:cNvSpPr>
          <p:nvPr/>
        </p:nvSpPr>
        <p:spPr bwMode="auto">
          <a:xfrm>
            <a:off x="401638" y="6213475"/>
            <a:ext cx="2417762"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STRONGEST</a:t>
            </a:r>
          </a:p>
        </p:txBody>
      </p:sp>
      <p:sp>
        <p:nvSpPr>
          <p:cNvPr id="117810" name="Line 50"/>
          <p:cNvSpPr>
            <a:spLocks noChangeShapeType="1"/>
          </p:cNvSpPr>
          <p:nvPr/>
        </p:nvSpPr>
        <p:spPr bwMode="auto">
          <a:xfrm flipV="1">
            <a:off x="2827338" y="6456363"/>
            <a:ext cx="3883025" cy="14287"/>
          </a:xfrm>
          <a:prstGeom prst="line">
            <a:avLst/>
          </a:prstGeom>
          <a:noFill/>
          <a:ln w="76200">
            <a:solidFill>
              <a:srgbClr val="FF3300"/>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7769"/>
                                        </p:tgtEl>
                                        <p:attrNameLst>
                                          <p:attrName>style.visibility</p:attrName>
                                        </p:attrNameLst>
                                      </p:cBhvr>
                                      <p:to>
                                        <p:strVal val="visible"/>
                                      </p:to>
                                    </p:set>
                                    <p:animEffect transition="in" filter="wipe(left)">
                                      <p:cBhvr>
                                        <p:cTn id="19" dur="500"/>
                                        <p:tgtEl>
                                          <p:spTgt spid="11776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7770"/>
                                        </p:tgtEl>
                                        <p:attrNameLst>
                                          <p:attrName>style.visibility</p:attrName>
                                        </p:attrNameLst>
                                      </p:cBhvr>
                                      <p:to>
                                        <p:strVal val="visible"/>
                                      </p:to>
                                    </p:set>
                                    <p:animEffect transition="in" filter="wipe(left)">
                                      <p:cBhvr>
                                        <p:cTn id="24" dur="500"/>
                                        <p:tgtEl>
                                          <p:spTgt spid="117770"/>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wipe(left)">
                                      <p:cBhvr>
                                        <p:cTn id="29" dur="500"/>
                                        <p:tgtEl>
                                          <p:spTgt spid="117771"/>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7768"/>
                                        </p:tgtEl>
                                        <p:attrNameLst>
                                          <p:attrName>style.visibility</p:attrName>
                                        </p:attrNameLst>
                                      </p:cBhvr>
                                      <p:to>
                                        <p:strVal val="visible"/>
                                      </p:to>
                                    </p:set>
                                    <p:animEffect transition="in" filter="wipe(left)">
                                      <p:cBhvr>
                                        <p:cTn id="34" dur="500"/>
                                        <p:tgtEl>
                                          <p:spTgt spid="11776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wipe(down)">
                                      <p:cBhvr>
                                        <p:cTn id="39" dur="500"/>
                                        <p:tgtEl>
                                          <p:spTgt spid="117773"/>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down)">
                                      <p:cBhvr>
                                        <p:cTn id="47" dur="500"/>
                                        <p:tgtEl>
                                          <p:spTgt spid="11777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17781"/>
                                        </p:tgtEl>
                                        <p:attrNameLst>
                                          <p:attrName>style.visibility</p:attrName>
                                        </p:attrNameLst>
                                      </p:cBhvr>
                                      <p:to>
                                        <p:strVal val="visible"/>
                                      </p:to>
                                    </p:set>
                                    <p:animEffect transition="in" filter="wipe(down)">
                                      <p:cBhvr>
                                        <p:cTn id="55" dur="500"/>
                                        <p:tgtEl>
                                          <p:spTgt spid="117781"/>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117783"/>
                                        </p:tgtEl>
                                        <p:attrNameLst>
                                          <p:attrName>style.visibility</p:attrName>
                                        </p:attrNameLst>
                                      </p:cBhvr>
                                      <p:to>
                                        <p:strVal val="visible"/>
                                      </p:to>
                                    </p:set>
                                    <p:animEffect transition="in" filter="wipe(down)">
                                      <p:cBhvr>
                                        <p:cTn id="59" dur="500"/>
                                        <p:tgtEl>
                                          <p:spTgt spid="11778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17786"/>
                                        </p:tgtEl>
                                        <p:attrNameLst>
                                          <p:attrName>style.visibility</p:attrName>
                                        </p:attrNameLst>
                                      </p:cBhvr>
                                      <p:to>
                                        <p:strVal val="visible"/>
                                      </p:to>
                                    </p:set>
                                    <p:animEffect transition="in" filter="wipe(up)">
                                      <p:cBhvr>
                                        <p:cTn id="63" dur="500"/>
                                        <p:tgtEl>
                                          <p:spTgt spid="117786"/>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17784"/>
                                        </p:tgtEl>
                                        <p:attrNameLst>
                                          <p:attrName>style.visibility</p:attrName>
                                        </p:attrNameLst>
                                      </p:cBhvr>
                                      <p:to>
                                        <p:strVal val="visible"/>
                                      </p:to>
                                    </p:set>
                                    <p:animEffect transition="in" filter="wipe(down)">
                                      <p:cBhvr>
                                        <p:cTn id="67" dur="500"/>
                                        <p:tgtEl>
                                          <p:spTgt spid="117784"/>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117785"/>
                                        </p:tgtEl>
                                        <p:attrNameLst>
                                          <p:attrName>style.visibility</p:attrName>
                                        </p:attrNameLst>
                                      </p:cBhvr>
                                      <p:to>
                                        <p:strVal val="visible"/>
                                      </p:to>
                                    </p:set>
                                    <p:animEffect transition="in" filter="wipe(down)">
                                      <p:cBhvr>
                                        <p:cTn id="71" dur="500"/>
                                        <p:tgtEl>
                                          <p:spTgt spid="117785"/>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p:stCondLst>
                              <p:cond delay="4500"/>
                            </p:stCondLst>
                            <p:childTnLst>
                              <p:par>
                                <p:cTn id="73" presetID="22" presetClass="entr" presetSubtype="4" fill="hold" grpId="0" nodeType="afterEffect">
                                  <p:stCondLst>
                                    <p:cond delay="0"/>
                                  </p:stCondLst>
                                  <p:childTnLst>
                                    <p:set>
                                      <p:cBhvr>
                                        <p:cTn id="74" dur="1" fill="hold">
                                          <p:stCondLst>
                                            <p:cond delay="0"/>
                                          </p:stCondLst>
                                        </p:cTn>
                                        <p:tgtEl>
                                          <p:spTgt spid="117782"/>
                                        </p:tgtEl>
                                        <p:attrNameLst>
                                          <p:attrName>style.visibility</p:attrName>
                                        </p:attrNameLst>
                                      </p:cBhvr>
                                      <p:to>
                                        <p:strVal val="visible"/>
                                      </p:to>
                                    </p:set>
                                    <p:animEffect transition="in" filter="wipe(down)">
                                      <p:cBhvr>
                                        <p:cTn id="75" dur="500"/>
                                        <p:tgtEl>
                                          <p:spTgt spid="117782"/>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7780"/>
                                        </p:tgtEl>
                                        <p:attrNameLst>
                                          <p:attrName>style.visibility</p:attrName>
                                        </p:attrNameLst>
                                      </p:cBhvr>
                                      <p:to>
                                        <p:strVal val="visible"/>
                                      </p:to>
                                    </p:set>
                                    <p:animEffect transition="in" filter="fade">
                                      <p:cBhvr>
                                        <p:cTn id="80" dur="2000"/>
                                        <p:tgtEl>
                                          <p:spTgt spid="11778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7798"/>
                                        </p:tgtEl>
                                        <p:attrNameLst>
                                          <p:attrName>style.visibility</p:attrName>
                                        </p:attrNameLst>
                                      </p:cBhvr>
                                      <p:to>
                                        <p:strVal val="visible"/>
                                      </p:to>
                                    </p:set>
                                    <p:animEffect transition="in" filter="wipe(left)">
                                      <p:cBhvr>
                                        <p:cTn id="85" dur="500"/>
                                        <p:tgtEl>
                                          <p:spTgt spid="1177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20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7765"/>
                                        </p:tgtEl>
                                        <p:attrNameLst>
                                          <p:attrName>style.visibility</p:attrName>
                                        </p:attrNameLst>
                                      </p:cBhvr>
                                      <p:to>
                                        <p:strVal val="visible"/>
                                      </p:to>
                                    </p:set>
                                    <p:animEffect transition="in" filter="wipe(left)">
                                      <p:cBhvr>
                                        <p:cTn id="95" dur="500"/>
                                        <p:tgtEl>
                                          <p:spTgt spid="117765"/>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17792"/>
                                        </p:tgtEl>
                                        <p:attrNameLst>
                                          <p:attrName>style.visibility</p:attrName>
                                        </p:attrNameLst>
                                      </p:cBhvr>
                                      <p:to>
                                        <p:strVal val="visible"/>
                                      </p:to>
                                    </p:set>
                                    <p:animEffect transition="in" filter="wipe(left)">
                                      <p:cBhvr>
                                        <p:cTn id="99" dur="500"/>
                                        <p:tgtEl>
                                          <p:spTgt spid="11779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17793"/>
                                        </p:tgtEl>
                                        <p:attrNameLst>
                                          <p:attrName>style.visibility</p:attrName>
                                        </p:attrNameLst>
                                      </p:cBhvr>
                                      <p:to>
                                        <p:strVal val="visible"/>
                                      </p:to>
                                    </p:set>
                                    <p:animEffect transition="in" filter="wipe(left)">
                                      <p:cBhvr>
                                        <p:cTn id="103" dur="500"/>
                                        <p:tgtEl>
                                          <p:spTgt spid="11779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17794"/>
                                        </p:tgtEl>
                                        <p:attrNameLst>
                                          <p:attrName>style.visibility</p:attrName>
                                        </p:attrNameLst>
                                      </p:cBhvr>
                                      <p:to>
                                        <p:strVal val="visible"/>
                                      </p:to>
                                    </p:set>
                                    <p:animEffect transition="in" filter="wipe(left)">
                                      <p:cBhvr>
                                        <p:cTn id="107" dur="500"/>
                                        <p:tgtEl>
                                          <p:spTgt spid="11779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117795"/>
                                        </p:tgtEl>
                                        <p:attrNameLst>
                                          <p:attrName>style.visibility</p:attrName>
                                        </p:attrNameLst>
                                      </p:cBhvr>
                                      <p:to>
                                        <p:strVal val="visible"/>
                                      </p:to>
                                    </p:set>
                                    <p:animEffect transition="in" filter="wipe(left)">
                                      <p:cBhvr>
                                        <p:cTn id="111" dur="500"/>
                                        <p:tgtEl>
                                          <p:spTgt spid="117795"/>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117796"/>
                                        </p:tgtEl>
                                        <p:attrNameLst>
                                          <p:attrName>style.visibility</p:attrName>
                                        </p:attrNameLst>
                                      </p:cBhvr>
                                      <p:to>
                                        <p:strVal val="visible"/>
                                      </p:to>
                                    </p:set>
                                    <p:animEffect transition="in" filter="wipe(left)">
                                      <p:cBhvr>
                                        <p:cTn id="115" dur="500"/>
                                        <p:tgtEl>
                                          <p:spTgt spid="117796"/>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p:stCondLst>
                              <p:cond delay="3000"/>
                            </p:stCondLst>
                            <p:childTnLst>
                              <p:par>
                                <p:cTn id="117" presetID="22" presetClass="entr" presetSubtype="8" fill="hold" grpId="0" nodeType="afterEffect">
                                  <p:stCondLst>
                                    <p:cond delay="0"/>
                                  </p:stCondLst>
                                  <p:childTnLst>
                                    <p:set>
                                      <p:cBhvr>
                                        <p:cTn id="118" dur="1" fill="hold">
                                          <p:stCondLst>
                                            <p:cond delay="0"/>
                                          </p:stCondLst>
                                        </p:cTn>
                                        <p:tgtEl>
                                          <p:spTgt spid="117797"/>
                                        </p:tgtEl>
                                        <p:attrNameLst>
                                          <p:attrName>style.visibility</p:attrName>
                                        </p:attrNameLst>
                                      </p:cBhvr>
                                      <p:to>
                                        <p:strVal val="visible"/>
                                      </p:to>
                                    </p:set>
                                    <p:animEffect transition="in" filter="wipe(left)">
                                      <p:cBhvr>
                                        <p:cTn id="119" dur="500"/>
                                        <p:tgtEl>
                                          <p:spTgt spid="117797"/>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7800"/>
                                        </p:tgtEl>
                                        <p:attrNameLst>
                                          <p:attrName>style.visibility</p:attrName>
                                        </p:attrNameLst>
                                      </p:cBhvr>
                                      <p:to>
                                        <p:strVal val="visible"/>
                                      </p:to>
                                    </p:set>
                                    <p:animEffect transition="in" filter="wipe(left)">
                                      <p:cBhvr>
                                        <p:cTn id="124" dur="500"/>
                                        <p:tgtEl>
                                          <p:spTgt spid="117800"/>
                                        </p:tgtEl>
                                      </p:cBhvr>
                                    </p:animEffect>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5" fill="hold">
                      <p:stCondLst>
                        <p:cond delay="indefinite"/>
                      </p:stCondLst>
                      <p:childTnLst>
                        <p:par>
                          <p:cTn id="126" fill="hold">
                            <p:stCondLst>
                              <p:cond delay="0"/>
                            </p:stCondLst>
                            <p:childTnLst>
                              <p:par>
                                <p:cTn id="127" presetID="8" presetClass="entr" presetSubtype="32" fill="hold" nodeType="clickEffect">
                                  <p:stCondLst>
                                    <p:cond delay="0"/>
                                  </p:stCondLst>
                                  <p:childTnLst>
                                    <p:set>
                                      <p:cBhvr>
                                        <p:cTn id="128" dur="1" fill="hold">
                                          <p:stCondLst>
                                            <p:cond delay="0"/>
                                          </p:stCondLst>
                                        </p:cTn>
                                        <p:tgtEl>
                                          <p:spTgt spid="117799"/>
                                        </p:tgtEl>
                                        <p:attrNameLst>
                                          <p:attrName>style.visibility</p:attrName>
                                        </p:attrNameLst>
                                      </p:cBhvr>
                                      <p:to>
                                        <p:strVal val="visible"/>
                                      </p:to>
                                    </p:set>
                                    <p:animEffect transition="in" filter="diamond(out)">
                                      <p:cBhvr>
                                        <p:cTn id="129" dur="2000"/>
                                        <p:tgtEl>
                                          <p:spTgt spid="117799"/>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17801"/>
                                        </p:tgtEl>
                                        <p:attrNameLst>
                                          <p:attrName>style.visibility</p:attrName>
                                        </p:attrNameLst>
                                      </p:cBhvr>
                                      <p:to>
                                        <p:strVal val="visible"/>
                                      </p:to>
                                    </p:set>
                                    <p:animEffect transition="in" filter="wipe(left)">
                                      <p:cBhvr>
                                        <p:cTn id="134" dur="500"/>
                                        <p:tgtEl>
                                          <p:spTgt spid="117801"/>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117802"/>
                                        </p:tgtEl>
                                        <p:attrNameLst>
                                          <p:attrName>style.visibility</p:attrName>
                                        </p:attrNameLst>
                                      </p:cBhvr>
                                      <p:to>
                                        <p:strVal val="visible"/>
                                      </p:to>
                                    </p:set>
                                    <p:animEffect transition="in" filter="checkerboard(across)">
                                      <p:cBhvr>
                                        <p:cTn id="139" dur="500"/>
                                        <p:tgtEl>
                                          <p:spTgt spid="117802"/>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17803"/>
                                        </p:tgtEl>
                                        <p:attrNameLst>
                                          <p:attrName>style.visibility</p:attrName>
                                        </p:attrNameLst>
                                      </p:cBhvr>
                                      <p:to>
                                        <p:strVal val="visible"/>
                                      </p:to>
                                    </p:set>
                                    <p:animEffect transition="in" filter="wipe(left)">
                                      <p:cBhvr>
                                        <p:cTn id="144" dur="500"/>
                                        <p:tgtEl>
                                          <p:spTgt spid="117803"/>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17809"/>
                                        </p:tgtEl>
                                        <p:attrNameLst>
                                          <p:attrName>style.visibility</p:attrName>
                                        </p:attrNameLst>
                                      </p:cBhvr>
                                      <p:to>
                                        <p:strVal val="visible"/>
                                      </p:to>
                                    </p:set>
                                    <p:animEffect transition="in" filter="wipe(left)">
                                      <p:cBhvr>
                                        <p:cTn id="149" dur="500"/>
                                        <p:tgtEl>
                                          <p:spTgt spid="117809"/>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7810"/>
                                        </p:tgtEl>
                                        <p:attrNameLst>
                                          <p:attrName>style.visibility</p:attrName>
                                        </p:attrNameLst>
                                      </p:cBhvr>
                                      <p:to>
                                        <p:strVal val="visible"/>
                                      </p:to>
                                    </p:set>
                                    <p:animEffect transition="in" filter="wipe(left)">
                                      <p:cBhvr>
                                        <p:cTn id="154" dur="500"/>
                                        <p:tgtEl>
                                          <p:spTgt spid="117810"/>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17808"/>
                                        </p:tgtEl>
                                        <p:attrNameLst>
                                          <p:attrName>style.visibility</p:attrName>
                                        </p:attrNameLst>
                                      </p:cBhvr>
                                      <p:to>
                                        <p:strVal val="visible"/>
                                      </p:to>
                                    </p:set>
                                    <p:animEffect transition="in" filter="wipe(left)">
                                      <p:cBhvr>
                                        <p:cTn id="159" dur="500"/>
                                        <p:tgtEl>
                                          <p:spTgt spid="117808"/>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117806"/>
                                        </p:tgtEl>
                                        <p:attrNameLst>
                                          <p:attrName>style.visibility</p:attrName>
                                        </p:attrNameLst>
                                      </p:cBhvr>
                                      <p:to>
                                        <p:strVal val="visible"/>
                                      </p:to>
                                    </p:set>
                                    <p:animEffect transition="in" filter="diamond(in)">
                                      <p:cBhvr>
                                        <p:cTn id="164" dur="500"/>
                                        <p:tgtEl>
                                          <p:spTgt spid="117806"/>
                                        </p:tgtEl>
                                      </p:cBhvr>
                                    </p:animEffect>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17807"/>
                                        </p:tgtEl>
                                        <p:attrNameLst>
                                          <p:attrName>style.visibility</p:attrName>
                                        </p:attrNameLst>
                                      </p:cBhvr>
                                      <p:to>
                                        <p:strVal val="visible"/>
                                      </p:to>
                                    </p:set>
                                    <p:animEffect transition="in" filter="wipe(left)">
                                      <p:cBhvr>
                                        <p:cTn id="169" dur="500"/>
                                        <p:tgtEl>
                                          <p:spTgt spid="117807"/>
                                        </p:tgtEl>
                                      </p:cBhvr>
                                    </p:animEffect>
                                  </p:childTnLst>
                                  <p:subTnLst>
                                    <p:audio>
                                      <p:cMediaNode>
                                        <p:cTn display="0" masterRel="sameClick">
                                          <p:stCondLst>
                                            <p:cond evt="begin" delay="0">
                                              <p:tn val="1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8" grpId="0"/>
      <p:bldP spid="117769" grpId="0"/>
      <p:bldP spid="117770" grpId="0"/>
      <p:bldP spid="117771" grpId="0"/>
      <p:bldP spid="117772" grpId="0" animBg="1"/>
      <p:bldP spid="117773" grpId="0" animBg="1"/>
      <p:bldP spid="117780" grpId="0" animBg="1"/>
      <p:bldP spid="117781" grpId="0" animBg="1"/>
      <p:bldP spid="117782" grpId="0" animBg="1"/>
      <p:bldP spid="117783" grpId="0" animBg="1"/>
      <p:bldP spid="117784" grpId="0" animBg="1"/>
      <p:bldP spid="117785" grpId="0" animBg="1"/>
      <p:bldP spid="117786" grpId="0" animBg="1"/>
      <p:bldP spid="117792" grpId="0" animBg="1"/>
      <p:bldP spid="117793" grpId="0" animBg="1"/>
      <p:bldP spid="117794" grpId="0" animBg="1"/>
      <p:bldP spid="117795" grpId="0" animBg="1"/>
      <p:bldP spid="117796" grpId="0" animBg="1"/>
      <p:bldP spid="117797" grpId="0" animBg="1"/>
      <p:bldP spid="117798" grpId="0"/>
      <p:bldP spid="117800" grpId="0"/>
      <p:bldP spid="117801" grpId="0"/>
      <p:bldP spid="117803" grpId="0"/>
      <p:bldP spid="117806" grpId="0" animBg="1"/>
      <p:bldP spid="117807" grpId="0" animBg="1"/>
      <p:bldP spid="117808" grpId="0"/>
      <p:bldP spid="117809" grpId="0"/>
      <p:bldP spid="1178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Newton’s law of gravitation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1687 Isaac Newton published what has been          called by some the greatest scientific discovery                    of all time – his universal law of gravitation.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law states that the gravitational force                 between two </a:t>
            </a:r>
            <a:r>
              <a:rPr lang="en-US" sz="2400" b="1">
                <a:solidFill>
                  <a:srgbClr val="000000"/>
                </a:solidFill>
                <a:latin typeface="Arial" charset="0"/>
                <a:ea typeface="Calibri" pitchFamily="34" charset="0"/>
                <a:cs typeface="Times New Roman" pitchFamily="18" charset="0"/>
              </a:rPr>
              <a:t>point masses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 is                proportional to their product, and inversely            proportional to the square of their separation </a:t>
            </a:r>
            <a:r>
              <a:rPr lang="en-US" sz="2400"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actual value of </a:t>
            </a:r>
            <a:r>
              <a:rPr lang="en-US" sz="2400" i="1">
                <a:solidFill>
                  <a:srgbClr val="000000"/>
                </a:solidFill>
                <a:latin typeface="Arial" charset="0"/>
                <a:ea typeface="Calibri" pitchFamily="34" charset="0"/>
                <a:cs typeface="Times New Roman" pitchFamily="18" charset="0"/>
              </a:rPr>
              <a:t>G</a:t>
            </a:r>
            <a:r>
              <a:rPr lang="en-US" sz="2400">
                <a:solidFill>
                  <a:srgbClr val="000000"/>
                </a:solidFill>
                <a:latin typeface="Arial" charset="0"/>
                <a:ea typeface="Calibri" pitchFamily="34" charset="0"/>
                <a:cs typeface="Times New Roman" pitchFamily="18" charset="0"/>
              </a:rPr>
              <a:t>, the </a:t>
            </a:r>
            <a:r>
              <a:rPr lang="en-US" sz="2400" b="1">
                <a:solidFill>
                  <a:srgbClr val="000000"/>
                </a:solidFill>
                <a:latin typeface="Arial" charset="0"/>
                <a:ea typeface="Calibri" pitchFamily="34" charset="0"/>
                <a:cs typeface="Times New Roman" pitchFamily="18" charset="0"/>
              </a:rPr>
              <a:t>universal gravitational constant</a:t>
            </a:r>
            <a:r>
              <a:rPr lang="en-US" sz="2400">
                <a:solidFill>
                  <a:srgbClr val="000000"/>
                </a:solidFill>
                <a:latin typeface="Arial" charset="0"/>
                <a:ea typeface="Calibri" pitchFamily="34" charset="0"/>
                <a:cs typeface="Times New Roman" pitchFamily="18" charset="0"/>
              </a:rPr>
              <a:t>, was not known until Henry Cavendish conducted a tricky experiment in 1798 to find it.</a:t>
            </a:r>
          </a:p>
        </p:txBody>
      </p:sp>
      <p:sp>
        <p:nvSpPr>
          <p:cNvPr id="81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7882" name="Picture 10" descr="newton"/>
          <p:cNvPicPr>
            <a:picLocks noChangeAspect="1" noChangeArrowheads="1"/>
          </p:cNvPicPr>
          <p:nvPr/>
        </p:nvPicPr>
        <p:blipFill>
          <a:blip r:embed="rId5"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pic>
        <p:nvPicPr>
          <p:cNvPr id="847885" name="Picture 13" descr="newton3-1"/>
          <p:cNvPicPr>
            <a:picLocks noChangeAspect="1" noChangeArrowheads="1"/>
          </p:cNvPicPr>
          <p:nvPr/>
        </p:nvPicPr>
        <p:blipFill>
          <a:blip r:embed="rId6" cstate="print"/>
          <a:srcRect/>
          <a:stretch>
            <a:fillRect/>
          </a:stretch>
        </p:blipFill>
        <p:spPr bwMode="auto">
          <a:xfrm rot="419695">
            <a:off x="7243763" y="2082800"/>
            <a:ext cx="1857375" cy="2674938"/>
          </a:xfrm>
          <a:prstGeom prst="rect">
            <a:avLst/>
          </a:prstGeom>
          <a:ln>
            <a:noFill/>
          </a:ln>
          <a:effectLst>
            <a:outerShdw blurRad="292100" dist="139700" dir="2700000" algn="tl" rotWithShape="0">
              <a:srgbClr val="333333">
                <a:alpha val="65000"/>
              </a:srgbClr>
            </a:outerShdw>
          </a:effectLst>
        </p:spPr>
      </p:pic>
      <p:grpSp>
        <p:nvGrpSpPr>
          <p:cNvPr id="2" name="Group 14"/>
          <p:cNvGrpSpPr>
            <a:grpSpLocks/>
          </p:cNvGrpSpPr>
          <p:nvPr/>
        </p:nvGrpSpPr>
        <p:grpSpPr bwMode="auto">
          <a:xfrm>
            <a:off x="809625" y="4721225"/>
            <a:ext cx="7464425" cy="823913"/>
            <a:chOff x="510" y="3230"/>
            <a:chExt cx="4702" cy="519"/>
          </a:xfrm>
        </p:grpSpPr>
        <p:sp>
          <p:nvSpPr>
            <p:cNvPr id="8199" name="Rectangle 5"/>
            <p:cNvSpPr>
              <a:spLocks noChangeArrowheads="1"/>
            </p:cNvSpPr>
            <p:nvPr/>
          </p:nvSpPr>
          <p:spPr bwMode="auto">
            <a:xfrm>
              <a:off x="592" y="3243"/>
              <a:ext cx="1530" cy="260"/>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Gm</a:t>
              </a:r>
              <a:r>
                <a:rPr lang="en-US" sz="2400" baseline="-25000">
                  <a:latin typeface="Arial" charset="0"/>
                  <a:sym typeface="Symbol" pitchFamily="18" charset="2"/>
                </a:rPr>
                <a:t>1</a:t>
              </a:r>
              <a:r>
                <a:rPr lang="en-US" sz="2400" i="1">
                  <a:latin typeface="Arial" charset="0"/>
                  <a:sym typeface="Symbol" pitchFamily="18" charset="2"/>
                </a:rPr>
                <a:t>m</a:t>
              </a:r>
              <a:r>
                <a:rPr lang="en-US" sz="2400" baseline="-25000">
                  <a:latin typeface="Arial" charset="0"/>
                  <a:sym typeface="Symbol" pitchFamily="18" charset="2"/>
                </a:rPr>
                <a:t>2 </a:t>
              </a:r>
              <a:r>
                <a:rPr lang="en-US" sz="2400" i="1">
                  <a:latin typeface="Arial" charset="0"/>
                  <a:sym typeface="Symbol" pitchFamily="18" charset="2"/>
                </a:rPr>
                <a:t>/</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8200" name="Text Box 6"/>
            <p:cNvSpPr txBox="1">
              <a:spLocks noChangeArrowheads="1"/>
            </p:cNvSpPr>
            <p:nvPr/>
          </p:nvSpPr>
          <p:spPr bwMode="auto">
            <a:xfrm>
              <a:off x="3762" y="3230"/>
              <a:ext cx="1450"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Universal law of gravitation</a:t>
              </a:r>
            </a:p>
          </p:txBody>
        </p:sp>
        <p:sp>
          <p:nvSpPr>
            <p:cNvPr id="8201"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a:p>
          </p:txBody>
        </p:sp>
        <p:sp>
          <p:nvSpPr>
            <p:cNvPr id="8202" name="Rectangle 8"/>
            <p:cNvSpPr>
              <a:spLocks noChangeArrowheads="1"/>
            </p:cNvSpPr>
            <p:nvPr/>
          </p:nvSpPr>
          <p:spPr bwMode="auto">
            <a:xfrm>
              <a:off x="914" y="3487"/>
              <a:ext cx="3035" cy="202"/>
            </a:xfrm>
            <a:prstGeom prst="rect">
              <a:avLst/>
            </a:prstGeom>
            <a:noFill/>
            <a:ln w="9525">
              <a:noFill/>
              <a:miter lim="800000"/>
              <a:headEnd/>
              <a:tailEnd/>
            </a:ln>
          </p:spPr>
          <p:txBody>
            <a:bodyPr/>
            <a:lstStyle/>
            <a:p>
              <a:pPr>
                <a:lnSpc>
                  <a:spcPct val="90000"/>
                </a:lnSpc>
                <a:spcBef>
                  <a:spcPct val="20000"/>
                </a:spcBef>
              </a:pPr>
              <a:r>
                <a:rPr lang="en-US" sz="2400" i="1">
                  <a:solidFill>
                    <a:schemeClr val="hlink"/>
                  </a:solidFill>
                  <a:latin typeface="Arial" charset="0"/>
                  <a:sym typeface="Symbol" pitchFamily="18" charset="2"/>
                </a:rPr>
                <a:t>where G</a:t>
              </a:r>
              <a:r>
                <a:rPr lang="en-US" sz="2400">
                  <a:solidFill>
                    <a:schemeClr val="hlink"/>
                  </a:solidFill>
                  <a:latin typeface="Arial" charset="0"/>
                  <a:sym typeface="Symbol" pitchFamily="18" charset="2"/>
                </a:rPr>
                <a:t> = </a:t>
              </a:r>
              <a:r>
                <a:rPr lang="en-US" sz="2400">
                  <a:solidFill>
                    <a:schemeClr val="hlink"/>
                  </a:solidFill>
                  <a:latin typeface="Arial" charset="0"/>
                  <a:cs typeface="Courier New" pitchFamily="49" charset="0"/>
                  <a:sym typeface="Symbol" pitchFamily="18" charset="2"/>
                </a:rPr>
                <a:t>6.67×10</a:t>
              </a:r>
              <a:r>
                <a:rPr lang="en-US" sz="2400" baseline="30000">
                  <a:solidFill>
                    <a:schemeClr val="hlink"/>
                  </a:solidFill>
                  <a:latin typeface="Arial" charset="0"/>
                  <a:cs typeface="Courier New" pitchFamily="49" charset="0"/>
                  <a:sym typeface="Symbol" pitchFamily="18" charset="2"/>
                </a:rPr>
                <a:t>−11</a:t>
              </a:r>
              <a:r>
                <a:rPr lang="en-US" sz="2400">
                  <a:solidFill>
                    <a:schemeClr val="hlink"/>
                  </a:solidFill>
                  <a:latin typeface="Arial" charset="0"/>
                  <a:cs typeface="Courier New" pitchFamily="49" charset="0"/>
                  <a:sym typeface="Symbol" pitchFamily="18" charset="2"/>
                </a:rPr>
                <a:t> N</a:t>
              </a:r>
              <a:r>
                <a:rPr lang="en-US" sz="2400" baseline="-25000">
                  <a:solidFill>
                    <a:schemeClr val="hlink"/>
                  </a:solidFill>
                  <a:latin typeface="Arial" charset="0"/>
                  <a:cs typeface="Courier New" pitchFamily="49" charset="0"/>
                  <a:sym typeface="Symbol" pitchFamily="18" charset="2"/>
                </a:rPr>
                <a:t> </a:t>
              </a:r>
              <a:r>
                <a:rPr lang="en-US" sz="2400">
                  <a:solidFill>
                    <a:schemeClr val="hlink"/>
                  </a:solidFill>
                  <a:latin typeface="Arial" charset="0"/>
                  <a:cs typeface="Courier New" pitchFamily="49" charset="0"/>
                  <a:sym typeface="Symbol" pitchFamily="18" charset="2"/>
                </a:rPr>
                <a:t>m</a:t>
              </a:r>
              <a:r>
                <a:rPr lang="en-US" sz="2400" baseline="30000">
                  <a:solidFill>
                    <a:schemeClr val="hlink"/>
                  </a:solidFill>
                  <a:latin typeface="Arial" charset="0"/>
                  <a:cs typeface="Courier New" pitchFamily="49" charset="0"/>
                  <a:sym typeface="Symbol" pitchFamily="18" charset="2"/>
                </a:rPr>
                <a:t>2</a:t>
              </a:r>
              <a:r>
                <a:rPr lang="en-US" sz="2400" baseline="-25000">
                  <a:solidFill>
                    <a:schemeClr val="hlink"/>
                  </a:solidFill>
                  <a:latin typeface="Arial" charset="0"/>
                  <a:cs typeface="Courier New" pitchFamily="49" charset="0"/>
                  <a:sym typeface="Symbol" pitchFamily="18" charset="2"/>
                </a:rPr>
                <a:t> </a:t>
              </a:r>
              <a:r>
                <a:rPr lang="en-US" sz="2400">
                  <a:solidFill>
                    <a:schemeClr val="hlink"/>
                  </a:solidFill>
                  <a:latin typeface="Arial" charset="0"/>
                  <a:cs typeface="Courier New" pitchFamily="49" charset="0"/>
                  <a:sym typeface="Symbol" pitchFamily="18" charset="2"/>
                </a:rPr>
                <a:t>kg</a:t>
              </a:r>
              <a:r>
                <a:rPr lang="en-US" sz="2400" baseline="30000">
                  <a:solidFill>
                    <a:schemeClr val="hlink"/>
                  </a:solidFill>
                  <a:latin typeface="Arial" charset="0"/>
                  <a:cs typeface="Courier New" pitchFamily="49" charset="0"/>
                  <a:sym typeface="Symbol" pitchFamily="18" charset="2"/>
                </a:rPr>
                <a:t>−2</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7874">
                                            <p:txEl>
                                              <p:pRg st="1" end="1"/>
                                            </p:txEl>
                                          </p:spTgt>
                                        </p:tgtEl>
                                        <p:attrNameLst>
                                          <p:attrName>style.visibility</p:attrName>
                                        </p:attrNameLst>
                                      </p:cBhvr>
                                      <p:to>
                                        <p:strVal val="visible"/>
                                      </p:to>
                                    </p:set>
                                    <p:anim calcmode="lin" valueType="num">
                                      <p:cBhvr additive="base">
                                        <p:cTn id="7" dur="500" fill="hold"/>
                                        <p:tgtEl>
                                          <p:spTgt spid="84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847882"/>
                                        </p:tgtEl>
                                        <p:attrNameLst>
                                          <p:attrName>style.visibility</p:attrName>
                                        </p:attrNameLst>
                                      </p:cBhvr>
                                      <p:to>
                                        <p:strVal val="visible"/>
                                      </p:to>
                                    </p:set>
                                    <p:animEffect transition="in" filter="diamond(in)">
                                      <p:cBhvr>
                                        <p:cTn id="11" dur="2000"/>
                                        <p:tgtEl>
                                          <p:spTgt spid="847882"/>
                                        </p:tgtEl>
                                      </p:cBhvr>
                                    </p:animEffect>
                                  </p:childTnLst>
                                </p:cTn>
                              </p:par>
                            </p:childTnLst>
                          </p:cTn>
                        </p:par>
                        <p:par>
                          <p:cTn id="12" fill="hold">
                            <p:stCondLst>
                              <p:cond delay="2000"/>
                            </p:stCondLst>
                            <p:childTnLst>
                              <p:par>
                                <p:cTn id="13" presetID="2" presetClass="entr" presetSubtype="9" fill="hold" nodeType="afterEffect">
                                  <p:stCondLst>
                                    <p:cond delay="0"/>
                                  </p:stCondLst>
                                  <p:childTnLst>
                                    <p:set>
                                      <p:cBhvr>
                                        <p:cTn id="14" dur="1" fill="hold">
                                          <p:stCondLst>
                                            <p:cond delay="0"/>
                                          </p:stCondLst>
                                        </p:cTn>
                                        <p:tgtEl>
                                          <p:spTgt spid="847885"/>
                                        </p:tgtEl>
                                        <p:attrNameLst>
                                          <p:attrName>style.visibility</p:attrName>
                                        </p:attrNameLst>
                                      </p:cBhvr>
                                      <p:to>
                                        <p:strVal val="visible"/>
                                      </p:to>
                                    </p:set>
                                    <p:anim calcmode="lin" valueType="num">
                                      <p:cBhvr additive="base">
                                        <p:cTn id="15" dur="3000" fill="hold"/>
                                        <p:tgtEl>
                                          <p:spTgt spid="847885"/>
                                        </p:tgtEl>
                                        <p:attrNameLst>
                                          <p:attrName>ppt_x</p:attrName>
                                        </p:attrNameLst>
                                      </p:cBhvr>
                                      <p:tavLst>
                                        <p:tav tm="0">
                                          <p:val>
                                            <p:strVal val="0-#ppt_w/2"/>
                                          </p:val>
                                        </p:tav>
                                        <p:tav tm="100000">
                                          <p:val>
                                            <p:strVal val="#ppt_x"/>
                                          </p:val>
                                        </p:tav>
                                      </p:tavLst>
                                    </p:anim>
                                    <p:anim calcmode="lin" valueType="num">
                                      <p:cBhvr additive="base">
                                        <p:cTn id="16" dur="3000" fill="hold"/>
                                        <p:tgtEl>
                                          <p:spTgt spid="847885"/>
                                        </p:tgtEl>
                                        <p:attrNameLst>
                                          <p:attrName>ppt_y</p:attrName>
                                        </p:attrNameLst>
                                      </p:cBhvr>
                                      <p:tavLst>
                                        <p:tav tm="0">
                                          <p:val>
                                            <p:strVal val="0-#ppt_h/2"/>
                                          </p:val>
                                        </p:tav>
                                        <p:tav tm="100000">
                                          <p:val>
                                            <p:strVal val="#ppt_y"/>
                                          </p:val>
                                        </p:tav>
                                      </p:tavLst>
                                    </p:anim>
                                  </p:childTnLst>
                                </p:cTn>
                              </p:par>
                              <p:par>
                                <p:cTn id="17" presetID="8" presetClass="emph" presetSubtype="0" fill="hold" nodeType="withEffect">
                                  <p:stCondLst>
                                    <p:cond delay="0"/>
                                  </p:stCondLst>
                                  <p:childTnLst>
                                    <p:animRot by="43200000">
                                      <p:cBhvr>
                                        <p:cTn id="18" dur="3000" fill="hold"/>
                                        <p:tgtEl>
                                          <p:spTgt spid="847885"/>
                                        </p:tgtEl>
                                        <p:attrNameLst>
                                          <p:attrName>r</p:attrName>
                                        </p:attrNameLst>
                                      </p:cBhvr>
                                    </p:animRot>
                                  </p:childTnLst>
                                </p:cTn>
                              </p:par>
                              <p:par>
                                <p:cTn id="19" presetID="32" presetClass="emph" presetSubtype="0" fill="hold" nodeType="withEffect">
                                  <p:stCondLst>
                                    <p:cond delay="0"/>
                                  </p:stCondLst>
                                  <p:childTnLst>
                                    <p:animClr clrSpc="rgb" dir="cw">
                                      <p:cBhvr override="childStyle">
                                        <p:cTn id="20" dur="100" fill="hold"/>
                                        <p:tgtEl>
                                          <p:spTgt spid="847885"/>
                                        </p:tgtEl>
                                        <p:attrNameLst>
                                          <p:attrName>style.color</p:attrName>
                                        </p:attrNameLst>
                                      </p:cBhvr>
                                      <p:to>
                                        <a:schemeClr val="accent2"/>
                                      </p:to>
                                    </p:animClr>
                                    <p:animClr clrSpc="rgb" dir="cw">
                                      <p:cBhvr>
                                        <p:cTn id="21" dur="100" fill="hold"/>
                                        <p:tgtEl>
                                          <p:spTgt spid="847885"/>
                                        </p:tgtEl>
                                        <p:attrNameLst>
                                          <p:attrName>fillcolor</p:attrName>
                                        </p:attrNameLst>
                                      </p:cBhvr>
                                      <p:to>
                                        <a:schemeClr val="accent2"/>
                                      </p:to>
                                    </p:animClr>
                                    <p:set>
                                      <p:cBhvr>
                                        <p:cTn id="22" dur="100" fill="hold"/>
                                        <p:tgtEl>
                                          <p:spTgt spid="847885"/>
                                        </p:tgtEl>
                                        <p:attrNameLst>
                                          <p:attrName>fill.type</p:attrName>
                                        </p:attrNameLst>
                                      </p:cBhvr>
                                      <p:to>
                                        <p:strVal val="solid"/>
                                      </p:to>
                                    </p:set>
                                    <p:set>
                                      <p:cBhvr>
                                        <p:cTn id="23" dur="100" fill="hold"/>
                                        <p:tgtEl>
                                          <p:spTgt spid="847885"/>
                                        </p:tgtEl>
                                        <p:attrNameLst>
                                          <p:attrName>fill.on</p:attrName>
                                        </p:attrNameLst>
                                      </p:cBhvr>
                                      <p:to>
                                        <p:strVal val="true"/>
                                      </p:to>
                                    </p:set>
                                    <p:animRot by="120000">
                                      <p:cBhvr>
                                        <p:cTn id="24" dur="100" fill="hold">
                                          <p:stCondLst>
                                            <p:cond delay="0"/>
                                          </p:stCondLst>
                                        </p:cTn>
                                        <p:tgtEl>
                                          <p:spTgt spid="847885"/>
                                        </p:tgtEl>
                                        <p:attrNameLst>
                                          <p:attrName>r</p:attrName>
                                        </p:attrNameLst>
                                      </p:cBhvr>
                                    </p:animRot>
                                    <p:animRot by="-240000">
                                      <p:cBhvr>
                                        <p:cTn id="25" dur="200" fill="hold">
                                          <p:stCondLst>
                                            <p:cond delay="200"/>
                                          </p:stCondLst>
                                        </p:cTn>
                                        <p:tgtEl>
                                          <p:spTgt spid="847885"/>
                                        </p:tgtEl>
                                        <p:attrNameLst>
                                          <p:attrName>r</p:attrName>
                                        </p:attrNameLst>
                                      </p:cBhvr>
                                    </p:animRot>
                                    <p:animRot by="240000">
                                      <p:cBhvr>
                                        <p:cTn id="26" dur="200" fill="hold">
                                          <p:stCondLst>
                                            <p:cond delay="400"/>
                                          </p:stCondLst>
                                        </p:cTn>
                                        <p:tgtEl>
                                          <p:spTgt spid="847885"/>
                                        </p:tgtEl>
                                        <p:attrNameLst>
                                          <p:attrName>r</p:attrName>
                                        </p:attrNameLst>
                                      </p:cBhvr>
                                    </p:animRot>
                                    <p:animRot by="-240000">
                                      <p:cBhvr>
                                        <p:cTn id="27" dur="200" fill="hold">
                                          <p:stCondLst>
                                            <p:cond delay="600"/>
                                          </p:stCondLst>
                                        </p:cTn>
                                        <p:tgtEl>
                                          <p:spTgt spid="847885"/>
                                        </p:tgtEl>
                                        <p:attrNameLst>
                                          <p:attrName>r</p:attrName>
                                        </p:attrNameLst>
                                      </p:cBhvr>
                                    </p:animRot>
                                    <p:animRot by="120000">
                                      <p:cBhvr>
                                        <p:cTn id="28" dur="200" fill="hold">
                                          <p:stCondLst>
                                            <p:cond delay="800"/>
                                          </p:stCondLst>
                                        </p:cTn>
                                        <p:tgtEl>
                                          <p:spTgt spid="84788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47874">
                                            <p:txEl>
                                              <p:pRg st="2" end="2"/>
                                            </p:txEl>
                                          </p:spTgt>
                                        </p:tgtEl>
                                        <p:attrNameLst>
                                          <p:attrName>style.visibility</p:attrName>
                                        </p:attrNameLst>
                                      </p:cBhvr>
                                      <p:to>
                                        <p:strVal val="visible"/>
                                      </p:to>
                                    </p:set>
                                    <p:anim calcmode="lin" valueType="num">
                                      <p:cBhvr additive="base">
                                        <p:cTn id="33" dur="500" fill="hold"/>
                                        <p:tgtEl>
                                          <p:spTgt spid="84787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4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47874">
                                            <p:txEl>
                                              <p:pRg st="5" end="5"/>
                                            </p:txEl>
                                          </p:spTgt>
                                        </p:tgtEl>
                                        <p:attrNameLst>
                                          <p:attrName>style.visibility</p:attrName>
                                        </p:attrNameLst>
                                      </p:cBhvr>
                                      <p:to>
                                        <p:strVal val="visible"/>
                                      </p:to>
                                    </p:set>
                                    <p:anim calcmode="lin" valueType="num">
                                      <p:cBhvr additive="base">
                                        <p:cTn id="46" dur="500" fill="hold"/>
                                        <p:tgtEl>
                                          <p:spTgt spid="84787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4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Newton’s law of gravitation</a:t>
            </a:r>
            <a:r>
              <a:rPr lang="en-US" sz="2400">
                <a:solidFill>
                  <a:schemeClr val="accent2"/>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earth, planets,                                                                moons, and even                                                                      the sun, have                                                       many layers – kind of                                                                  like an onion: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other words,                                                                     NONE of the                                                                        celestial bodies we                                                                        observe are point                                                                    masses.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Given that the law is called the universal law of gravitation, how do we use it for planets and such?</a:t>
            </a:r>
            <a:endParaRPr lang="en-US" sz="2400">
              <a:latin typeface="Arial" charset="0"/>
              <a:ea typeface="Calibri" pitchFamily="34" charset="0"/>
              <a:cs typeface="Times New Roman" pitchFamily="18" charset="0"/>
              <a:sym typeface="Symbol" pitchFamily="18" charset="2"/>
            </a:endParaRPr>
          </a:p>
        </p:txBody>
      </p:sp>
      <p:sp>
        <p:nvSpPr>
          <p:cNvPr id="9219"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4" name="Picture 16" descr="http://www.gg.uwyo.edu/media/solarSystem/diagrams/globe_layers.gif"/>
          <p:cNvPicPr>
            <a:picLocks noChangeAspect="1" noChangeArrowheads="1"/>
          </p:cNvPicPr>
          <p:nvPr/>
        </p:nvPicPr>
        <p:blipFill>
          <a:blip r:embed="rId5" cstate="print"/>
          <a:srcRect/>
          <a:stretch>
            <a:fillRect/>
          </a:stretch>
        </p:blipFill>
        <p:spPr bwMode="auto">
          <a:xfrm>
            <a:off x="3914775" y="1606550"/>
            <a:ext cx="5130800" cy="4133850"/>
          </a:xfrm>
          <a:prstGeom prst="rect">
            <a:avLst/>
          </a:prstGeom>
          <a:ln>
            <a:noFill/>
          </a:ln>
          <a:effectLst>
            <a:outerShdw blurRad="292100" dist="139700" dir="2700000" algn="tl" rotWithShape="0">
              <a:srgbClr val="333333">
                <a:alpha val="65000"/>
              </a:srgbClr>
            </a:outerShdw>
          </a:effectLst>
        </p:spPr>
      </p:pic>
      <p:pic>
        <p:nvPicPr>
          <p:cNvPr id="26" name="Picture 10" descr="newton"/>
          <p:cNvPicPr>
            <a:picLocks noChangeAspect="1" noChangeArrowheads="1"/>
          </p:cNvPicPr>
          <p:nvPr/>
        </p:nvPicPr>
        <p:blipFill>
          <a:blip r:embed="rId6"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23">
                                            <p:txEl>
                                              <p:pRg st="1" end="1"/>
                                            </p:txEl>
                                          </p:spTgt>
                                        </p:tgtEl>
                                        <p:attrNameLst>
                                          <p:attrName>style.visibility</p:attrName>
                                        </p:attrNameLst>
                                      </p:cBhvr>
                                      <p:to>
                                        <p:strVal val="visible"/>
                                      </p:to>
                                    </p:set>
                                    <p:anim calcmode="lin" valueType="num">
                                      <p:cBhvr additive="base">
                                        <p:cTn id="7" dur="500" fill="hold"/>
                                        <p:tgtEl>
                                          <p:spTgt spid="8499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49923">
                                            <p:txEl>
                                              <p:pRg st="2" end="2"/>
                                            </p:txEl>
                                          </p:spTgt>
                                        </p:tgtEl>
                                        <p:attrNameLst>
                                          <p:attrName>style.visibility</p:attrName>
                                        </p:attrNameLst>
                                      </p:cBhvr>
                                      <p:to>
                                        <p:strVal val="visible"/>
                                      </p:to>
                                    </p:set>
                                    <p:anim calcmode="lin" valueType="num">
                                      <p:cBhvr additive="base">
                                        <p:cTn id="18" dur="500" fill="hold"/>
                                        <p:tgtEl>
                                          <p:spTgt spid="8499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99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49923">
                                            <p:txEl>
                                              <p:pRg st="3" end="3"/>
                                            </p:txEl>
                                          </p:spTgt>
                                        </p:tgtEl>
                                        <p:attrNameLst>
                                          <p:attrName>style.visibility</p:attrName>
                                        </p:attrNameLst>
                                      </p:cBhvr>
                                      <p:to>
                                        <p:strVal val="visible"/>
                                      </p:to>
                                    </p:set>
                                    <p:anim calcmode="lin" valueType="num">
                                      <p:cBhvr additive="base">
                                        <p:cTn id="24" dur="500" fill="hold"/>
                                        <p:tgtEl>
                                          <p:spTgt spid="8499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49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Newton’s law of gravitation</a:t>
            </a:r>
            <a:r>
              <a:rPr lang="en-US" sz="2400">
                <a:solidFill>
                  <a:schemeClr val="accent2"/>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Newton spent much time developing integral calculus to prove that </a:t>
            </a:r>
          </a:p>
          <a:p>
            <a:pPr>
              <a:spcBef>
                <a:spcPct val="20000"/>
              </a:spcBef>
            </a:pPr>
            <a:r>
              <a:rPr lang="en-US" sz="2400">
                <a:solidFill>
                  <a:srgbClr val="009999"/>
                </a:solidFill>
                <a:latin typeface="Arial" charset="0"/>
                <a:ea typeface="Calibri" pitchFamily="34" charset="0"/>
                <a:cs typeface="Times New Roman" pitchFamily="18" charset="0"/>
              </a:rPr>
              <a:t>   “A</a:t>
            </a:r>
            <a:r>
              <a:rPr lang="en-US" sz="2400">
                <a:solidFill>
                  <a:srgbClr val="000000"/>
                </a:solidFill>
                <a:latin typeface="Arial" charset="0"/>
                <a:ea typeface="Calibri" pitchFamily="34" charset="0"/>
                <a:cs typeface="Times New Roman" pitchFamily="18" charset="0"/>
              </a:rPr>
              <a:t> </a:t>
            </a:r>
            <a:r>
              <a:rPr lang="en-US" sz="2400">
                <a:solidFill>
                  <a:schemeClr val="hlink"/>
                </a:solidFill>
                <a:latin typeface="Arial" charset="0"/>
                <a:ea typeface="Calibri" pitchFamily="34" charset="0"/>
                <a:cs typeface="Times New Roman" pitchFamily="18" charset="0"/>
              </a:rPr>
              <a:t>spherically symmetric shell of mass </a:t>
            </a:r>
            <a:r>
              <a:rPr lang="en-US" sz="2400" i="1">
                <a:solidFill>
                  <a:schemeClr val="hlink"/>
                </a:solidFill>
                <a:latin typeface="Arial" charset="0"/>
                <a:ea typeface="Calibri" pitchFamily="34" charset="0"/>
                <a:cs typeface="Times New Roman" pitchFamily="18" charset="0"/>
              </a:rPr>
              <a:t>M</a:t>
            </a:r>
            <a:r>
              <a:rPr lang="en-US" sz="2400">
                <a:solidFill>
                  <a:schemeClr val="hlink"/>
                </a:solidFill>
                <a:latin typeface="Arial" charset="0"/>
                <a:ea typeface="Calibri" pitchFamily="34" charset="0"/>
                <a:cs typeface="Times New Roman" pitchFamily="18" charset="0"/>
              </a:rPr>
              <a:t> acts as if all   	of its mass is located at its center</a:t>
            </a:r>
            <a:r>
              <a:rPr lang="en-US" sz="2400">
                <a:solidFill>
                  <a:srgbClr val="009999"/>
                </a:solidFill>
                <a:latin typeface="Arial" charset="0"/>
                <a:ea typeface="Calibri" pitchFamily="34" charset="0"/>
                <a:cs typeface="Times New Roman" pitchFamily="18" charset="0"/>
              </a:rPr>
              <a:t>.”</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endParaRPr lang="en-US" sz="2400">
              <a:solidFill>
                <a:srgbClr val="000000"/>
              </a:solidFill>
              <a:latin typeface="Arial" charset="0"/>
              <a:ea typeface="Calibri" pitchFamily="34" charset="0"/>
              <a:cs typeface="Times New Roman" pitchFamily="18" charset="0"/>
              <a:sym typeface="Symbol" pitchFamily="18" charset="2"/>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Thus </a:t>
            </a: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Gm</a:t>
            </a:r>
            <a:r>
              <a:rPr lang="en-US" sz="2400" baseline="-25000">
                <a:latin typeface="Arial" charset="0"/>
                <a:sym typeface="Symbol" pitchFamily="18" charset="2"/>
              </a:rPr>
              <a:t>1</a:t>
            </a:r>
            <a:r>
              <a:rPr lang="en-US" sz="2400" i="1">
                <a:latin typeface="Arial" charset="0"/>
                <a:sym typeface="Symbol" pitchFamily="18" charset="2"/>
              </a:rPr>
              <a:t>m</a:t>
            </a:r>
            <a:r>
              <a:rPr lang="en-US" sz="2400" baseline="-25000">
                <a:latin typeface="Arial" charset="0"/>
                <a:sym typeface="Symbol" pitchFamily="18" charset="2"/>
              </a:rPr>
              <a:t>2 </a:t>
            </a:r>
            <a:r>
              <a:rPr lang="en-US" sz="2400" i="1">
                <a:latin typeface="Arial" charset="0"/>
                <a:sym typeface="Symbol" pitchFamily="18" charset="2"/>
              </a:rPr>
              <a:t>/</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r>
              <a:rPr lang="en-US" sz="2400" i="1">
                <a:latin typeface="Arial" charset="0"/>
                <a:cs typeface="Courier New" pitchFamily="49" charset="0"/>
                <a:sym typeface="Symbol" pitchFamily="18" charset="2"/>
              </a:rPr>
              <a:t>  </a:t>
            </a:r>
            <a:r>
              <a:rPr lang="en-US" sz="2400">
                <a:solidFill>
                  <a:srgbClr val="000000"/>
                </a:solidFill>
                <a:latin typeface="Arial" charset="0"/>
              </a:rPr>
              <a:t>works not only for point masses, which have no radii, but for any spherically symmetric distribution of mass at any radius like planets and stars.</a:t>
            </a:r>
          </a:p>
        </p:txBody>
      </p:sp>
      <p:grpSp>
        <p:nvGrpSpPr>
          <p:cNvPr id="2" name="Group 21"/>
          <p:cNvGrpSpPr>
            <a:grpSpLocks/>
          </p:cNvGrpSpPr>
          <p:nvPr/>
        </p:nvGrpSpPr>
        <p:grpSpPr bwMode="auto">
          <a:xfrm>
            <a:off x="6116638" y="4510088"/>
            <a:ext cx="438150" cy="438150"/>
            <a:chOff x="8283794" y="4636333"/>
            <a:chExt cx="480377" cy="480377"/>
          </a:xfrm>
        </p:grpSpPr>
        <p:sp>
          <p:nvSpPr>
            <p:cNvPr id="18" name="Oval 15"/>
            <p:cNvSpPr>
              <a:spLocks noChangeArrowheads="1"/>
            </p:cNvSpPr>
            <p:nvPr/>
          </p:nvSpPr>
          <p:spPr bwMode="auto">
            <a:xfrm>
              <a:off x="8283794" y="4636333"/>
              <a:ext cx="480377" cy="48037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sz="1800">
                <a:latin typeface="Arial" pitchFamily="34" charset="0"/>
              </a:endParaRPr>
            </a:p>
          </p:txBody>
        </p:sp>
        <p:grpSp>
          <p:nvGrpSpPr>
            <p:cNvPr id="10260" name="Group 16"/>
            <p:cNvGrpSpPr>
              <a:grpSpLocks/>
            </p:cNvGrpSpPr>
            <p:nvPr/>
          </p:nvGrpSpPr>
          <p:grpSpPr bwMode="auto">
            <a:xfrm>
              <a:off x="8368860" y="4725601"/>
              <a:ext cx="347663" cy="333375"/>
              <a:chOff x="1344" y="2331"/>
              <a:chExt cx="219" cy="210"/>
            </a:xfrm>
          </p:grpSpPr>
          <p:sp>
            <p:nvSpPr>
              <p:cNvPr id="10261" name="Line 17"/>
              <p:cNvSpPr>
                <a:spLocks noChangeShapeType="1"/>
              </p:cNvSpPr>
              <p:nvPr/>
            </p:nvSpPr>
            <p:spPr bwMode="auto">
              <a:xfrm>
                <a:off x="1344" y="2423"/>
                <a:ext cx="219" cy="0"/>
              </a:xfrm>
              <a:prstGeom prst="line">
                <a:avLst/>
              </a:prstGeom>
              <a:noFill/>
              <a:ln w="9525">
                <a:solidFill>
                  <a:schemeClr val="tx1"/>
                </a:solidFill>
                <a:round/>
                <a:headEnd/>
                <a:tailEnd/>
              </a:ln>
            </p:spPr>
            <p:txBody>
              <a:bodyPr/>
              <a:lstStyle/>
              <a:p>
                <a:endParaRPr lang="en-US"/>
              </a:p>
            </p:txBody>
          </p:sp>
          <p:sp>
            <p:nvSpPr>
              <p:cNvPr id="10262" name="Line 18"/>
              <p:cNvSpPr>
                <a:spLocks noChangeShapeType="1"/>
              </p:cNvSpPr>
              <p:nvPr/>
            </p:nvSpPr>
            <p:spPr bwMode="auto">
              <a:xfrm>
                <a:off x="1445" y="2331"/>
                <a:ext cx="0" cy="210"/>
              </a:xfrm>
              <a:prstGeom prst="line">
                <a:avLst/>
              </a:prstGeom>
              <a:noFill/>
              <a:ln w="9525">
                <a:solidFill>
                  <a:schemeClr val="tx1"/>
                </a:solidFill>
                <a:round/>
                <a:headEnd/>
                <a:tailEnd/>
              </a:ln>
            </p:spPr>
            <p:txBody>
              <a:bodyPr/>
              <a:lstStyle/>
              <a:p>
                <a:endParaRPr lang="en-US"/>
              </a:p>
            </p:txBody>
          </p:sp>
        </p:grpSp>
      </p:grpSp>
      <p:sp>
        <p:nvSpPr>
          <p:cNvPr id="136207" name="Oval 15"/>
          <p:cNvSpPr>
            <a:spLocks noChangeArrowheads="1"/>
          </p:cNvSpPr>
          <p:nvPr/>
        </p:nvSpPr>
        <p:spPr bwMode="auto">
          <a:xfrm>
            <a:off x="1985963" y="3865563"/>
            <a:ext cx="1760537" cy="176053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sz="1800">
              <a:latin typeface="Arial" pitchFamily="34" charset="0"/>
            </a:endParaRPr>
          </a:p>
        </p:txBody>
      </p:sp>
      <p:sp>
        <p:nvSpPr>
          <p:cNvPr id="15" name="Oval 15"/>
          <p:cNvSpPr>
            <a:spLocks noChangeArrowheads="1"/>
          </p:cNvSpPr>
          <p:nvPr/>
        </p:nvSpPr>
        <p:spPr bwMode="auto">
          <a:xfrm>
            <a:off x="2082126" y="3961083"/>
            <a:ext cx="1567528" cy="1567529"/>
          </a:xfrm>
          <a:prstGeom prst="ellipse">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50000" t="50000" r="50000" b="50000"/>
            </a:path>
            <a:tileRect/>
          </a:gradFill>
          <a:ln w="9525">
            <a:solidFill>
              <a:schemeClr val="tx1"/>
            </a:solidFill>
            <a:round/>
            <a:headEnd/>
            <a:tailEnd/>
          </a:ln>
        </p:spPr>
        <p:txBody>
          <a:bodyPr wrap="none" anchor="ctr"/>
          <a:lstStyle/>
          <a:p>
            <a:pPr>
              <a:defRPr/>
            </a:pPr>
            <a:endParaRPr lang="en-US" sz="1800">
              <a:latin typeface="Arial" pitchFamily="34" charset="0"/>
            </a:endParaRPr>
          </a:p>
        </p:txBody>
      </p:sp>
      <p:sp>
        <p:nvSpPr>
          <p:cNvPr id="102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36202" name="Text Box 10"/>
          <p:cNvSpPr txBox="1">
            <a:spLocks noChangeArrowheads="1"/>
          </p:cNvSpPr>
          <p:nvPr/>
        </p:nvSpPr>
        <p:spPr bwMode="auto">
          <a:xfrm>
            <a:off x="6403975" y="4176713"/>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3" name="Text Box 11"/>
          <p:cNvSpPr txBox="1">
            <a:spLocks noChangeArrowheads="1"/>
          </p:cNvSpPr>
          <p:nvPr/>
        </p:nvSpPr>
        <p:spPr bwMode="auto">
          <a:xfrm>
            <a:off x="3390900" y="3609975"/>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4" name="Text Box 12"/>
          <p:cNvSpPr txBox="1">
            <a:spLocks noChangeArrowheads="1"/>
          </p:cNvSpPr>
          <p:nvPr/>
        </p:nvSpPr>
        <p:spPr bwMode="auto">
          <a:xfrm>
            <a:off x="4437063" y="5314950"/>
            <a:ext cx="358775" cy="457200"/>
          </a:xfrm>
          <a:prstGeom prst="rect">
            <a:avLst/>
          </a:prstGeom>
          <a:noFill/>
          <a:ln w="9525">
            <a:noFill/>
            <a:miter lim="800000"/>
            <a:headEnd/>
            <a:tailEnd/>
          </a:ln>
        </p:spPr>
        <p:txBody>
          <a:bodyPr>
            <a:spAutoFit/>
          </a:bodyPr>
          <a:lstStyle/>
          <a:p>
            <a:r>
              <a:rPr lang="en-US" sz="2400" i="1">
                <a:latin typeface="Arial" charset="0"/>
              </a:rPr>
              <a:t>r</a:t>
            </a:r>
            <a:r>
              <a:rPr lang="en-US" sz="2400">
                <a:latin typeface="Arial" charset="0"/>
              </a:rPr>
              <a:t> </a:t>
            </a:r>
          </a:p>
        </p:txBody>
      </p:sp>
      <p:grpSp>
        <p:nvGrpSpPr>
          <p:cNvPr id="4" name="Group 16"/>
          <p:cNvGrpSpPr>
            <a:grpSpLocks/>
          </p:cNvGrpSpPr>
          <p:nvPr/>
        </p:nvGrpSpPr>
        <p:grpSpPr bwMode="auto">
          <a:xfrm>
            <a:off x="2701925" y="4587875"/>
            <a:ext cx="347663" cy="333375"/>
            <a:chOff x="1344" y="2331"/>
            <a:chExt cx="219" cy="210"/>
          </a:xfrm>
        </p:grpSpPr>
        <p:sp>
          <p:nvSpPr>
            <p:cNvPr id="10257" name="Line 17"/>
            <p:cNvSpPr>
              <a:spLocks noChangeShapeType="1"/>
            </p:cNvSpPr>
            <p:nvPr/>
          </p:nvSpPr>
          <p:spPr bwMode="auto">
            <a:xfrm>
              <a:off x="1344" y="2423"/>
              <a:ext cx="219" cy="0"/>
            </a:xfrm>
            <a:prstGeom prst="line">
              <a:avLst/>
            </a:prstGeom>
            <a:noFill/>
            <a:ln w="9525">
              <a:solidFill>
                <a:schemeClr val="tx1"/>
              </a:solidFill>
              <a:round/>
              <a:headEnd/>
              <a:tailEnd/>
            </a:ln>
          </p:spPr>
          <p:txBody>
            <a:bodyPr/>
            <a:lstStyle/>
            <a:p>
              <a:endParaRPr lang="en-US"/>
            </a:p>
          </p:txBody>
        </p:sp>
        <p:sp>
          <p:nvSpPr>
            <p:cNvPr id="10258" name="Line 18"/>
            <p:cNvSpPr>
              <a:spLocks noChangeShapeType="1"/>
            </p:cNvSpPr>
            <p:nvPr/>
          </p:nvSpPr>
          <p:spPr bwMode="auto">
            <a:xfrm>
              <a:off x="1445" y="2331"/>
              <a:ext cx="0" cy="210"/>
            </a:xfrm>
            <a:prstGeom prst="line">
              <a:avLst/>
            </a:prstGeom>
            <a:noFill/>
            <a:ln w="9525">
              <a:solidFill>
                <a:schemeClr val="tx1"/>
              </a:solidFill>
              <a:round/>
              <a:headEnd/>
              <a:tailEnd/>
            </a:ln>
          </p:spPr>
          <p:txBody>
            <a:bodyPr/>
            <a:lstStyle/>
            <a:p>
              <a:endParaRPr lang="en-US"/>
            </a:p>
          </p:txBody>
        </p:sp>
      </p:grpSp>
      <p:sp>
        <p:nvSpPr>
          <p:cNvPr id="799830" name="Text Box 86"/>
          <p:cNvSpPr txBox="1">
            <a:spLocks noChangeArrowheads="1"/>
          </p:cNvSpPr>
          <p:nvPr/>
        </p:nvSpPr>
        <p:spPr bwMode="auto">
          <a:xfrm>
            <a:off x="4398963" y="3540125"/>
            <a:ext cx="4065587" cy="457200"/>
          </a:xfrm>
          <a:prstGeom prst="rect">
            <a:avLst/>
          </a:prstGeom>
          <a:noFill/>
          <a:ln w="9525">
            <a:noFill/>
            <a:miter lim="800000"/>
            <a:headEnd/>
            <a:tailEnd/>
          </a:ln>
        </p:spPr>
        <p:txBody>
          <a:bodyPr>
            <a:spAutoFit/>
          </a:bodyPr>
          <a:lstStyle/>
          <a:p>
            <a:pPr algn="r">
              <a:spcBef>
                <a:spcPct val="50000"/>
              </a:spcBef>
              <a:defRPr/>
            </a:pPr>
            <a:r>
              <a:rPr lang="en-US" sz="2400" i="1" dirty="0">
                <a:solidFill>
                  <a:schemeClr val="accent6"/>
                </a:solidFill>
                <a:latin typeface="Arial" charset="0"/>
              </a:rPr>
              <a:t>-Newton’s shell theorem.</a:t>
            </a:r>
          </a:p>
        </p:txBody>
      </p:sp>
      <p:pic>
        <p:nvPicPr>
          <p:cNvPr id="17" name="Picture 10" descr="newton"/>
          <p:cNvPicPr>
            <a:picLocks noChangeAspect="1" noChangeArrowheads="1"/>
          </p:cNvPicPr>
          <p:nvPr/>
        </p:nvPicPr>
        <p:blipFill>
          <a:blip r:embed="rId9"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sp>
        <p:nvSpPr>
          <p:cNvPr id="136206" name="Line 14"/>
          <p:cNvSpPr>
            <a:spLocks noChangeShapeType="1"/>
          </p:cNvSpPr>
          <p:nvPr/>
        </p:nvSpPr>
        <p:spPr bwMode="auto">
          <a:xfrm>
            <a:off x="2860675" y="4733925"/>
            <a:ext cx="4354513" cy="0"/>
          </a:xfrm>
          <a:prstGeom prst="line">
            <a:avLst/>
          </a:prstGeom>
          <a:noFill/>
          <a:ln w="28575">
            <a:solidFill>
              <a:srgbClr val="FF0000"/>
            </a:solidFill>
            <a:prstDash val="dash"/>
            <a:round/>
            <a:headEnd/>
            <a:tailEnd type="arrow" w="med" len="med"/>
          </a:ln>
        </p:spPr>
        <p:txBody>
          <a:bodyPr/>
          <a:lstStyle/>
          <a:p>
            <a:endParaRPr lang="en-US"/>
          </a:p>
        </p:txBody>
      </p:sp>
      <p:sp>
        <p:nvSpPr>
          <p:cNvPr id="136211" name="AutoShape 19"/>
          <p:cNvSpPr>
            <a:spLocks/>
          </p:cNvSpPr>
          <p:nvPr/>
        </p:nvSpPr>
        <p:spPr bwMode="auto">
          <a:xfrm rot="-5400000">
            <a:off x="4364831" y="3288507"/>
            <a:ext cx="485775" cy="3484562"/>
          </a:xfrm>
          <a:prstGeom prst="leftBrace">
            <a:avLst>
              <a:gd name="adj1" fmla="val 59777"/>
              <a:gd name="adj2" fmla="val 50000"/>
            </a:avLst>
          </a:prstGeom>
          <a:noFill/>
          <a:ln w="9525">
            <a:solidFill>
              <a:schemeClr val="tx1"/>
            </a:solidFill>
            <a:round/>
            <a:headEnd/>
            <a:tailEnd/>
          </a:ln>
        </p:spPr>
        <p:txBody>
          <a:bodyPr vert="eaVert" wrap="none" anchor="ctr"/>
          <a:lstStyle/>
          <a:p>
            <a:endParaRPr lang="en-US" sz="18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9746">
                                            <p:txEl>
                                              <p:pRg st="1" end="1"/>
                                            </p:txEl>
                                          </p:spTgt>
                                        </p:tgtEl>
                                        <p:attrNameLst>
                                          <p:attrName>style.visibility</p:attrName>
                                        </p:attrNameLst>
                                      </p:cBhvr>
                                      <p:to>
                                        <p:strVal val="visible"/>
                                      </p:to>
                                    </p:set>
                                    <p:anim calcmode="lin" valueType="num">
                                      <p:cBhvr additive="base">
                                        <p:cTn id="7" dur="500" fill="hold"/>
                                        <p:tgtEl>
                                          <p:spTgt spid="79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9746">
                                            <p:txEl>
                                              <p:pRg st="2" end="2"/>
                                            </p:txEl>
                                          </p:spTgt>
                                        </p:tgtEl>
                                        <p:attrNameLst>
                                          <p:attrName>style.visibility</p:attrName>
                                        </p:attrNameLst>
                                      </p:cBhvr>
                                      <p:to>
                                        <p:strVal val="visible"/>
                                      </p:to>
                                    </p:set>
                                    <p:anim calcmode="lin" valueType="num">
                                      <p:cBhvr additive="base">
                                        <p:cTn id="13" dur="500" fill="hold"/>
                                        <p:tgtEl>
                                          <p:spTgt spid="79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620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19" presetID="1" presetClass="entr" presetSubtype="0" fill="hold" nodeType="withEffect">
                                  <p:stCondLst>
                                    <p:cond delay="0"/>
                                  </p:stCondLst>
                                  <p:childTnLst>
                                    <p:set>
                                      <p:cBhvr>
                                        <p:cTn id="20" dur="1" fill="hold">
                                          <p:stCondLst>
                                            <p:cond delay="499"/>
                                          </p:stCondLst>
                                        </p:cTn>
                                        <p:tgtEl>
                                          <p:spTgt spid="1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6203"/>
                                        </p:tgtEl>
                                        <p:attrNameLst>
                                          <p:attrName>style.visibility</p:attrName>
                                        </p:attrNameLst>
                                      </p:cBhvr>
                                      <p:to>
                                        <p:strVal val="visible"/>
                                      </p:to>
                                    </p:set>
                                    <p:animEffect transition="in" filter="wipe(down)">
                                      <p:cBhvr>
                                        <p:cTn id="25" dur="500"/>
                                        <p:tgtEl>
                                          <p:spTgt spid="136203"/>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6202"/>
                                        </p:tgtEl>
                                        <p:attrNameLst>
                                          <p:attrName>style.visibility</p:attrName>
                                        </p:attrNameLst>
                                      </p:cBhvr>
                                      <p:to>
                                        <p:strVal val="visible"/>
                                      </p:to>
                                    </p:set>
                                    <p:animEffect transition="in" filter="wipe(down)">
                                      <p:cBhvr>
                                        <p:cTn id="37" dur="500"/>
                                        <p:tgtEl>
                                          <p:spTgt spid="13620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whoosh.wav"/>
                                        </p:tgtEl>
                                      </p:cMediaNode>
                                    </p:audio>
                                  </p:sub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36206"/>
                                        </p:tgtEl>
                                        <p:attrNameLst>
                                          <p:attrName>style.visibility</p:attrName>
                                        </p:attrNameLst>
                                      </p:cBhvr>
                                      <p:to>
                                        <p:strVal val="visible"/>
                                      </p:to>
                                    </p:set>
                                    <p:animEffect transition="in" filter="wipe(left)">
                                      <p:cBhvr>
                                        <p:cTn id="47" dur="500"/>
                                        <p:tgtEl>
                                          <p:spTgt spid="136206"/>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136204"/>
                                        </p:tgtEl>
                                        <p:attrNameLst>
                                          <p:attrName>style.visibility</p:attrName>
                                        </p:attrNameLst>
                                      </p:cBhvr>
                                      <p:to>
                                        <p:strVal val="visible"/>
                                      </p:to>
                                    </p:se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136211"/>
                                        </p:tgtEl>
                                        <p:attrNameLst>
                                          <p:attrName>style.visibility</p:attrName>
                                        </p:attrNameLst>
                                      </p:cBhvr>
                                      <p:to>
                                        <p:strVal val="visible"/>
                                      </p:to>
                                    </p:set>
                                    <p:animEffect transition="in" filter="wipe(down)">
                                      <p:cBhvr>
                                        <p:cTn id="54" dur="2000"/>
                                        <p:tgtEl>
                                          <p:spTgt spid="136211"/>
                                        </p:tgtEl>
                                      </p:cBhvr>
                                    </p:animEffect>
                                  </p:childTnLst>
                                  <p:subTnLst>
                                    <p:audio>
                                      <p:cMediaNode>
                                        <p:cTn display="0" masterRel="sameClick">
                                          <p:stCondLst>
                                            <p:cond evt="begin" delay="0">
                                              <p:tn val="52"/>
                                            </p:cond>
                                          </p:stCondLst>
                                          <p:endCondLst>
                                            <p:cond evt="onStopAudio" delay="0">
                                              <p:tgtEl>
                                                <p:sldTgt/>
                                              </p:tgtEl>
                                            </p:cond>
                                          </p:endCondLst>
                                        </p:cTn>
                                        <p:tgtEl>
                                          <p:sndTgt r:embed="rId6" name="drumroll.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3000" fill="hold"/>
                                        <p:tgtEl>
                                          <p:spTgt spid="136207"/>
                                        </p:tgtEl>
                                      </p:cBhvr>
                                      <p:by x="25000" y="25000"/>
                                    </p:animScale>
                                  </p:childTnLst>
                                  <p:subTnLst>
                                    <p:audio>
                                      <p:cMediaNode>
                                        <p:cTn display="0" masterRel="sameClick">
                                          <p:stCondLst>
                                            <p:cond evt="begin" delay="0">
                                              <p:tn val="57"/>
                                            </p:cond>
                                          </p:stCondLst>
                                          <p:endCondLst>
                                            <p:cond evt="onStopAudio" delay="0">
                                              <p:tgtEl>
                                                <p:sldTgt/>
                                              </p:tgtEl>
                                            </p:cond>
                                          </p:endCondLst>
                                        </p:cTn>
                                        <p:tgtEl>
                                          <p:sndTgt r:embed="rId7" name="stretch.wav"/>
                                        </p:tgtEl>
                                      </p:cMediaNode>
                                    </p:audio>
                                  </p:subTnLst>
                                </p:cTn>
                              </p:par>
                              <p:par>
                                <p:cTn id="59" presetID="6" presetClass="emph" presetSubtype="0" fill="hold" nodeType="withEffect">
                                  <p:stCondLst>
                                    <p:cond delay="0"/>
                                  </p:stCondLst>
                                  <p:childTnLst>
                                    <p:animScale>
                                      <p:cBhvr>
                                        <p:cTn id="60" dur="3000" fill="hold"/>
                                        <p:tgtEl>
                                          <p:spTgt spid="15"/>
                                        </p:tgtEl>
                                      </p:cBhvr>
                                      <p:by x="25000" y="25000"/>
                                    </p:animScale>
                                  </p:childTnLst>
                                </p:cTn>
                              </p:par>
                              <p:par>
                                <p:cTn id="61" presetID="10" presetClass="exit" presetSubtype="0" fill="hold" nodeType="withEffect">
                                  <p:stCondLst>
                                    <p:cond delay="0"/>
                                  </p:stCondLst>
                                  <p:childTnLst>
                                    <p:animEffect transition="out" filter="fade">
                                      <p:cBhvr>
                                        <p:cTn id="62" dur="3000"/>
                                        <p:tgtEl>
                                          <p:spTgt spid="15"/>
                                        </p:tgtEl>
                                      </p:cBhvr>
                                    </p:animEffect>
                                    <p:set>
                                      <p:cBhvr>
                                        <p:cTn id="63" dur="1" fill="hold">
                                          <p:stCondLst>
                                            <p:cond delay="2999"/>
                                          </p:stCondLst>
                                        </p:cTn>
                                        <p:tgtEl>
                                          <p:spTgt spid="15"/>
                                        </p:tgtEl>
                                        <p:attrNameLst>
                                          <p:attrName>style.visibility</p:attrName>
                                        </p:attrNameLst>
                                      </p:cBhvr>
                                      <p:to>
                                        <p:strVal val="hidden"/>
                                      </p:to>
                                    </p:set>
                                  </p:childTnLst>
                                </p:cTn>
                              </p:par>
                              <p:par>
                                <p:cTn id="64" presetID="35" presetClass="path" presetSubtype="0" accel="50000" decel="50000" fill="hold" grpId="1" nodeType="withEffect">
                                  <p:stCondLst>
                                    <p:cond delay="0"/>
                                  </p:stCondLst>
                                  <p:childTnLst>
                                    <p:animMotion origin="layout" path="M -1.66667E-6 -4.44033E-6 L -0.04687 0.07794 " pathEditMode="relative" rAng="0" ptsTypes="AA">
                                      <p:cBhvr>
                                        <p:cTn id="65" dur="3000" fill="hold"/>
                                        <p:tgtEl>
                                          <p:spTgt spid="136203"/>
                                        </p:tgtEl>
                                        <p:attrNameLst>
                                          <p:attrName>ppt_x</p:attrName>
                                          <p:attrName>ppt_y</p:attrName>
                                        </p:attrNameLst>
                                      </p:cBhvr>
                                      <p:rCtr x="-23" y="39"/>
                                    </p:animMotion>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99830"/>
                                        </p:tgtEl>
                                        <p:attrNameLst>
                                          <p:attrName>style.visibility</p:attrName>
                                        </p:attrNameLst>
                                      </p:cBhvr>
                                      <p:to>
                                        <p:strVal val="visible"/>
                                      </p:to>
                                    </p:set>
                                    <p:animEffect transition="in" filter="wipe(left)">
                                      <p:cBhvr>
                                        <p:cTn id="70" dur="500"/>
                                        <p:tgtEl>
                                          <p:spTgt spid="799830"/>
                                        </p:tgtEl>
                                      </p:cBhvr>
                                    </p:animEffect>
                                  </p:childTnLst>
                                  <p:subTnLst>
                                    <p:audio>
                                      <p:cMediaNode>
                                        <p:cTn display="0" masterRel="sameClick">
                                          <p:stCondLst>
                                            <p:cond evt="begin" delay="0">
                                              <p:tn val="68"/>
                                            </p:cond>
                                          </p:stCondLst>
                                          <p:endCondLst>
                                            <p:cond evt="onStopAudio" delay="0">
                                              <p:tgtEl>
                                                <p:sldTgt/>
                                              </p:tgtEl>
                                            </p:cond>
                                          </p:endCondLst>
                                        </p:cTn>
                                        <p:tgtEl>
                                          <p:sndTgt r:embed="rId8"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99746">
                                            <p:txEl>
                                              <p:pRg st="8" end="8"/>
                                            </p:txEl>
                                          </p:spTgt>
                                        </p:tgtEl>
                                        <p:attrNameLst>
                                          <p:attrName>style.visibility</p:attrName>
                                        </p:attrNameLst>
                                      </p:cBhvr>
                                      <p:to>
                                        <p:strVal val="visible"/>
                                      </p:to>
                                    </p:set>
                                    <p:anim calcmode="lin" valueType="num">
                                      <p:cBhvr additive="base">
                                        <p:cTn id="75" dur="500" fill="hold"/>
                                        <p:tgtEl>
                                          <p:spTgt spid="79974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9974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autoUpdateAnimBg="0"/>
      <p:bldP spid="136207" grpId="1" animBg="1"/>
      <p:bldP spid="136202" grpId="0" autoUpdateAnimBg="0"/>
      <p:bldP spid="136203" grpId="0" autoUpdateAnimBg="0"/>
      <p:bldP spid="136203" grpId="1"/>
      <p:bldP spid="136204" grpId="0" autoUpdateAnimBg="0"/>
      <p:bldP spid="799830" grpId="0" autoUpdateAnimBg="0"/>
      <p:bldP spid="136206" grpId="0" animBg="1"/>
      <p:bldP spid="136211"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10985</TotalTime>
  <Words>3578</Words>
  <Application>Microsoft Office PowerPoint</Application>
  <PresentationFormat>On-screen Show (4:3)</PresentationFormat>
  <Paragraphs>522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Courier New</vt:lpstr>
      <vt:lpstr>Arial</vt:lpstr>
      <vt:lpstr>Segoe UI</vt:lpstr>
      <vt:lpstr>Calibri</vt:lpstr>
      <vt:lpstr>Symbol</vt:lpstr>
      <vt:lpstr>Times New Roman</vt:lpstr>
      <vt:lpstr>Default Design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Slide 39</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792</cp:revision>
  <dcterms:created xsi:type="dcterms:W3CDTF">2006-01-31T23:43:34Z</dcterms:created>
  <dcterms:modified xsi:type="dcterms:W3CDTF">2014-07-11T21:05:04Z</dcterms:modified>
</cp:coreProperties>
</file>