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5" r:id="rId2"/>
    <p:sldId id="266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323" r:id="rId31"/>
    <p:sldId id="324" r:id="rId32"/>
    <p:sldId id="325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26" r:id="rId43"/>
    <p:sldId id="327" r:id="rId44"/>
    <p:sldId id="307" r:id="rId45"/>
    <p:sldId id="308" r:id="rId46"/>
    <p:sldId id="309" r:id="rId47"/>
    <p:sldId id="311" r:id="rId48"/>
    <p:sldId id="312" r:id="rId49"/>
    <p:sldId id="313" r:id="rId50"/>
    <p:sldId id="314" r:id="rId51"/>
    <p:sldId id="315" r:id="rId52"/>
    <p:sldId id="322" r:id="rId53"/>
    <p:sldId id="316" r:id="rId54"/>
    <p:sldId id="317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6600"/>
    <a:srgbClr val="009999"/>
    <a:srgbClr val="333399"/>
    <a:srgbClr val="FF0000"/>
    <a:srgbClr val="00CC00"/>
    <a:srgbClr val="FF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6" autoAdjust="0"/>
  </p:normalViewPr>
  <p:slideViewPr>
    <p:cSldViewPr snapToGrid="0">
      <p:cViewPr varScale="1">
        <p:scale>
          <a:sx n="93" d="100"/>
          <a:sy n="93" d="100"/>
        </p:scale>
        <p:origin x="92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35E0AF9-50E9-4CF0-98A1-84B800B33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924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AADC221-B5D0-41EB-97FA-50A0C0313334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725558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FF0959-C101-422F-8FB6-0075BE7C5649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0566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8B529D-D8F7-4ACF-90F3-AF217832C240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259263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EE811-2A54-433A-B8AC-A28BC8BBF380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495261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22C31E-4749-48E7-AB9A-C484F3317226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939231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E1045C-CEFD-4A01-A97A-8FC1E8E37197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015581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7A1B2D-CE3A-4991-B563-5042FA2D97BF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40666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A31A2-9977-41F5-813C-0C21AB73FA19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24022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119874-90BB-4BF5-8A5C-E10B389E0700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07875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F0F71-BDD5-43FF-A50A-9C62B70A44FC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22147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9E40D-AA90-41F7-A92A-51A9B652C79C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51152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B3A4F3F-D326-4DB3-A937-CAF9A475C21F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87696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6B50F5-7F68-474E-9922-E94F00CB2C10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156521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3AF95-CBC0-4C14-821F-EC7500412CFC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346728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BFE5F-73BE-40C8-93CA-50460EF1E244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66204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E1375C-850C-40AA-B41D-8A503C28E6E1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933802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4034A1-8CBB-42BF-B953-0DF098447005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169583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F195F9-6FDE-4C05-9578-BCF0DA7B74AC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137063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F3E59C-EC6F-4766-BE63-485E670C474A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230693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B921C-B162-4C7D-AC04-8EFE0CAD2E73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779058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2C1FC-10C5-4418-87AF-C6EC84CC685A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468397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D341D-B444-423D-A9DE-E8014725D127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93229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B014D05-7E04-4DF3-92C3-D3E8A73CCB92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1039330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2E1505-0B93-4400-912D-9529D655462B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61953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C768B7-C053-4AEA-8454-0E34F6472816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186400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781796-528A-4902-B7EA-2E7F51187EFE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5413188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0A750-6E0D-4B9C-B8D9-D6EDBA7B17F9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1728606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5E618-6248-4BD1-A757-AA3D1683C8A4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2545406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AE5B9-2144-4055-8DB9-3ED152340670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232384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574234-E80C-4FC9-B78B-68AF04B94EA6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211986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DE4AAA-F582-4727-A8F3-2E47BB4B4DBD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073678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E17908-0380-4D67-84AB-063A30A4C7DF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729481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FA3AD-5B4D-4966-9D34-2F8B1CBC016F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67744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04E2B98-88B0-467E-B783-BBF7E3C16F6E}" type="slidenum">
              <a:rPr lang="en-US" altLang="en-US" smtClean="0"/>
              <a:pPr>
                <a:defRPr/>
              </a:pPr>
              <a:t>4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8445604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B5B621-D8E2-4548-A7A8-F975739CBE7B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7798941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DAEB78-8B49-4AB0-A4E2-6B6EE2AEB02F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8168276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B0ABA379-4AF9-452B-835C-C0CE75A181E9}" type="slidenum">
              <a:rPr lang="en-US" altLang="en-US" sz="1200">
                <a:cs typeface="+mn-cs"/>
              </a:rPr>
              <a:pPr algn="r">
                <a:defRPr/>
              </a:pPr>
              <a:t>42</a:t>
            </a:fld>
            <a:endParaRPr lang="en-US" altLang="en-US" sz="1200"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7525807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B0ABA379-4AF9-452B-835C-C0CE75A181E9}" type="slidenum">
              <a:rPr lang="en-US" altLang="en-US" sz="1200">
                <a:cs typeface="+mn-cs"/>
              </a:rPr>
              <a:pPr algn="r">
                <a:defRPr/>
              </a:pPr>
              <a:t>43</a:t>
            </a:fld>
            <a:endParaRPr lang="en-US" altLang="en-US" sz="1200"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446576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09898C-3B40-40B8-8A38-0A7100D0543A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7350010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D4D33-9A74-46B3-A934-E5121209DB36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0240179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B93DB-0EDC-4EEB-ABAD-BA9578189D83}" type="slidenum">
              <a:rPr lang="en-US" altLang="en-US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0767316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62D6EC-4B78-4721-A9BF-9E10C97E1AD1}" type="slidenum">
              <a:rPr lang="en-US" altLang="en-US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4215809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CFD58F-0C6F-40D6-86D2-D415046590A3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134909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A5F4C2-B19F-4ADE-B292-567C6DAB3E76}" type="slidenum">
              <a:rPr lang="en-US" altLang="en-US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0810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A74AAFB-11B3-4900-B475-B3248C60617B}" type="slidenum">
              <a:rPr lang="en-US" altLang="en-US" smtClean="0"/>
              <a:pPr>
                <a:defRPr/>
              </a:pPr>
              <a:t>5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6769612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B6172-0FB2-4FCB-AC36-43AE2D423343}" type="slidenum">
              <a:rPr lang="en-US" altLang="en-US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72048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6A640A-5F0B-4A85-AA4E-1B64100318F3}" type="slidenum">
              <a:rPr lang="en-US" altLang="en-US"/>
              <a:pPr>
                <a:defRPr/>
              </a:pPr>
              <a:t>51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2255021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ECE67-A2CE-4F88-B7CF-50748702D734}" type="slidenum">
              <a:rPr lang="en-US" altLang="en-US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196471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6B65E-3281-4C03-9349-27306771DE74}" type="slidenum">
              <a:rPr lang="en-US" altLang="en-US"/>
              <a:pPr>
                <a:defRPr/>
              </a:pPr>
              <a:t>53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7966925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906AC6-A219-4305-A1E4-C0D8AA5A2EDF}" type="slidenum">
              <a:rPr lang="en-US" altLang="en-US"/>
              <a:pPr>
                <a:defRPr/>
              </a:pPr>
              <a:t>54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25893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F5B2485-ED62-41A2-BB79-058200E0B4A9}" type="slidenum">
              <a:rPr lang="en-US" altLang="en-US" smtClean="0"/>
              <a:pPr>
                <a:defRPr/>
              </a:pPr>
              <a:t>6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4157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9D06D3-2C07-462B-9B1B-42D567AB83E3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232996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50B01-EDF4-4348-9CA4-4D492CBDC207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689435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36AB9E-F239-4364-9AF4-6E952CE9A3C2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28671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75FDD-558E-44D4-8E22-AE81DA23A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9407-9C7A-42BE-8749-E21D9F5FB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B0DA3-FB6A-4B08-A833-32F25B64B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D65C-E88C-4AAB-8AC2-6F542FD7F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40DA0-F8F3-43C9-999E-254026D65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4ED5-46A9-4C4C-AC56-A65655331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B9BD-0107-4D37-81F3-8477B8CFD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E203-4EF1-40E6-809A-CE98E26704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CE31A-4938-4AC9-A108-A5B55437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7F737-7686-4CF5-8382-A30E9CE372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4B7A-2F13-48D2-8138-BCA13FABE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837BE52-A25B-47E7-B870-DDD7F96AB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38.jpeg"/><Relationship Id="rId5" Type="http://schemas.openxmlformats.org/officeDocument/2006/relationships/audio" Target="../media/audio4.wav"/><Relationship Id="rId10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audio" Target="../media/audio10.wav"/><Relationship Id="rId4" Type="http://schemas.openxmlformats.org/officeDocument/2006/relationships/audio" Target="../media/audio2.wav"/><Relationship Id="rId9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5.gif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1.wav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3702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/>
              <a:t>Essential idea: </a:t>
            </a:r>
            <a:r>
              <a:rPr lang="en-US" altLang="en-US"/>
              <a:t>The effect scientists call magnetism arises when one charge moves in the vicinity of another moving charge.</a:t>
            </a:r>
          </a:p>
          <a:p>
            <a:pPr marL="625475" indent="-625475" eaLnBrk="0" hangingPunct="0"/>
            <a:r>
              <a:rPr lang="en-US" altLang="en-US" b="1"/>
              <a:t>Nature of science:</a:t>
            </a:r>
            <a:r>
              <a:rPr lang="en-US" altLang="en-US"/>
              <a:t> Models and visualization: Magnetic field lines provide a powerful visualization of a magnetic field. Historically, the field lines helped scientists and engineers to understand a link that begins with the influence of one moving charge on another and leads onto relativity.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Magnetic field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By convention, the direction of the magnetic field lines is the direction a north-seeking pole would point if placed within the field: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</a:rPr>
              <a:t>Just as in any field,  the                                                   strength of the B-field is                                               proportional to the density                                                           of the field lines.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</a:rPr>
              <a:t>At either pole of the earth                                                     the B-field is thus the greatest.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989513" y="3425825"/>
            <a:ext cx="3617912" cy="2638425"/>
            <a:chOff x="4989725" y="3918855"/>
            <a:chExt cx="3617247" cy="2639103"/>
          </a:xfrm>
        </p:grpSpPr>
        <p:pic>
          <p:nvPicPr>
            <p:cNvPr id="17" name="Picture 4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89725" y="3918855"/>
              <a:ext cx="1737992" cy="2616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9672" y="4415871"/>
              <a:ext cx="1737993" cy="1705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868980" y="3941086"/>
              <a:ext cx="1737992" cy="2616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4402" name="Freeform 34"/>
          <p:cNvSpPr>
            <a:spLocks/>
          </p:cNvSpPr>
          <p:nvPr/>
        </p:nvSpPr>
        <p:spPr bwMode="auto">
          <a:xfrm rot="-513626">
            <a:off x="6810375" y="3695700"/>
            <a:ext cx="709613" cy="590550"/>
          </a:xfrm>
          <a:custGeom>
            <a:avLst/>
            <a:gdLst>
              <a:gd name="T0" fmla="*/ 0 w 447"/>
              <a:gd name="T1" fmla="*/ 2147483647 h 372"/>
              <a:gd name="T2" fmla="*/ 2147483647 w 447"/>
              <a:gd name="T3" fmla="*/ 2147483647 h 372"/>
              <a:gd name="T4" fmla="*/ 2147483647 w 447"/>
              <a:gd name="T5" fmla="*/ 2147483647 h 372"/>
              <a:gd name="T6" fmla="*/ 2147483647 w 447"/>
              <a:gd name="T7" fmla="*/ 2147483647 h 372"/>
              <a:gd name="T8" fmla="*/ 2147483647 w 447"/>
              <a:gd name="T9" fmla="*/ 2147483647 h 372"/>
              <a:gd name="T10" fmla="*/ 2147483647 w 447"/>
              <a:gd name="T11" fmla="*/ 2147483647 h 372"/>
              <a:gd name="T12" fmla="*/ 2147483647 w 447"/>
              <a:gd name="T13" fmla="*/ 2147483647 h 372"/>
              <a:gd name="T14" fmla="*/ 2147483647 w 447"/>
              <a:gd name="T15" fmla="*/ 2147483647 h 372"/>
              <a:gd name="T16" fmla="*/ 2147483647 w 447"/>
              <a:gd name="T17" fmla="*/ 2147483647 h 372"/>
              <a:gd name="T18" fmla="*/ 2147483647 w 447"/>
              <a:gd name="T19" fmla="*/ 0 h 372"/>
              <a:gd name="T20" fmla="*/ 0 w 447"/>
              <a:gd name="T21" fmla="*/ 2147483647 h 3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47" h="372">
                <a:moveTo>
                  <a:pt x="0" y="129"/>
                </a:moveTo>
                <a:lnTo>
                  <a:pt x="128" y="160"/>
                </a:lnTo>
                <a:lnTo>
                  <a:pt x="235" y="220"/>
                </a:lnTo>
                <a:lnTo>
                  <a:pt x="295" y="296"/>
                </a:lnTo>
                <a:lnTo>
                  <a:pt x="341" y="372"/>
                </a:lnTo>
                <a:lnTo>
                  <a:pt x="447" y="326"/>
                </a:lnTo>
                <a:lnTo>
                  <a:pt x="386" y="213"/>
                </a:lnTo>
                <a:lnTo>
                  <a:pt x="257" y="99"/>
                </a:lnTo>
                <a:lnTo>
                  <a:pt x="159" y="38"/>
                </a:lnTo>
                <a:lnTo>
                  <a:pt x="30" y="0"/>
                </a:lnTo>
                <a:lnTo>
                  <a:pt x="0" y="129"/>
                </a:lnTo>
                <a:close/>
              </a:path>
            </a:pathLst>
          </a:custGeom>
          <a:solidFill>
            <a:srgbClr val="FF0000">
              <a:alpha val="34117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4404" name="Freeform 36"/>
          <p:cNvSpPr>
            <a:spLocks/>
          </p:cNvSpPr>
          <p:nvPr/>
        </p:nvSpPr>
        <p:spPr bwMode="auto">
          <a:xfrm>
            <a:off x="7419975" y="3454400"/>
            <a:ext cx="1009650" cy="1119188"/>
          </a:xfrm>
          <a:custGeom>
            <a:avLst/>
            <a:gdLst>
              <a:gd name="T0" fmla="*/ 2147483647 w 636"/>
              <a:gd name="T1" fmla="*/ 0 h 705"/>
              <a:gd name="T2" fmla="*/ 2147483647 w 636"/>
              <a:gd name="T3" fmla="*/ 2147483647 h 705"/>
              <a:gd name="T4" fmla="*/ 2147483647 w 636"/>
              <a:gd name="T5" fmla="*/ 2147483647 h 705"/>
              <a:gd name="T6" fmla="*/ 2147483647 w 636"/>
              <a:gd name="T7" fmla="*/ 2147483647 h 705"/>
              <a:gd name="T8" fmla="*/ 2147483647 w 636"/>
              <a:gd name="T9" fmla="*/ 2147483647 h 705"/>
              <a:gd name="T10" fmla="*/ 0 w 636"/>
              <a:gd name="T11" fmla="*/ 2147483647 h 705"/>
              <a:gd name="T12" fmla="*/ 2147483647 w 636"/>
              <a:gd name="T13" fmla="*/ 2147483647 h 705"/>
              <a:gd name="T14" fmla="*/ 2147483647 w 636"/>
              <a:gd name="T15" fmla="*/ 2147483647 h 705"/>
              <a:gd name="T16" fmla="*/ 2147483647 w 636"/>
              <a:gd name="T17" fmla="*/ 2147483647 h 705"/>
              <a:gd name="T18" fmla="*/ 2147483647 w 636"/>
              <a:gd name="T19" fmla="*/ 2147483647 h 705"/>
              <a:gd name="T20" fmla="*/ 2147483647 w 636"/>
              <a:gd name="T21" fmla="*/ 2147483647 h 705"/>
              <a:gd name="T22" fmla="*/ 2147483647 w 636"/>
              <a:gd name="T23" fmla="*/ 2147483647 h 705"/>
              <a:gd name="T24" fmla="*/ 2147483647 w 636"/>
              <a:gd name="T25" fmla="*/ 0 h 7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6" h="705">
                <a:moveTo>
                  <a:pt x="454" y="0"/>
                </a:moveTo>
                <a:lnTo>
                  <a:pt x="386" y="167"/>
                </a:lnTo>
                <a:lnTo>
                  <a:pt x="273" y="288"/>
                </a:lnTo>
                <a:lnTo>
                  <a:pt x="151" y="387"/>
                </a:lnTo>
                <a:lnTo>
                  <a:pt x="45" y="470"/>
                </a:lnTo>
                <a:lnTo>
                  <a:pt x="0" y="485"/>
                </a:lnTo>
                <a:lnTo>
                  <a:pt x="91" y="705"/>
                </a:lnTo>
                <a:lnTo>
                  <a:pt x="257" y="660"/>
                </a:lnTo>
                <a:lnTo>
                  <a:pt x="394" y="554"/>
                </a:lnTo>
                <a:lnTo>
                  <a:pt x="545" y="394"/>
                </a:lnTo>
                <a:lnTo>
                  <a:pt x="636" y="258"/>
                </a:lnTo>
                <a:lnTo>
                  <a:pt x="636" y="197"/>
                </a:lnTo>
                <a:lnTo>
                  <a:pt x="454" y="0"/>
                </a:lnTo>
                <a:close/>
              </a:path>
            </a:pathLst>
          </a:custGeom>
          <a:solidFill>
            <a:srgbClr val="008000">
              <a:alpha val="34117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4405" name="Rectangle 37"/>
          <p:cNvSpPr>
            <a:spLocks noChangeArrowheads="1"/>
          </p:cNvSpPr>
          <p:nvPr/>
        </p:nvSpPr>
        <p:spPr bwMode="auto">
          <a:xfrm>
            <a:off x="4887913" y="4562475"/>
            <a:ext cx="1082675" cy="287338"/>
          </a:xfrm>
          <a:prstGeom prst="rect">
            <a:avLst/>
          </a:prstGeom>
          <a:solidFill>
            <a:srgbClr val="FFFF00">
              <a:alpha val="3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4406" name="Rectangle 38"/>
          <p:cNvSpPr>
            <a:spLocks noChangeArrowheads="1"/>
          </p:cNvSpPr>
          <p:nvPr/>
        </p:nvSpPr>
        <p:spPr bwMode="auto">
          <a:xfrm>
            <a:off x="7583488" y="4562475"/>
            <a:ext cx="1082675" cy="287338"/>
          </a:xfrm>
          <a:prstGeom prst="rect">
            <a:avLst/>
          </a:prstGeom>
          <a:solidFill>
            <a:srgbClr val="FFFF00">
              <a:alpha val="3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54407" name="Group 39"/>
          <p:cNvGrpSpPr>
            <a:grpSpLocks/>
          </p:cNvGrpSpPr>
          <p:nvPr/>
        </p:nvGrpSpPr>
        <p:grpSpPr bwMode="auto">
          <a:xfrm rot="1316284">
            <a:off x="8094663" y="4978400"/>
            <a:ext cx="457200" cy="790575"/>
            <a:chOff x="4742" y="1122"/>
            <a:chExt cx="288" cy="498"/>
          </a:xfrm>
        </p:grpSpPr>
        <p:grpSp>
          <p:nvGrpSpPr>
            <p:cNvPr id="11274" name="Group 40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11277" name="AutoShape 41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278" name="AutoShape 42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1275" name="Text Box 43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11276" name="Text Box 44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1273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4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4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4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4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4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4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4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5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4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4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4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54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4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4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5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402" grpId="0" animBg="1"/>
      <p:bldP spid="954404" grpId="0" animBg="1"/>
      <p:bldP spid="954405" grpId="0" animBg="1"/>
      <p:bldP spid="9544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1" name="Rectangle 41"/>
          <p:cNvSpPr>
            <a:spLocks noChangeArrowheads="1"/>
          </p:cNvSpPr>
          <p:nvPr/>
        </p:nvSpPr>
        <p:spPr bwMode="auto">
          <a:xfrm>
            <a:off x="674688" y="1944688"/>
            <a:ext cx="7772400" cy="49133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A bar magnet is a piece of ferrous metal which has a north and a south pole. Looking at the B-field about such a magnet, determine                                      the north and the south poles.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By convention, the direction of the                                      magnetic field lines is the direction                                       a north-seeking pole would point if                                         placed within the field.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The poles are as shown. Why? 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By the pole law (S) is attracted                                           to (N), and (N)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is attracted to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(S). 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23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Sketching and interpreting magnetic field patterns</a:t>
            </a:r>
            <a:endParaRPr lang="en-US" altLang="en-US" sz="2000" i="1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</p:txBody>
      </p:sp>
      <p:pic>
        <p:nvPicPr>
          <p:cNvPr id="952360" name="Picture 40"/>
          <p:cNvPicPr>
            <a:picLocks noChangeAspect="1" noChangeArrowheads="1"/>
          </p:cNvPicPr>
          <p:nvPr/>
        </p:nvPicPr>
        <p:blipFill>
          <a:blip r:embed="rId6" cstate="print"/>
          <a:srcRect t="12517" b="7880"/>
          <a:stretch>
            <a:fillRect/>
          </a:stretch>
        </p:blipFill>
        <p:spPr bwMode="auto">
          <a:xfrm>
            <a:off x="5913438" y="2824163"/>
            <a:ext cx="3086100" cy="389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365" name="Group 45"/>
          <p:cNvGrpSpPr>
            <a:grpSpLocks/>
          </p:cNvGrpSpPr>
          <p:nvPr/>
        </p:nvGrpSpPr>
        <p:grpSpPr bwMode="auto">
          <a:xfrm>
            <a:off x="7162800" y="2898775"/>
            <a:ext cx="457200" cy="790575"/>
            <a:chOff x="4742" y="1122"/>
            <a:chExt cx="288" cy="498"/>
          </a:xfrm>
        </p:grpSpPr>
        <p:grpSp>
          <p:nvGrpSpPr>
            <p:cNvPr id="12310" name="Group 46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12313" name="AutoShape 47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14" name="AutoShape 48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2311" name="Text Box 49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12312" name="Text Box 50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pic>
        <p:nvPicPr>
          <p:cNvPr id="952371" name="Picture 51" descr="Bar_magne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9" t="33678" r="5229" b="26706"/>
          <a:stretch>
            <a:fillRect/>
          </a:stretch>
        </p:blipFill>
        <p:spPr bwMode="auto">
          <a:xfrm>
            <a:off x="6632575" y="231775"/>
            <a:ext cx="25400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2" name="Text Box 52"/>
          <p:cNvSpPr txBox="1">
            <a:spLocks noChangeArrowheads="1"/>
          </p:cNvSpPr>
          <p:nvPr/>
        </p:nvSpPr>
        <p:spPr bwMode="auto">
          <a:xfrm>
            <a:off x="7170738" y="38877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N</a:t>
            </a:r>
          </a:p>
        </p:txBody>
      </p:sp>
      <p:sp>
        <p:nvSpPr>
          <p:cNvPr id="952373" name="Text Box 53"/>
          <p:cNvSpPr txBox="1">
            <a:spLocks noChangeArrowheads="1"/>
          </p:cNvSpPr>
          <p:nvPr/>
        </p:nvSpPr>
        <p:spPr bwMode="auto">
          <a:xfrm>
            <a:off x="7148513" y="512921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S</a:t>
            </a:r>
          </a:p>
        </p:txBody>
      </p:sp>
      <p:grpSp>
        <p:nvGrpSpPr>
          <p:cNvPr id="952374" name="Group 54"/>
          <p:cNvGrpSpPr>
            <a:grpSpLocks/>
          </p:cNvGrpSpPr>
          <p:nvPr/>
        </p:nvGrpSpPr>
        <p:grpSpPr bwMode="auto">
          <a:xfrm>
            <a:off x="7116763" y="5824538"/>
            <a:ext cx="457200" cy="790575"/>
            <a:chOff x="4742" y="1122"/>
            <a:chExt cx="288" cy="498"/>
          </a:xfrm>
        </p:grpSpPr>
        <p:grpSp>
          <p:nvGrpSpPr>
            <p:cNvPr id="12305" name="Group 55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12308" name="AutoShape 56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09" name="AutoShape 57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2306" name="Text Box 58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12307" name="Text Box 59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952380" name="Group 60"/>
          <p:cNvGrpSpPr>
            <a:grpSpLocks/>
          </p:cNvGrpSpPr>
          <p:nvPr/>
        </p:nvGrpSpPr>
        <p:grpSpPr bwMode="auto">
          <a:xfrm rot="10800000">
            <a:off x="8166100" y="4310063"/>
            <a:ext cx="457200" cy="790575"/>
            <a:chOff x="4742" y="1122"/>
            <a:chExt cx="288" cy="498"/>
          </a:xfrm>
        </p:grpSpPr>
        <p:grpSp>
          <p:nvGrpSpPr>
            <p:cNvPr id="12300" name="Group 61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12303" name="AutoShape 62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04" name="AutoShape 63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2301" name="Text Box 64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12302" name="Text Box 65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28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2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2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2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2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2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2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2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2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2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2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2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2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2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2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2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2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2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2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52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52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52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52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2" grpId="0"/>
      <p:bldP spid="9523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i="1" dirty="0">
                <a:solidFill>
                  <a:srgbClr val="333399"/>
                </a:solidFill>
              </a:rPr>
              <a:t>Sketching and interpreting magnetic field patterns</a:t>
            </a:r>
            <a:endParaRPr lang="en-US" altLang="en-US" i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A bar magnet is a </a:t>
            </a:r>
            <a:r>
              <a:rPr lang="en-US" altLang="en-US" b="1" dirty="0">
                <a:sym typeface="Symbol" pitchFamily="18" charset="2"/>
              </a:rPr>
              <a:t>magnetic dipole</a:t>
            </a:r>
            <a:r>
              <a:rPr lang="en-US" altLang="en-US" dirty="0">
                <a:sym typeface="Symbol" pitchFamily="18" charset="2"/>
              </a:rPr>
              <a:t> because it has   two poles, N and S.</a:t>
            </a:r>
          </a:p>
          <a:p>
            <a:pPr>
              <a:spcBef>
                <a:spcPts val="300"/>
              </a:spcBef>
            </a:pPr>
            <a:r>
              <a:rPr lang="en-US" altLang="en-US" dirty="0">
                <a:sym typeface="Symbol" pitchFamily="18" charset="2"/>
              </a:rPr>
              <a:t>Compare the                                                                   field lines of the                                                          magnetic dipole                                                                 with the electric                                                               dipole, which                                                                     also has two                                                                    poles, (+) and </a:t>
            </a:r>
            <a:r>
              <a:rPr lang="en-US" altLang="en-US" dirty="0" smtClean="0">
                <a:sym typeface="Symbol" pitchFamily="18" charset="2"/>
              </a:rPr>
              <a:t>(-).</a:t>
            </a:r>
          </a:p>
          <a:p>
            <a:pPr>
              <a:spcBef>
                <a:spcPts val="300"/>
              </a:spcBef>
            </a:pPr>
            <a:r>
              <a:rPr lang="en-US" altLang="en-US" dirty="0" smtClean="0">
                <a:sym typeface="Symbol" pitchFamily="18" charset="2"/>
              </a:rPr>
              <a:t>Externally, they                                                                             are identical.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How                                                                                         do they differ                                                                   internally?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996379" name="Picture 27"/>
          <p:cNvPicPr>
            <a:picLocks noChangeAspect="1" noChangeArrowheads="1"/>
          </p:cNvPicPr>
          <p:nvPr/>
        </p:nvPicPr>
        <p:blipFill>
          <a:blip r:embed="rId7" cstate="print"/>
          <a:srcRect l="9689" t="8305" b="11807"/>
          <a:stretch>
            <a:fillRect/>
          </a:stretch>
        </p:blipFill>
        <p:spPr bwMode="auto">
          <a:xfrm>
            <a:off x="3309938" y="2744788"/>
            <a:ext cx="2632075" cy="369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pic>
        <p:nvPicPr>
          <p:cNvPr id="13320" name="Picture 51" descr="Bar_magne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9" t="33678" r="5229" b="26706"/>
          <a:stretch>
            <a:fillRect/>
          </a:stretch>
        </p:blipFill>
        <p:spPr bwMode="auto">
          <a:xfrm>
            <a:off x="6632575" y="231775"/>
            <a:ext cx="25400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6" name="Picture 5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57900" y="2735263"/>
            <a:ext cx="2706688" cy="369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6425" name="Text Box 73"/>
          <p:cNvSpPr txBox="1">
            <a:spLocks noChangeArrowheads="1"/>
          </p:cNvSpPr>
          <p:nvPr/>
        </p:nvSpPr>
        <p:spPr bwMode="auto">
          <a:xfrm>
            <a:off x="3295650" y="6392863"/>
            <a:ext cx="261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magnetic dipole</a:t>
            </a:r>
          </a:p>
        </p:txBody>
      </p:sp>
      <p:sp>
        <p:nvSpPr>
          <p:cNvPr id="996426" name="Text Box 74"/>
          <p:cNvSpPr txBox="1">
            <a:spLocks noChangeArrowheads="1"/>
          </p:cNvSpPr>
          <p:nvPr/>
        </p:nvSpPr>
        <p:spPr bwMode="auto">
          <a:xfrm>
            <a:off x="6065838" y="6400800"/>
            <a:ext cx="268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electric dipole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657600" y="4615543"/>
            <a:ext cx="1828800" cy="1588"/>
          </a:xfrm>
          <a:prstGeom prst="straightConnector1">
            <a:avLst/>
          </a:prstGeom>
          <a:ln w="28575">
            <a:solidFill>
              <a:srgbClr val="00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933804" y="4561512"/>
            <a:ext cx="1036977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6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6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6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6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6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6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6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6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6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6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6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6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6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6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6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425" grpId="0"/>
      <p:bldP spid="9964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543" name="Rectangle 143"/>
          <p:cNvSpPr>
            <a:spLocks noChangeArrowheads="1"/>
          </p:cNvSpPr>
          <p:nvPr/>
        </p:nvSpPr>
        <p:spPr bwMode="auto">
          <a:xfrm>
            <a:off x="682625" y="5588000"/>
            <a:ext cx="7778750" cy="1270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An electric monopole                                                                  is a charge.</a:t>
            </a:r>
          </a:p>
        </p:txBody>
      </p:sp>
      <p:sp>
        <p:nvSpPr>
          <p:cNvPr id="9984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0528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  <a:latin typeface="+mn-lt"/>
              </a:rPr>
              <a:t>Sketching and interpreting magnetic field patterns</a:t>
            </a:r>
            <a:endParaRPr lang="en-US" altLang="en-US" sz="2400" i="1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We can take an electric                                                  dipole and split it into its                                                constituent monopoles:</a:t>
            </a:r>
          </a:p>
        </p:txBody>
      </p:sp>
      <p:grpSp>
        <p:nvGrpSpPr>
          <p:cNvPr id="998496" name="Group 96"/>
          <p:cNvGrpSpPr>
            <a:grpSpLocks/>
          </p:cNvGrpSpPr>
          <p:nvPr/>
        </p:nvGrpSpPr>
        <p:grpSpPr bwMode="auto">
          <a:xfrm>
            <a:off x="3187700" y="2136775"/>
            <a:ext cx="3311525" cy="4324350"/>
            <a:chOff x="1918" y="2157"/>
            <a:chExt cx="2086" cy="2724"/>
          </a:xfrm>
        </p:grpSpPr>
        <p:sp>
          <p:nvSpPr>
            <p:cNvPr id="14387" name="Freeform 97"/>
            <p:cNvSpPr>
              <a:spLocks/>
            </p:cNvSpPr>
            <p:nvPr/>
          </p:nvSpPr>
          <p:spPr bwMode="auto">
            <a:xfrm flipV="1">
              <a:off x="2477" y="3675"/>
              <a:ext cx="980" cy="1206"/>
            </a:xfrm>
            <a:custGeom>
              <a:avLst/>
              <a:gdLst>
                <a:gd name="T0" fmla="*/ 980 w 980"/>
                <a:gd name="T1" fmla="*/ 1206 h 1206"/>
                <a:gd name="T2" fmla="*/ 801 w 980"/>
                <a:gd name="T3" fmla="*/ 481 h 1206"/>
                <a:gd name="T4" fmla="*/ 491 w 980"/>
                <a:gd name="T5" fmla="*/ 1 h 1206"/>
                <a:gd name="T6" fmla="*/ 179 w 980"/>
                <a:gd name="T7" fmla="*/ 475 h 1206"/>
                <a:gd name="T8" fmla="*/ 0 w 980"/>
                <a:gd name="T9" fmla="*/ 1149 h 1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0" h="1206">
                  <a:moveTo>
                    <a:pt x="980" y="1206"/>
                  </a:moveTo>
                  <a:cubicBezTo>
                    <a:pt x="950" y="1085"/>
                    <a:pt x="883" y="682"/>
                    <a:pt x="801" y="481"/>
                  </a:cubicBezTo>
                  <a:cubicBezTo>
                    <a:pt x="719" y="280"/>
                    <a:pt x="595" y="2"/>
                    <a:pt x="491" y="1"/>
                  </a:cubicBezTo>
                  <a:cubicBezTo>
                    <a:pt x="387" y="0"/>
                    <a:pt x="261" y="284"/>
                    <a:pt x="179" y="475"/>
                  </a:cubicBezTo>
                  <a:cubicBezTo>
                    <a:pt x="97" y="666"/>
                    <a:pt x="37" y="1009"/>
                    <a:pt x="0" y="114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88" name="Group 98"/>
            <p:cNvGrpSpPr>
              <a:grpSpLocks/>
            </p:cNvGrpSpPr>
            <p:nvPr/>
          </p:nvGrpSpPr>
          <p:grpSpPr bwMode="auto">
            <a:xfrm>
              <a:off x="1918" y="2157"/>
              <a:ext cx="2086" cy="2076"/>
              <a:chOff x="2050" y="2157"/>
              <a:chExt cx="2086" cy="2076"/>
            </a:xfrm>
          </p:grpSpPr>
          <p:grpSp>
            <p:nvGrpSpPr>
              <p:cNvPr id="14389" name="Group 99"/>
              <p:cNvGrpSpPr>
                <a:grpSpLocks/>
              </p:cNvGrpSpPr>
              <p:nvPr/>
            </p:nvGrpSpPr>
            <p:grpSpPr bwMode="auto">
              <a:xfrm>
                <a:off x="3471" y="2961"/>
                <a:ext cx="665" cy="1014"/>
                <a:chOff x="3471" y="2961"/>
                <a:chExt cx="665" cy="1014"/>
              </a:xfrm>
            </p:grpSpPr>
            <p:sp>
              <p:nvSpPr>
                <p:cNvPr id="14423" name="Oval 100"/>
                <p:cNvSpPr>
                  <a:spLocks noChangeArrowheads="1"/>
                </p:cNvSpPr>
                <p:nvPr/>
              </p:nvSpPr>
              <p:spPr bwMode="auto">
                <a:xfrm>
                  <a:off x="3471" y="3391"/>
                  <a:ext cx="221" cy="2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99"/>
                    </a:gs>
                    <a:gs pos="100000">
                      <a:srgbClr val="76474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4424" name="Line 101"/>
                <p:cNvSpPr>
                  <a:spLocks noChangeShapeType="1"/>
                </p:cNvSpPr>
                <p:nvPr/>
              </p:nvSpPr>
              <p:spPr bwMode="auto">
                <a:xfrm>
                  <a:off x="3738" y="3512"/>
                  <a:ext cx="3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5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3694" y="3106"/>
                  <a:ext cx="280" cy="2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6" name="Line 103"/>
                <p:cNvSpPr>
                  <a:spLocks noChangeShapeType="1"/>
                </p:cNvSpPr>
                <p:nvPr/>
              </p:nvSpPr>
              <p:spPr bwMode="auto">
                <a:xfrm>
                  <a:off x="3694" y="3623"/>
                  <a:ext cx="269" cy="2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7" name="Line 104"/>
                <p:cNvSpPr>
                  <a:spLocks noChangeShapeType="1"/>
                </p:cNvSpPr>
                <p:nvPr/>
              </p:nvSpPr>
              <p:spPr bwMode="auto">
                <a:xfrm rot="1308473">
                  <a:off x="3722" y="3644"/>
                  <a:ext cx="3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8" name="Line 105"/>
                <p:cNvSpPr>
                  <a:spLocks noChangeShapeType="1"/>
                </p:cNvSpPr>
                <p:nvPr/>
              </p:nvSpPr>
              <p:spPr bwMode="auto">
                <a:xfrm rot="1308473" flipV="1">
                  <a:off x="3733" y="2961"/>
                  <a:ext cx="0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9" name="Line 106"/>
                <p:cNvSpPr>
                  <a:spLocks noChangeShapeType="1"/>
                </p:cNvSpPr>
                <p:nvPr/>
              </p:nvSpPr>
              <p:spPr bwMode="auto">
                <a:xfrm rot="1308473" flipV="1">
                  <a:off x="3782" y="3218"/>
                  <a:ext cx="280" cy="2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0" name="Line 107"/>
                <p:cNvSpPr>
                  <a:spLocks noChangeShapeType="1"/>
                </p:cNvSpPr>
                <p:nvPr/>
              </p:nvSpPr>
              <p:spPr bwMode="auto">
                <a:xfrm rot="1308473">
                  <a:off x="3592" y="3696"/>
                  <a:ext cx="269" cy="2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0" name="Group 108"/>
              <p:cNvGrpSpPr>
                <a:grpSpLocks/>
              </p:cNvGrpSpPr>
              <p:nvPr/>
            </p:nvGrpSpPr>
            <p:grpSpPr bwMode="auto">
              <a:xfrm>
                <a:off x="2050" y="3023"/>
                <a:ext cx="666" cy="1034"/>
                <a:chOff x="2050" y="3023"/>
                <a:chExt cx="666" cy="1034"/>
              </a:xfrm>
            </p:grpSpPr>
            <p:sp>
              <p:nvSpPr>
                <p:cNvPr id="998509" name="Oval 109"/>
                <p:cNvSpPr>
                  <a:spLocks noChangeArrowheads="1"/>
                </p:cNvSpPr>
                <p:nvPr/>
              </p:nvSpPr>
              <p:spPr bwMode="auto">
                <a:xfrm>
                  <a:off x="2495" y="3384"/>
                  <a:ext cx="221" cy="22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416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2050" y="3505"/>
                  <a:ext cx="40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7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2217" y="3098"/>
                  <a:ext cx="280" cy="2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8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2213" y="3626"/>
                  <a:ext cx="284" cy="2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9" name="Line 113"/>
                <p:cNvSpPr>
                  <a:spLocks noChangeShapeType="1"/>
                </p:cNvSpPr>
                <p:nvPr/>
              </p:nvSpPr>
              <p:spPr bwMode="auto">
                <a:xfrm rot="1378846" flipH="1">
                  <a:off x="2074" y="3368"/>
                  <a:ext cx="40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0" name="Line 114"/>
                <p:cNvSpPr>
                  <a:spLocks noChangeShapeType="1"/>
                </p:cNvSpPr>
                <p:nvPr/>
              </p:nvSpPr>
              <p:spPr bwMode="auto">
                <a:xfrm rot="1378846">
                  <a:off x="2462" y="3641"/>
                  <a:ext cx="0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1" name="Line 115"/>
                <p:cNvSpPr>
                  <a:spLocks noChangeShapeType="1"/>
                </p:cNvSpPr>
                <p:nvPr/>
              </p:nvSpPr>
              <p:spPr bwMode="auto">
                <a:xfrm rot="1378846" flipH="1" flipV="1">
                  <a:off x="2335" y="3023"/>
                  <a:ext cx="280" cy="2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2" name="Line 116"/>
                <p:cNvSpPr>
                  <a:spLocks noChangeShapeType="1"/>
                </p:cNvSpPr>
                <p:nvPr/>
              </p:nvSpPr>
              <p:spPr bwMode="auto">
                <a:xfrm rot="1378846" flipH="1">
                  <a:off x="2125" y="3508"/>
                  <a:ext cx="284" cy="2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1" name="Group 117"/>
              <p:cNvGrpSpPr>
                <a:grpSpLocks/>
              </p:cNvGrpSpPr>
              <p:nvPr/>
            </p:nvGrpSpPr>
            <p:grpSpPr bwMode="auto">
              <a:xfrm>
                <a:off x="2771" y="3341"/>
                <a:ext cx="673" cy="103"/>
                <a:chOff x="2771" y="3341"/>
                <a:chExt cx="673" cy="103"/>
              </a:xfrm>
            </p:grpSpPr>
            <p:sp>
              <p:nvSpPr>
                <p:cNvPr id="14413" name="Line 118"/>
                <p:cNvSpPr>
                  <a:spLocks noChangeShapeType="1"/>
                </p:cNvSpPr>
                <p:nvPr/>
              </p:nvSpPr>
              <p:spPr bwMode="auto">
                <a:xfrm>
                  <a:off x="3063" y="3342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4" name="Freeform 119"/>
                <p:cNvSpPr>
                  <a:spLocks/>
                </p:cNvSpPr>
                <p:nvPr/>
              </p:nvSpPr>
              <p:spPr bwMode="auto">
                <a:xfrm>
                  <a:off x="2771" y="3341"/>
                  <a:ext cx="673" cy="103"/>
                </a:xfrm>
                <a:custGeom>
                  <a:avLst/>
                  <a:gdLst>
                    <a:gd name="T0" fmla="*/ 673 w 673"/>
                    <a:gd name="T1" fmla="*/ 103 h 103"/>
                    <a:gd name="T2" fmla="*/ 478 w 673"/>
                    <a:gd name="T3" fmla="*/ 29 h 103"/>
                    <a:gd name="T4" fmla="*/ 328 w 673"/>
                    <a:gd name="T5" fmla="*/ 0 h 103"/>
                    <a:gd name="T6" fmla="*/ 155 w 673"/>
                    <a:gd name="T7" fmla="*/ 29 h 103"/>
                    <a:gd name="T8" fmla="*/ 0 w 673"/>
                    <a:gd name="T9" fmla="*/ 98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73" h="103">
                      <a:moveTo>
                        <a:pt x="673" y="103"/>
                      </a:moveTo>
                      <a:cubicBezTo>
                        <a:pt x="641" y="91"/>
                        <a:pt x="535" y="46"/>
                        <a:pt x="478" y="29"/>
                      </a:cubicBezTo>
                      <a:cubicBezTo>
                        <a:pt x="421" y="12"/>
                        <a:pt x="382" y="0"/>
                        <a:pt x="328" y="0"/>
                      </a:cubicBezTo>
                      <a:cubicBezTo>
                        <a:pt x="274" y="0"/>
                        <a:pt x="210" y="13"/>
                        <a:pt x="155" y="29"/>
                      </a:cubicBezTo>
                      <a:cubicBezTo>
                        <a:pt x="100" y="45"/>
                        <a:pt x="32" y="84"/>
                        <a:pt x="0" y="9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2" name="Group 120"/>
              <p:cNvGrpSpPr>
                <a:grpSpLocks/>
              </p:cNvGrpSpPr>
              <p:nvPr/>
            </p:nvGrpSpPr>
            <p:grpSpPr bwMode="auto">
              <a:xfrm>
                <a:off x="2747" y="3128"/>
                <a:ext cx="703" cy="247"/>
                <a:chOff x="2747" y="3128"/>
                <a:chExt cx="703" cy="247"/>
              </a:xfrm>
            </p:grpSpPr>
            <p:sp>
              <p:nvSpPr>
                <p:cNvPr id="14411" name="Freeform 121"/>
                <p:cNvSpPr>
                  <a:spLocks/>
                </p:cNvSpPr>
                <p:nvPr/>
              </p:nvSpPr>
              <p:spPr bwMode="auto">
                <a:xfrm>
                  <a:off x="2747" y="3132"/>
                  <a:ext cx="703" cy="243"/>
                </a:xfrm>
                <a:custGeom>
                  <a:avLst/>
                  <a:gdLst>
                    <a:gd name="T0" fmla="*/ 703 w 703"/>
                    <a:gd name="T1" fmla="*/ 212 h 254"/>
                    <a:gd name="T2" fmla="*/ 499 w 703"/>
                    <a:gd name="T3" fmla="*/ 66 h 254"/>
                    <a:gd name="T4" fmla="*/ 352 w 703"/>
                    <a:gd name="T5" fmla="*/ 1 h 254"/>
                    <a:gd name="T6" fmla="*/ 179 w 703"/>
                    <a:gd name="T7" fmla="*/ 69 h 254"/>
                    <a:gd name="T8" fmla="*/ 0 w 703"/>
                    <a:gd name="T9" fmla="*/ 203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03" h="254">
                      <a:moveTo>
                        <a:pt x="703" y="254"/>
                      </a:moveTo>
                      <a:cubicBezTo>
                        <a:pt x="631" y="185"/>
                        <a:pt x="557" y="120"/>
                        <a:pt x="499" y="78"/>
                      </a:cubicBezTo>
                      <a:cubicBezTo>
                        <a:pt x="441" y="36"/>
                        <a:pt x="405" y="0"/>
                        <a:pt x="352" y="1"/>
                      </a:cubicBezTo>
                      <a:cubicBezTo>
                        <a:pt x="299" y="2"/>
                        <a:pt x="238" y="42"/>
                        <a:pt x="179" y="82"/>
                      </a:cubicBezTo>
                      <a:cubicBezTo>
                        <a:pt x="120" y="122"/>
                        <a:pt x="37" y="209"/>
                        <a:pt x="0" y="24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2" name="Line 122"/>
                <p:cNvSpPr>
                  <a:spLocks noChangeShapeType="1"/>
                </p:cNvSpPr>
                <p:nvPr/>
              </p:nvSpPr>
              <p:spPr bwMode="auto">
                <a:xfrm>
                  <a:off x="3069" y="3128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3" name="Group 123"/>
              <p:cNvGrpSpPr>
                <a:grpSpLocks/>
              </p:cNvGrpSpPr>
              <p:nvPr/>
            </p:nvGrpSpPr>
            <p:grpSpPr bwMode="auto">
              <a:xfrm>
                <a:off x="2684" y="2793"/>
                <a:ext cx="836" cy="542"/>
                <a:chOff x="2684" y="2891"/>
                <a:chExt cx="836" cy="444"/>
              </a:xfrm>
            </p:grpSpPr>
            <p:sp>
              <p:nvSpPr>
                <p:cNvPr id="14409" name="Freeform 124"/>
                <p:cNvSpPr>
                  <a:spLocks/>
                </p:cNvSpPr>
                <p:nvPr/>
              </p:nvSpPr>
              <p:spPr bwMode="auto">
                <a:xfrm>
                  <a:off x="2684" y="2891"/>
                  <a:ext cx="836" cy="444"/>
                </a:xfrm>
                <a:custGeom>
                  <a:avLst/>
                  <a:gdLst>
                    <a:gd name="T0" fmla="*/ 1406 w 703"/>
                    <a:gd name="T1" fmla="*/ 2370 h 254"/>
                    <a:gd name="T2" fmla="*/ 997 w 703"/>
                    <a:gd name="T3" fmla="*/ 727 h 254"/>
                    <a:gd name="T4" fmla="*/ 704 w 703"/>
                    <a:gd name="T5" fmla="*/ 9 h 254"/>
                    <a:gd name="T6" fmla="*/ 358 w 703"/>
                    <a:gd name="T7" fmla="*/ 764 h 254"/>
                    <a:gd name="T8" fmla="*/ 0 w 703"/>
                    <a:gd name="T9" fmla="*/ 2258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03" h="254">
                      <a:moveTo>
                        <a:pt x="703" y="254"/>
                      </a:moveTo>
                      <a:cubicBezTo>
                        <a:pt x="631" y="185"/>
                        <a:pt x="557" y="120"/>
                        <a:pt x="499" y="78"/>
                      </a:cubicBezTo>
                      <a:cubicBezTo>
                        <a:pt x="441" y="36"/>
                        <a:pt x="405" y="0"/>
                        <a:pt x="352" y="1"/>
                      </a:cubicBezTo>
                      <a:cubicBezTo>
                        <a:pt x="299" y="2"/>
                        <a:pt x="238" y="42"/>
                        <a:pt x="179" y="82"/>
                      </a:cubicBezTo>
                      <a:cubicBezTo>
                        <a:pt x="120" y="122"/>
                        <a:pt x="37" y="209"/>
                        <a:pt x="0" y="24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0" name="Line 125"/>
                <p:cNvSpPr>
                  <a:spLocks noChangeShapeType="1"/>
                </p:cNvSpPr>
                <p:nvPr/>
              </p:nvSpPr>
              <p:spPr bwMode="auto">
                <a:xfrm>
                  <a:off x="3069" y="2897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4" name="Group 126"/>
              <p:cNvGrpSpPr>
                <a:grpSpLocks/>
              </p:cNvGrpSpPr>
              <p:nvPr/>
            </p:nvGrpSpPr>
            <p:grpSpPr bwMode="auto">
              <a:xfrm>
                <a:off x="2603" y="2157"/>
                <a:ext cx="980" cy="1206"/>
                <a:chOff x="2603" y="2157"/>
                <a:chExt cx="980" cy="1206"/>
              </a:xfrm>
            </p:grpSpPr>
            <p:sp>
              <p:nvSpPr>
                <p:cNvPr id="14407" name="Freeform 127"/>
                <p:cNvSpPr>
                  <a:spLocks/>
                </p:cNvSpPr>
                <p:nvPr/>
              </p:nvSpPr>
              <p:spPr bwMode="auto">
                <a:xfrm>
                  <a:off x="2603" y="2157"/>
                  <a:ext cx="980" cy="1206"/>
                </a:xfrm>
                <a:custGeom>
                  <a:avLst/>
                  <a:gdLst>
                    <a:gd name="T0" fmla="*/ 980 w 980"/>
                    <a:gd name="T1" fmla="*/ 1206 h 1206"/>
                    <a:gd name="T2" fmla="*/ 801 w 980"/>
                    <a:gd name="T3" fmla="*/ 481 h 1206"/>
                    <a:gd name="T4" fmla="*/ 491 w 980"/>
                    <a:gd name="T5" fmla="*/ 1 h 1206"/>
                    <a:gd name="T6" fmla="*/ 179 w 980"/>
                    <a:gd name="T7" fmla="*/ 475 h 1206"/>
                    <a:gd name="T8" fmla="*/ 0 w 980"/>
                    <a:gd name="T9" fmla="*/ 1149 h 1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80" h="1206">
                      <a:moveTo>
                        <a:pt x="980" y="1206"/>
                      </a:moveTo>
                      <a:cubicBezTo>
                        <a:pt x="950" y="1085"/>
                        <a:pt x="883" y="682"/>
                        <a:pt x="801" y="481"/>
                      </a:cubicBezTo>
                      <a:cubicBezTo>
                        <a:pt x="719" y="280"/>
                        <a:pt x="595" y="2"/>
                        <a:pt x="491" y="1"/>
                      </a:cubicBezTo>
                      <a:cubicBezTo>
                        <a:pt x="387" y="0"/>
                        <a:pt x="261" y="284"/>
                        <a:pt x="179" y="475"/>
                      </a:cubicBezTo>
                      <a:cubicBezTo>
                        <a:pt x="97" y="666"/>
                        <a:pt x="37" y="1009"/>
                        <a:pt x="0" y="114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8" name="Line 128"/>
                <p:cNvSpPr>
                  <a:spLocks noChangeShapeType="1"/>
                </p:cNvSpPr>
                <p:nvPr/>
              </p:nvSpPr>
              <p:spPr bwMode="auto">
                <a:xfrm>
                  <a:off x="3069" y="2161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5" name="Group 129"/>
              <p:cNvGrpSpPr>
                <a:grpSpLocks/>
              </p:cNvGrpSpPr>
              <p:nvPr/>
            </p:nvGrpSpPr>
            <p:grpSpPr bwMode="auto">
              <a:xfrm>
                <a:off x="2777" y="3577"/>
                <a:ext cx="673" cy="104"/>
                <a:chOff x="2777" y="3577"/>
                <a:chExt cx="673" cy="104"/>
              </a:xfrm>
            </p:grpSpPr>
            <p:sp>
              <p:nvSpPr>
                <p:cNvPr id="14405" name="Freeform 130"/>
                <p:cNvSpPr>
                  <a:spLocks/>
                </p:cNvSpPr>
                <p:nvPr/>
              </p:nvSpPr>
              <p:spPr bwMode="auto">
                <a:xfrm flipV="1">
                  <a:off x="2777" y="3577"/>
                  <a:ext cx="673" cy="103"/>
                </a:xfrm>
                <a:custGeom>
                  <a:avLst/>
                  <a:gdLst>
                    <a:gd name="T0" fmla="*/ 673 w 673"/>
                    <a:gd name="T1" fmla="*/ 103 h 103"/>
                    <a:gd name="T2" fmla="*/ 478 w 673"/>
                    <a:gd name="T3" fmla="*/ 29 h 103"/>
                    <a:gd name="T4" fmla="*/ 328 w 673"/>
                    <a:gd name="T5" fmla="*/ 0 h 103"/>
                    <a:gd name="T6" fmla="*/ 155 w 673"/>
                    <a:gd name="T7" fmla="*/ 29 h 103"/>
                    <a:gd name="T8" fmla="*/ 0 w 673"/>
                    <a:gd name="T9" fmla="*/ 98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73" h="103">
                      <a:moveTo>
                        <a:pt x="673" y="103"/>
                      </a:moveTo>
                      <a:cubicBezTo>
                        <a:pt x="641" y="91"/>
                        <a:pt x="535" y="46"/>
                        <a:pt x="478" y="29"/>
                      </a:cubicBezTo>
                      <a:cubicBezTo>
                        <a:pt x="421" y="12"/>
                        <a:pt x="382" y="0"/>
                        <a:pt x="328" y="0"/>
                      </a:cubicBezTo>
                      <a:cubicBezTo>
                        <a:pt x="274" y="0"/>
                        <a:pt x="210" y="13"/>
                        <a:pt x="155" y="29"/>
                      </a:cubicBezTo>
                      <a:cubicBezTo>
                        <a:pt x="100" y="45"/>
                        <a:pt x="32" y="84"/>
                        <a:pt x="0" y="9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6" name="Line 131"/>
                <p:cNvSpPr>
                  <a:spLocks noChangeShapeType="1"/>
                </p:cNvSpPr>
                <p:nvPr/>
              </p:nvSpPr>
              <p:spPr bwMode="auto">
                <a:xfrm>
                  <a:off x="3069" y="3681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6" name="Group 132"/>
              <p:cNvGrpSpPr>
                <a:grpSpLocks/>
              </p:cNvGrpSpPr>
              <p:nvPr/>
            </p:nvGrpSpPr>
            <p:grpSpPr bwMode="auto">
              <a:xfrm>
                <a:off x="2747" y="3633"/>
                <a:ext cx="703" cy="243"/>
                <a:chOff x="2747" y="3633"/>
                <a:chExt cx="703" cy="243"/>
              </a:xfrm>
            </p:grpSpPr>
            <p:sp>
              <p:nvSpPr>
                <p:cNvPr id="14403" name="Freeform 133"/>
                <p:cNvSpPr>
                  <a:spLocks/>
                </p:cNvSpPr>
                <p:nvPr/>
              </p:nvSpPr>
              <p:spPr bwMode="auto">
                <a:xfrm flipV="1">
                  <a:off x="2747" y="3633"/>
                  <a:ext cx="703" cy="243"/>
                </a:xfrm>
                <a:custGeom>
                  <a:avLst/>
                  <a:gdLst>
                    <a:gd name="T0" fmla="*/ 703 w 703"/>
                    <a:gd name="T1" fmla="*/ 212 h 254"/>
                    <a:gd name="T2" fmla="*/ 499 w 703"/>
                    <a:gd name="T3" fmla="*/ 66 h 254"/>
                    <a:gd name="T4" fmla="*/ 352 w 703"/>
                    <a:gd name="T5" fmla="*/ 1 h 254"/>
                    <a:gd name="T6" fmla="*/ 179 w 703"/>
                    <a:gd name="T7" fmla="*/ 69 h 254"/>
                    <a:gd name="T8" fmla="*/ 0 w 703"/>
                    <a:gd name="T9" fmla="*/ 203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03" h="254">
                      <a:moveTo>
                        <a:pt x="703" y="254"/>
                      </a:moveTo>
                      <a:cubicBezTo>
                        <a:pt x="631" y="185"/>
                        <a:pt x="557" y="120"/>
                        <a:pt x="499" y="78"/>
                      </a:cubicBezTo>
                      <a:cubicBezTo>
                        <a:pt x="441" y="36"/>
                        <a:pt x="405" y="0"/>
                        <a:pt x="352" y="1"/>
                      </a:cubicBezTo>
                      <a:cubicBezTo>
                        <a:pt x="299" y="2"/>
                        <a:pt x="238" y="42"/>
                        <a:pt x="179" y="82"/>
                      </a:cubicBezTo>
                      <a:cubicBezTo>
                        <a:pt x="120" y="122"/>
                        <a:pt x="37" y="209"/>
                        <a:pt x="0" y="24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4" name="Line 134"/>
                <p:cNvSpPr>
                  <a:spLocks noChangeShapeType="1"/>
                </p:cNvSpPr>
                <p:nvPr/>
              </p:nvSpPr>
              <p:spPr bwMode="auto">
                <a:xfrm>
                  <a:off x="3063" y="3872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7" name="Group 135"/>
              <p:cNvGrpSpPr>
                <a:grpSpLocks/>
              </p:cNvGrpSpPr>
              <p:nvPr/>
            </p:nvGrpSpPr>
            <p:grpSpPr bwMode="auto">
              <a:xfrm>
                <a:off x="2683" y="3657"/>
                <a:ext cx="836" cy="576"/>
                <a:chOff x="2683" y="3657"/>
                <a:chExt cx="836" cy="444"/>
              </a:xfrm>
            </p:grpSpPr>
            <p:sp>
              <p:nvSpPr>
                <p:cNvPr id="14401" name="Freeform 136"/>
                <p:cNvSpPr>
                  <a:spLocks/>
                </p:cNvSpPr>
                <p:nvPr/>
              </p:nvSpPr>
              <p:spPr bwMode="auto">
                <a:xfrm flipV="1">
                  <a:off x="2683" y="3657"/>
                  <a:ext cx="836" cy="444"/>
                </a:xfrm>
                <a:custGeom>
                  <a:avLst/>
                  <a:gdLst>
                    <a:gd name="T0" fmla="*/ 1406 w 703"/>
                    <a:gd name="T1" fmla="*/ 2370 h 254"/>
                    <a:gd name="T2" fmla="*/ 997 w 703"/>
                    <a:gd name="T3" fmla="*/ 727 h 254"/>
                    <a:gd name="T4" fmla="*/ 704 w 703"/>
                    <a:gd name="T5" fmla="*/ 9 h 254"/>
                    <a:gd name="T6" fmla="*/ 358 w 703"/>
                    <a:gd name="T7" fmla="*/ 764 h 254"/>
                    <a:gd name="T8" fmla="*/ 0 w 703"/>
                    <a:gd name="T9" fmla="*/ 2258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03" h="254">
                      <a:moveTo>
                        <a:pt x="703" y="254"/>
                      </a:moveTo>
                      <a:cubicBezTo>
                        <a:pt x="631" y="185"/>
                        <a:pt x="557" y="120"/>
                        <a:pt x="499" y="78"/>
                      </a:cubicBezTo>
                      <a:cubicBezTo>
                        <a:pt x="441" y="36"/>
                        <a:pt x="405" y="0"/>
                        <a:pt x="352" y="1"/>
                      </a:cubicBezTo>
                      <a:cubicBezTo>
                        <a:pt x="299" y="2"/>
                        <a:pt x="238" y="42"/>
                        <a:pt x="179" y="82"/>
                      </a:cubicBezTo>
                      <a:cubicBezTo>
                        <a:pt x="120" y="122"/>
                        <a:pt x="37" y="209"/>
                        <a:pt x="0" y="24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2" name="Line 137"/>
                <p:cNvSpPr>
                  <a:spLocks noChangeShapeType="1"/>
                </p:cNvSpPr>
                <p:nvPr/>
              </p:nvSpPr>
              <p:spPr bwMode="auto">
                <a:xfrm>
                  <a:off x="3063" y="4101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8" name="Group 138"/>
              <p:cNvGrpSpPr>
                <a:grpSpLocks/>
              </p:cNvGrpSpPr>
              <p:nvPr/>
            </p:nvGrpSpPr>
            <p:grpSpPr bwMode="auto">
              <a:xfrm>
                <a:off x="2771" y="3508"/>
                <a:ext cx="656" cy="0"/>
                <a:chOff x="2771" y="3508"/>
                <a:chExt cx="656" cy="0"/>
              </a:xfrm>
            </p:grpSpPr>
            <p:sp>
              <p:nvSpPr>
                <p:cNvPr id="14399" name="Line 139"/>
                <p:cNvSpPr>
                  <a:spLocks noChangeShapeType="1"/>
                </p:cNvSpPr>
                <p:nvPr/>
              </p:nvSpPr>
              <p:spPr bwMode="auto">
                <a:xfrm>
                  <a:off x="3069" y="3508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0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2771" y="3508"/>
                  <a:ext cx="6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98542" name="Text Box 142"/>
          <p:cNvSpPr txBox="1">
            <a:spLocks noChangeArrowheads="1"/>
          </p:cNvSpPr>
          <p:nvPr/>
        </p:nvSpPr>
        <p:spPr bwMode="auto">
          <a:xfrm>
            <a:off x="4097338" y="6461125"/>
            <a:ext cx="149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DIPOLE</a:t>
            </a:r>
          </a:p>
        </p:txBody>
      </p:sp>
      <p:grpSp>
        <p:nvGrpSpPr>
          <p:cNvPr id="998453" name="Group 53"/>
          <p:cNvGrpSpPr>
            <a:grpSpLocks/>
          </p:cNvGrpSpPr>
          <p:nvPr/>
        </p:nvGrpSpPr>
        <p:grpSpPr bwMode="auto">
          <a:xfrm>
            <a:off x="4733925" y="3371850"/>
            <a:ext cx="1779588" cy="1828800"/>
            <a:chOff x="1407" y="1877"/>
            <a:chExt cx="584" cy="581"/>
          </a:xfrm>
        </p:grpSpPr>
        <p:sp>
          <p:nvSpPr>
            <p:cNvPr id="14367" name="Oval 54"/>
            <p:cNvSpPr>
              <a:spLocks noChangeArrowheads="1"/>
            </p:cNvSpPr>
            <p:nvPr/>
          </p:nvSpPr>
          <p:spPr bwMode="auto">
            <a:xfrm>
              <a:off x="1639" y="2108"/>
              <a:ext cx="115" cy="115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76474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14368" name="Group 55"/>
            <p:cNvGrpSpPr>
              <a:grpSpLocks/>
            </p:cNvGrpSpPr>
            <p:nvPr/>
          </p:nvGrpSpPr>
          <p:grpSpPr bwMode="auto">
            <a:xfrm>
              <a:off x="1407" y="1877"/>
              <a:ext cx="584" cy="581"/>
              <a:chOff x="654" y="1498"/>
              <a:chExt cx="1277" cy="1270"/>
            </a:xfrm>
          </p:grpSpPr>
          <p:grpSp>
            <p:nvGrpSpPr>
              <p:cNvPr id="14369" name="Group 56"/>
              <p:cNvGrpSpPr>
                <a:grpSpLocks/>
              </p:cNvGrpSpPr>
              <p:nvPr/>
            </p:nvGrpSpPr>
            <p:grpSpPr bwMode="auto">
              <a:xfrm>
                <a:off x="654" y="1498"/>
                <a:ext cx="1265" cy="1270"/>
                <a:chOff x="654" y="1498"/>
                <a:chExt cx="1265" cy="1270"/>
              </a:xfrm>
            </p:grpSpPr>
            <p:sp>
              <p:nvSpPr>
                <p:cNvPr id="14379" name="Line 57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1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2" name="Line 60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4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6" name="Line 64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70" name="Group 65"/>
              <p:cNvGrpSpPr>
                <a:grpSpLocks/>
              </p:cNvGrpSpPr>
              <p:nvPr/>
            </p:nvGrpSpPr>
            <p:grpSpPr bwMode="auto">
              <a:xfrm rot="1308473">
                <a:off x="666" y="1498"/>
                <a:ext cx="1265" cy="1270"/>
                <a:chOff x="654" y="1498"/>
                <a:chExt cx="1265" cy="1270"/>
              </a:xfrm>
            </p:grpSpPr>
            <p:sp>
              <p:nvSpPr>
                <p:cNvPr id="14371" name="Line 66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2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3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4" name="Line 69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6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7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8" name="Line 73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98474" name="Group 74"/>
          <p:cNvGrpSpPr>
            <a:grpSpLocks/>
          </p:cNvGrpSpPr>
          <p:nvPr/>
        </p:nvGrpSpPr>
        <p:grpSpPr bwMode="auto">
          <a:xfrm>
            <a:off x="3175000" y="3365500"/>
            <a:ext cx="1771650" cy="1833563"/>
            <a:chOff x="1404" y="3228"/>
            <a:chExt cx="581" cy="582"/>
          </a:xfrm>
        </p:grpSpPr>
        <p:sp>
          <p:nvSpPr>
            <p:cNvPr id="998475" name="Oval 75"/>
            <p:cNvSpPr>
              <a:spLocks noChangeArrowheads="1"/>
            </p:cNvSpPr>
            <p:nvPr/>
          </p:nvSpPr>
          <p:spPr bwMode="auto">
            <a:xfrm>
              <a:off x="1638" y="3457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348" name="Group 76"/>
            <p:cNvGrpSpPr>
              <a:grpSpLocks/>
            </p:cNvGrpSpPr>
            <p:nvPr/>
          </p:nvGrpSpPr>
          <p:grpSpPr bwMode="auto">
            <a:xfrm>
              <a:off x="1404" y="3228"/>
              <a:ext cx="581" cy="582"/>
              <a:chOff x="558" y="2802"/>
              <a:chExt cx="1269" cy="1272"/>
            </a:xfrm>
          </p:grpSpPr>
          <p:grpSp>
            <p:nvGrpSpPr>
              <p:cNvPr id="14349" name="Group 77"/>
              <p:cNvGrpSpPr>
                <a:grpSpLocks/>
              </p:cNvGrpSpPr>
              <p:nvPr/>
            </p:nvGrpSpPr>
            <p:grpSpPr bwMode="auto">
              <a:xfrm>
                <a:off x="562" y="2802"/>
                <a:ext cx="1265" cy="1270"/>
                <a:chOff x="654" y="1498"/>
                <a:chExt cx="1265" cy="1270"/>
              </a:xfrm>
            </p:grpSpPr>
            <p:sp>
              <p:nvSpPr>
                <p:cNvPr id="14359" name="Line 78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0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1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2" name="Line 81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3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4" name="Line 83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5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6" name="Line 85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50" name="Group 86"/>
              <p:cNvGrpSpPr>
                <a:grpSpLocks/>
              </p:cNvGrpSpPr>
              <p:nvPr/>
            </p:nvGrpSpPr>
            <p:grpSpPr bwMode="auto">
              <a:xfrm rot="1378846">
                <a:off x="558" y="2804"/>
                <a:ext cx="1265" cy="1270"/>
                <a:chOff x="654" y="1498"/>
                <a:chExt cx="1265" cy="1270"/>
              </a:xfrm>
            </p:grpSpPr>
            <p:sp>
              <p:nvSpPr>
                <p:cNvPr id="14351" name="Line 87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2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3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4" name="Line 90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5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6" name="Line 92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7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8" name="Line 94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998495" name="Text Box 95"/>
          <p:cNvSpPr txBox="1">
            <a:spLocks noChangeArrowheads="1"/>
          </p:cNvSpPr>
          <p:nvPr/>
        </p:nvSpPr>
        <p:spPr bwMode="auto">
          <a:xfrm>
            <a:off x="479425" y="5162550"/>
            <a:ext cx="29606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(-) MONOPOLE</a:t>
            </a:r>
          </a:p>
        </p:txBody>
      </p:sp>
      <p:sp>
        <p:nvSpPr>
          <p:cNvPr id="998541" name="Text Box 141"/>
          <p:cNvSpPr txBox="1">
            <a:spLocks noChangeArrowheads="1"/>
          </p:cNvSpPr>
          <p:nvPr/>
        </p:nvSpPr>
        <p:spPr bwMode="auto">
          <a:xfrm>
            <a:off x="5853113" y="5164138"/>
            <a:ext cx="26082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(+) MONOPOLE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9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8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9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9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98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225 4.44444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98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022E-16 L 0.17639 1.11022E-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9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9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9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99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98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98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99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8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98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542" grpId="0"/>
      <p:bldP spid="998542" grpId="1"/>
      <p:bldP spid="998495" grpId="0"/>
      <p:bldP spid="9985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542" name="Rectangle 94"/>
          <p:cNvSpPr>
            <a:spLocks noChangeArrowheads="1"/>
          </p:cNvSpPr>
          <p:nvPr/>
        </p:nvSpPr>
        <p:spPr bwMode="auto">
          <a:xfrm>
            <a:off x="692150" y="4687888"/>
            <a:ext cx="7764463" cy="217011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The answer is: No.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To date no one has succeeded in isolating a magnetic monopole.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Become rich and famous: Discover or create one! </a:t>
            </a:r>
          </a:p>
        </p:txBody>
      </p:sp>
      <p:sp>
        <p:nvSpPr>
          <p:cNvPr id="100045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16706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  <a:latin typeface="Arial"/>
              </a:rPr>
              <a:t>Sketching and interpreting magnetic field patterns</a:t>
            </a:r>
            <a:endParaRPr lang="en-US" altLang="en-US" sz="2400" i="1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Now we ask, can                                                                    we do the same                                                                     thing to a magnetic                                                                    dipole?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Can we split a                                                                                             magnet and                                                                                  isolate the poles?</a:t>
            </a:r>
          </a:p>
        </p:txBody>
      </p:sp>
      <p:grpSp>
        <p:nvGrpSpPr>
          <p:cNvPr id="1000543" name="Group 95"/>
          <p:cNvGrpSpPr>
            <a:grpSpLocks/>
          </p:cNvGrpSpPr>
          <p:nvPr/>
        </p:nvGrpSpPr>
        <p:grpSpPr bwMode="auto">
          <a:xfrm>
            <a:off x="3484563" y="2138363"/>
            <a:ext cx="4876800" cy="468312"/>
            <a:chOff x="1966" y="1143"/>
            <a:chExt cx="3072" cy="295"/>
          </a:xfrm>
        </p:grpSpPr>
        <p:sp>
          <p:nvSpPr>
            <p:cNvPr id="15588" name="Rectangle 96"/>
            <p:cNvSpPr>
              <a:spLocks noChangeArrowheads="1"/>
            </p:cNvSpPr>
            <p:nvPr/>
          </p:nvSpPr>
          <p:spPr bwMode="auto">
            <a:xfrm rot="5400000">
              <a:off x="3406" y="-283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89" name="Rectangle 97"/>
            <p:cNvSpPr>
              <a:spLocks noChangeArrowheads="1"/>
            </p:cNvSpPr>
            <p:nvPr/>
          </p:nvSpPr>
          <p:spPr bwMode="auto">
            <a:xfrm rot="5400000">
              <a:off x="4163" y="473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90" name="Text Box 98"/>
            <p:cNvSpPr txBox="1">
              <a:spLocks noChangeArrowheads="1"/>
            </p:cNvSpPr>
            <p:nvPr/>
          </p:nvSpPr>
          <p:spPr bwMode="auto">
            <a:xfrm rot="5400000">
              <a:off x="4779" y="117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91" name="Text Box 99"/>
            <p:cNvSpPr txBox="1">
              <a:spLocks noChangeArrowheads="1"/>
            </p:cNvSpPr>
            <p:nvPr/>
          </p:nvSpPr>
          <p:spPr bwMode="auto">
            <a:xfrm rot="5400000">
              <a:off x="1938" y="1171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48" name="Group 100"/>
          <p:cNvGrpSpPr>
            <a:grpSpLocks/>
          </p:cNvGrpSpPr>
          <p:nvPr/>
        </p:nvGrpSpPr>
        <p:grpSpPr bwMode="auto">
          <a:xfrm>
            <a:off x="3479800" y="2568575"/>
            <a:ext cx="2373313" cy="468313"/>
            <a:chOff x="1963" y="1527"/>
            <a:chExt cx="1516" cy="295"/>
          </a:xfrm>
        </p:grpSpPr>
        <p:grpSp>
          <p:nvGrpSpPr>
            <p:cNvPr id="15583" name="Group 101"/>
            <p:cNvGrpSpPr>
              <a:grpSpLocks/>
            </p:cNvGrpSpPr>
            <p:nvPr/>
          </p:nvGrpSpPr>
          <p:grpSpPr bwMode="auto">
            <a:xfrm>
              <a:off x="1966" y="1541"/>
              <a:ext cx="1513" cy="192"/>
              <a:chOff x="1966" y="1541"/>
              <a:chExt cx="3072" cy="192"/>
            </a:xfrm>
          </p:grpSpPr>
          <p:sp>
            <p:nvSpPr>
              <p:cNvPr id="15586" name="Rectangle 102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87" name="Rectangle 103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84" name="Text Box 104"/>
            <p:cNvSpPr txBox="1">
              <a:spLocks noChangeArrowheads="1"/>
            </p:cNvSpPr>
            <p:nvPr/>
          </p:nvSpPr>
          <p:spPr bwMode="auto">
            <a:xfrm rot="5400000">
              <a:off x="3218" y="1561"/>
              <a:ext cx="28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85" name="Text Box 105"/>
            <p:cNvSpPr txBox="1">
              <a:spLocks noChangeArrowheads="1"/>
            </p:cNvSpPr>
            <p:nvPr/>
          </p:nvSpPr>
          <p:spPr bwMode="auto">
            <a:xfrm rot="5400000">
              <a:off x="1936" y="1554"/>
              <a:ext cx="28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54" name="Group 106"/>
          <p:cNvGrpSpPr>
            <a:grpSpLocks/>
          </p:cNvGrpSpPr>
          <p:nvPr/>
        </p:nvGrpSpPr>
        <p:grpSpPr bwMode="auto">
          <a:xfrm>
            <a:off x="3481388" y="3022600"/>
            <a:ext cx="1174750" cy="457200"/>
            <a:chOff x="1963" y="1897"/>
            <a:chExt cx="748" cy="288"/>
          </a:xfrm>
        </p:grpSpPr>
        <p:grpSp>
          <p:nvGrpSpPr>
            <p:cNvPr id="15578" name="Group 107"/>
            <p:cNvGrpSpPr>
              <a:grpSpLocks/>
            </p:cNvGrpSpPr>
            <p:nvPr/>
          </p:nvGrpSpPr>
          <p:grpSpPr bwMode="auto">
            <a:xfrm>
              <a:off x="1966" y="1911"/>
              <a:ext cx="745" cy="192"/>
              <a:chOff x="1966" y="1541"/>
              <a:chExt cx="3072" cy="192"/>
            </a:xfrm>
          </p:grpSpPr>
          <p:sp>
            <p:nvSpPr>
              <p:cNvPr id="15581" name="Rectangle 108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82" name="Rectangle 109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79" name="Text Box 110"/>
            <p:cNvSpPr txBox="1">
              <a:spLocks noChangeArrowheads="1"/>
            </p:cNvSpPr>
            <p:nvPr/>
          </p:nvSpPr>
          <p:spPr bwMode="auto">
            <a:xfrm rot="5400000">
              <a:off x="2451" y="1924"/>
              <a:ext cx="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80" name="Text Box 111"/>
            <p:cNvSpPr txBox="1">
              <a:spLocks noChangeArrowheads="1"/>
            </p:cNvSpPr>
            <p:nvPr/>
          </p:nvSpPr>
          <p:spPr bwMode="auto">
            <a:xfrm rot="5400000">
              <a:off x="1936" y="1924"/>
              <a:ext cx="28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60" name="Group 112"/>
          <p:cNvGrpSpPr>
            <a:grpSpLocks/>
          </p:cNvGrpSpPr>
          <p:nvPr/>
        </p:nvGrpSpPr>
        <p:grpSpPr bwMode="auto">
          <a:xfrm>
            <a:off x="3468688" y="3868738"/>
            <a:ext cx="258762" cy="304800"/>
            <a:chOff x="1966" y="1541"/>
            <a:chExt cx="3072" cy="192"/>
          </a:xfrm>
        </p:grpSpPr>
        <p:sp>
          <p:nvSpPr>
            <p:cNvPr id="15576" name="Rectangle 113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77" name="Rectangle 114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563" name="Group 115"/>
          <p:cNvGrpSpPr>
            <a:grpSpLocks/>
          </p:cNvGrpSpPr>
          <p:nvPr/>
        </p:nvGrpSpPr>
        <p:grpSpPr bwMode="auto">
          <a:xfrm>
            <a:off x="3467100" y="4243388"/>
            <a:ext cx="144463" cy="304800"/>
            <a:chOff x="1966" y="1541"/>
            <a:chExt cx="3072" cy="192"/>
          </a:xfrm>
        </p:grpSpPr>
        <p:sp>
          <p:nvSpPr>
            <p:cNvPr id="15574" name="Rectangle 116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75" name="Rectangle 117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566" name="Group 118"/>
          <p:cNvGrpSpPr>
            <a:grpSpLocks/>
          </p:cNvGrpSpPr>
          <p:nvPr/>
        </p:nvGrpSpPr>
        <p:grpSpPr bwMode="auto">
          <a:xfrm>
            <a:off x="3441700" y="3448050"/>
            <a:ext cx="660400" cy="457200"/>
            <a:chOff x="1939" y="2284"/>
            <a:chExt cx="416" cy="288"/>
          </a:xfrm>
        </p:grpSpPr>
        <p:grpSp>
          <p:nvGrpSpPr>
            <p:cNvPr id="15569" name="Group 119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72" name="Rectangle 120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73" name="Rectangle 121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70" name="Text Box 122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71" name="Text Box 123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72" name="Group 124"/>
          <p:cNvGrpSpPr>
            <a:grpSpLocks/>
          </p:cNvGrpSpPr>
          <p:nvPr/>
        </p:nvGrpSpPr>
        <p:grpSpPr bwMode="auto">
          <a:xfrm>
            <a:off x="5900738" y="2563813"/>
            <a:ext cx="2468562" cy="468312"/>
            <a:chOff x="1966" y="1527"/>
            <a:chExt cx="1513" cy="295"/>
          </a:xfrm>
        </p:grpSpPr>
        <p:grpSp>
          <p:nvGrpSpPr>
            <p:cNvPr id="15564" name="Group 125"/>
            <p:cNvGrpSpPr>
              <a:grpSpLocks/>
            </p:cNvGrpSpPr>
            <p:nvPr/>
          </p:nvGrpSpPr>
          <p:grpSpPr bwMode="auto">
            <a:xfrm>
              <a:off x="1966" y="1541"/>
              <a:ext cx="1513" cy="192"/>
              <a:chOff x="1966" y="1541"/>
              <a:chExt cx="3072" cy="192"/>
            </a:xfrm>
          </p:grpSpPr>
          <p:sp>
            <p:nvSpPr>
              <p:cNvPr id="15567" name="Rectangle 126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68" name="Rectangle 127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65" name="Text Box 128"/>
            <p:cNvSpPr txBox="1">
              <a:spLocks noChangeArrowheads="1"/>
            </p:cNvSpPr>
            <p:nvPr/>
          </p:nvSpPr>
          <p:spPr bwMode="auto">
            <a:xfrm rot="5400000">
              <a:off x="3223" y="1565"/>
              <a:ext cx="28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66" name="Text Box 129"/>
            <p:cNvSpPr txBox="1">
              <a:spLocks noChangeArrowheads="1"/>
            </p:cNvSpPr>
            <p:nvPr/>
          </p:nvSpPr>
          <p:spPr bwMode="auto">
            <a:xfrm rot="5400000">
              <a:off x="1941" y="1558"/>
              <a:ext cx="28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78" name="Group 130"/>
          <p:cNvGrpSpPr>
            <a:grpSpLocks/>
          </p:cNvGrpSpPr>
          <p:nvPr/>
        </p:nvGrpSpPr>
        <p:grpSpPr bwMode="auto">
          <a:xfrm>
            <a:off x="4687888" y="3019425"/>
            <a:ext cx="1158875" cy="457200"/>
            <a:chOff x="1959" y="1897"/>
            <a:chExt cx="752" cy="288"/>
          </a:xfrm>
        </p:grpSpPr>
        <p:grpSp>
          <p:nvGrpSpPr>
            <p:cNvPr id="15559" name="Group 131"/>
            <p:cNvGrpSpPr>
              <a:grpSpLocks/>
            </p:cNvGrpSpPr>
            <p:nvPr/>
          </p:nvGrpSpPr>
          <p:grpSpPr bwMode="auto">
            <a:xfrm>
              <a:off x="1966" y="1911"/>
              <a:ext cx="745" cy="192"/>
              <a:chOff x="1966" y="1541"/>
              <a:chExt cx="3072" cy="192"/>
            </a:xfrm>
          </p:grpSpPr>
          <p:sp>
            <p:nvSpPr>
              <p:cNvPr id="15562" name="Rectangle 132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63" name="Rectangle 133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60" name="Text Box 134"/>
            <p:cNvSpPr txBox="1">
              <a:spLocks noChangeArrowheads="1"/>
            </p:cNvSpPr>
            <p:nvPr/>
          </p:nvSpPr>
          <p:spPr bwMode="auto">
            <a:xfrm rot="5400000">
              <a:off x="2448" y="1922"/>
              <a:ext cx="28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61" name="Text Box 135"/>
            <p:cNvSpPr txBox="1">
              <a:spLocks noChangeArrowheads="1"/>
            </p:cNvSpPr>
            <p:nvPr/>
          </p:nvSpPr>
          <p:spPr bwMode="auto">
            <a:xfrm rot="5400000">
              <a:off x="1934" y="1922"/>
              <a:ext cx="28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84" name="Group 136"/>
          <p:cNvGrpSpPr>
            <a:grpSpLocks/>
          </p:cNvGrpSpPr>
          <p:nvPr/>
        </p:nvGrpSpPr>
        <p:grpSpPr bwMode="auto">
          <a:xfrm>
            <a:off x="5911850" y="3014663"/>
            <a:ext cx="1192213" cy="457200"/>
            <a:chOff x="1966" y="1897"/>
            <a:chExt cx="745" cy="288"/>
          </a:xfrm>
        </p:grpSpPr>
        <p:grpSp>
          <p:nvGrpSpPr>
            <p:cNvPr id="15554" name="Group 137"/>
            <p:cNvGrpSpPr>
              <a:grpSpLocks/>
            </p:cNvGrpSpPr>
            <p:nvPr/>
          </p:nvGrpSpPr>
          <p:grpSpPr bwMode="auto">
            <a:xfrm>
              <a:off x="1966" y="1911"/>
              <a:ext cx="745" cy="192"/>
              <a:chOff x="1966" y="1541"/>
              <a:chExt cx="3072" cy="192"/>
            </a:xfrm>
          </p:grpSpPr>
          <p:sp>
            <p:nvSpPr>
              <p:cNvPr id="15557" name="Rectangle 138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58" name="Rectangle 139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55" name="Text Box 140"/>
            <p:cNvSpPr txBox="1">
              <a:spLocks noChangeArrowheads="1"/>
            </p:cNvSpPr>
            <p:nvPr/>
          </p:nvSpPr>
          <p:spPr bwMode="auto">
            <a:xfrm rot="5400000">
              <a:off x="2453" y="1926"/>
              <a:ext cx="28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56" name="Text Box 141"/>
            <p:cNvSpPr txBox="1">
              <a:spLocks noChangeArrowheads="1"/>
            </p:cNvSpPr>
            <p:nvPr/>
          </p:nvSpPr>
          <p:spPr bwMode="auto">
            <a:xfrm rot="5400000">
              <a:off x="1939" y="1926"/>
              <a:ext cx="28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90" name="Group 142"/>
          <p:cNvGrpSpPr>
            <a:grpSpLocks/>
          </p:cNvGrpSpPr>
          <p:nvPr/>
        </p:nvGrpSpPr>
        <p:grpSpPr bwMode="auto">
          <a:xfrm>
            <a:off x="7180263" y="2998788"/>
            <a:ext cx="1181100" cy="457200"/>
            <a:chOff x="1966" y="1897"/>
            <a:chExt cx="745" cy="288"/>
          </a:xfrm>
        </p:grpSpPr>
        <p:grpSp>
          <p:nvGrpSpPr>
            <p:cNvPr id="15549" name="Group 143"/>
            <p:cNvGrpSpPr>
              <a:grpSpLocks/>
            </p:cNvGrpSpPr>
            <p:nvPr/>
          </p:nvGrpSpPr>
          <p:grpSpPr bwMode="auto">
            <a:xfrm>
              <a:off x="1966" y="1911"/>
              <a:ext cx="745" cy="192"/>
              <a:chOff x="1966" y="1541"/>
              <a:chExt cx="3072" cy="192"/>
            </a:xfrm>
          </p:grpSpPr>
          <p:sp>
            <p:nvSpPr>
              <p:cNvPr id="15552" name="Rectangle 144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53" name="Rectangle 145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50" name="Text Box 146"/>
            <p:cNvSpPr txBox="1">
              <a:spLocks noChangeArrowheads="1"/>
            </p:cNvSpPr>
            <p:nvPr/>
          </p:nvSpPr>
          <p:spPr bwMode="auto">
            <a:xfrm rot="5400000">
              <a:off x="2452" y="192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51" name="Text Box 147"/>
            <p:cNvSpPr txBox="1">
              <a:spLocks noChangeArrowheads="1"/>
            </p:cNvSpPr>
            <p:nvPr/>
          </p:nvSpPr>
          <p:spPr bwMode="auto">
            <a:xfrm rot="5400000">
              <a:off x="1938" y="192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96" name="Group 148"/>
          <p:cNvGrpSpPr>
            <a:grpSpLocks/>
          </p:cNvGrpSpPr>
          <p:nvPr/>
        </p:nvGrpSpPr>
        <p:grpSpPr bwMode="auto">
          <a:xfrm>
            <a:off x="4062413" y="3444875"/>
            <a:ext cx="660400" cy="471488"/>
            <a:chOff x="1939" y="2284"/>
            <a:chExt cx="416" cy="297"/>
          </a:xfrm>
        </p:grpSpPr>
        <p:grpSp>
          <p:nvGrpSpPr>
            <p:cNvPr id="15544" name="Group 149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47" name="Rectangle 150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48" name="Rectangle 151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45" name="Text Box 152"/>
            <p:cNvSpPr txBox="1">
              <a:spLocks noChangeArrowheads="1"/>
            </p:cNvSpPr>
            <p:nvPr/>
          </p:nvSpPr>
          <p:spPr bwMode="auto">
            <a:xfrm rot="5400000">
              <a:off x="2096" y="2321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46" name="Text Box 153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02" name="Group 154"/>
          <p:cNvGrpSpPr>
            <a:grpSpLocks/>
          </p:cNvGrpSpPr>
          <p:nvPr/>
        </p:nvGrpSpPr>
        <p:grpSpPr bwMode="auto">
          <a:xfrm>
            <a:off x="4683125" y="3441700"/>
            <a:ext cx="660400" cy="457200"/>
            <a:chOff x="1939" y="2284"/>
            <a:chExt cx="416" cy="288"/>
          </a:xfrm>
        </p:grpSpPr>
        <p:grpSp>
          <p:nvGrpSpPr>
            <p:cNvPr id="15539" name="Group 155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42" name="Rectangle 156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43" name="Rectangle 157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40" name="Text Box 158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41" name="Text Box 159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08" name="Group 160"/>
          <p:cNvGrpSpPr>
            <a:grpSpLocks/>
          </p:cNvGrpSpPr>
          <p:nvPr/>
        </p:nvGrpSpPr>
        <p:grpSpPr bwMode="auto">
          <a:xfrm>
            <a:off x="5292725" y="3438525"/>
            <a:ext cx="660400" cy="457200"/>
            <a:chOff x="1939" y="2284"/>
            <a:chExt cx="416" cy="288"/>
          </a:xfrm>
        </p:grpSpPr>
        <p:grpSp>
          <p:nvGrpSpPr>
            <p:cNvPr id="15534" name="Group 161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37" name="Rectangle 162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38" name="Rectangle 163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35" name="Text Box 164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36" name="Text Box 165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14" name="Group 166"/>
          <p:cNvGrpSpPr>
            <a:grpSpLocks/>
          </p:cNvGrpSpPr>
          <p:nvPr/>
        </p:nvGrpSpPr>
        <p:grpSpPr bwMode="auto">
          <a:xfrm>
            <a:off x="5913438" y="3435350"/>
            <a:ext cx="660400" cy="457200"/>
            <a:chOff x="1939" y="2284"/>
            <a:chExt cx="416" cy="288"/>
          </a:xfrm>
        </p:grpSpPr>
        <p:grpSp>
          <p:nvGrpSpPr>
            <p:cNvPr id="15529" name="Group 167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32" name="Rectangle 168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33" name="Rectangle 169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30" name="Text Box 170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31" name="Text Box 171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20" name="Group 172"/>
          <p:cNvGrpSpPr>
            <a:grpSpLocks/>
          </p:cNvGrpSpPr>
          <p:nvPr/>
        </p:nvGrpSpPr>
        <p:grpSpPr bwMode="auto">
          <a:xfrm>
            <a:off x="6545263" y="3432175"/>
            <a:ext cx="660400" cy="457200"/>
            <a:chOff x="1939" y="2284"/>
            <a:chExt cx="416" cy="288"/>
          </a:xfrm>
        </p:grpSpPr>
        <p:grpSp>
          <p:nvGrpSpPr>
            <p:cNvPr id="15524" name="Group 173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27" name="Rectangle 174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28" name="Rectangle 175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25" name="Text Box 176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26" name="Text Box 177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26" name="Group 178"/>
          <p:cNvGrpSpPr>
            <a:grpSpLocks/>
          </p:cNvGrpSpPr>
          <p:nvPr/>
        </p:nvGrpSpPr>
        <p:grpSpPr bwMode="auto">
          <a:xfrm>
            <a:off x="7165975" y="3429000"/>
            <a:ext cx="660400" cy="457200"/>
            <a:chOff x="1939" y="2284"/>
            <a:chExt cx="416" cy="288"/>
          </a:xfrm>
        </p:grpSpPr>
        <p:grpSp>
          <p:nvGrpSpPr>
            <p:cNvPr id="15519" name="Group 179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22" name="Rectangle 180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23" name="Rectangle 181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20" name="Text Box 182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21" name="Text Box 183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32" name="Group 184"/>
          <p:cNvGrpSpPr>
            <a:grpSpLocks/>
          </p:cNvGrpSpPr>
          <p:nvPr/>
        </p:nvGrpSpPr>
        <p:grpSpPr bwMode="auto">
          <a:xfrm>
            <a:off x="7786688" y="3425825"/>
            <a:ext cx="660400" cy="457200"/>
            <a:chOff x="1939" y="2284"/>
            <a:chExt cx="416" cy="288"/>
          </a:xfrm>
        </p:grpSpPr>
        <p:grpSp>
          <p:nvGrpSpPr>
            <p:cNvPr id="15514" name="Group 185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17" name="Rectangle 186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18" name="Rectangle 187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15" name="Text Box 188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16" name="Text Box 189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38" name="Group 190"/>
          <p:cNvGrpSpPr>
            <a:grpSpLocks/>
          </p:cNvGrpSpPr>
          <p:nvPr/>
        </p:nvGrpSpPr>
        <p:grpSpPr bwMode="auto">
          <a:xfrm>
            <a:off x="3776663" y="3865563"/>
            <a:ext cx="258762" cy="304800"/>
            <a:chOff x="1966" y="1541"/>
            <a:chExt cx="3072" cy="192"/>
          </a:xfrm>
        </p:grpSpPr>
        <p:sp>
          <p:nvSpPr>
            <p:cNvPr id="15512" name="Rectangle 191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13" name="Rectangle 192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41" name="Group 193"/>
          <p:cNvGrpSpPr>
            <a:grpSpLocks/>
          </p:cNvGrpSpPr>
          <p:nvPr/>
        </p:nvGrpSpPr>
        <p:grpSpPr bwMode="auto">
          <a:xfrm>
            <a:off x="4095750" y="3862388"/>
            <a:ext cx="258763" cy="304800"/>
            <a:chOff x="1966" y="1541"/>
            <a:chExt cx="3072" cy="192"/>
          </a:xfrm>
        </p:grpSpPr>
        <p:sp>
          <p:nvSpPr>
            <p:cNvPr id="15510" name="Rectangle 194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11" name="Rectangle 195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44" name="Group 196"/>
          <p:cNvGrpSpPr>
            <a:grpSpLocks/>
          </p:cNvGrpSpPr>
          <p:nvPr/>
        </p:nvGrpSpPr>
        <p:grpSpPr bwMode="auto">
          <a:xfrm>
            <a:off x="4405313" y="3859213"/>
            <a:ext cx="258762" cy="304800"/>
            <a:chOff x="1966" y="1541"/>
            <a:chExt cx="3072" cy="192"/>
          </a:xfrm>
        </p:grpSpPr>
        <p:sp>
          <p:nvSpPr>
            <p:cNvPr id="15508" name="Rectangle 197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09" name="Rectangle 198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47" name="Group 199"/>
          <p:cNvGrpSpPr>
            <a:grpSpLocks/>
          </p:cNvGrpSpPr>
          <p:nvPr/>
        </p:nvGrpSpPr>
        <p:grpSpPr bwMode="auto">
          <a:xfrm>
            <a:off x="4725988" y="3865563"/>
            <a:ext cx="258762" cy="304800"/>
            <a:chOff x="1966" y="1541"/>
            <a:chExt cx="3072" cy="192"/>
          </a:xfrm>
        </p:grpSpPr>
        <p:sp>
          <p:nvSpPr>
            <p:cNvPr id="15506" name="Rectangle 200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07" name="Rectangle 201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50" name="Group 202"/>
          <p:cNvGrpSpPr>
            <a:grpSpLocks/>
          </p:cNvGrpSpPr>
          <p:nvPr/>
        </p:nvGrpSpPr>
        <p:grpSpPr bwMode="auto">
          <a:xfrm>
            <a:off x="5022850" y="3860800"/>
            <a:ext cx="258763" cy="304800"/>
            <a:chOff x="1966" y="1541"/>
            <a:chExt cx="3072" cy="192"/>
          </a:xfrm>
        </p:grpSpPr>
        <p:sp>
          <p:nvSpPr>
            <p:cNvPr id="15504" name="Rectangle 203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05" name="Rectangle 204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53" name="Group 205"/>
          <p:cNvGrpSpPr>
            <a:grpSpLocks/>
          </p:cNvGrpSpPr>
          <p:nvPr/>
        </p:nvGrpSpPr>
        <p:grpSpPr bwMode="auto">
          <a:xfrm>
            <a:off x="5330825" y="3865563"/>
            <a:ext cx="258763" cy="304800"/>
            <a:chOff x="1966" y="1541"/>
            <a:chExt cx="3072" cy="192"/>
          </a:xfrm>
        </p:grpSpPr>
        <p:sp>
          <p:nvSpPr>
            <p:cNvPr id="15502" name="Rectangle 206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03" name="Rectangle 207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56" name="Group 208"/>
          <p:cNvGrpSpPr>
            <a:grpSpLocks/>
          </p:cNvGrpSpPr>
          <p:nvPr/>
        </p:nvGrpSpPr>
        <p:grpSpPr bwMode="auto">
          <a:xfrm>
            <a:off x="5640388" y="3862388"/>
            <a:ext cx="258762" cy="304800"/>
            <a:chOff x="1966" y="1541"/>
            <a:chExt cx="3072" cy="192"/>
          </a:xfrm>
        </p:grpSpPr>
        <p:sp>
          <p:nvSpPr>
            <p:cNvPr id="15500" name="Rectangle 209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01" name="Rectangle 210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59" name="Group 211"/>
          <p:cNvGrpSpPr>
            <a:grpSpLocks/>
          </p:cNvGrpSpPr>
          <p:nvPr/>
        </p:nvGrpSpPr>
        <p:grpSpPr bwMode="auto">
          <a:xfrm>
            <a:off x="5937250" y="3865563"/>
            <a:ext cx="258763" cy="304800"/>
            <a:chOff x="1966" y="1541"/>
            <a:chExt cx="3072" cy="192"/>
          </a:xfrm>
        </p:grpSpPr>
        <p:sp>
          <p:nvSpPr>
            <p:cNvPr id="15498" name="Rectangle 212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99" name="Rectangle 213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62" name="Group 214"/>
          <p:cNvGrpSpPr>
            <a:grpSpLocks/>
          </p:cNvGrpSpPr>
          <p:nvPr/>
        </p:nvGrpSpPr>
        <p:grpSpPr bwMode="auto">
          <a:xfrm>
            <a:off x="6267450" y="3863975"/>
            <a:ext cx="258763" cy="304800"/>
            <a:chOff x="1966" y="1541"/>
            <a:chExt cx="3072" cy="192"/>
          </a:xfrm>
        </p:grpSpPr>
        <p:sp>
          <p:nvSpPr>
            <p:cNvPr id="15496" name="Rectangle 215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97" name="Rectangle 216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65" name="Group 217"/>
          <p:cNvGrpSpPr>
            <a:grpSpLocks/>
          </p:cNvGrpSpPr>
          <p:nvPr/>
        </p:nvGrpSpPr>
        <p:grpSpPr bwMode="auto">
          <a:xfrm>
            <a:off x="6599238" y="3859213"/>
            <a:ext cx="258762" cy="304800"/>
            <a:chOff x="1966" y="1541"/>
            <a:chExt cx="3072" cy="192"/>
          </a:xfrm>
        </p:grpSpPr>
        <p:sp>
          <p:nvSpPr>
            <p:cNvPr id="15494" name="Rectangle 218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95" name="Rectangle 219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68" name="Group 220"/>
          <p:cNvGrpSpPr>
            <a:grpSpLocks/>
          </p:cNvGrpSpPr>
          <p:nvPr/>
        </p:nvGrpSpPr>
        <p:grpSpPr bwMode="auto">
          <a:xfrm>
            <a:off x="6896100" y="3867150"/>
            <a:ext cx="258763" cy="304800"/>
            <a:chOff x="1966" y="1541"/>
            <a:chExt cx="3072" cy="192"/>
          </a:xfrm>
        </p:grpSpPr>
        <p:sp>
          <p:nvSpPr>
            <p:cNvPr id="15492" name="Rectangle 221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93" name="Rectangle 222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71" name="Group 223"/>
          <p:cNvGrpSpPr>
            <a:grpSpLocks/>
          </p:cNvGrpSpPr>
          <p:nvPr/>
        </p:nvGrpSpPr>
        <p:grpSpPr bwMode="auto">
          <a:xfrm>
            <a:off x="7226300" y="3865563"/>
            <a:ext cx="258763" cy="304800"/>
            <a:chOff x="1966" y="1541"/>
            <a:chExt cx="3072" cy="192"/>
          </a:xfrm>
        </p:grpSpPr>
        <p:sp>
          <p:nvSpPr>
            <p:cNvPr id="15490" name="Rectangle 224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91" name="Rectangle 225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74" name="Group 226"/>
          <p:cNvGrpSpPr>
            <a:grpSpLocks/>
          </p:cNvGrpSpPr>
          <p:nvPr/>
        </p:nvGrpSpPr>
        <p:grpSpPr bwMode="auto">
          <a:xfrm>
            <a:off x="7546975" y="3862388"/>
            <a:ext cx="258763" cy="304800"/>
            <a:chOff x="1966" y="1541"/>
            <a:chExt cx="3072" cy="192"/>
          </a:xfrm>
        </p:grpSpPr>
        <p:sp>
          <p:nvSpPr>
            <p:cNvPr id="15488" name="Rectangle 227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89" name="Rectangle 228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77" name="Group 229"/>
          <p:cNvGrpSpPr>
            <a:grpSpLocks/>
          </p:cNvGrpSpPr>
          <p:nvPr/>
        </p:nvGrpSpPr>
        <p:grpSpPr bwMode="auto">
          <a:xfrm>
            <a:off x="7832725" y="3867150"/>
            <a:ext cx="258763" cy="304800"/>
            <a:chOff x="1966" y="1541"/>
            <a:chExt cx="3072" cy="192"/>
          </a:xfrm>
        </p:grpSpPr>
        <p:sp>
          <p:nvSpPr>
            <p:cNvPr id="15486" name="Rectangle 230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87" name="Rectangle 231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80" name="Group 232"/>
          <p:cNvGrpSpPr>
            <a:grpSpLocks/>
          </p:cNvGrpSpPr>
          <p:nvPr/>
        </p:nvGrpSpPr>
        <p:grpSpPr bwMode="auto">
          <a:xfrm>
            <a:off x="8140700" y="3867150"/>
            <a:ext cx="258763" cy="304800"/>
            <a:chOff x="1966" y="1541"/>
            <a:chExt cx="3072" cy="192"/>
          </a:xfrm>
        </p:grpSpPr>
        <p:sp>
          <p:nvSpPr>
            <p:cNvPr id="15484" name="Rectangle 233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85" name="Rectangle 234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83" name="Group 235"/>
          <p:cNvGrpSpPr>
            <a:grpSpLocks/>
          </p:cNvGrpSpPr>
          <p:nvPr/>
        </p:nvGrpSpPr>
        <p:grpSpPr bwMode="auto">
          <a:xfrm>
            <a:off x="3630613" y="4240213"/>
            <a:ext cx="144462" cy="304800"/>
            <a:chOff x="1966" y="1541"/>
            <a:chExt cx="3072" cy="192"/>
          </a:xfrm>
        </p:grpSpPr>
        <p:sp>
          <p:nvSpPr>
            <p:cNvPr id="15482" name="Rectangle 236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83" name="Rectangle 237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86" name="Group 238"/>
          <p:cNvGrpSpPr>
            <a:grpSpLocks/>
          </p:cNvGrpSpPr>
          <p:nvPr/>
        </p:nvGrpSpPr>
        <p:grpSpPr bwMode="auto">
          <a:xfrm>
            <a:off x="3797300" y="4241800"/>
            <a:ext cx="144463" cy="304800"/>
            <a:chOff x="1966" y="1541"/>
            <a:chExt cx="3072" cy="192"/>
          </a:xfrm>
        </p:grpSpPr>
        <p:sp>
          <p:nvSpPr>
            <p:cNvPr id="15480" name="Rectangle 239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81" name="Rectangle 240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89" name="Group 241"/>
          <p:cNvGrpSpPr>
            <a:grpSpLocks/>
          </p:cNvGrpSpPr>
          <p:nvPr/>
        </p:nvGrpSpPr>
        <p:grpSpPr bwMode="auto">
          <a:xfrm>
            <a:off x="3960813" y="4238625"/>
            <a:ext cx="144462" cy="304800"/>
            <a:chOff x="1966" y="1541"/>
            <a:chExt cx="3072" cy="192"/>
          </a:xfrm>
        </p:grpSpPr>
        <p:sp>
          <p:nvSpPr>
            <p:cNvPr id="15478" name="Rectangle 242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79" name="Rectangle 243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92" name="Group 244"/>
          <p:cNvGrpSpPr>
            <a:grpSpLocks/>
          </p:cNvGrpSpPr>
          <p:nvPr/>
        </p:nvGrpSpPr>
        <p:grpSpPr bwMode="auto">
          <a:xfrm>
            <a:off x="4144963" y="4241800"/>
            <a:ext cx="144462" cy="304800"/>
            <a:chOff x="1966" y="1541"/>
            <a:chExt cx="3072" cy="192"/>
          </a:xfrm>
        </p:grpSpPr>
        <p:sp>
          <p:nvSpPr>
            <p:cNvPr id="15476" name="Rectangle 245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77" name="Rectangle 246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95" name="Group 247"/>
          <p:cNvGrpSpPr>
            <a:grpSpLocks/>
          </p:cNvGrpSpPr>
          <p:nvPr/>
        </p:nvGrpSpPr>
        <p:grpSpPr bwMode="auto">
          <a:xfrm>
            <a:off x="4308475" y="4238625"/>
            <a:ext cx="144463" cy="304800"/>
            <a:chOff x="1966" y="1541"/>
            <a:chExt cx="3072" cy="192"/>
          </a:xfrm>
        </p:grpSpPr>
        <p:sp>
          <p:nvSpPr>
            <p:cNvPr id="15474" name="Rectangle 248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75" name="Rectangle 249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98" name="Group 250"/>
          <p:cNvGrpSpPr>
            <a:grpSpLocks/>
          </p:cNvGrpSpPr>
          <p:nvPr/>
        </p:nvGrpSpPr>
        <p:grpSpPr bwMode="auto">
          <a:xfrm>
            <a:off x="4475163" y="4240213"/>
            <a:ext cx="144462" cy="304800"/>
            <a:chOff x="1966" y="1541"/>
            <a:chExt cx="3072" cy="192"/>
          </a:xfrm>
        </p:grpSpPr>
        <p:sp>
          <p:nvSpPr>
            <p:cNvPr id="15472" name="Rectangle 251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73" name="Rectangle 252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01" name="Group 253"/>
          <p:cNvGrpSpPr>
            <a:grpSpLocks/>
          </p:cNvGrpSpPr>
          <p:nvPr/>
        </p:nvGrpSpPr>
        <p:grpSpPr bwMode="auto">
          <a:xfrm>
            <a:off x="4638675" y="4237038"/>
            <a:ext cx="144463" cy="304800"/>
            <a:chOff x="1966" y="1541"/>
            <a:chExt cx="3072" cy="192"/>
          </a:xfrm>
        </p:grpSpPr>
        <p:sp>
          <p:nvSpPr>
            <p:cNvPr id="15470" name="Rectangle 254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71" name="Rectangle 255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04" name="Group 256"/>
          <p:cNvGrpSpPr>
            <a:grpSpLocks/>
          </p:cNvGrpSpPr>
          <p:nvPr/>
        </p:nvGrpSpPr>
        <p:grpSpPr bwMode="auto">
          <a:xfrm>
            <a:off x="4799013" y="4237038"/>
            <a:ext cx="144462" cy="304800"/>
            <a:chOff x="1966" y="1541"/>
            <a:chExt cx="3072" cy="192"/>
          </a:xfrm>
        </p:grpSpPr>
        <p:sp>
          <p:nvSpPr>
            <p:cNvPr id="15468" name="Rectangle 257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9" name="Rectangle 258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07" name="Group 259"/>
          <p:cNvGrpSpPr>
            <a:grpSpLocks/>
          </p:cNvGrpSpPr>
          <p:nvPr/>
        </p:nvGrpSpPr>
        <p:grpSpPr bwMode="auto">
          <a:xfrm>
            <a:off x="4962525" y="4243388"/>
            <a:ext cx="144463" cy="304800"/>
            <a:chOff x="1966" y="1541"/>
            <a:chExt cx="3072" cy="192"/>
          </a:xfrm>
        </p:grpSpPr>
        <p:sp>
          <p:nvSpPr>
            <p:cNvPr id="15466" name="Rectangle 260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7" name="Rectangle 261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10" name="Group 262"/>
          <p:cNvGrpSpPr>
            <a:grpSpLocks/>
          </p:cNvGrpSpPr>
          <p:nvPr/>
        </p:nvGrpSpPr>
        <p:grpSpPr bwMode="auto">
          <a:xfrm>
            <a:off x="5129213" y="4235450"/>
            <a:ext cx="144462" cy="304800"/>
            <a:chOff x="1966" y="1541"/>
            <a:chExt cx="3072" cy="192"/>
          </a:xfrm>
        </p:grpSpPr>
        <p:sp>
          <p:nvSpPr>
            <p:cNvPr id="15464" name="Rectangle 263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5" name="Rectangle 264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13" name="Group 265"/>
          <p:cNvGrpSpPr>
            <a:grpSpLocks/>
          </p:cNvGrpSpPr>
          <p:nvPr/>
        </p:nvGrpSpPr>
        <p:grpSpPr bwMode="auto">
          <a:xfrm>
            <a:off x="5292725" y="4241800"/>
            <a:ext cx="144463" cy="304800"/>
            <a:chOff x="1966" y="1541"/>
            <a:chExt cx="3072" cy="192"/>
          </a:xfrm>
        </p:grpSpPr>
        <p:sp>
          <p:nvSpPr>
            <p:cNvPr id="15462" name="Rectangle 266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3" name="Rectangle 267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16" name="Group 268"/>
          <p:cNvGrpSpPr>
            <a:grpSpLocks/>
          </p:cNvGrpSpPr>
          <p:nvPr/>
        </p:nvGrpSpPr>
        <p:grpSpPr bwMode="auto">
          <a:xfrm>
            <a:off x="5475288" y="4243388"/>
            <a:ext cx="144462" cy="304800"/>
            <a:chOff x="1966" y="1541"/>
            <a:chExt cx="3072" cy="192"/>
          </a:xfrm>
        </p:grpSpPr>
        <p:sp>
          <p:nvSpPr>
            <p:cNvPr id="15460" name="Rectangle 269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1" name="Rectangle 270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19" name="Group 271"/>
          <p:cNvGrpSpPr>
            <a:grpSpLocks/>
          </p:cNvGrpSpPr>
          <p:nvPr/>
        </p:nvGrpSpPr>
        <p:grpSpPr bwMode="auto">
          <a:xfrm>
            <a:off x="5638800" y="4240213"/>
            <a:ext cx="144463" cy="304800"/>
            <a:chOff x="1966" y="1541"/>
            <a:chExt cx="3072" cy="192"/>
          </a:xfrm>
        </p:grpSpPr>
        <p:sp>
          <p:nvSpPr>
            <p:cNvPr id="15458" name="Rectangle 272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59" name="Rectangle 273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22" name="Group 274"/>
          <p:cNvGrpSpPr>
            <a:grpSpLocks/>
          </p:cNvGrpSpPr>
          <p:nvPr/>
        </p:nvGrpSpPr>
        <p:grpSpPr bwMode="auto">
          <a:xfrm>
            <a:off x="5805488" y="4241800"/>
            <a:ext cx="144462" cy="304800"/>
            <a:chOff x="1966" y="1541"/>
            <a:chExt cx="3072" cy="192"/>
          </a:xfrm>
        </p:grpSpPr>
        <p:sp>
          <p:nvSpPr>
            <p:cNvPr id="15456" name="Rectangle 275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57" name="Rectangle 276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25" name="Group 277"/>
          <p:cNvGrpSpPr>
            <a:grpSpLocks/>
          </p:cNvGrpSpPr>
          <p:nvPr/>
        </p:nvGrpSpPr>
        <p:grpSpPr bwMode="auto">
          <a:xfrm>
            <a:off x="5969000" y="4238625"/>
            <a:ext cx="144463" cy="304800"/>
            <a:chOff x="1966" y="1541"/>
            <a:chExt cx="3072" cy="192"/>
          </a:xfrm>
        </p:grpSpPr>
        <p:sp>
          <p:nvSpPr>
            <p:cNvPr id="15454" name="Rectangle 278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55" name="Rectangle 279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28" name="Group 280"/>
          <p:cNvGrpSpPr>
            <a:grpSpLocks/>
          </p:cNvGrpSpPr>
          <p:nvPr/>
        </p:nvGrpSpPr>
        <p:grpSpPr bwMode="auto">
          <a:xfrm>
            <a:off x="6151563" y="4241800"/>
            <a:ext cx="144462" cy="304800"/>
            <a:chOff x="1966" y="1541"/>
            <a:chExt cx="3072" cy="192"/>
          </a:xfrm>
        </p:grpSpPr>
        <p:sp>
          <p:nvSpPr>
            <p:cNvPr id="15452" name="Rectangle 281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53" name="Rectangle 282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31" name="Group 283"/>
          <p:cNvGrpSpPr>
            <a:grpSpLocks/>
          </p:cNvGrpSpPr>
          <p:nvPr/>
        </p:nvGrpSpPr>
        <p:grpSpPr bwMode="auto">
          <a:xfrm>
            <a:off x="6315075" y="4238625"/>
            <a:ext cx="144463" cy="304800"/>
            <a:chOff x="1966" y="1541"/>
            <a:chExt cx="3072" cy="192"/>
          </a:xfrm>
        </p:grpSpPr>
        <p:sp>
          <p:nvSpPr>
            <p:cNvPr id="15450" name="Rectangle 284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51" name="Rectangle 285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34" name="Group 286"/>
          <p:cNvGrpSpPr>
            <a:grpSpLocks/>
          </p:cNvGrpSpPr>
          <p:nvPr/>
        </p:nvGrpSpPr>
        <p:grpSpPr bwMode="auto">
          <a:xfrm>
            <a:off x="6481763" y="4240213"/>
            <a:ext cx="144462" cy="304800"/>
            <a:chOff x="1966" y="1541"/>
            <a:chExt cx="3072" cy="192"/>
          </a:xfrm>
        </p:grpSpPr>
        <p:sp>
          <p:nvSpPr>
            <p:cNvPr id="15448" name="Rectangle 287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49" name="Rectangle 288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37" name="Group 289"/>
          <p:cNvGrpSpPr>
            <a:grpSpLocks/>
          </p:cNvGrpSpPr>
          <p:nvPr/>
        </p:nvGrpSpPr>
        <p:grpSpPr bwMode="auto">
          <a:xfrm>
            <a:off x="6645275" y="4237038"/>
            <a:ext cx="144463" cy="304800"/>
            <a:chOff x="1966" y="1541"/>
            <a:chExt cx="3072" cy="192"/>
          </a:xfrm>
        </p:grpSpPr>
        <p:sp>
          <p:nvSpPr>
            <p:cNvPr id="15446" name="Rectangle 290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47" name="Rectangle 291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40" name="Group 292"/>
          <p:cNvGrpSpPr>
            <a:grpSpLocks/>
          </p:cNvGrpSpPr>
          <p:nvPr/>
        </p:nvGrpSpPr>
        <p:grpSpPr bwMode="auto">
          <a:xfrm>
            <a:off x="6808788" y="4241800"/>
            <a:ext cx="144462" cy="304800"/>
            <a:chOff x="1966" y="1541"/>
            <a:chExt cx="3072" cy="192"/>
          </a:xfrm>
        </p:grpSpPr>
        <p:sp>
          <p:nvSpPr>
            <p:cNvPr id="15444" name="Rectangle 293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45" name="Rectangle 294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43" name="Group 295"/>
          <p:cNvGrpSpPr>
            <a:grpSpLocks/>
          </p:cNvGrpSpPr>
          <p:nvPr/>
        </p:nvGrpSpPr>
        <p:grpSpPr bwMode="auto">
          <a:xfrm>
            <a:off x="6972300" y="4238625"/>
            <a:ext cx="144463" cy="304800"/>
            <a:chOff x="1966" y="1541"/>
            <a:chExt cx="3072" cy="192"/>
          </a:xfrm>
        </p:grpSpPr>
        <p:sp>
          <p:nvSpPr>
            <p:cNvPr id="15442" name="Rectangle 296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43" name="Rectangle 297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46" name="Group 298"/>
          <p:cNvGrpSpPr>
            <a:grpSpLocks/>
          </p:cNvGrpSpPr>
          <p:nvPr/>
        </p:nvGrpSpPr>
        <p:grpSpPr bwMode="auto">
          <a:xfrm>
            <a:off x="7138988" y="4240213"/>
            <a:ext cx="144462" cy="304800"/>
            <a:chOff x="1966" y="1541"/>
            <a:chExt cx="3072" cy="192"/>
          </a:xfrm>
        </p:grpSpPr>
        <p:sp>
          <p:nvSpPr>
            <p:cNvPr id="15440" name="Rectangle 299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41" name="Rectangle 300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49" name="Group 301"/>
          <p:cNvGrpSpPr>
            <a:grpSpLocks/>
          </p:cNvGrpSpPr>
          <p:nvPr/>
        </p:nvGrpSpPr>
        <p:grpSpPr bwMode="auto">
          <a:xfrm>
            <a:off x="7302500" y="4237038"/>
            <a:ext cx="144463" cy="304800"/>
            <a:chOff x="1966" y="1541"/>
            <a:chExt cx="3072" cy="192"/>
          </a:xfrm>
        </p:grpSpPr>
        <p:sp>
          <p:nvSpPr>
            <p:cNvPr id="15438" name="Rectangle 302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39" name="Rectangle 303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52" name="Group 304"/>
          <p:cNvGrpSpPr>
            <a:grpSpLocks/>
          </p:cNvGrpSpPr>
          <p:nvPr/>
        </p:nvGrpSpPr>
        <p:grpSpPr bwMode="auto">
          <a:xfrm>
            <a:off x="7467600" y="4243388"/>
            <a:ext cx="144463" cy="304800"/>
            <a:chOff x="1966" y="1541"/>
            <a:chExt cx="3072" cy="192"/>
          </a:xfrm>
        </p:grpSpPr>
        <p:sp>
          <p:nvSpPr>
            <p:cNvPr id="15436" name="Rectangle 305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37" name="Rectangle 306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55" name="Group 307"/>
          <p:cNvGrpSpPr>
            <a:grpSpLocks/>
          </p:cNvGrpSpPr>
          <p:nvPr/>
        </p:nvGrpSpPr>
        <p:grpSpPr bwMode="auto">
          <a:xfrm>
            <a:off x="7631113" y="4240213"/>
            <a:ext cx="144462" cy="304800"/>
            <a:chOff x="1966" y="1541"/>
            <a:chExt cx="3072" cy="192"/>
          </a:xfrm>
        </p:grpSpPr>
        <p:sp>
          <p:nvSpPr>
            <p:cNvPr id="15434" name="Rectangle 308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35" name="Rectangle 309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58" name="Group 310"/>
          <p:cNvGrpSpPr>
            <a:grpSpLocks/>
          </p:cNvGrpSpPr>
          <p:nvPr/>
        </p:nvGrpSpPr>
        <p:grpSpPr bwMode="auto">
          <a:xfrm>
            <a:off x="7797800" y="4241800"/>
            <a:ext cx="144463" cy="304800"/>
            <a:chOff x="1966" y="1541"/>
            <a:chExt cx="3072" cy="192"/>
          </a:xfrm>
        </p:grpSpPr>
        <p:sp>
          <p:nvSpPr>
            <p:cNvPr id="15432" name="Rectangle 311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33" name="Rectangle 312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61" name="Group 313"/>
          <p:cNvGrpSpPr>
            <a:grpSpLocks/>
          </p:cNvGrpSpPr>
          <p:nvPr/>
        </p:nvGrpSpPr>
        <p:grpSpPr bwMode="auto">
          <a:xfrm>
            <a:off x="7961313" y="4238625"/>
            <a:ext cx="144462" cy="304800"/>
            <a:chOff x="1966" y="1541"/>
            <a:chExt cx="3072" cy="192"/>
          </a:xfrm>
        </p:grpSpPr>
        <p:sp>
          <p:nvSpPr>
            <p:cNvPr id="15430" name="Rectangle 314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31" name="Rectangle 315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64" name="Group 316"/>
          <p:cNvGrpSpPr>
            <a:grpSpLocks/>
          </p:cNvGrpSpPr>
          <p:nvPr/>
        </p:nvGrpSpPr>
        <p:grpSpPr bwMode="auto">
          <a:xfrm>
            <a:off x="8140700" y="4238625"/>
            <a:ext cx="144463" cy="304800"/>
            <a:chOff x="1966" y="1541"/>
            <a:chExt cx="3072" cy="192"/>
          </a:xfrm>
        </p:grpSpPr>
        <p:sp>
          <p:nvSpPr>
            <p:cNvPr id="15428" name="Rectangle 317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29" name="Rectangle 318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67" name="Group 319"/>
          <p:cNvGrpSpPr>
            <a:grpSpLocks/>
          </p:cNvGrpSpPr>
          <p:nvPr/>
        </p:nvGrpSpPr>
        <p:grpSpPr bwMode="auto">
          <a:xfrm>
            <a:off x="8304213" y="4235450"/>
            <a:ext cx="144462" cy="304800"/>
            <a:chOff x="1966" y="1541"/>
            <a:chExt cx="3072" cy="192"/>
          </a:xfrm>
        </p:grpSpPr>
        <p:sp>
          <p:nvSpPr>
            <p:cNvPr id="15426" name="Rectangle 320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27" name="Rectangle 321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233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0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00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00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00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00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00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00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00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00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00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00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00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00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00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00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00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00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00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00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00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00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00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00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00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00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00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00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00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00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00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00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00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00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00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000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000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000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0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00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000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000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000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000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000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00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00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00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100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000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00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000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000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000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000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000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000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000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000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1000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1000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000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000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00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00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000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000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Magnetic field caused by a current 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Consider a current-carrying wire as shown.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we place compasses around the wire we        discover that a magnetic field is produced                         which is tangent to a circle surrounding                          the wire.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This is a strange phenomenon: Namely, the                   magnetic field lines do not originate on the                          wire.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They encircle it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 They have no beginning,                    and no end.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Furthermore, if we reverse the direction of the                   current, the magnetic field lines will also reverse                   their directions.</a:t>
            </a:r>
          </a:p>
        </p:txBody>
      </p:sp>
      <p:sp>
        <p:nvSpPr>
          <p:cNvPr id="960521" name="Arc 9"/>
          <p:cNvSpPr>
            <a:spLocks/>
          </p:cNvSpPr>
          <p:nvPr/>
        </p:nvSpPr>
        <p:spPr bwMode="auto">
          <a:xfrm flipH="1" flipV="1">
            <a:off x="7599363" y="3873500"/>
            <a:ext cx="869950" cy="168275"/>
          </a:xfrm>
          <a:custGeom>
            <a:avLst/>
            <a:gdLst>
              <a:gd name="T0" fmla="*/ 0 w 43200"/>
              <a:gd name="T1" fmla="*/ 71934892 h 22151"/>
              <a:gd name="T2" fmla="*/ 2147483647 w 43200"/>
              <a:gd name="T3" fmla="*/ 73773132 h 22151"/>
              <a:gd name="T4" fmla="*/ 2147483647 w 43200"/>
              <a:gd name="T5" fmla="*/ 7193800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22" name="Arc 10"/>
          <p:cNvSpPr>
            <a:spLocks/>
          </p:cNvSpPr>
          <p:nvPr/>
        </p:nvSpPr>
        <p:spPr bwMode="auto">
          <a:xfrm flipH="1" flipV="1">
            <a:off x="7396163" y="3905250"/>
            <a:ext cx="1238250" cy="233363"/>
          </a:xfrm>
          <a:custGeom>
            <a:avLst/>
            <a:gdLst>
              <a:gd name="T0" fmla="*/ 0 w 43200"/>
              <a:gd name="T1" fmla="*/ 266065783 h 22151"/>
              <a:gd name="T2" fmla="*/ 2147483647 w 43200"/>
              <a:gd name="T3" fmla="*/ 272865148 h 22151"/>
              <a:gd name="T4" fmla="*/ 2147483647 w 43200"/>
              <a:gd name="T5" fmla="*/ 266077435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23" name="Arc 11"/>
          <p:cNvSpPr>
            <a:spLocks/>
          </p:cNvSpPr>
          <p:nvPr/>
        </p:nvSpPr>
        <p:spPr bwMode="auto">
          <a:xfrm flipH="1" flipV="1">
            <a:off x="7593013" y="2630488"/>
            <a:ext cx="869950" cy="168275"/>
          </a:xfrm>
          <a:custGeom>
            <a:avLst/>
            <a:gdLst>
              <a:gd name="T0" fmla="*/ 0 w 43200"/>
              <a:gd name="T1" fmla="*/ 71934892 h 22151"/>
              <a:gd name="T2" fmla="*/ 2147483647 w 43200"/>
              <a:gd name="T3" fmla="*/ 73773132 h 22151"/>
              <a:gd name="T4" fmla="*/ 2147483647 w 43200"/>
              <a:gd name="T5" fmla="*/ 7193800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24" name="Arc 12"/>
          <p:cNvSpPr>
            <a:spLocks/>
          </p:cNvSpPr>
          <p:nvPr/>
        </p:nvSpPr>
        <p:spPr bwMode="auto">
          <a:xfrm flipH="1" flipV="1">
            <a:off x="7389813" y="2662238"/>
            <a:ext cx="1238250" cy="233362"/>
          </a:xfrm>
          <a:custGeom>
            <a:avLst/>
            <a:gdLst>
              <a:gd name="T0" fmla="*/ 0 w 43200"/>
              <a:gd name="T1" fmla="*/ 266061167 h 22151"/>
              <a:gd name="T2" fmla="*/ 2147483647 w 43200"/>
              <a:gd name="T3" fmla="*/ 272860365 h 22151"/>
              <a:gd name="T4" fmla="*/ 2147483647 w 43200"/>
              <a:gd name="T5" fmla="*/ 266072819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60538" name="Picture 2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7775" y="1900238"/>
            <a:ext cx="860425" cy="467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60531" name="Group 19"/>
          <p:cNvGrpSpPr>
            <a:grpSpLocks/>
          </p:cNvGrpSpPr>
          <p:nvPr/>
        </p:nvGrpSpPr>
        <p:grpSpPr bwMode="auto">
          <a:xfrm>
            <a:off x="7737475" y="2832100"/>
            <a:ext cx="320675" cy="895350"/>
            <a:chOff x="3670" y="2016"/>
            <a:chExt cx="202" cy="564"/>
          </a:xfrm>
        </p:grpSpPr>
        <p:sp>
          <p:nvSpPr>
            <p:cNvPr id="16398" name="Line 20"/>
            <p:cNvSpPr>
              <a:spLocks noChangeShapeType="1"/>
            </p:cNvSpPr>
            <p:nvPr/>
          </p:nvSpPr>
          <p:spPr bwMode="auto">
            <a:xfrm>
              <a:off x="3853" y="2016"/>
              <a:ext cx="0" cy="5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Text Box 21"/>
            <p:cNvSpPr txBox="1">
              <a:spLocks noChangeArrowheads="1"/>
            </p:cNvSpPr>
            <p:nvPr/>
          </p:nvSpPr>
          <p:spPr bwMode="auto">
            <a:xfrm>
              <a:off x="3670" y="2200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i="1"/>
                <a:t>I</a:t>
              </a:r>
            </a:p>
          </p:txBody>
        </p:sp>
      </p:grpSp>
      <p:sp>
        <p:nvSpPr>
          <p:cNvPr id="960534" name="Arc 22"/>
          <p:cNvSpPr>
            <a:spLocks/>
          </p:cNvSpPr>
          <p:nvPr/>
        </p:nvSpPr>
        <p:spPr bwMode="auto">
          <a:xfrm rot="10800000" flipH="1" flipV="1">
            <a:off x="7588250" y="2492375"/>
            <a:ext cx="869950" cy="168275"/>
          </a:xfrm>
          <a:custGeom>
            <a:avLst/>
            <a:gdLst>
              <a:gd name="T0" fmla="*/ 0 w 43200"/>
              <a:gd name="T1" fmla="*/ 71934892 h 22151"/>
              <a:gd name="T2" fmla="*/ 2147483647 w 43200"/>
              <a:gd name="T3" fmla="*/ 73773132 h 22151"/>
              <a:gd name="T4" fmla="*/ 2147483647 w 43200"/>
              <a:gd name="T5" fmla="*/ 7193800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35" name="Arc 23"/>
          <p:cNvSpPr>
            <a:spLocks/>
          </p:cNvSpPr>
          <p:nvPr/>
        </p:nvSpPr>
        <p:spPr bwMode="auto">
          <a:xfrm rot="10800000" flipH="1" flipV="1">
            <a:off x="7397750" y="2338388"/>
            <a:ext cx="1238250" cy="342900"/>
          </a:xfrm>
          <a:custGeom>
            <a:avLst/>
            <a:gdLst>
              <a:gd name="T0" fmla="*/ 0 w 43200"/>
              <a:gd name="T1" fmla="*/ 1240309951 h 22151"/>
              <a:gd name="T2" fmla="*/ 2147483647 w 43200"/>
              <a:gd name="T3" fmla="*/ 1272008255 h 22151"/>
              <a:gd name="T4" fmla="*/ 2147483647 w 43200"/>
              <a:gd name="T5" fmla="*/ 1240365788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36" name="Arc 24"/>
          <p:cNvSpPr>
            <a:spLocks/>
          </p:cNvSpPr>
          <p:nvPr/>
        </p:nvSpPr>
        <p:spPr bwMode="auto">
          <a:xfrm rot="10800000" flipH="1" flipV="1">
            <a:off x="7594600" y="3725863"/>
            <a:ext cx="869950" cy="168275"/>
          </a:xfrm>
          <a:custGeom>
            <a:avLst/>
            <a:gdLst>
              <a:gd name="T0" fmla="*/ 0 w 43200"/>
              <a:gd name="T1" fmla="*/ 71934892 h 22151"/>
              <a:gd name="T2" fmla="*/ 2147483647 w 43200"/>
              <a:gd name="T3" fmla="*/ 73773132 h 22151"/>
              <a:gd name="T4" fmla="*/ 2147483647 w 43200"/>
              <a:gd name="T5" fmla="*/ 7193800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37" name="Arc 25"/>
          <p:cNvSpPr>
            <a:spLocks/>
          </p:cNvSpPr>
          <p:nvPr/>
        </p:nvSpPr>
        <p:spPr bwMode="auto">
          <a:xfrm rot="10800000" flipH="1" flipV="1">
            <a:off x="7404100" y="3581400"/>
            <a:ext cx="1238250" cy="342900"/>
          </a:xfrm>
          <a:custGeom>
            <a:avLst/>
            <a:gdLst>
              <a:gd name="T0" fmla="*/ 0 w 43200"/>
              <a:gd name="T1" fmla="*/ 1240309951 h 22151"/>
              <a:gd name="T2" fmla="*/ 2147483647 w 43200"/>
              <a:gd name="T3" fmla="*/ 1272008255 h 22151"/>
              <a:gd name="T4" fmla="*/ 2147483647 w 43200"/>
              <a:gd name="T5" fmla="*/ 1240365788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60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60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0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60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60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60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60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60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60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60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0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0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60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21" grpId="0" animBg="1"/>
      <p:bldP spid="960522" grpId="0" animBg="1"/>
      <p:bldP spid="960523" grpId="0" animBg="1"/>
      <p:bldP spid="960524" grpId="0" animBg="1"/>
      <p:bldP spid="960534" grpId="0" animBg="1"/>
      <p:bldP spid="960535" grpId="0" animBg="1"/>
      <p:bldP spid="960536" grpId="0" animBg="1"/>
      <p:bldP spid="9605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9957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Determining </a:t>
            </a:r>
            <a:r>
              <a:rPr lang="en-US" altLang="en-US" sz="2400" i="1" dirty="0">
                <a:solidFill>
                  <a:srgbClr val="333399"/>
                </a:solidFill>
              </a:rPr>
              <a:t>magnetic field</a:t>
            </a:r>
            <a:r>
              <a:rPr lang="en-US" altLang="en-US" sz="2400" i="1" dirty="0" smtClean="0">
                <a:solidFill>
                  <a:srgbClr val="333399"/>
                </a:solidFill>
              </a:rPr>
              <a:t> direction </a:t>
            </a:r>
            <a:r>
              <a:rPr lang="en-US" altLang="en-US" sz="2400" dirty="0" smtClean="0">
                <a:solidFill>
                  <a:srgbClr val="333399"/>
                </a:solidFill>
              </a:rPr>
              <a:t>– straight wire</a:t>
            </a:r>
            <a:endParaRPr lang="en-US" altLang="en-US" sz="2400" i="1" dirty="0" smtClean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There is a “right hand rule” for a current                            carrying wire which helps us remember                                      the direction of the B-field.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Imagine grasping the wire with your right                           hand in such a way that your extended                                 thumb points in the direction of the current.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Then your fingers will wrap around the                                   wire in the same direction as the B-field                                  lines.</a:t>
            </a:r>
          </a:p>
        </p:txBody>
      </p:sp>
      <p:pic>
        <p:nvPicPr>
          <p:cNvPr id="962576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9188" y="4310063"/>
            <a:ext cx="952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Group 43"/>
          <p:cNvGrpSpPr>
            <a:grpSpLocks/>
          </p:cNvGrpSpPr>
          <p:nvPr/>
        </p:nvGrpSpPr>
        <p:grpSpPr bwMode="auto">
          <a:xfrm>
            <a:off x="7389813" y="1900238"/>
            <a:ext cx="1252537" cy="4670425"/>
            <a:chOff x="4655" y="1197"/>
            <a:chExt cx="789" cy="2942"/>
          </a:xfrm>
        </p:grpSpPr>
        <p:sp>
          <p:nvSpPr>
            <p:cNvPr id="17416" name="Arc 31"/>
            <p:cNvSpPr>
              <a:spLocks/>
            </p:cNvSpPr>
            <p:nvPr/>
          </p:nvSpPr>
          <p:spPr bwMode="auto">
            <a:xfrm flipH="1" flipV="1">
              <a:off x="4787" y="2440"/>
              <a:ext cx="548" cy="10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Arc 32"/>
            <p:cNvSpPr>
              <a:spLocks/>
            </p:cNvSpPr>
            <p:nvPr/>
          </p:nvSpPr>
          <p:spPr bwMode="auto">
            <a:xfrm flipH="1" flipV="1">
              <a:off x="4659" y="2460"/>
              <a:ext cx="780" cy="147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Arc 33"/>
            <p:cNvSpPr>
              <a:spLocks/>
            </p:cNvSpPr>
            <p:nvPr/>
          </p:nvSpPr>
          <p:spPr bwMode="auto">
            <a:xfrm flipH="1" flipV="1">
              <a:off x="4783" y="1657"/>
              <a:ext cx="548" cy="10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Arc 34"/>
            <p:cNvSpPr>
              <a:spLocks/>
            </p:cNvSpPr>
            <p:nvPr/>
          </p:nvSpPr>
          <p:spPr bwMode="auto">
            <a:xfrm flipH="1" flipV="1">
              <a:off x="4655" y="1677"/>
              <a:ext cx="780" cy="147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0" name="Picture 3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" y="1197"/>
              <a:ext cx="542" cy="2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7421" name="Group 36"/>
            <p:cNvGrpSpPr>
              <a:grpSpLocks/>
            </p:cNvGrpSpPr>
            <p:nvPr/>
          </p:nvGrpSpPr>
          <p:grpSpPr bwMode="auto">
            <a:xfrm>
              <a:off x="4874" y="1784"/>
              <a:ext cx="202" cy="564"/>
              <a:chOff x="3670" y="2016"/>
              <a:chExt cx="202" cy="564"/>
            </a:xfrm>
          </p:grpSpPr>
          <p:sp>
            <p:nvSpPr>
              <p:cNvPr id="17426" name="Line 37"/>
              <p:cNvSpPr>
                <a:spLocks noChangeShapeType="1"/>
              </p:cNvSpPr>
              <p:nvPr/>
            </p:nvSpPr>
            <p:spPr bwMode="auto">
              <a:xfrm>
                <a:off x="3853" y="2016"/>
                <a:ext cx="0" cy="56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Text Box 38"/>
              <p:cNvSpPr txBox="1">
                <a:spLocks noChangeArrowheads="1"/>
              </p:cNvSpPr>
              <p:nvPr/>
            </p:nvSpPr>
            <p:spPr bwMode="auto">
              <a:xfrm>
                <a:off x="3670" y="2200"/>
                <a:ext cx="2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 i="1"/>
                  <a:t>I</a:t>
                </a:r>
              </a:p>
            </p:txBody>
          </p:sp>
        </p:grpSp>
        <p:sp>
          <p:nvSpPr>
            <p:cNvPr id="17422" name="Arc 39"/>
            <p:cNvSpPr>
              <a:spLocks/>
            </p:cNvSpPr>
            <p:nvPr/>
          </p:nvSpPr>
          <p:spPr bwMode="auto">
            <a:xfrm rot="10800000" flipH="1" flipV="1">
              <a:off x="4780" y="1570"/>
              <a:ext cx="548" cy="10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Arc 40"/>
            <p:cNvSpPr>
              <a:spLocks/>
            </p:cNvSpPr>
            <p:nvPr/>
          </p:nvSpPr>
          <p:spPr bwMode="auto">
            <a:xfrm rot="10800000" flipH="1" flipV="1">
              <a:off x="4660" y="1473"/>
              <a:ext cx="780" cy="21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Arc 41"/>
            <p:cNvSpPr>
              <a:spLocks/>
            </p:cNvSpPr>
            <p:nvPr/>
          </p:nvSpPr>
          <p:spPr bwMode="auto">
            <a:xfrm rot="10800000" flipH="1" flipV="1">
              <a:off x="4784" y="2347"/>
              <a:ext cx="548" cy="10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Arc 42"/>
            <p:cNvSpPr>
              <a:spLocks/>
            </p:cNvSpPr>
            <p:nvPr/>
          </p:nvSpPr>
          <p:spPr bwMode="auto">
            <a:xfrm rot="10800000" flipH="1" flipV="1">
              <a:off x="4664" y="2256"/>
              <a:ext cx="780" cy="21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62590" name="Picture 3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5075" y="4316413"/>
            <a:ext cx="847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4" name="Arc 44"/>
          <p:cNvSpPr>
            <a:spLocks/>
          </p:cNvSpPr>
          <p:nvPr/>
        </p:nvSpPr>
        <p:spPr bwMode="auto">
          <a:xfrm rot="10800000" flipH="1" flipV="1">
            <a:off x="7686675" y="4575175"/>
            <a:ext cx="641350" cy="223838"/>
          </a:xfrm>
          <a:custGeom>
            <a:avLst/>
            <a:gdLst>
              <a:gd name="T0" fmla="*/ 0 w 37780"/>
              <a:gd name="T1" fmla="*/ 76013105 h 22151"/>
              <a:gd name="T2" fmla="*/ 2147483647 w 37780"/>
              <a:gd name="T3" fmla="*/ 230969864 h 22151"/>
              <a:gd name="T4" fmla="*/ 1343725811 w 37780"/>
              <a:gd name="T5" fmla="*/ 225224379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780" h="22151" fill="none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</a:path>
              <a:path w="37780" h="22151" stroke="0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  <a:lnTo>
                  <a:pt x="16180" y="21600"/>
                </a:lnTo>
                <a:lnTo>
                  <a:pt x="0" y="7290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62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62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962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620" name="Group 12"/>
          <p:cNvGrpSpPr>
            <a:grpSpLocks/>
          </p:cNvGrpSpPr>
          <p:nvPr/>
        </p:nvGrpSpPr>
        <p:grpSpPr bwMode="auto">
          <a:xfrm>
            <a:off x="7715250" y="2614613"/>
            <a:ext cx="558800" cy="536575"/>
            <a:chOff x="2494" y="1840"/>
            <a:chExt cx="352" cy="338"/>
          </a:xfrm>
        </p:grpSpPr>
        <p:sp>
          <p:nvSpPr>
            <p:cNvPr id="18471" name="Oval 13"/>
            <p:cNvSpPr>
              <a:spLocks noChangeArrowheads="1"/>
            </p:cNvSpPr>
            <p:nvPr/>
          </p:nvSpPr>
          <p:spPr bwMode="auto">
            <a:xfrm>
              <a:off x="2515" y="1868"/>
              <a:ext cx="310" cy="3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72" name="Oval 14"/>
            <p:cNvSpPr>
              <a:spLocks noChangeArrowheads="1"/>
            </p:cNvSpPr>
            <p:nvPr/>
          </p:nvSpPr>
          <p:spPr bwMode="auto">
            <a:xfrm>
              <a:off x="2550" y="2030"/>
              <a:ext cx="239" cy="140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73" name="Oval 15"/>
            <p:cNvSpPr>
              <a:spLocks noChangeArrowheads="1"/>
            </p:cNvSpPr>
            <p:nvPr/>
          </p:nvSpPr>
          <p:spPr bwMode="auto">
            <a:xfrm>
              <a:off x="2599" y="2114"/>
              <a:ext cx="140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74" name="Freeform 16"/>
            <p:cNvSpPr>
              <a:spLocks/>
            </p:cNvSpPr>
            <p:nvPr/>
          </p:nvSpPr>
          <p:spPr bwMode="auto">
            <a:xfrm>
              <a:off x="2494" y="1840"/>
              <a:ext cx="343" cy="267"/>
            </a:xfrm>
            <a:custGeom>
              <a:avLst/>
              <a:gdLst>
                <a:gd name="T0" fmla="*/ 7 w 343"/>
                <a:gd name="T1" fmla="*/ 267 h 267"/>
                <a:gd name="T2" fmla="*/ 175 w 343"/>
                <a:gd name="T3" fmla="*/ 99 h 267"/>
                <a:gd name="T4" fmla="*/ 343 w 343"/>
                <a:gd name="T5" fmla="*/ 267 h 267"/>
                <a:gd name="T6" fmla="*/ 343 w 343"/>
                <a:gd name="T7" fmla="*/ 0 h 267"/>
                <a:gd name="T8" fmla="*/ 0 w 343"/>
                <a:gd name="T9" fmla="*/ 0 h 267"/>
                <a:gd name="T10" fmla="*/ 7 w 343"/>
                <a:gd name="T11" fmla="*/ 267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3" h="267">
                  <a:moveTo>
                    <a:pt x="7" y="267"/>
                  </a:moveTo>
                  <a:lnTo>
                    <a:pt x="175" y="99"/>
                  </a:lnTo>
                  <a:lnTo>
                    <a:pt x="343" y="267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7" y="2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17"/>
            <p:cNvSpPr>
              <a:spLocks/>
            </p:cNvSpPr>
            <p:nvPr/>
          </p:nvSpPr>
          <p:spPr bwMode="auto">
            <a:xfrm>
              <a:off x="2494" y="1982"/>
              <a:ext cx="352" cy="104"/>
            </a:xfrm>
            <a:custGeom>
              <a:avLst/>
              <a:gdLst>
                <a:gd name="T0" fmla="*/ 0 w 324"/>
                <a:gd name="T1" fmla="*/ 129 h 97"/>
                <a:gd name="T2" fmla="*/ 235 w 324"/>
                <a:gd name="T3" fmla="*/ 0 h 97"/>
                <a:gd name="T4" fmla="*/ 451 w 324"/>
                <a:gd name="T5" fmla="*/ 118 h 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4" h="97">
                  <a:moveTo>
                    <a:pt x="0" y="97"/>
                  </a:moveTo>
                  <a:lnTo>
                    <a:pt x="168" y="0"/>
                  </a:lnTo>
                  <a:lnTo>
                    <a:pt x="324" y="9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46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303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>
                <a:solidFill>
                  <a:srgbClr val="333399"/>
                </a:solidFill>
              </a:rPr>
              <a:t>Determining magnetic field direction </a:t>
            </a:r>
            <a:r>
              <a:rPr lang="en-US" altLang="en-US" sz="2400" dirty="0">
                <a:solidFill>
                  <a:srgbClr val="333399"/>
                </a:solidFill>
              </a:rPr>
              <a:t>– straight wire</a:t>
            </a:r>
            <a:endParaRPr lang="en-US" altLang="en-US" sz="2400" i="1" dirty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There are sketching conventions for drawing B-fields. They are as follows…</a:t>
            </a:r>
          </a:p>
        </p:txBody>
      </p:sp>
      <p:grpSp>
        <p:nvGrpSpPr>
          <p:cNvPr id="964612" name="Group 4"/>
          <p:cNvGrpSpPr>
            <a:grpSpLocks/>
          </p:cNvGrpSpPr>
          <p:nvPr/>
        </p:nvGrpSpPr>
        <p:grpSpPr bwMode="auto">
          <a:xfrm>
            <a:off x="7716838" y="3211513"/>
            <a:ext cx="981075" cy="3127375"/>
            <a:chOff x="2473" y="1679"/>
            <a:chExt cx="618" cy="2166"/>
          </a:xfrm>
        </p:grpSpPr>
        <p:grpSp>
          <p:nvGrpSpPr>
            <p:cNvPr id="18464" name="Group 5"/>
            <p:cNvGrpSpPr>
              <a:grpSpLocks/>
            </p:cNvGrpSpPr>
            <p:nvPr/>
          </p:nvGrpSpPr>
          <p:grpSpPr bwMode="auto">
            <a:xfrm>
              <a:off x="2473" y="1679"/>
              <a:ext cx="330" cy="2166"/>
              <a:chOff x="2473" y="1679"/>
              <a:chExt cx="330" cy="2166"/>
            </a:xfrm>
          </p:grpSpPr>
          <p:sp>
            <p:nvSpPr>
              <p:cNvPr id="964614" name="AutoShape 6"/>
              <p:cNvSpPr>
                <a:spLocks noChangeArrowheads="1"/>
              </p:cNvSpPr>
              <p:nvPr/>
            </p:nvSpPr>
            <p:spPr bwMode="auto">
              <a:xfrm>
                <a:off x="2480" y="1679"/>
                <a:ext cx="316" cy="583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006600">
                      <a:gamma/>
                      <a:shade val="46275"/>
                      <a:invGamma/>
                    </a:srgbClr>
                  </a:gs>
                  <a:gs pos="5000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67" name="Oval 7"/>
              <p:cNvSpPr>
                <a:spLocks noChangeArrowheads="1"/>
              </p:cNvSpPr>
              <p:nvPr/>
            </p:nvSpPr>
            <p:spPr bwMode="auto">
              <a:xfrm>
                <a:off x="2473" y="2234"/>
                <a:ext cx="330" cy="8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964616" name="Oval 8"/>
              <p:cNvSpPr>
                <a:spLocks noChangeArrowheads="1"/>
              </p:cNvSpPr>
              <p:nvPr/>
            </p:nvSpPr>
            <p:spPr bwMode="auto">
              <a:xfrm>
                <a:off x="2569" y="2253"/>
                <a:ext cx="133" cy="56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4617" name="Rectangle 9"/>
              <p:cNvSpPr>
                <a:spLocks noChangeArrowheads="1"/>
              </p:cNvSpPr>
              <p:nvPr/>
            </p:nvSpPr>
            <p:spPr bwMode="auto">
              <a:xfrm>
                <a:off x="2564" y="2276"/>
                <a:ext cx="133" cy="1545"/>
              </a:xfrm>
              <a:prstGeom prst="rect">
                <a:avLst/>
              </a:prstGeom>
              <a:gradFill rotWithShape="1">
                <a:gsLst>
                  <a:gs pos="0">
                    <a:srgbClr val="006600">
                      <a:gamma/>
                      <a:shade val="46275"/>
                      <a:invGamma/>
                    </a:srgbClr>
                  </a:gs>
                  <a:gs pos="5000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70" name="Oval 10"/>
              <p:cNvSpPr>
                <a:spLocks noChangeArrowheads="1"/>
              </p:cNvSpPr>
              <p:nvPr/>
            </p:nvSpPr>
            <p:spPr bwMode="auto">
              <a:xfrm>
                <a:off x="2559" y="3803"/>
                <a:ext cx="140" cy="4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8465" name="Text Box 11"/>
            <p:cNvSpPr txBox="1">
              <a:spLocks noChangeArrowheads="1"/>
            </p:cNvSpPr>
            <p:nvPr/>
          </p:nvSpPr>
          <p:spPr bwMode="auto">
            <a:xfrm>
              <a:off x="2836" y="1779"/>
              <a:ext cx="25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/>
                <a:t>B</a:t>
              </a:r>
            </a:p>
          </p:txBody>
        </p:sp>
      </p:grpSp>
      <p:sp>
        <p:nvSpPr>
          <p:cNvPr id="964626" name="AutoShape 18"/>
          <p:cNvSpPr>
            <a:spLocks noChangeArrowheads="1"/>
          </p:cNvSpPr>
          <p:nvPr/>
        </p:nvSpPr>
        <p:spPr bwMode="auto">
          <a:xfrm flipH="1">
            <a:off x="4137025" y="2982913"/>
            <a:ext cx="2287588" cy="1138237"/>
          </a:xfrm>
          <a:prstGeom prst="rightArrow">
            <a:avLst>
              <a:gd name="adj1" fmla="val 50000"/>
              <a:gd name="adj2" fmla="val 50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64627" name="Group 19"/>
          <p:cNvGrpSpPr>
            <a:grpSpLocks/>
          </p:cNvGrpSpPr>
          <p:nvPr/>
        </p:nvGrpSpPr>
        <p:grpSpPr bwMode="auto">
          <a:xfrm>
            <a:off x="2595563" y="2959100"/>
            <a:ext cx="368300" cy="368300"/>
            <a:chOff x="3997" y="1693"/>
            <a:chExt cx="232" cy="232"/>
          </a:xfrm>
        </p:grpSpPr>
        <p:sp>
          <p:nvSpPr>
            <p:cNvPr id="18462" name="Oval 20"/>
            <p:cNvSpPr>
              <a:spLocks noChangeArrowheads="1"/>
            </p:cNvSpPr>
            <p:nvPr/>
          </p:nvSpPr>
          <p:spPr bwMode="auto">
            <a:xfrm>
              <a:off x="3997" y="1693"/>
              <a:ext cx="232" cy="232"/>
            </a:xfrm>
            <a:prstGeom prst="ellips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63" name="Oval 21"/>
            <p:cNvSpPr>
              <a:spLocks noChangeArrowheads="1"/>
            </p:cNvSpPr>
            <p:nvPr/>
          </p:nvSpPr>
          <p:spPr bwMode="auto">
            <a:xfrm>
              <a:off x="4074" y="1770"/>
              <a:ext cx="70" cy="70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4630" name="Group 22"/>
          <p:cNvGrpSpPr>
            <a:grpSpLocks/>
          </p:cNvGrpSpPr>
          <p:nvPr/>
        </p:nvGrpSpPr>
        <p:grpSpPr bwMode="auto">
          <a:xfrm flipV="1">
            <a:off x="7712075" y="6464300"/>
            <a:ext cx="558800" cy="536575"/>
            <a:chOff x="2494" y="1840"/>
            <a:chExt cx="352" cy="338"/>
          </a:xfrm>
        </p:grpSpPr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2515" y="1868"/>
              <a:ext cx="310" cy="3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 altLang="en-US"/>
            </a:p>
          </p:txBody>
        </p:sp>
        <p:sp>
          <p:nvSpPr>
            <p:cNvPr id="18458" name="Oval 24"/>
            <p:cNvSpPr>
              <a:spLocks noChangeArrowheads="1"/>
            </p:cNvSpPr>
            <p:nvPr/>
          </p:nvSpPr>
          <p:spPr bwMode="auto">
            <a:xfrm>
              <a:off x="2550" y="2030"/>
              <a:ext cx="239" cy="140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 altLang="en-US"/>
            </a:p>
          </p:txBody>
        </p:sp>
        <p:sp>
          <p:nvSpPr>
            <p:cNvPr id="18459" name="Oval 25"/>
            <p:cNvSpPr>
              <a:spLocks noChangeArrowheads="1"/>
            </p:cNvSpPr>
            <p:nvPr/>
          </p:nvSpPr>
          <p:spPr bwMode="auto">
            <a:xfrm>
              <a:off x="2599" y="2114"/>
              <a:ext cx="140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 altLang="en-US"/>
            </a:p>
          </p:txBody>
        </p:sp>
        <p:sp>
          <p:nvSpPr>
            <p:cNvPr id="18460" name="Freeform 26"/>
            <p:cNvSpPr>
              <a:spLocks/>
            </p:cNvSpPr>
            <p:nvPr/>
          </p:nvSpPr>
          <p:spPr bwMode="auto">
            <a:xfrm>
              <a:off x="2494" y="1840"/>
              <a:ext cx="343" cy="267"/>
            </a:xfrm>
            <a:custGeom>
              <a:avLst/>
              <a:gdLst>
                <a:gd name="T0" fmla="*/ 7 w 343"/>
                <a:gd name="T1" fmla="*/ 267 h 267"/>
                <a:gd name="T2" fmla="*/ 175 w 343"/>
                <a:gd name="T3" fmla="*/ 99 h 267"/>
                <a:gd name="T4" fmla="*/ 343 w 343"/>
                <a:gd name="T5" fmla="*/ 267 h 267"/>
                <a:gd name="T6" fmla="*/ 343 w 343"/>
                <a:gd name="T7" fmla="*/ 0 h 267"/>
                <a:gd name="T8" fmla="*/ 0 w 343"/>
                <a:gd name="T9" fmla="*/ 0 h 267"/>
                <a:gd name="T10" fmla="*/ 7 w 343"/>
                <a:gd name="T11" fmla="*/ 267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3" h="267">
                  <a:moveTo>
                    <a:pt x="7" y="267"/>
                  </a:moveTo>
                  <a:lnTo>
                    <a:pt x="175" y="99"/>
                  </a:lnTo>
                  <a:lnTo>
                    <a:pt x="343" y="267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7" y="2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7"/>
            <p:cNvSpPr>
              <a:spLocks/>
            </p:cNvSpPr>
            <p:nvPr/>
          </p:nvSpPr>
          <p:spPr bwMode="auto">
            <a:xfrm>
              <a:off x="2494" y="1982"/>
              <a:ext cx="352" cy="104"/>
            </a:xfrm>
            <a:custGeom>
              <a:avLst/>
              <a:gdLst>
                <a:gd name="T0" fmla="*/ 0 w 324"/>
                <a:gd name="T1" fmla="*/ 129 h 97"/>
                <a:gd name="T2" fmla="*/ 235 w 324"/>
                <a:gd name="T3" fmla="*/ 0 h 97"/>
                <a:gd name="T4" fmla="*/ 451 w 324"/>
                <a:gd name="T5" fmla="*/ 118 h 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4" h="97">
                  <a:moveTo>
                    <a:pt x="0" y="97"/>
                  </a:moveTo>
                  <a:lnTo>
                    <a:pt x="168" y="0"/>
                  </a:lnTo>
                  <a:lnTo>
                    <a:pt x="324" y="9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4636" name="AutoShape 28"/>
          <p:cNvSpPr>
            <a:spLocks noChangeArrowheads="1"/>
          </p:cNvSpPr>
          <p:nvPr/>
        </p:nvSpPr>
        <p:spPr bwMode="auto">
          <a:xfrm flipH="1">
            <a:off x="4216400" y="5156200"/>
            <a:ext cx="2287588" cy="1138238"/>
          </a:xfrm>
          <a:prstGeom prst="rightArrow">
            <a:avLst>
              <a:gd name="adj1" fmla="val 50000"/>
              <a:gd name="adj2" fmla="val 50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64637" name="Group 29"/>
          <p:cNvGrpSpPr>
            <a:grpSpLocks/>
          </p:cNvGrpSpPr>
          <p:nvPr/>
        </p:nvGrpSpPr>
        <p:grpSpPr bwMode="auto">
          <a:xfrm>
            <a:off x="2592388" y="5899150"/>
            <a:ext cx="368300" cy="368300"/>
            <a:chOff x="3995" y="3545"/>
            <a:chExt cx="232" cy="232"/>
          </a:xfrm>
        </p:grpSpPr>
        <p:sp>
          <p:nvSpPr>
            <p:cNvPr id="18453" name="Oval 30"/>
            <p:cNvSpPr>
              <a:spLocks noChangeArrowheads="1"/>
            </p:cNvSpPr>
            <p:nvPr/>
          </p:nvSpPr>
          <p:spPr bwMode="auto">
            <a:xfrm>
              <a:off x="3995" y="3545"/>
              <a:ext cx="232" cy="232"/>
            </a:xfrm>
            <a:prstGeom prst="ellips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18454" name="Group 31"/>
            <p:cNvGrpSpPr>
              <a:grpSpLocks/>
            </p:cNvGrpSpPr>
            <p:nvPr/>
          </p:nvGrpSpPr>
          <p:grpSpPr bwMode="auto">
            <a:xfrm>
              <a:off x="4033" y="3582"/>
              <a:ext cx="151" cy="155"/>
              <a:chOff x="4349" y="3083"/>
              <a:chExt cx="239" cy="246"/>
            </a:xfrm>
          </p:grpSpPr>
          <p:sp>
            <p:nvSpPr>
              <p:cNvPr id="18455" name="Line 32"/>
              <p:cNvSpPr>
                <a:spLocks noChangeShapeType="1"/>
              </p:cNvSpPr>
              <p:nvPr/>
            </p:nvSpPr>
            <p:spPr bwMode="auto">
              <a:xfrm flipV="1">
                <a:off x="4349" y="3090"/>
                <a:ext cx="239" cy="239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Line 33"/>
              <p:cNvSpPr>
                <a:spLocks noChangeShapeType="1"/>
              </p:cNvSpPr>
              <p:nvPr/>
            </p:nvSpPr>
            <p:spPr bwMode="auto">
              <a:xfrm>
                <a:off x="4349" y="3083"/>
                <a:ext cx="239" cy="239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64642" name="Text Box 34"/>
          <p:cNvSpPr txBox="1">
            <a:spLocks noChangeArrowheads="1"/>
          </p:cNvSpPr>
          <p:nvPr/>
        </p:nvSpPr>
        <p:spPr bwMode="auto">
          <a:xfrm>
            <a:off x="1908175" y="29591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OR</a:t>
            </a:r>
          </a:p>
        </p:txBody>
      </p:sp>
      <p:sp>
        <p:nvSpPr>
          <p:cNvPr id="964643" name="Oval 35"/>
          <p:cNvSpPr>
            <a:spLocks noChangeArrowheads="1"/>
          </p:cNvSpPr>
          <p:nvPr/>
        </p:nvSpPr>
        <p:spPr bwMode="auto">
          <a:xfrm>
            <a:off x="1412875" y="3081338"/>
            <a:ext cx="111125" cy="111125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64644" name="Group 36"/>
          <p:cNvGrpSpPr>
            <a:grpSpLocks/>
          </p:cNvGrpSpPr>
          <p:nvPr/>
        </p:nvGrpSpPr>
        <p:grpSpPr bwMode="auto">
          <a:xfrm>
            <a:off x="1182688" y="5884863"/>
            <a:ext cx="368300" cy="368300"/>
            <a:chOff x="3995" y="3545"/>
            <a:chExt cx="232" cy="232"/>
          </a:xfrm>
        </p:grpSpPr>
        <p:sp>
          <p:nvSpPr>
            <p:cNvPr id="18449" name="Oval 37"/>
            <p:cNvSpPr>
              <a:spLocks noChangeArrowheads="1"/>
            </p:cNvSpPr>
            <p:nvPr/>
          </p:nvSpPr>
          <p:spPr bwMode="auto">
            <a:xfrm>
              <a:off x="3995" y="3545"/>
              <a:ext cx="232" cy="2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18450" name="Group 38"/>
            <p:cNvGrpSpPr>
              <a:grpSpLocks/>
            </p:cNvGrpSpPr>
            <p:nvPr/>
          </p:nvGrpSpPr>
          <p:grpSpPr bwMode="auto">
            <a:xfrm>
              <a:off x="4033" y="3582"/>
              <a:ext cx="151" cy="155"/>
              <a:chOff x="4349" y="3083"/>
              <a:chExt cx="239" cy="246"/>
            </a:xfrm>
          </p:grpSpPr>
          <p:sp>
            <p:nvSpPr>
              <p:cNvPr id="18451" name="Line 39"/>
              <p:cNvSpPr>
                <a:spLocks noChangeShapeType="1"/>
              </p:cNvSpPr>
              <p:nvPr/>
            </p:nvSpPr>
            <p:spPr bwMode="auto">
              <a:xfrm flipV="1">
                <a:off x="4349" y="3090"/>
                <a:ext cx="239" cy="239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Line 40"/>
              <p:cNvSpPr>
                <a:spLocks noChangeShapeType="1"/>
              </p:cNvSpPr>
              <p:nvPr/>
            </p:nvSpPr>
            <p:spPr bwMode="auto">
              <a:xfrm>
                <a:off x="4349" y="3083"/>
                <a:ext cx="239" cy="239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64649" name="Text Box 41"/>
          <p:cNvSpPr txBox="1">
            <a:spLocks noChangeArrowheads="1"/>
          </p:cNvSpPr>
          <p:nvPr/>
        </p:nvSpPr>
        <p:spPr bwMode="auto">
          <a:xfrm>
            <a:off x="1838325" y="58547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OR</a:t>
            </a:r>
          </a:p>
        </p:txBody>
      </p:sp>
      <p:sp>
        <p:nvSpPr>
          <p:cNvPr id="964650" name="Text Box 42"/>
          <p:cNvSpPr txBox="1">
            <a:spLocks noChangeArrowheads="1"/>
          </p:cNvSpPr>
          <p:nvPr/>
        </p:nvSpPr>
        <p:spPr bwMode="auto">
          <a:xfrm>
            <a:off x="952500" y="3351213"/>
            <a:ext cx="25574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View from head of B-field</a:t>
            </a:r>
          </a:p>
        </p:txBody>
      </p:sp>
      <p:sp>
        <p:nvSpPr>
          <p:cNvPr id="964651" name="Text Box 43"/>
          <p:cNvSpPr txBox="1">
            <a:spLocks noChangeArrowheads="1"/>
          </p:cNvSpPr>
          <p:nvPr/>
        </p:nvSpPr>
        <p:spPr bwMode="auto">
          <a:xfrm>
            <a:off x="947738" y="5005388"/>
            <a:ext cx="2413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View from tail of B-field</a:t>
            </a:r>
          </a:p>
        </p:txBody>
      </p:sp>
      <p:sp>
        <p:nvSpPr>
          <p:cNvPr id="45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64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64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4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4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4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64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4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4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4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964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964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4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4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96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96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64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64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26" grpId="0" animBg="1"/>
      <p:bldP spid="964636" grpId="0" animBg="1"/>
      <p:bldP spid="964643" grpId="0" animBg="1"/>
      <p:bldP spid="964650" grpId="0"/>
      <p:bldP spid="9646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024" name="Rectangle 368"/>
          <p:cNvSpPr>
            <a:spLocks noChangeArrowheads="1"/>
          </p:cNvSpPr>
          <p:nvPr/>
        </p:nvSpPr>
        <p:spPr bwMode="auto">
          <a:xfrm>
            <a:off x="682625" y="5632450"/>
            <a:ext cx="7777163" cy="12255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The field gets weaker the farther you are from                       the wire. How can you tell from the picture?</a:t>
            </a:r>
          </a:p>
        </p:txBody>
      </p:sp>
      <p:sp>
        <p:nvSpPr>
          <p:cNvPr id="966700" name="Rectangle 44"/>
          <p:cNvSpPr>
            <a:spLocks noChangeArrowheads="1"/>
          </p:cNvSpPr>
          <p:nvPr/>
        </p:nvSpPr>
        <p:spPr bwMode="auto">
          <a:xfrm>
            <a:off x="674688" y="1988457"/>
            <a:ext cx="7772400" cy="367415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EXAMPLE: Using the drawing conventions                            just shown, sketch in the B-field for the                                current-carrying wire shown here.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SOLUTION: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Use the right hand rule to determine the                        direction, then sketch in the field symbols.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Note that on right the side of the wire the                                     B-field enters the slide.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On the left side the B-field exits the slide.</a:t>
            </a:r>
          </a:p>
        </p:txBody>
      </p:sp>
      <p:sp>
        <p:nvSpPr>
          <p:cNvPr id="966722" name="Arc 66"/>
          <p:cNvSpPr>
            <a:spLocks/>
          </p:cNvSpPr>
          <p:nvPr/>
        </p:nvSpPr>
        <p:spPr bwMode="auto">
          <a:xfrm rot="10800000" flipH="1" flipV="1">
            <a:off x="7588250" y="5064125"/>
            <a:ext cx="869950" cy="168275"/>
          </a:xfrm>
          <a:custGeom>
            <a:avLst/>
            <a:gdLst>
              <a:gd name="T0" fmla="*/ 0 w 43200"/>
              <a:gd name="T1" fmla="*/ 71934892 h 22151"/>
              <a:gd name="T2" fmla="*/ 2147483647 w 43200"/>
              <a:gd name="T3" fmla="*/ 73773132 h 22151"/>
              <a:gd name="T4" fmla="*/ 2147483647 w 43200"/>
              <a:gd name="T5" fmla="*/ 7193800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723" name="Arc 67"/>
          <p:cNvSpPr>
            <a:spLocks/>
          </p:cNvSpPr>
          <p:nvPr/>
        </p:nvSpPr>
        <p:spPr bwMode="auto">
          <a:xfrm rot="10800000" flipH="1" flipV="1">
            <a:off x="7397750" y="4910138"/>
            <a:ext cx="1238250" cy="342900"/>
          </a:xfrm>
          <a:custGeom>
            <a:avLst/>
            <a:gdLst>
              <a:gd name="T0" fmla="*/ 0 w 43200"/>
              <a:gd name="T1" fmla="*/ 1240309951 h 22151"/>
              <a:gd name="T2" fmla="*/ 2147483647 w 43200"/>
              <a:gd name="T3" fmla="*/ 1272008255 h 22151"/>
              <a:gd name="T4" fmla="*/ 2147483647 w 43200"/>
              <a:gd name="T5" fmla="*/ 1240365788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66726" name="Picture 7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6350" y="4513263"/>
            <a:ext cx="952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685800" y="1549400"/>
            <a:ext cx="7772400" cy="468086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>
                <a:solidFill>
                  <a:srgbClr val="333399"/>
                </a:solidFill>
              </a:rPr>
              <a:t>Determining magnetic field direction </a:t>
            </a:r>
            <a:r>
              <a:rPr lang="en-US" altLang="en-US" dirty="0">
                <a:solidFill>
                  <a:srgbClr val="333399"/>
                </a:solidFill>
              </a:rPr>
              <a:t>– straight wire</a:t>
            </a:r>
            <a:endParaRPr lang="en-US" altLang="en-US" i="1" dirty="0">
              <a:solidFill>
                <a:srgbClr val="333399"/>
              </a:solidFill>
            </a:endParaRPr>
          </a:p>
        </p:txBody>
      </p:sp>
      <p:pic>
        <p:nvPicPr>
          <p:cNvPr id="966718" name="Picture 6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7775" y="1966913"/>
            <a:ext cx="860425" cy="467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66719" name="Group 63"/>
          <p:cNvGrpSpPr>
            <a:grpSpLocks/>
          </p:cNvGrpSpPr>
          <p:nvPr/>
        </p:nvGrpSpPr>
        <p:grpSpPr bwMode="auto">
          <a:xfrm>
            <a:off x="7737475" y="4641850"/>
            <a:ext cx="320675" cy="895350"/>
            <a:chOff x="3670" y="2016"/>
            <a:chExt cx="202" cy="564"/>
          </a:xfrm>
        </p:grpSpPr>
        <p:sp>
          <p:nvSpPr>
            <p:cNvPr id="19629" name="Line 64"/>
            <p:cNvSpPr>
              <a:spLocks noChangeShapeType="1"/>
            </p:cNvSpPr>
            <p:nvPr/>
          </p:nvSpPr>
          <p:spPr bwMode="auto">
            <a:xfrm>
              <a:off x="3853" y="2016"/>
              <a:ext cx="0" cy="5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Text Box 65"/>
            <p:cNvSpPr txBox="1">
              <a:spLocks noChangeArrowheads="1"/>
            </p:cNvSpPr>
            <p:nvPr/>
          </p:nvSpPr>
          <p:spPr bwMode="auto">
            <a:xfrm>
              <a:off x="3670" y="2200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i="1"/>
                <a:t>I</a:t>
              </a:r>
            </a:p>
          </p:txBody>
        </p:sp>
      </p:grpSp>
      <p:pic>
        <p:nvPicPr>
          <p:cNvPr id="966727" name="Picture 7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1588" y="5249863"/>
            <a:ext cx="847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6945" name="Group 289"/>
          <p:cNvGrpSpPr>
            <a:grpSpLocks/>
          </p:cNvGrpSpPr>
          <p:nvPr/>
        </p:nvGrpSpPr>
        <p:grpSpPr bwMode="auto">
          <a:xfrm>
            <a:off x="8080375" y="2749550"/>
            <a:ext cx="101600" cy="1749425"/>
            <a:chOff x="3307" y="1859"/>
            <a:chExt cx="64" cy="1102"/>
          </a:xfrm>
        </p:grpSpPr>
        <p:grpSp>
          <p:nvGrpSpPr>
            <p:cNvPr id="19593" name="Group 73"/>
            <p:cNvGrpSpPr>
              <a:grpSpLocks/>
            </p:cNvGrpSpPr>
            <p:nvPr/>
          </p:nvGrpSpPr>
          <p:grpSpPr bwMode="auto">
            <a:xfrm>
              <a:off x="3309" y="1960"/>
              <a:ext cx="42" cy="42"/>
              <a:chOff x="2185" y="2697"/>
              <a:chExt cx="126" cy="126"/>
            </a:xfrm>
          </p:grpSpPr>
          <p:sp>
            <p:nvSpPr>
              <p:cNvPr id="19627" name="Line 7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8" name="Line 7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4" name="Group 91"/>
            <p:cNvGrpSpPr>
              <a:grpSpLocks/>
            </p:cNvGrpSpPr>
            <p:nvPr/>
          </p:nvGrpSpPr>
          <p:grpSpPr bwMode="auto">
            <a:xfrm>
              <a:off x="3307" y="1859"/>
              <a:ext cx="42" cy="42"/>
              <a:chOff x="2185" y="2697"/>
              <a:chExt cx="126" cy="126"/>
            </a:xfrm>
          </p:grpSpPr>
          <p:sp>
            <p:nvSpPr>
              <p:cNvPr id="19625" name="Line 9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6" name="Line 9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5" name="Group 109"/>
            <p:cNvGrpSpPr>
              <a:grpSpLocks/>
            </p:cNvGrpSpPr>
            <p:nvPr/>
          </p:nvGrpSpPr>
          <p:grpSpPr bwMode="auto">
            <a:xfrm>
              <a:off x="3314" y="2154"/>
              <a:ext cx="42" cy="42"/>
              <a:chOff x="2185" y="2697"/>
              <a:chExt cx="126" cy="126"/>
            </a:xfrm>
          </p:grpSpPr>
          <p:sp>
            <p:nvSpPr>
              <p:cNvPr id="19623" name="Line 11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4" name="Line 11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6" name="Group 127"/>
            <p:cNvGrpSpPr>
              <a:grpSpLocks/>
            </p:cNvGrpSpPr>
            <p:nvPr/>
          </p:nvGrpSpPr>
          <p:grpSpPr bwMode="auto">
            <a:xfrm>
              <a:off x="3312" y="2060"/>
              <a:ext cx="42" cy="42"/>
              <a:chOff x="2185" y="2697"/>
              <a:chExt cx="126" cy="126"/>
            </a:xfrm>
          </p:grpSpPr>
          <p:sp>
            <p:nvSpPr>
              <p:cNvPr id="19621" name="Line 12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2" name="Line 12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7" name="Group 145"/>
            <p:cNvGrpSpPr>
              <a:grpSpLocks/>
            </p:cNvGrpSpPr>
            <p:nvPr/>
          </p:nvGrpSpPr>
          <p:grpSpPr bwMode="auto">
            <a:xfrm>
              <a:off x="3319" y="2341"/>
              <a:ext cx="42" cy="42"/>
              <a:chOff x="2185" y="2697"/>
              <a:chExt cx="126" cy="126"/>
            </a:xfrm>
          </p:grpSpPr>
          <p:sp>
            <p:nvSpPr>
              <p:cNvPr id="19619" name="Line 14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0" name="Line 14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8" name="Group 163"/>
            <p:cNvGrpSpPr>
              <a:grpSpLocks/>
            </p:cNvGrpSpPr>
            <p:nvPr/>
          </p:nvGrpSpPr>
          <p:grpSpPr bwMode="auto">
            <a:xfrm>
              <a:off x="3317" y="2247"/>
              <a:ext cx="42" cy="42"/>
              <a:chOff x="2185" y="2697"/>
              <a:chExt cx="126" cy="126"/>
            </a:xfrm>
          </p:grpSpPr>
          <p:sp>
            <p:nvSpPr>
              <p:cNvPr id="19617" name="Line 16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8" name="Line 16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9" name="Group 181"/>
            <p:cNvGrpSpPr>
              <a:grpSpLocks/>
            </p:cNvGrpSpPr>
            <p:nvPr/>
          </p:nvGrpSpPr>
          <p:grpSpPr bwMode="auto">
            <a:xfrm>
              <a:off x="3324" y="2535"/>
              <a:ext cx="42" cy="42"/>
              <a:chOff x="2185" y="2697"/>
              <a:chExt cx="126" cy="126"/>
            </a:xfrm>
          </p:grpSpPr>
          <p:sp>
            <p:nvSpPr>
              <p:cNvPr id="19615" name="Line 18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6" name="Line 18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00" name="Group 199"/>
            <p:cNvGrpSpPr>
              <a:grpSpLocks/>
            </p:cNvGrpSpPr>
            <p:nvPr/>
          </p:nvGrpSpPr>
          <p:grpSpPr bwMode="auto">
            <a:xfrm>
              <a:off x="3322" y="2434"/>
              <a:ext cx="42" cy="42"/>
              <a:chOff x="2185" y="2697"/>
              <a:chExt cx="126" cy="126"/>
            </a:xfrm>
          </p:grpSpPr>
          <p:sp>
            <p:nvSpPr>
              <p:cNvPr id="19613" name="Line 20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4" name="Line 20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01" name="Group 217"/>
            <p:cNvGrpSpPr>
              <a:grpSpLocks/>
            </p:cNvGrpSpPr>
            <p:nvPr/>
          </p:nvGrpSpPr>
          <p:grpSpPr bwMode="auto">
            <a:xfrm>
              <a:off x="3324" y="2725"/>
              <a:ext cx="42" cy="42"/>
              <a:chOff x="2185" y="2697"/>
              <a:chExt cx="126" cy="126"/>
            </a:xfrm>
          </p:grpSpPr>
          <p:sp>
            <p:nvSpPr>
              <p:cNvPr id="19611" name="Line 21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2" name="Line 21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02" name="Group 235"/>
            <p:cNvGrpSpPr>
              <a:grpSpLocks/>
            </p:cNvGrpSpPr>
            <p:nvPr/>
          </p:nvGrpSpPr>
          <p:grpSpPr bwMode="auto">
            <a:xfrm>
              <a:off x="3322" y="2631"/>
              <a:ext cx="42" cy="42"/>
              <a:chOff x="2185" y="2697"/>
              <a:chExt cx="126" cy="126"/>
            </a:xfrm>
          </p:grpSpPr>
          <p:sp>
            <p:nvSpPr>
              <p:cNvPr id="19609" name="Line 23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0" name="Line 23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03" name="Group 253"/>
            <p:cNvGrpSpPr>
              <a:grpSpLocks/>
            </p:cNvGrpSpPr>
            <p:nvPr/>
          </p:nvGrpSpPr>
          <p:grpSpPr bwMode="auto">
            <a:xfrm>
              <a:off x="3329" y="2919"/>
              <a:ext cx="42" cy="42"/>
              <a:chOff x="2185" y="2697"/>
              <a:chExt cx="126" cy="126"/>
            </a:xfrm>
          </p:grpSpPr>
          <p:sp>
            <p:nvSpPr>
              <p:cNvPr id="19607" name="Line 25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8" name="Line 25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04" name="Group 271"/>
            <p:cNvGrpSpPr>
              <a:grpSpLocks/>
            </p:cNvGrpSpPr>
            <p:nvPr/>
          </p:nvGrpSpPr>
          <p:grpSpPr bwMode="auto">
            <a:xfrm>
              <a:off x="3327" y="2818"/>
              <a:ext cx="42" cy="42"/>
              <a:chOff x="2185" y="2697"/>
              <a:chExt cx="126" cy="126"/>
            </a:xfrm>
          </p:grpSpPr>
          <p:sp>
            <p:nvSpPr>
              <p:cNvPr id="19605" name="Line 27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6" name="Line 27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6946" name="Group 290"/>
          <p:cNvGrpSpPr>
            <a:grpSpLocks/>
          </p:cNvGrpSpPr>
          <p:nvPr/>
        </p:nvGrpSpPr>
        <p:grpSpPr bwMode="auto">
          <a:xfrm>
            <a:off x="8329613" y="2746375"/>
            <a:ext cx="101600" cy="1749425"/>
            <a:chOff x="3424" y="1863"/>
            <a:chExt cx="64" cy="1102"/>
          </a:xfrm>
        </p:grpSpPr>
        <p:grpSp>
          <p:nvGrpSpPr>
            <p:cNvPr id="19557" name="Group 76"/>
            <p:cNvGrpSpPr>
              <a:grpSpLocks/>
            </p:cNvGrpSpPr>
            <p:nvPr/>
          </p:nvGrpSpPr>
          <p:grpSpPr bwMode="auto">
            <a:xfrm>
              <a:off x="3426" y="1964"/>
              <a:ext cx="42" cy="42"/>
              <a:chOff x="2185" y="2697"/>
              <a:chExt cx="126" cy="126"/>
            </a:xfrm>
          </p:grpSpPr>
          <p:sp>
            <p:nvSpPr>
              <p:cNvPr id="19591" name="Line 7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2" name="Line 7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58" name="Group 94"/>
            <p:cNvGrpSpPr>
              <a:grpSpLocks/>
            </p:cNvGrpSpPr>
            <p:nvPr/>
          </p:nvGrpSpPr>
          <p:grpSpPr bwMode="auto">
            <a:xfrm>
              <a:off x="3424" y="1863"/>
              <a:ext cx="42" cy="42"/>
              <a:chOff x="2185" y="2697"/>
              <a:chExt cx="126" cy="126"/>
            </a:xfrm>
          </p:grpSpPr>
          <p:sp>
            <p:nvSpPr>
              <p:cNvPr id="19589" name="Line 9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0" name="Line 9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59" name="Group 112"/>
            <p:cNvGrpSpPr>
              <a:grpSpLocks/>
            </p:cNvGrpSpPr>
            <p:nvPr/>
          </p:nvGrpSpPr>
          <p:grpSpPr bwMode="auto">
            <a:xfrm>
              <a:off x="3431" y="2158"/>
              <a:ext cx="42" cy="42"/>
              <a:chOff x="2185" y="2697"/>
              <a:chExt cx="126" cy="126"/>
            </a:xfrm>
          </p:grpSpPr>
          <p:sp>
            <p:nvSpPr>
              <p:cNvPr id="19587" name="Line 11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Line 11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0" name="Group 130"/>
            <p:cNvGrpSpPr>
              <a:grpSpLocks/>
            </p:cNvGrpSpPr>
            <p:nvPr/>
          </p:nvGrpSpPr>
          <p:grpSpPr bwMode="auto">
            <a:xfrm>
              <a:off x="3429" y="2064"/>
              <a:ext cx="42" cy="42"/>
              <a:chOff x="2185" y="2697"/>
              <a:chExt cx="126" cy="126"/>
            </a:xfrm>
          </p:grpSpPr>
          <p:sp>
            <p:nvSpPr>
              <p:cNvPr id="19585" name="Line 13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6" name="Line 13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1" name="Group 148"/>
            <p:cNvGrpSpPr>
              <a:grpSpLocks/>
            </p:cNvGrpSpPr>
            <p:nvPr/>
          </p:nvGrpSpPr>
          <p:grpSpPr bwMode="auto">
            <a:xfrm>
              <a:off x="3436" y="2345"/>
              <a:ext cx="42" cy="42"/>
              <a:chOff x="2185" y="2697"/>
              <a:chExt cx="126" cy="126"/>
            </a:xfrm>
          </p:grpSpPr>
          <p:sp>
            <p:nvSpPr>
              <p:cNvPr id="19583" name="Line 14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4" name="Line 15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2" name="Group 166"/>
            <p:cNvGrpSpPr>
              <a:grpSpLocks/>
            </p:cNvGrpSpPr>
            <p:nvPr/>
          </p:nvGrpSpPr>
          <p:grpSpPr bwMode="auto">
            <a:xfrm>
              <a:off x="3434" y="2251"/>
              <a:ext cx="42" cy="42"/>
              <a:chOff x="2185" y="2697"/>
              <a:chExt cx="126" cy="126"/>
            </a:xfrm>
          </p:grpSpPr>
          <p:sp>
            <p:nvSpPr>
              <p:cNvPr id="19581" name="Line 16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2" name="Line 16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3" name="Group 184"/>
            <p:cNvGrpSpPr>
              <a:grpSpLocks/>
            </p:cNvGrpSpPr>
            <p:nvPr/>
          </p:nvGrpSpPr>
          <p:grpSpPr bwMode="auto">
            <a:xfrm>
              <a:off x="3441" y="2539"/>
              <a:ext cx="42" cy="42"/>
              <a:chOff x="2185" y="2697"/>
              <a:chExt cx="126" cy="126"/>
            </a:xfrm>
          </p:grpSpPr>
          <p:sp>
            <p:nvSpPr>
              <p:cNvPr id="19579" name="Line 18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0" name="Line 18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4" name="Group 202"/>
            <p:cNvGrpSpPr>
              <a:grpSpLocks/>
            </p:cNvGrpSpPr>
            <p:nvPr/>
          </p:nvGrpSpPr>
          <p:grpSpPr bwMode="auto">
            <a:xfrm>
              <a:off x="3439" y="2438"/>
              <a:ext cx="42" cy="42"/>
              <a:chOff x="2185" y="2697"/>
              <a:chExt cx="126" cy="126"/>
            </a:xfrm>
          </p:grpSpPr>
          <p:sp>
            <p:nvSpPr>
              <p:cNvPr id="19577" name="Line 20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8" name="Line 20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5" name="Group 220"/>
            <p:cNvGrpSpPr>
              <a:grpSpLocks/>
            </p:cNvGrpSpPr>
            <p:nvPr/>
          </p:nvGrpSpPr>
          <p:grpSpPr bwMode="auto">
            <a:xfrm>
              <a:off x="3441" y="2729"/>
              <a:ext cx="42" cy="42"/>
              <a:chOff x="2185" y="2697"/>
              <a:chExt cx="126" cy="126"/>
            </a:xfrm>
          </p:grpSpPr>
          <p:sp>
            <p:nvSpPr>
              <p:cNvPr id="19575" name="Line 22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6" name="Line 22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6" name="Group 238"/>
            <p:cNvGrpSpPr>
              <a:grpSpLocks/>
            </p:cNvGrpSpPr>
            <p:nvPr/>
          </p:nvGrpSpPr>
          <p:grpSpPr bwMode="auto">
            <a:xfrm>
              <a:off x="3439" y="2635"/>
              <a:ext cx="42" cy="42"/>
              <a:chOff x="2185" y="2697"/>
              <a:chExt cx="126" cy="126"/>
            </a:xfrm>
          </p:grpSpPr>
          <p:sp>
            <p:nvSpPr>
              <p:cNvPr id="19573" name="Line 23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4" name="Line 24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7" name="Group 256"/>
            <p:cNvGrpSpPr>
              <a:grpSpLocks/>
            </p:cNvGrpSpPr>
            <p:nvPr/>
          </p:nvGrpSpPr>
          <p:grpSpPr bwMode="auto">
            <a:xfrm>
              <a:off x="3446" y="2923"/>
              <a:ext cx="42" cy="42"/>
              <a:chOff x="2185" y="2697"/>
              <a:chExt cx="126" cy="126"/>
            </a:xfrm>
          </p:grpSpPr>
          <p:sp>
            <p:nvSpPr>
              <p:cNvPr id="19571" name="Line 25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2" name="Line 25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8" name="Group 274"/>
            <p:cNvGrpSpPr>
              <a:grpSpLocks/>
            </p:cNvGrpSpPr>
            <p:nvPr/>
          </p:nvGrpSpPr>
          <p:grpSpPr bwMode="auto">
            <a:xfrm>
              <a:off x="3444" y="2822"/>
              <a:ext cx="42" cy="42"/>
              <a:chOff x="2185" y="2697"/>
              <a:chExt cx="126" cy="126"/>
            </a:xfrm>
          </p:grpSpPr>
          <p:sp>
            <p:nvSpPr>
              <p:cNvPr id="19569" name="Line 27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0" name="Line 27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6947" name="Group 291"/>
          <p:cNvGrpSpPr>
            <a:grpSpLocks/>
          </p:cNvGrpSpPr>
          <p:nvPr/>
        </p:nvGrpSpPr>
        <p:grpSpPr bwMode="auto">
          <a:xfrm>
            <a:off x="8716963" y="2744788"/>
            <a:ext cx="101600" cy="1749425"/>
            <a:chOff x="3541" y="1861"/>
            <a:chExt cx="64" cy="1102"/>
          </a:xfrm>
        </p:grpSpPr>
        <p:grpSp>
          <p:nvGrpSpPr>
            <p:cNvPr id="19521" name="Group 79"/>
            <p:cNvGrpSpPr>
              <a:grpSpLocks/>
            </p:cNvGrpSpPr>
            <p:nvPr/>
          </p:nvGrpSpPr>
          <p:grpSpPr bwMode="auto">
            <a:xfrm>
              <a:off x="3543" y="1962"/>
              <a:ext cx="42" cy="42"/>
              <a:chOff x="2185" y="2697"/>
              <a:chExt cx="126" cy="126"/>
            </a:xfrm>
          </p:grpSpPr>
          <p:sp>
            <p:nvSpPr>
              <p:cNvPr id="19555" name="Line 8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Line 8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2" name="Group 97"/>
            <p:cNvGrpSpPr>
              <a:grpSpLocks/>
            </p:cNvGrpSpPr>
            <p:nvPr/>
          </p:nvGrpSpPr>
          <p:grpSpPr bwMode="auto">
            <a:xfrm>
              <a:off x="3541" y="1861"/>
              <a:ext cx="42" cy="42"/>
              <a:chOff x="2185" y="2697"/>
              <a:chExt cx="126" cy="126"/>
            </a:xfrm>
          </p:grpSpPr>
          <p:sp>
            <p:nvSpPr>
              <p:cNvPr id="19553" name="Line 9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Line 9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3" name="Group 115"/>
            <p:cNvGrpSpPr>
              <a:grpSpLocks/>
            </p:cNvGrpSpPr>
            <p:nvPr/>
          </p:nvGrpSpPr>
          <p:grpSpPr bwMode="auto">
            <a:xfrm>
              <a:off x="3548" y="2156"/>
              <a:ext cx="42" cy="42"/>
              <a:chOff x="2185" y="2697"/>
              <a:chExt cx="126" cy="126"/>
            </a:xfrm>
          </p:grpSpPr>
          <p:sp>
            <p:nvSpPr>
              <p:cNvPr id="19551" name="Line 11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Line 11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4" name="Group 133"/>
            <p:cNvGrpSpPr>
              <a:grpSpLocks/>
            </p:cNvGrpSpPr>
            <p:nvPr/>
          </p:nvGrpSpPr>
          <p:grpSpPr bwMode="auto">
            <a:xfrm>
              <a:off x="3546" y="2062"/>
              <a:ext cx="42" cy="42"/>
              <a:chOff x="2185" y="2697"/>
              <a:chExt cx="126" cy="126"/>
            </a:xfrm>
          </p:grpSpPr>
          <p:sp>
            <p:nvSpPr>
              <p:cNvPr id="19549" name="Line 13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Line 13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5" name="Group 151"/>
            <p:cNvGrpSpPr>
              <a:grpSpLocks/>
            </p:cNvGrpSpPr>
            <p:nvPr/>
          </p:nvGrpSpPr>
          <p:grpSpPr bwMode="auto">
            <a:xfrm>
              <a:off x="3553" y="2343"/>
              <a:ext cx="42" cy="42"/>
              <a:chOff x="2185" y="2697"/>
              <a:chExt cx="126" cy="126"/>
            </a:xfrm>
          </p:grpSpPr>
          <p:sp>
            <p:nvSpPr>
              <p:cNvPr id="19547" name="Line 15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Line 15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6" name="Group 169"/>
            <p:cNvGrpSpPr>
              <a:grpSpLocks/>
            </p:cNvGrpSpPr>
            <p:nvPr/>
          </p:nvGrpSpPr>
          <p:grpSpPr bwMode="auto">
            <a:xfrm>
              <a:off x="3551" y="2249"/>
              <a:ext cx="42" cy="42"/>
              <a:chOff x="2185" y="2697"/>
              <a:chExt cx="126" cy="126"/>
            </a:xfrm>
          </p:grpSpPr>
          <p:sp>
            <p:nvSpPr>
              <p:cNvPr id="19545" name="Line 17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Line 17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7" name="Group 187"/>
            <p:cNvGrpSpPr>
              <a:grpSpLocks/>
            </p:cNvGrpSpPr>
            <p:nvPr/>
          </p:nvGrpSpPr>
          <p:grpSpPr bwMode="auto">
            <a:xfrm>
              <a:off x="3558" y="2537"/>
              <a:ext cx="42" cy="42"/>
              <a:chOff x="2185" y="2697"/>
              <a:chExt cx="126" cy="126"/>
            </a:xfrm>
          </p:grpSpPr>
          <p:sp>
            <p:nvSpPr>
              <p:cNvPr id="19543" name="Line 18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Line 18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8" name="Group 205"/>
            <p:cNvGrpSpPr>
              <a:grpSpLocks/>
            </p:cNvGrpSpPr>
            <p:nvPr/>
          </p:nvGrpSpPr>
          <p:grpSpPr bwMode="auto">
            <a:xfrm>
              <a:off x="3556" y="2436"/>
              <a:ext cx="42" cy="42"/>
              <a:chOff x="2185" y="2697"/>
              <a:chExt cx="126" cy="126"/>
            </a:xfrm>
          </p:grpSpPr>
          <p:sp>
            <p:nvSpPr>
              <p:cNvPr id="19541" name="Line 20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Line 20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9" name="Group 223"/>
            <p:cNvGrpSpPr>
              <a:grpSpLocks/>
            </p:cNvGrpSpPr>
            <p:nvPr/>
          </p:nvGrpSpPr>
          <p:grpSpPr bwMode="auto">
            <a:xfrm>
              <a:off x="3558" y="2727"/>
              <a:ext cx="42" cy="42"/>
              <a:chOff x="2185" y="2697"/>
              <a:chExt cx="126" cy="126"/>
            </a:xfrm>
          </p:grpSpPr>
          <p:sp>
            <p:nvSpPr>
              <p:cNvPr id="19539" name="Line 22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Line 22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30" name="Group 241"/>
            <p:cNvGrpSpPr>
              <a:grpSpLocks/>
            </p:cNvGrpSpPr>
            <p:nvPr/>
          </p:nvGrpSpPr>
          <p:grpSpPr bwMode="auto">
            <a:xfrm>
              <a:off x="3556" y="2633"/>
              <a:ext cx="42" cy="42"/>
              <a:chOff x="2185" y="2697"/>
              <a:chExt cx="126" cy="126"/>
            </a:xfrm>
          </p:grpSpPr>
          <p:sp>
            <p:nvSpPr>
              <p:cNvPr id="19537" name="Line 24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Line 24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31" name="Group 259"/>
            <p:cNvGrpSpPr>
              <a:grpSpLocks/>
            </p:cNvGrpSpPr>
            <p:nvPr/>
          </p:nvGrpSpPr>
          <p:grpSpPr bwMode="auto">
            <a:xfrm>
              <a:off x="3563" y="2921"/>
              <a:ext cx="42" cy="42"/>
              <a:chOff x="2185" y="2697"/>
              <a:chExt cx="126" cy="126"/>
            </a:xfrm>
          </p:grpSpPr>
          <p:sp>
            <p:nvSpPr>
              <p:cNvPr id="19535" name="Line 26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6" name="Line 26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32" name="Group 277"/>
            <p:cNvGrpSpPr>
              <a:grpSpLocks/>
            </p:cNvGrpSpPr>
            <p:nvPr/>
          </p:nvGrpSpPr>
          <p:grpSpPr bwMode="auto">
            <a:xfrm>
              <a:off x="3561" y="2820"/>
              <a:ext cx="42" cy="42"/>
              <a:chOff x="2185" y="2697"/>
              <a:chExt cx="126" cy="126"/>
            </a:xfrm>
          </p:grpSpPr>
          <p:sp>
            <p:nvSpPr>
              <p:cNvPr id="19533" name="Line 27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4" name="Line 27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7021" name="Group 365"/>
          <p:cNvGrpSpPr>
            <a:grpSpLocks/>
          </p:cNvGrpSpPr>
          <p:nvPr/>
        </p:nvGrpSpPr>
        <p:grpSpPr bwMode="auto">
          <a:xfrm>
            <a:off x="7864475" y="2751138"/>
            <a:ext cx="98425" cy="1760537"/>
            <a:chOff x="3608" y="2898"/>
            <a:chExt cx="62" cy="1109"/>
          </a:xfrm>
        </p:grpSpPr>
        <p:sp>
          <p:nvSpPr>
            <p:cNvPr id="19509" name="Oval 293"/>
            <p:cNvSpPr>
              <a:spLocks noChangeArrowheads="1"/>
            </p:cNvSpPr>
            <p:nvPr/>
          </p:nvSpPr>
          <p:spPr bwMode="auto">
            <a:xfrm>
              <a:off x="3614" y="289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0" name="Oval 296"/>
            <p:cNvSpPr>
              <a:spLocks noChangeArrowheads="1"/>
            </p:cNvSpPr>
            <p:nvPr/>
          </p:nvSpPr>
          <p:spPr bwMode="auto">
            <a:xfrm>
              <a:off x="3612" y="299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1" name="Oval 299"/>
            <p:cNvSpPr>
              <a:spLocks noChangeArrowheads="1"/>
            </p:cNvSpPr>
            <p:nvPr/>
          </p:nvSpPr>
          <p:spPr bwMode="auto">
            <a:xfrm>
              <a:off x="3612" y="30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2" name="Oval 302"/>
            <p:cNvSpPr>
              <a:spLocks noChangeArrowheads="1"/>
            </p:cNvSpPr>
            <p:nvPr/>
          </p:nvSpPr>
          <p:spPr bwMode="auto">
            <a:xfrm>
              <a:off x="3612" y="318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3" name="Oval 305"/>
            <p:cNvSpPr>
              <a:spLocks noChangeArrowheads="1"/>
            </p:cNvSpPr>
            <p:nvPr/>
          </p:nvSpPr>
          <p:spPr bwMode="auto">
            <a:xfrm>
              <a:off x="3610" y="327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4" name="Oval 308"/>
            <p:cNvSpPr>
              <a:spLocks noChangeArrowheads="1"/>
            </p:cNvSpPr>
            <p:nvPr/>
          </p:nvSpPr>
          <p:spPr bwMode="auto">
            <a:xfrm>
              <a:off x="3610" y="33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5" name="Oval 329"/>
            <p:cNvSpPr>
              <a:spLocks noChangeArrowheads="1"/>
            </p:cNvSpPr>
            <p:nvPr/>
          </p:nvSpPr>
          <p:spPr bwMode="auto">
            <a:xfrm>
              <a:off x="3612" y="347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6" name="Oval 332"/>
            <p:cNvSpPr>
              <a:spLocks noChangeArrowheads="1"/>
            </p:cNvSpPr>
            <p:nvPr/>
          </p:nvSpPr>
          <p:spPr bwMode="auto">
            <a:xfrm>
              <a:off x="3610" y="356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7" name="Oval 335"/>
            <p:cNvSpPr>
              <a:spLocks noChangeArrowheads="1"/>
            </p:cNvSpPr>
            <p:nvPr/>
          </p:nvSpPr>
          <p:spPr bwMode="auto">
            <a:xfrm>
              <a:off x="3610" y="366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8" name="Oval 338"/>
            <p:cNvSpPr>
              <a:spLocks noChangeArrowheads="1"/>
            </p:cNvSpPr>
            <p:nvPr/>
          </p:nvSpPr>
          <p:spPr bwMode="auto">
            <a:xfrm>
              <a:off x="3610" y="375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9" name="Oval 341"/>
            <p:cNvSpPr>
              <a:spLocks noChangeArrowheads="1"/>
            </p:cNvSpPr>
            <p:nvPr/>
          </p:nvSpPr>
          <p:spPr bwMode="auto">
            <a:xfrm>
              <a:off x="3608" y="38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20" name="Oval 344"/>
            <p:cNvSpPr>
              <a:spLocks noChangeArrowheads="1"/>
            </p:cNvSpPr>
            <p:nvPr/>
          </p:nvSpPr>
          <p:spPr bwMode="auto">
            <a:xfrm>
              <a:off x="3608" y="395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7022" name="Group 366"/>
          <p:cNvGrpSpPr>
            <a:grpSpLocks/>
          </p:cNvGrpSpPr>
          <p:nvPr/>
        </p:nvGrpSpPr>
        <p:grpSpPr bwMode="auto">
          <a:xfrm>
            <a:off x="7615238" y="2746375"/>
            <a:ext cx="98425" cy="1760538"/>
            <a:chOff x="3725" y="2896"/>
            <a:chExt cx="62" cy="1109"/>
          </a:xfrm>
        </p:grpSpPr>
        <p:sp>
          <p:nvSpPr>
            <p:cNvPr id="19497" name="Oval 294"/>
            <p:cNvSpPr>
              <a:spLocks noChangeArrowheads="1"/>
            </p:cNvSpPr>
            <p:nvPr/>
          </p:nvSpPr>
          <p:spPr bwMode="auto">
            <a:xfrm>
              <a:off x="3731" y="28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8" name="Oval 297"/>
            <p:cNvSpPr>
              <a:spLocks noChangeArrowheads="1"/>
            </p:cNvSpPr>
            <p:nvPr/>
          </p:nvSpPr>
          <p:spPr bwMode="auto">
            <a:xfrm>
              <a:off x="3729" y="29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9" name="Oval 300"/>
            <p:cNvSpPr>
              <a:spLocks noChangeArrowheads="1"/>
            </p:cNvSpPr>
            <p:nvPr/>
          </p:nvSpPr>
          <p:spPr bwMode="auto">
            <a:xfrm>
              <a:off x="3729" y="30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0" name="Oval 303"/>
            <p:cNvSpPr>
              <a:spLocks noChangeArrowheads="1"/>
            </p:cNvSpPr>
            <p:nvPr/>
          </p:nvSpPr>
          <p:spPr bwMode="auto">
            <a:xfrm>
              <a:off x="3729" y="31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1" name="Oval 306"/>
            <p:cNvSpPr>
              <a:spLocks noChangeArrowheads="1"/>
            </p:cNvSpPr>
            <p:nvPr/>
          </p:nvSpPr>
          <p:spPr bwMode="auto">
            <a:xfrm>
              <a:off x="3727" y="32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2" name="Oval 309"/>
            <p:cNvSpPr>
              <a:spLocks noChangeArrowheads="1"/>
            </p:cNvSpPr>
            <p:nvPr/>
          </p:nvSpPr>
          <p:spPr bwMode="auto">
            <a:xfrm>
              <a:off x="3727" y="33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3" name="Oval 330"/>
            <p:cNvSpPr>
              <a:spLocks noChangeArrowheads="1"/>
            </p:cNvSpPr>
            <p:nvPr/>
          </p:nvSpPr>
          <p:spPr bwMode="auto">
            <a:xfrm>
              <a:off x="3729" y="347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4" name="Oval 333"/>
            <p:cNvSpPr>
              <a:spLocks noChangeArrowheads="1"/>
            </p:cNvSpPr>
            <p:nvPr/>
          </p:nvSpPr>
          <p:spPr bwMode="auto">
            <a:xfrm>
              <a:off x="3727" y="356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5" name="Oval 336"/>
            <p:cNvSpPr>
              <a:spLocks noChangeArrowheads="1"/>
            </p:cNvSpPr>
            <p:nvPr/>
          </p:nvSpPr>
          <p:spPr bwMode="auto">
            <a:xfrm>
              <a:off x="3727" y="366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6" name="Oval 339"/>
            <p:cNvSpPr>
              <a:spLocks noChangeArrowheads="1"/>
            </p:cNvSpPr>
            <p:nvPr/>
          </p:nvSpPr>
          <p:spPr bwMode="auto">
            <a:xfrm>
              <a:off x="3727" y="375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7" name="Oval 342"/>
            <p:cNvSpPr>
              <a:spLocks noChangeArrowheads="1"/>
            </p:cNvSpPr>
            <p:nvPr/>
          </p:nvSpPr>
          <p:spPr bwMode="auto">
            <a:xfrm>
              <a:off x="3725" y="385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8" name="Oval 345"/>
            <p:cNvSpPr>
              <a:spLocks noChangeArrowheads="1"/>
            </p:cNvSpPr>
            <p:nvPr/>
          </p:nvSpPr>
          <p:spPr bwMode="auto">
            <a:xfrm>
              <a:off x="3725" y="394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7023" name="Group 367"/>
          <p:cNvGrpSpPr>
            <a:grpSpLocks/>
          </p:cNvGrpSpPr>
          <p:nvPr/>
        </p:nvGrpSpPr>
        <p:grpSpPr bwMode="auto">
          <a:xfrm>
            <a:off x="7246938" y="2755900"/>
            <a:ext cx="98425" cy="1760538"/>
            <a:chOff x="3842" y="2894"/>
            <a:chExt cx="62" cy="1109"/>
          </a:xfrm>
        </p:grpSpPr>
        <p:sp>
          <p:nvSpPr>
            <p:cNvPr id="19485" name="Oval 295"/>
            <p:cNvSpPr>
              <a:spLocks noChangeArrowheads="1"/>
            </p:cNvSpPr>
            <p:nvPr/>
          </p:nvSpPr>
          <p:spPr bwMode="auto">
            <a:xfrm>
              <a:off x="3848" y="289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86" name="Oval 298"/>
            <p:cNvSpPr>
              <a:spLocks noChangeArrowheads="1"/>
            </p:cNvSpPr>
            <p:nvPr/>
          </p:nvSpPr>
          <p:spPr bwMode="auto">
            <a:xfrm>
              <a:off x="3846" y="29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87" name="Oval 301"/>
            <p:cNvSpPr>
              <a:spLocks noChangeArrowheads="1"/>
            </p:cNvSpPr>
            <p:nvPr/>
          </p:nvSpPr>
          <p:spPr bwMode="auto">
            <a:xfrm>
              <a:off x="3846" y="308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88" name="Oval 304"/>
            <p:cNvSpPr>
              <a:spLocks noChangeArrowheads="1"/>
            </p:cNvSpPr>
            <p:nvPr/>
          </p:nvSpPr>
          <p:spPr bwMode="auto">
            <a:xfrm>
              <a:off x="3846" y="317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89" name="Oval 307"/>
            <p:cNvSpPr>
              <a:spLocks noChangeArrowheads="1"/>
            </p:cNvSpPr>
            <p:nvPr/>
          </p:nvSpPr>
          <p:spPr bwMode="auto">
            <a:xfrm>
              <a:off x="3844" y="32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0" name="Oval 310"/>
            <p:cNvSpPr>
              <a:spLocks noChangeArrowheads="1"/>
            </p:cNvSpPr>
            <p:nvPr/>
          </p:nvSpPr>
          <p:spPr bwMode="auto">
            <a:xfrm>
              <a:off x="3844" y="337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1" name="Oval 331"/>
            <p:cNvSpPr>
              <a:spLocks noChangeArrowheads="1"/>
            </p:cNvSpPr>
            <p:nvPr/>
          </p:nvSpPr>
          <p:spPr bwMode="auto">
            <a:xfrm>
              <a:off x="3846" y="346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2" name="Oval 334"/>
            <p:cNvSpPr>
              <a:spLocks noChangeArrowheads="1"/>
            </p:cNvSpPr>
            <p:nvPr/>
          </p:nvSpPr>
          <p:spPr bwMode="auto">
            <a:xfrm>
              <a:off x="3844" y="356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3" name="Oval 337"/>
            <p:cNvSpPr>
              <a:spLocks noChangeArrowheads="1"/>
            </p:cNvSpPr>
            <p:nvPr/>
          </p:nvSpPr>
          <p:spPr bwMode="auto">
            <a:xfrm>
              <a:off x="3844" y="366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4" name="Oval 340"/>
            <p:cNvSpPr>
              <a:spLocks noChangeArrowheads="1"/>
            </p:cNvSpPr>
            <p:nvPr/>
          </p:nvSpPr>
          <p:spPr bwMode="auto">
            <a:xfrm>
              <a:off x="3844" y="37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5" name="Oval 343"/>
            <p:cNvSpPr>
              <a:spLocks noChangeArrowheads="1"/>
            </p:cNvSpPr>
            <p:nvPr/>
          </p:nvSpPr>
          <p:spPr bwMode="auto">
            <a:xfrm>
              <a:off x="3842" y="384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6" name="Oval 346"/>
            <p:cNvSpPr>
              <a:spLocks noChangeArrowheads="1"/>
            </p:cNvSpPr>
            <p:nvPr/>
          </p:nvSpPr>
          <p:spPr bwMode="auto">
            <a:xfrm>
              <a:off x="3842" y="394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967025" name="Arc 369"/>
          <p:cNvSpPr>
            <a:spLocks/>
          </p:cNvSpPr>
          <p:nvPr/>
        </p:nvSpPr>
        <p:spPr bwMode="auto">
          <a:xfrm rot="983372" flipH="1" flipV="1">
            <a:off x="7621588" y="5756275"/>
            <a:ext cx="695325" cy="184150"/>
          </a:xfrm>
          <a:custGeom>
            <a:avLst/>
            <a:gdLst>
              <a:gd name="T0" fmla="*/ 0 w 37780"/>
              <a:gd name="T1" fmla="*/ 34821168 h 22151"/>
              <a:gd name="T2" fmla="*/ 2147483647 w 37780"/>
              <a:gd name="T3" fmla="*/ 105805194 h 22151"/>
              <a:gd name="T4" fmla="*/ 1856444408 w 37780"/>
              <a:gd name="T5" fmla="*/ 103173116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780" h="22151" fill="none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</a:path>
              <a:path w="37780" h="22151" stroke="0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  <a:lnTo>
                  <a:pt x="16180" y="21600"/>
                </a:lnTo>
                <a:lnTo>
                  <a:pt x="0" y="7290"/>
                </a:lnTo>
                <a:close/>
              </a:path>
            </a:pathLst>
          </a:custGeom>
          <a:noFill/>
          <a:ln w="19050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7038" name="Oval 382"/>
          <p:cNvSpPr>
            <a:spLocks noChangeArrowheads="1"/>
          </p:cNvSpPr>
          <p:nvPr/>
        </p:nvSpPr>
        <p:spPr bwMode="auto">
          <a:xfrm>
            <a:off x="7545388" y="5197475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67070" name="Group 414"/>
          <p:cNvGrpSpPr>
            <a:grpSpLocks/>
          </p:cNvGrpSpPr>
          <p:nvPr/>
        </p:nvGrpSpPr>
        <p:grpSpPr bwMode="auto">
          <a:xfrm>
            <a:off x="8382000" y="5156200"/>
            <a:ext cx="161925" cy="161925"/>
            <a:chOff x="2185" y="2697"/>
            <a:chExt cx="126" cy="126"/>
          </a:xfrm>
        </p:grpSpPr>
        <p:sp>
          <p:nvSpPr>
            <p:cNvPr id="19483" name="Line 415"/>
            <p:cNvSpPr>
              <a:spLocks noChangeShapeType="1"/>
            </p:cNvSpPr>
            <p:nvPr/>
          </p:nvSpPr>
          <p:spPr bwMode="auto">
            <a:xfrm>
              <a:off x="2185" y="2697"/>
              <a:ext cx="126" cy="12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416"/>
            <p:cNvSpPr>
              <a:spLocks noChangeShapeType="1"/>
            </p:cNvSpPr>
            <p:nvPr/>
          </p:nvSpPr>
          <p:spPr bwMode="auto">
            <a:xfrm flipH="1">
              <a:off x="2185" y="2697"/>
              <a:ext cx="126" cy="12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7076" name="Group 420"/>
          <p:cNvGrpSpPr>
            <a:grpSpLocks/>
          </p:cNvGrpSpPr>
          <p:nvPr/>
        </p:nvGrpSpPr>
        <p:grpSpPr bwMode="auto">
          <a:xfrm>
            <a:off x="8555038" y="5151438"/>
            <a:ext cx="161925" cy="161925"/>
            <a:chOff x="2185" y="2697"/>
            <a:chExt cx="126" cy="126"/>
          </a:xfrm>
        </p:grpSpPr>
        <p:sp>
          <p:nvSpPr>
            <p:cNvPr id="19481" name="Line 421"/>
            <p:cNvSpPr>
              <a:spLocks noChangeShapeType="1"/>
            </p:cNvSpPr>
            <p:nvPr/>
          </p:nvSpPr>
          <p:spPr bwMode="auto">
            <a:xfrm>
              <a:off x="2185" y="2697"/>
              <a:ext cx="126" cy="12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422"/>
            <p:cNvSpPr>
              <a:spLocks noChangeShapeType="1"/>
            </p:cNvSpPr>
            <p:nvPr/>
          </p:nvSpPr>
          <p:spPr bwMode="auto">
            <a:xfrm flipH="1">
              <a:off x="2185" y="2697"/>
              <a:ext cx="126" cy="12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7079" name="Oval 423"/>
          <p:cNvSpPr>
            <a:spLocks noChangeArrowheads="1"/>
          </p:cNvSpPr>
          <p:nvPr/>
        </p:nvSpPr>
        <p:spPr bwMode="auto">
          <a:xfrm>
            <a:off x="7362825" y="5195888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66716" name="Arc 60"/>
          <p:cNvSpPr>
            <a:spLocks/>
          </p:cNvSpPr>
          <p:nvPr/>
        </p:nvSpPr>
        <p:spPr bwMode="auto">
          <a:xfrm flipH="1" flipV="1">
            <a:off x="7597775" y="5208588"/>
            <a:ext cx="866775" cy="258762"/>
          </a:xfrm>
          <a:custGeom>
            <a:avLst/>
            <a:gdLst>
              <a:gd name="T0" fmla="*/ 0 w 43032"/>
              <a:gd name="T1" fmla="*/ 444857161 h 21600"/>
              <a:gd name="T2" fmla="*/ 2147483647 w 43032"/>
              <a:gd name="T3" fmla="*/ 389454252 h 21600"/>
              <a:gd name="T4" fmla="*/ 2147483647 w 43032"/>
              <a:gd name="T5" fmla="*/ 44487782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32" h="21600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2488" y="0"/>
                  <a:pt x="41675" y="8105"/>
                  <a:pt x="43031" y="18909"/>
                </a:cubicBezTo>
              </a:path>
              <a:path w="43032" h="21600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2488" y="0"/>
                  <a:pt x="41675" y="8105"/>
                  <a:pt x="43031" y="18909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717" name="Arc 61"/>
          <p:cNvSpPr>
            <a:spLocks/>
          </p:cNvSpPr>
          <p:nvPr/>
        </p:nvSpPr>
        <p:spPr bwMode="auto">
          <a:xfrm flipH="1" flipV="1">
            <a:off x="7389813" y="5233988"/>
            <a:ext cx="1238250" cy="487362"/>
          </a:xfrm>
          <a:custGeom>
            <a:avLst/>
            <a:gdLst>
              <a:gd name="T0" fmla="*/ 0 w 43200"/>
              <a:gd name="T1" fmla="*/ 2147483647 h 22151"/>
              <a:gd name="T2" fmla="*/ 2147483647 w 43200"/>
              <a:gd name="T3" fmla="*/ 2147483647 h 22151"/>
              <a:gd name="T4" fmla="*/ 2147483647 w 43200"/>
              <a:gd name="T5" fmla="*/ 214748364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6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6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66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66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66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67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66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66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66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66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6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67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7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7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7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7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7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6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66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6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6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66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66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66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6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66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66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66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67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67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67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67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7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67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67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67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67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67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67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7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67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67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67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67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67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722" grpId="0" animBg="1"/>
      <p:bldP spid="966723" grpId="0" animBg="1"/>
      <p:bldP spid="967025" grpId="0" animBg="1"/>
      <p:bldP spid="967038" grpId="0" animBg="1"/>
      <p:bldP spid="967079" grpId="0" animBg="1"/>
      <p:bldP spid="966716" grpId="0" animBg="1"/>
      <p:bldP spid="9667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11" name="Rectangle 7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Sketching and interpreting magnetic field patterns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Observe what happens if we bend a                              straight current-carrying wire                                                 into a loop: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	</a:t>
            </a:r>
          </a:p>
        </p:txBody>
      </p:sp>
      <p:sp>
        <p:nvSpPr>
          <p:cNvPr id="970811" name="Rectangle 1083"/>
          <p:cNvSpPr>
            <a:spLocks noChangeArrowheads="1"/>
          </p:cNvSpPr>
          <p:nvPr/>
        </p:nvSpPr>
        <p:spPr bwMode="auto">
          <a:xfrm>
            <a:off x="682625" y="5588000"/>
            <a:ext cx="4252913" cy="1270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The B-field inside a loop is stronger than outside.</a:t>
            </a:r>
          </a:p>
        </p:txBody>
      </p:sp>
      <p:sp>
        <p:nvSpPr>
          <p:cNvPr id="968879" name="Rectangle 175"/>
          <p:cNvSpPr>
            <a:spLocks noChangeArrowheads="1"/>
          </p:cNvSpPr>
          <p:nvPr/>
        </p:nvSpPr>
        <p:spPr bwMode="auto">
          <a:xfrm>
            <a:off x="2495550" y="2917825"/>
            <a:ext cx="88900" cy="2722563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68880" name="Group 176"/>
          <p:cNvGrpSpPr>
            <a:grpSpLocks/>
          </p:cNvGrpSpPr>
          <p:nvPr/>
        </p:nvGrpSpPr>
        <p:grpSpPr bwMode="auto">
          <a:xfrm>
            <a:off x="2867025" y="3224213"/>
            <a:ext cx="1023938" cy="1770062"/>
            <a:chOff x="774" y="2755"/>
            <a:chExt cx="645" cy="1115"/>
          </a:xfrm>
        </p:grpSpPr>
        <p:sp>
          <p:nvSpPr>
            <p:cNvPr id="21321" name="Oval 177"/>
            <p:cNvSpPr>
              <a:spLocks noChangeArrowheads="1"/>
            </p:cNvSpPr>
            <p:nvPr/>
          </p:nvSpPr>
          <p:spPr bwMode="auto">
            <a:xfrm>
              <a:off x="780" y="276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2" name="Oval 178"/>
            <p:cNvSpPr>
              <a:spLocks noChangeArrowheads="1"/>
            </p:cNvSpPr>
            <p:nvPr/>
          </p:nvSpPr>
          <p:spPr bwMode="auto">
            <a:xfrm>
              <a:off x="897" y="275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3" name="Oval 179"/>
            <p:cNvSpPr>
              <a:spLocks noChangeArrowheads="1"/>
            </p:cNvSpPr>
            <p:nvPr/>
          </p:nvSpPr>
          <p:spPr bwMode="auto">
            <a:xfrm>
              <a:off x="1014" y="275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4" name="Oval 180"/>
            <p:cNvSpPr>
              <a:spLocks noChangeArrowheads="1"/>
            </p:cNvSpPr>
            <p:nvPr/>
          </p:nvSpPr>
          <p:spPr bwMode="auto">
            <a:xfrm>
              <a:off x="778" y="285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5" name="Oval 181"/>
            <p:cNvSpPr>
              <a:spLocks noChangeArrowheads="1"/>
            </p:cNvSpPr>
            <p:nvPr/>
          </p:nvSpPr>
          <p:spPr bwMode="auto">
            <a:xfrm>
              <a:off x="895" y="285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6" name="Oval 182"/>
            <p:cNvSpPr>
              <a:spLocks noChangeArrowheads="1"/>
            </p:cNvSpPr>
            <p:nvPr/>
          </p:nvSpPr>
          <p:spPr bwMode="auto">
            <a:xfrm>
              <a:off x="1012" y="28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7" name="Oval 183"/>
            <p:cNvSpPr>
              <a:spLocks noChangeArrowheads="1"/>
            </p:cNvSpPr>
            <p:nvPr/>
          </p:nvSpPr>
          <p:spPr bwMode="auto">
            <a:xfrm>
              <a:off x="778" y="295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8" name="Oval 184"/>
            <p:cNvSpPr>
              <a:spLocks noChangeArrowheads="1"/>
            </p:cNvSpPr>
            <p:nvPr/>
          </p:nvSpPr>
          <p:spPr bwMode="auto">
            <a:xfrm>
              <a:off x="895" y="29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9" name="Oval 185"/>
            <p:cNvSpPr>
              <a:spLocks noChangeArrowheads="1"/>
            </p:cNvSpPr>
            <p:nvPr/>
          </p:nvSpPr>
          <p:spPr bwMode="auto">
            <a:xfrm>
              <a:off x="1012" y="295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0" name="Oval 186"/>
            <p:cNvSpPr>
              <a:spLocks noChangeArrowheads="1"/>
            </p:cNvSpPr>
            <p:nvPr/>
          </p:nvSpPr>
          <p:spPr bwMode="auto">
            <a:xfrm>
              <a:off x="778" y="304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1" name="Oval 187"/>
            <p:cNvSpPr>
              <a:spLocks noChangeArrowheads="1"/>
            </p:cNvSpPr>
            <p:nvPr/>
          </p:nvSpPr>
          <p:spPr bwMode="auto">
            <a:xfrm>
              <a:off x="895" y="304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2" name="Oval 188"/>
            <p:cNvSpPr>
              <a:spLocks noChangeArrowheads="1"/>
            </p:cNvSpPr>
            <p:nvPr/>
          </p:nvSpPr>
          <p:spPr bwMode="auto">
            <a:xfrm>
              <a:off x="1012" y="304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3" name="Oval 189"/>
            <p:cNvSpPr>
              <a:spLocks noChangeArrowheads="1"/>
            </p:cNvSpPr>
            <p:nvPr/>
          </p:nvSpPr>
          <p:spPr bwMode="auto">
            <a:xfrm>
              <a:off x="776" y="314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4" name="Oval 190"/>
            <p:cNvSpPr>
              <a:spLocks noChangeArrowheads="1"/>
            </p:cNvSpPr>
            <p:nvPr/>
          </p:nvSpPr>
          <p:spPr bwMode="auto">
            <a:xfrm>
              <a:off x="893" y="314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5" name="Oval 191"/>
            <p:cNvSpPr>
              <a:spLocks noChangeArrowheads="1"/>
            </p:cNvSpPr>
            <p:nvPr/>
          </p:nvSpPr>
          <p:spPr bwMode="auto">
            <a:xfrm>
              <a:off x="1010" y="313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6" name="Oval 192"/>
            <p:cNvSpPr>
              <a:spLocks noChangeArrowheads="1"/>
            </p:cNvSpPr>
            <p:nvPr/>
          </p:nvSpPr>
          <p:spPr bwMode="auto">
            <a:xfrm>
              <a:off x="776" y="324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7" name="Oval 193"/>
            <p:cNvSpPr>
              <a:spLocks noChangeArrowheads="1"/>
            </p:cNvSpPr>
            <p:nvPr/>
          </p:nvSpPr>
          <p:spPr bwMode="auto">
            <a:xfrm>
              <a:off x="893" y="323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8" name="Oval 194"/>
            <p:cNvSpPr>
              <a:spLocks noChangeArrowheads="1"/>
            </p:cNvSpPr>
            <p:nvPr/>
          </p:nvSpPr>
          <p:spPr bwMode="auto">
            <a:xfrm>
              <a:off x="1010" y="323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9" name="Oval 195"/>
            <p:cNvSpPr>
              <a:spLocks noChangeArrowheads="1"/>
            </p:cNvSpPr>
            <p:nvPr/>
          </p:nvSpPr>
          <p:spPr bwMode="auto">
            <a:xfrm>
              <a:off x="1129" y="275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0" name="Oval 196"/>
            <p:cNvSpPr>
              <a:spLocks noChangeArrowheads="1"/>
            </p:cNvSpPr>
            <p:nvPr/>
          </p:nvSpPr>
          <p:spPr bwMode="auto">
            <a:xfrm>
              <a:off x="1246" y="275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1" name="Oval 197"/>
            <p:cNvSpPr>
              <a:spLocks noChangeArrowheads="1"/>
            </p:cNvSpPr>
            <p:nvPr/>
          </p:nvSpPr>
          <p:spPr bwMode="auto">
            <a:xfrm>
              <a:off x="1363" y="275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2" name="Oval 198"/>
            <p:cNvSpPr>
              <a:spLocks noChangeArrowheads="1"/>
            </p:cNvSpPr>
            <p:nvPr/>
          </p:nvSpPr>
          <p:spPr bwMode="auto">
            <a:xfrm>
              <a:off x="1127" y="285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3" name="Oval 199"/>
            <p:cNvSpPr>
              <a:spLocks noChangeArrowheads="1"/>
            </p:cNvSpPr>
            <p:nvPr/>
          </p:nvSpPr>
          <p:spPr bwMode="auto">
            <a:xfrm>
              <a:off x="1244" y="28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4" name="Oval 200"/>
            <p:cNvSpPr>
              <a:spLocks noChangeArrowheads="1"/>
            </p:cNvSpPr>
            <p:nvPr/>
          </p:nvSpPr>
          <p:spPr bwMode="auto">
            <a:xfrm>
              <a:off x="1361" y="285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5" name="Oval 201"/>
            <p:cNvSpPr>
              <a:spLocks noChangeArrowheads="1"/>
            </p:cNvSpPr>
            <p:nvPr/>
          </p:nvSpPr>
          <p:spPr bwMode="auto">
            <a:xfrm>
              <a:off x="1127" y="29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6" name="Oval 202"/>
            <p:cNvSpPr>
              <a:spLocks noChangeArrowheads="1"/>
            </p:cNvSpPr>
            <p:nvPr/>
          </p:nvSpPr>
          <p:spPr bwMode="auto">
            <a:xfrm>
              <a:off x="1244" y="295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7" name="Oval 203"/>
            <p:cNvSpPr>
              <a:spLocks noChangeArrowheads="1"/>
            </p:cNvSpPr>
            <p:nvPr/>
          </p:nvSpPr>
          <p:spPr bwMode="auto">
            <a:xfrm>
              <a:off x="1361" y="294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8" name="Oval 204"/>
            <p:cNvSpPr>
              <a:spLocks noChangeArrowheads="1"/>
            </p:cNvSpPr>
            <p:nvPr/>
          </p:nvSpPr>
          <p:spPr bwMode="auto">
            <a:xfrm>
              <a:off x="1127" y="304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9" name="Oval 205"/>
            <p:cNvSpPr>
              <a:spLocks noChangeArrowheads="1"/>
            </p:cNvSpPr>
            <p:nvPr/>
          </p:nvSpPr>
          <p:spPr bwMode="auto">
            <a:xfrm>
              <a:off x="1244" y="304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0" name="Oval 206"/>
            <p:cNvSpPr>
              <a:spLocks noChangeArrowheads="1"/>
            </p:cNvSpPr>
            <p:nvPr/>
          </p:nvSpPr>
          <p:spPr bwMode="auto">
            <a:xfrm>
              <a:off x="1361" y="304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1" name="Oval 207"/>
            <p:cNvSpPr>
              <a:spLocks noChangeArrowheads="1"/>
            </p:cNvSpPr>
            <p:nvPr/>
          </p:nvSpPr>
          <p:spPr bwMode="auto">
            <a:xfrm>
              <a:off x="1125" y="314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2" name="Oval 208"/>
            <p:cNvSpPr>
              <a:spLocks noChangeArrowheads="1"/>
            </p:cNvSpPr>
            <p:nvPr/>
          </p:nvSpPr>
          <p:spPr bwMode="auto">
            <a:xfrm>
              <a:off x="1242" y="313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3" name="Oval 209"/>
            <p:cNvSpPr>
              <a:spLocks noChangeArrowheads="1"/>
            </p:cNvSpPr>
            <p:nvPr/>
          </p:nvSpPr>
          <p:spPr bwMode="auto">
            <a:xfrm>
              <a:off x="1359" y="313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4" name="Oval 210"/>
            <p:cNvSpPr>
              <a:spLocks noChangeArrowheads="1"/>
            </p:cNvSpPr>
            <p:nvPr/>
          </p:nvSpPr>
          <p:spPr bwMode="auto">
            <a:xfrm>
              <a:off x="1125" y="323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5" name="Oval 211"/>
            <p:cNvSpPr>
              <a:spLocks noChangeArrowheads="1"/>
            </p:cNvSpPr>
            <p:nvPr/>
          </p:nvSpPr>
          <p:spPr bwMode="auto">
            <a:xfrm>
              <a:off x="1242" y="323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6" name="Oval 212"/>
            <p:cNvSpPr>
              <a:spLocks noChangeArrowheads="1"/>
            </p:cNvSpPr>
            <p:nvPr/>
          </p:nvSpPr>
          <p:spPr bwMode="auto">
            <a:xfrm>
              <a:off x="1359" y="323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7" name="Oval 213"/>
            <p:cNvSpPr>
              <a:spLocks noChangeArrowheads="1"/>
            </p:cNvSpPr>
            <p:nvPr/>
          </p:nvSpPr>
          <p:spPr bwMode="auto">
            <a:xfrm>
              <a:off x="778" y="333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8" name="Oval 214"/>
            <p:cNvSpPr>
              <a:spLocks noChangeArrowheads="1"/>
            </p:cNvSpPr>
            <p:nvPr/>
          </p:nvSpPr>
          <p:spPr bwMode="auto">
            <a:xfrm>
              <a:off x="895" y="333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9" name="Oval 215"/>
            <p:cNvSpPr>
              <a:spLocks noChangeArrowheads="1"/>
            </p:cNvSpPr>
            <p:nvPr/>
          </p:nvSpPr>
          <p:spPr bwMode="auto">
            <a:xfrm>
              <a:off x="1012" y="333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0" name="Oval 216"/>
            <p:cNvSpPr>
              <a:spLocks noChangeArrowheads="1"/>
            </p:cNvSpPr>
            <p:nvPr/>
          </p:nvSpPr>
          <p:spPr bwMode="auto">
            <a:xfrm>
              <a:off x="776" y="343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1" name="Oval 217"/>
            <p:cNvSpPr>
              <a:spLocks noChangeArrowheads="1"/>
            </p:cNvSpPr>
            <p:nvPr/>
          </p:nvSpPr>
          <p:spPr bwMode="auto">
            <a:xfrm>
              <a:off x="893" y="342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2" name="Oval 218"/>
            <p:cNvSpPr>
              <a:spLocks noChangeArrowheads="1"/>
            </p:cNvSpPr>
            <p:nvPr/>
          </p:nvSpPr>
          <p:spPr bwMode="auto">
            <a:xfrm>
              <a:off x="1010" y="342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3" name="Oval 219"/>
            <p:cNvSpPr>
              <a:spLocks noChangeArrowheads="1"/>
            </p:cNvSpPr>
            <p:nvPr/>
          </p:nvSpPr>
          <p:spPr bwMode="auto">
            <a:xfrm>
              <a:off x="776" y="352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4" name="Oval 220"/>
            <p:cNvSpPr>
              <a:spLocks noChangeArrowheads="1"/>
            </p:cNvSpPr>
            <p:nvPr/>
          </p:nvSpPr>
          <p:spPr bwMode="auto">
            <a:xfrm>
              <a:off x="893" y="352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5" name="Oval 221"/>
            <p:cNvSpPr>
              <a:spLocks noChangeArrowheads="1"/>
            </p:cNvSpPr>
            <p:nvPr/>
          </p:nvSpPr>
          <p:spPr bwMode="auto">
            <a:xfrm>
              <a:off x="1010" y="352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6" name="Oval 222"/>
            <p:cNvSpPr>
              <a:spLocks noChangeArrowheads="1"/>
            </p:cNvSpPr>
            <p:nvPr/>
          </p:nvSpPr>
          <p:spPr bwMode="auto">
            <a:xfrm>
              <a:off x="776" y="362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7" name="Oval 223"/>
            <p:cNvSpPr>
              <a:spLocks noChangeArrowheads="1"/>
            </p:cNvSpPr>
            <p:nvPr/>
          </p:nvSpPr>
          <p:spPr bwMode="auto">
            <a:xfrm>
              <a:off x="893" y="36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8" name="Oval 224"/>
            <p:cNvSpPr>
              <a:spLocks noChangeArrowheads="1"/>
            </p:cNvSpPr>
            <p:nvPr/>
          </p:nvSpPr>
          <p:spPr bwMode="auto">
            <a:xfrm>
              <a:off x="1010" y="36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9" name="Oval 225"/>
            <p:cNvSpPr>
              <a:spLocks noChangeArrowheads="1"/>
            </p:cNvSpPr>
            <p:nvPr/>
          </p:nvSpPr>
          <p:spPr bwMode="auto">
            <a:xfrm>
              <a:off x="774" y="37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0" name="Oval 226"/>
            <p:cNvSpPr>
              <a:spLocks noChangeArrowheads="1"/>
            </p:cNvSpPr>
            <p:nvPr/>
          </p:nvSpPr>
          <p:spPr bwMode="auto">
            <a:xfrm>
              <a:off x="891" y="371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1" name="Oval 227"/>
            <p:cNvSpPr>
              <a:spLocks noChangeArrowheads="1"/>
            </p:cNvSpPr>
            <p:nvPr/>
          </p:nvSpPr>
          <p:spPr bwMode="auto">
            <a:xfrm>
              <a:off x="1008" y="371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2" name="Oval 228"/>
            <p:cNvSpPr>
              <a:spLocks noChangeArrowheads="1"/>
            </p:cNvSpPr>
            <p:nvPr/>
          </p:nvSpPr>
          <p:spPr bwMode="auto">
            <a:xfrm>
              <a:off x="774" y="381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3" name="Oval 229"/>
            <p:cNvSpPr>
              <a:spLocks noChangeArrowheads="1"/>
            </p:cNvSpPr>
            <p:nvPr/>
          </p:nvSpPr>
          <p:spPr bwMode="auto">
            <a:xfrm>
              <a:off x="891" y="381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4" name="Oval 230"/>
            <p:cNvSpPr>
              <a:spLocks noChangeArrowheads="1"/>
            </p:cNvSpPr>
            <p:nvPr/>
          </p:nvSpPr>
          <p:spPr bwMode="auto">
            <a:xfrm>
              <a:off x="1008" y="381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5" name="Oval 231"/>
            <p:cNvSpPr>
              <a:spLocks noChangeArrowheads="1"/>
            </p:cNvSpPr>
            <p:nvPr/>
          </p:nvSpPr>
          <p:spPr bwMode="auto">
            <a:xfrm>
              <a:off x="1127" y="333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6" name="Oval 232"/>
            <p:cNvSpPr>
              <a:spLocks noChangeArrowheads="1"/>
            </p:cNvSpPr>
            <p:nvPr/>
          </p:nvSpPr>
          <p:spPr bwMode="auto">
            <a:xfrm>
              <a:off x="1244" y="333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7" name="Oval 233"/>
            <p:cNvSpPr>
              <a:spLocks noChangeArrowheads="1"/>
            </p:cNvSpPr>
            <p:nvPr/>
          </p:nvSpPr>
          <p:spPr bwMode="auto">
            <a:xfrm>
              <a:off x="1361" y="332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8" name="Oval 234"/>
            <p:cNvSpPr>
              <a:spLocks noChangeArrowheads="1"/>
            </p:cNvSpPr>
            <p:nvPr/>
          </p:nvSpPr>
          <p:spPr bwMode="auto">
            <a:xfrm>
              <a:off x="1125" y="342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9" name="Oval 235"/>
            <p:cNvSpPr>
              <a:spLocks noChangeArrowheads="1"/>
            </p:cNvSpPr>
            <p:nvPr/>
          </p:nvSpPr>
          <p:spPr bwMode="auto">
            <a:xfrm>
              <a:off x="1242" y="342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0" name="Oval 236"/>
            <p:cNvSpPr>
              <a:spLocks noChangeArrowheads="1"/>
            </p:cNvSpPr>
            <p:nvPr/>
          </p:nvSpPr>
          <p:spPr bwMode="auto">
            <a:xfrm>
              <a:off x="1359" y="342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1" name="Oval 237"/>
            <p:cNvSpPr>
              <a:spLocks noChangeArrowheads="1"/>
            </p:cNvSpPr>
            <p:nvPr/>
          </p:nvSpPr>
          <p:spPr bwMode="auto">
            <a:xfrm>
              <a:off x="1125" y="352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2" name="Oval 238"/>
            <p:cNvSpPr>
              <a:spLocks noChangeArrowheads="1"/>
            </p:cNvSpPr>
            <p:nvPr/>
          </p:nvSpPr>
          <p:spPr bwMode="auto">
            <a:xfrm>
              <a:off x="1242" y="352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3" name="Oval 239"/>
            <p:cNvSpPr>
              <a:spLocks noChangeArrowheads="1"/>
            </p:cNvSpPr>
            <p:nvPr/>
          </p:nvSpPr>
          <p:spPr bwMode="auto">
            <a:xfrm>
              <a:off x="1359" y="352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4" name="Oval 240"/>
            <p:cNvSpPr>
              <a:spLocks noChangeArrowheads="1"/>
            </p:cNvSpPr>
            <p:nvPr/>
          </p:nvSpPr>
          <p:spPr bwMode="auto">
            <a:xfrm>
              <a:off x="1125" y="36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5" name="Oval 241"/>
            <p:cNvSpPr>
              <a:spLocks noChangeArrowheads="1"/>
            </p:cNvSpPr>
            <p:nvPr/>
          </p:nvSpPr>
          <p:spPr bwMode="auto">
            <a:xfrm>
              <a:off x="1242" y="36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6" name="Oval 242"/>
            <p:cNvSpPr>
              <a:spLocks noChangeArrowheads="1"/>
            </p:cNvSpPr>
            <p:nvPr/>
          </p:nvSpPr>
          <p:spPr bwMode="auto">
            <a:xfrm>
              <a:off x="1359" y="361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7" name="Oval 243"/>
            <p:cNvSpPr>
              <a:spLocks noChangeArrowheads="1"/>
            </p:cNvSpPr>
            <p:nvPr/>
          </p:nvSpPr>
          <p:spPr bwMode="auto">
            <a:xfrm>
              <a:off x="1123" y="371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8" name="Oval 244"/>
            <p:cNvSpPr>
              <a:spLocks noChangeArrowheads="1"/>
            </p:cNvSpPr>
            <p:nvPr/>
          </p:nvSpPr>
          <p:spPr bwMode="auto">
            <a:xfrm>
              <a:off x="1240" y="371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9" name="Oval 245"/>
            <p:cNvSpPr>
              <a:spLocks noChangeArrowheads="1"/>
            </p:cNvSpPr>
            <p:nvPr/>
          </p:nvSpPr>
          <p:spPr bwMode="auto">
            <a:xfrm>
              <a:off x="1357" y="371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90" name="Oval 246"/>
            <p:cNvSpPr>
              <a:spLocks noChangeArrowheads="1"/>
            </p:cNvSpPr>
            <p:nvPr/>
          </p:nvSpPr>
          <p:spPr bwMode="auto">
            <a:xfrm>
              <a:off x="1123" y="381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91" name="Oval 247"/>
            <p:cNvSpPr>
              <a:spLocks noChangeArrowheads="1"/>
            </p:cNvSpPr>
            <p:nvPr/>
          </p:nvSpPr>
          <p:spPr bwMode="auto">
            <a:xfrm>
              <a:off x="1240" y="381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92" name="Oval 248"/>
            <p:cNvSpPr>
              <a:spLocks noChangeArrowheads="1"/>
            </p:cNvSpPr>
            <p:nvPr/>
          </p:nvSpPr>
          <p:spPr bwMode="auto">
            <a:xfrm>
              <a:off x="1357" y="380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8953" name="Group 249"/>
          <p:cNvGrpSpPr>
            <a:grpSpLocks/>
          </p:cNvGrpSpPr>
          <p:nvPr/>
        </p:nvGrpSpPr>
        <p:grpSpPr bwMode="auto">
          <a:xfrm>
            <a:off x="1260475" y="3257550"/>
            <a:ext cx="1019175" cy="1758950"/>
            <a:chOff x="1607" y="2756"/>
            <a:chExt cx="642" cy="1108"/>
          </a:xfrm>
        </p:grpSpPr>
        <p:grpSp>
          <p:nvGrpSpPr>
            <p:cNvPr id="21105" name="Group 250"/>
            <p:cNvGrpSpPr>
              <a:grpSpLocks/>
            </p:cNvGrpSpPr>
            <p:nvPr/>
          </p:nvGrpSpPr>
          <p:grpSpPr bwMode="auto">
            <a:xfrm>
              <a:off x="1609" y="2859"/>
              <a:ext cx="42" cy="42"/>
              <a:chOff x="2185" y="2697"/>
              <a:chExt cx="126" cy="126"/>
            </a:xfrm>
          </p:grpSpPr>
          <p:sp>
            <p:nvSpPr>
              <p:cNvPr id="21319" name="Line 25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0" name="Line 25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06" name="Group 253"/>
            <p:cNvGrpSpPr>
              <a:grpSpLocks/>
            </p:cNvGrpSpPr>
            <p:nvPr/>
          </p:nvGrpSpPr>
          <p:grpSpPr bwMode="auto">
            <a:xfrm>
              <a:off x="1726" y="2863"/>
              <a:ext cx="42" cy="42"/>
              <a:chOff x="2185" y="2697"/>
              <a:chExt cx="126" cy="126"/>
            </a:xfrm>
          </p:grpSpPr>
          <p:sp>
            <p:nvSpPr>
              <p:cNvPr id="21317" name="Line 25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8" name="Line 25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07" name="Group 256"/>
            <p:cNvGrpSpPr>
              <a:grpSpLocks/>
            </p:cNvGrpSpPr>
            <p:nvPr/>
          </p:nvGrpSpPr>
          <p:grpSpPr bwMode="auto">
            <a:xfrm>
              <a:off x="1843" y="2861"/>
              <a:ext cx="42" cy="42"/>
              <a:chOff x="2185" y="2697"/>
              <a:chExt cx="126" cy="126"/>
            </a:xfrm>
          </p:grpSpPr>
          <p:sp>
            <p:nvSpPr>
              <p:cNvPr id="21315" name="Line 25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6" name="Line 25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08" name="Group 259"/>
            <p:cNvGrpSpPr>
              <a:grpSpLocks/>
            </p:cNvGrpSpPr>
            <p:nvPr/>
          </p:nvGrpSpPr>
          <p:grpSpPr bwMode="auto">
            <a:xfrm>
              <a:off x="1953" y="2859"/>
              <a:ext cx="42" cy="42"/>
              <a:chOff x="2185" y="2697"/>
              <a:chExt cx="126" cy="126"/>
            </a:xfrm>
          </p:grpSpPr>
          <p:sp>
            <p:nvSpPr>
              <p:cNvPr id="21313" name="Line 26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4" name="Line 26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09" name="Group 262"/>
            <p:cNvGrpSpPr>
              <a:grpSpLocks/>
            </p:cNvGrpSpPr>
            <p:nvPr/>
          </p:nvGrpSpPr>
          <p:grpSpPr bwMode="auto">
            <a:xfrm>
              <a:off x="2070" y="2857"/>
              <a:ext cx="42" cy="42"/>
              <a:chOff x="2185" y="2697"/>
              <a:chExt cx="126" cy="126"/>
            </a:xfrm>
          </p:grpSpPr>
          <p:sp>
            <p:nvSpPr>
              <p:cNvPr id="21311" name="Line 26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2" name="Line 26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0" name="Group 265"/>
            <p:cNvGrpSpPr>
              <a:grpSpLocks/>
            </p:cNvGrpSpPr>
            <p:nvPr/>
          </p:nvGrpSpPr>
          <p:grpSpPr bwMode="auto">
            <a:xfrm>
              <a:off x="2187" y="2862"/>
              <a:ext cx="42" cy="42"/>
              <a:chOff x="2185" y="2697"/>
              <a:chExt cx="126" cy="126"/>
            </a:xfrm>
          </p:grpSpPr>
          <p:sp>
            <p:nvSpPr>
              <p:cNvPr id="21309" name="Line 26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0" name="Line 26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1" name="Group 268"/>
            <p:cNvGrpSpPr>
              <a:grpSpLocks/>
            </p:cNvGrpSpPr>
            <p:nvPr/>
          </p:nvGrpSpPr>
          <p:grpSpPr bwMode="auto">
            <a:xfrm>
              <a:off x="1607" y="2758"/>
              <a:ext cx="42" cy="42"/>
              <a:chOff x="2185" y="2697"/>
              <a:chExt cx="126" cy="126"/>
            </a:xfrm>
          </p:grpSpPr>
          <p:sp>
            <p:nvSpPr>
              <p:cNvPr id="21307" name="Line 26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8" name="Line 27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2" name="Group 271"/>
            <p:cNvGrpSpPr>
              <a:grpSpLocks/>
            </p:cNvGrpSpPr>
            <p:nvPr/>
          </p:nvGrpSpPr>
          <p:grpSpPr bwMode="auto">
            <a:xfrm>
              <a:off x="1724" y="2762"/>
              <a:ext cx="42" cy="42"/>
              <a:chOff x="2185" y="2697"/>
              <a:chExt cx="126" cy="126"/>
            </a:xfrm>
          </p:grpSpPr>
          <p:sp>
            <p:nvSpPr>
              <p:cNvPr id="21305" name="Line 27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6" name="Line 27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3" name="Group 274"/>
            <p:cNvGrpSpPr>
              <a:grpSpLocks/>
            </p:cNvGrpSpPr>
            <p:nvPr/>
          </p:nvGrpSpPr>
          <p:grpSpPr bwMode="auto">
            <a:xfrm>
              <a:off x="1841" y="2760"/>
              <a:ext cx="42" cy="42"/>
              <a:chOff x="2185" y="2697"/>
              <a:chExt cx="126" cy="126"/>
            </a:xfrm>
          </p:grpSpPr>
          <p:sp>
            <p:nvSpPr>
              <p:cNvPr id="21303" name="Line 27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4" name="Line 27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4" name="Group 277"/>
            <p:cNvGrpSpPr>
              <a:grpSpLocks/>
            </p:cNvGrpSpPr>
            <p:nvPr/>
          </p:nvGrpSpPr>
          <p:grpSpPr bwMode="auto">
            <a:xfrm>
              <a:off x="1951" y="2758"/>
              <a:ext cx="42" cy="42"/>
              <a:chOff x="2185" y="2697"/>
              <a:chExt cx="126" cy="126"/>
            </a:xfrm>
          </p:grpSpPr>
          <p:sp>
            <p:nvSpPr>
              <p:cNvPr id="21301" name="Line 27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2" name="Line 27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5" name="Group 280"/>
            <p:cNvGrpSpPr>
              <a:grpSpLocks/>
            </p:cNvGrpSpPr>
            <p:nvPr/>
          </p:nvGrpSpPr>
          <p:grpSpPr bwMode="auto">
            <a:xfrm>
              <a:off x="2068" y="2756"/>
              <a:ext cx="42" cy="42"/>
              <a:chOff x="2185" y="2697"/>
              <a:chExt cx="126" cy="126"/>
            </a:xfrm>
          </p:grpSpPr>
          <p:sp>
            <p:nvSpPr>
              <p:cNvPr id="21299" name="Line 28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0" name="Line 28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6" name="Group 283"/>
            <p:cNvGrpSpPr>
              <a:grpSpLocks/>
            </p:cNvGrpSpPr>
            <p:nvPr/>
          </p:nvGrpSpPr>
          <p:grpSpPr bwMode="auto">
            <a:xfrm>
              <a:off x="2185" y="2761"/>
              <a:ext cx="42" cy="42"/>
              <a:chOff x="2185" y="2697"/>
              <a:chExt cx="126" cy="126"/>
            </a:xfrm>
          </p:grpSpPr>
          <p:sp>
            <p:nvSpPr>
              <p:cNvPr id="21297" name="Line 28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8" name="Line 28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7" name="Group 286"/>
            <p:cNvGrpSpPr>
              <a:grpSpLocks/>
            </p:cNvGrpSpPr>
            <p:nvPr/>
          </p:nvGrpSpPr>
          <p:grpSpPr bwMode="auto">
            <a:xfrm>
              <a:off x="1614" y="3053"/>
              <a:ext cx="42" cy="42"/>
              <a:chOff x="2185" y="2697"/>
              <a:chExt cx="126" cy="126"/>
            </a:xfrm>
          </p:grpSpPr>
          <p:sp>
            <p:nvSpPr>
              <p:cNvPr id="21295" name="Line 28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6" name="Line 28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8" name="Group 289"/>
            <p:cNvGrpSpPr>
              <a:grpSpLocks/>
            </p:cNvGrpSpPr>
            <p:nvPr/>
          </p:nvGrpSpPr>
          <p:grpSpPr bwMode="auto">
            <a:xfrm>
              <a:off x="1731" y="3057"/>
              <a:ext cx="42" cy="42"/>
              <a:chOff x="2185" y="2697"/>
              <a:chExt cx="126" cy="126"/>
            </a:xfrm>
          </p:grpSpPr>
          <p:sp>
            <p:nvSpPr>
              <p:cNvPr id="21293" name="Line 29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4" name="Line 29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9" name="Group 292"/>
            <p:cNvGrpSpPr>
              <a:grpSpLocks/>
            </p:cNvGrpSpPr>
            <p:nvPr/>
          </p:nvGrpSpPr>
          <p:grpSpPr bwMode="auto">
            <a:xfrm>
              <a:off x="1848" y="3055"/>
              <a:ext cx="42" cy="42"/>
              <a:chOff x="2185" y="2697"/>
              <a:chExt cx="126" cy="126"/>
            </a:xfrm>
          </p:grpSpPr>
          <p:sp>
            <p:nvSpPr>
              <p:cNvPr id="21291" name="Line 29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2" name="Line 29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0" name="Group 295"/>
            <p:cNvGrpSpPr>
              <a:grpSpLocks/>
            </p:cNvGrpSpPr>
            <p:nvPr/>
          </p:nvGrpSpPr>
          <p:grpSpPr bwMode="auto">
            <a:xfrm>
              <a:off x="1958" y="3053"/>
              <a:ext cx="42" cy="42"/>
              <a:chOff x="2185" y="2697"/>
              <a:chExt cx="126" cy="126"/>
            </a:xfrm>
          </p:grpSpPr>
          <p:sp>
            <p:nvSpPr>
              <p:cNvPr id="21289" name="Line 29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0" name="Line 29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1" name="Group 298"/>
            <p:cNvGrpSpPr>
              <a:grpSpLocks/>
            </p:cNvGrpSpPr>
            <p:nvPr/>
          </p:nvGrpSpPr>
          <p:grpSpPr bwMode="auto">
            <a:xfrm>
              <a:off x="2075" y="3051"/>
              <a:ext cx="42" cy="42"/>
              <a:chOff x="2185" y="2697"/>
              <a:chExt cx="126" cy="126"/>
            </a:xfrm>
          </p:grpSpPr>
          <p:sp>
            <p:nvSpPr>
              <p:cNvPr id="21287" name="Line 29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8" name="Line 30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2" name="Group 301"/>
            <p:cNvGrpSpPr>
              <a:grpSpLocks/>
            </p:cNvGrpSpPr>
            <p:nvPr/>
          </p:nvGrpSpPr>
          <p:grpSpPr bwMode="auto">
            <a:xfrm>
              <a:off x="2192" y="3056"/>
              <a:ext cx="42" cy="42"/>
              <a:chOff x="2185" y="2697"/>
              <a:chExt cx="126" cy="126"/>
            </a:xfrm>
          </p:grpSpPr>
          <p:sp>
            <p:nvSpPr>
              <p:cNvPr id="21285" name="Line 30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6" name="Line 30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3" name="Group 304"/>
            <p:cNvGrpSpPr>
              <a:grpSpLocks/>
            </p:cNvGrpSpPr>
            <p:nvPr/>
          </p:nvGrpSpPr>
          <p:grpSpPr bwMode="auto">
            <a:xfrm>
              <a:off x="1612" y="2959"/>
              <a:ext cx="42" cy="42"/>
              <a:chOff x="2185" y="2697"/>
              <a:chExt cx="126" cy="126"/>
            </a:xfrm>
          </p:grpSpPr>
          <p:sp>
            <p:nvSpPr>
              <p:cNvPr id="21283" name="Line 30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4" name="Line 30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4" name="Group 307"/>
            <p:cNvGrpSpPr>
              <a:grpSpLocks/>
            </p:cNvGrpSpPr>
            <p:nvPr/>
          </p:nvGrpSpPr>
          <p:grpSpPr bwMode="auto">
            <a:xfrm>
              <a:off x="1729" y="2963"/>
              <a:ext cx="42" cy="42"/>
              <a:chOff x="2185" y="2697"/>
              <a:chExt cx="126" cy="126"/>
            </a:xfrm>
          </p:grpSpPr>
          <p:sp>
            <p:nvSpPr>
              <p:cNvPr id="21281" name="Line 30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2" name="Line 30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5" name="Group 310"/>
            <p:cNvGrpSpPr>
              <a:grpSpLocks/>
            </p:cNvGrpSpPr>
            <p:nvPr/>
          </p:nvGrpSpPr>
          <p:grpSpPr bwMode="auto">
            <a:xfrm>
              <a:off x="1846" y="2961"/>
              <a:ext cx="42" cy="42"/>
              <a:chOff x="2185" y="2697"/>
              <a:chExt cx="126" cy="126"/>
            </a:xfrm>
          </p:grpSpPr>
          <p:sp>
            <p:nvSpPr>
              <p:cNvPr id="21279" name="Line 31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0" name="Line 31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6" name="Group 313"/>
            <p:cNvGrpSpPr>
              <a:grpSpLocks/>
            </p:cNvGrpSpPr>
            <p:nvPr/>
          </p:nvGrpSpPr>
          <p:grpSpPr bwMode="auto">
            <a:xfrm>
              <a:off x="1956" y="2959"/>
              <a:ext cx="42" cy="42"/>
              <a:chOff x="2185" y="2697"/>
              <a:chExt cx="126" cy="126"/>
            </a:xfrm>
          </p:grpSpPr>
          <p:sp>
            <p:nvSpPr>
              <p:cNvPr id="21277" name="Line 31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8" name="Line 31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7" name="Group 316"/>
            <p:cNvGrpSpPr>
              <a:grpSpLocks/>
            </p:cNvGrpSpPr>
            <p:nvPr/>
          </p:nvGrpSpPr>
          <p:grpSpPr bwMode="auto">
            <a:xfrm>
              <a:off x="2073" y="2957"/>
              <a:ext cx="42" cy="42"/>
              <a:chOff x="2185" y="2697"/>
              <a:chExt cx="126" cy="126"/>
            </a:xfrm>
          </p:grpSpPr>
          <p:sp>
            <p:nvSpPr>
              <p:cNvPr id="21275" name="Line 31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6" name="Line 31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8" name="Group 319"/>
            <p:cNvGrpSpPr>
              <a:grpSpLocks/>
            </p:cNvGrpSpPr>
            <p:nvPr/>
          </p:nvGrpSpPr>
          <p:grpSpPr bwMode="auto">
            <a:xfrm>
              <a:off x="2190" y="2962"/>
              <a:ext cx="42" cy="42"/>
              <a:chOff x="2185" y="2697"/>
              <a:chExt cx="126" cy="126"/>
            </a:xfrm>
          </p:grpSpPr>
          <p:sp>
            <p:nvSpPr>
              <p:cNvPr id="21273" name="Line 32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4" name="Line 32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9" name="Group 322"/>
            <p:cNvGrpSpPr>
              <a:grpSpLocks/>
            </p:cNvGrpSpPr>
            <p:nvPr/>
          </p:nvGrpSpPr>
          <p:grpSpPr bwMode="auto">
            <a:xfrm>
              <a:off x="1619" y="3240"/>
              <a:ext cx="42" cy="42"/>
              <a:chOff x="2185" y="2697"/>
              <a:chExt cx="126" cy="126"/>
            </a:xfrm>
          </p:grpSpPr>
          <p:sp>
            <p:nvSpPr>
              <p:cNvPr id="21271" name="Line 32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2" name="Line 32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0" name="Group 325"/>
            <p:cNvGrpSpPr>
              <a:grpSpLocks/>
            </p:cNvGrpSpPr>
            <p:nvPr/>
          </p:nvGrpSpPr>
          <p:grpSpPr bwMode="auto">
            <a:xfrm>
              <a:off x="1736" y="3244"/>
              <a:ext cx="42" cy="42"/>
              <a:chOff x="2185" y="2697"/>
              <a:chExt cx="126" cy="126"/>
            </a:xfrm>
          </p:grpSpPr>
          <p:sp>
            <p:nvSpPr>
              <p:cNvPr id="21269" name="Line 32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0" name="Line 32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1" name="Group 328"/>
            <p:cNvGrpSpPr>
              <a:grpSpLocks/>
            </p:cNvGrpSpPr>
            <p:nvPr/>
          </p:nvGrpSpPr>
          <p:grpSpPr bwMode="auto">
            <a:xfrm>
              <a:off x="1853" y="3242"/>
              <a:ext cx="42" cy="42"/>
              <a:chOff x="2185" y="2697"/>
              <a:chExt cx="126" cy="126"/>
            </a:xfrm>
          </p:grpSpPr>
          <p:sp>
            <p:nvSpPr>
              <p:cNvPr id="21267" name="Line 32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8" name="Line 33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2" name="Group 331"/>
            <p:cNvGrpSpPr>
              <a:grpSpLocks/>
            </p:cNvGrpSpPr>
            <p:nvPr/>
          </p:nvGrpSpPr>
          <p:grpSpPr bwMode="auto">
            <a:xfrm>
              <a:off x="1963" y="3240"/>
              <a:ext cx="42" cy="42"/>
              <a:chOff x="2185" y="2697"/>
              <a:chExt cx="126" cy="126"/>
            </a:xfrm>
          </p:grpSpPr>
          <p:sp>
            <p:nvSpPr>
              <p:cNvPr id="21265" name="Line 33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6" name="Line 33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3" name="Group 334"/>
            <p:cNvGrpSpPr>
              <a:grpSpLocks/>
            </p:cNvGrpSpPr>
            <p:nvPr/>
          </p:nvGrpSpPr>
          <p:grpSpPr bwMode="auto">
            <a:xfrm>
              <a:off x="2080" y="3238"/>
              <a:ext cx="42" cy="42"/>
              <a:chOff x="2185" y="2697"/>
              <a:chExt cx="126" cy="126"/>
            </a:xfrm>
          </p:grpSpPr>
          <p:sp>
            <p:nvSpPr>
              <p:cNvPr id="21263" name="Line 33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4" name="Line 33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4" name="Group 337"/>
            <p:cNvGrpSpPr>
              <a:grpSpLocks/>
            </p:cNvGrpSpPr>
            <p:nvPr/>
          </p:nvGrpSpPr>
          <p:grpSpPr bwMode="auto">
            <a:xfrm>
              <a:off x="2197" y="3243"/>
              <a:ext cx="42" cy="42"/>
              <a:chOff x="2185" y="2697"/>
              <a:chExt cx="126" cy="126"/>
            </a:xfrm>
          </p:grpSpPr>
          <p:sp>
            <p:nvSpPr>
              <p:cNvPr id="21261" name="Line 33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2" name="Line 33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5" name="Group 340"/>
            <p:cNvGrpSpPr>
              <a:grpSpLocks/>
            </p:cNvGrpSpPr>
            <p:nvPr/>
          </p:nvGrpSpPr>
          <p:grpSpPr bwMode="auto">
            <a:xfrm>
              <a:off x="1617" y="3146"/>
              <a:ext cx="42" cy="42"/>
              <a:chOff x="2185" y="2697"/>
              <a:chExt cx="126" cy="126"/>
            </a:xfrm>
          </p:grpSpPr>
          <p:sp>
            <p:nvSpPr>
              <p:cNvPr id="21259" name="Line 34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0" name="Line 34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6" name="Group 343"/>
            <p:cNvGrpSpPr>
              <a:grpSpLocks/>
            </p:cNvGrpSpPr>
            <p:nvPr/>
          </p:nvGrpSpPr>
          <p:grpSpPr bwMode="auto">
            <a:xfrm>
              <a:off x="1734" y="3150"/>
              <a:ext cx="42" cy="42"/>
              <a:chOff x="2185" y="2697"/>
              <a:chExt cx="126" cy="126"/>
            </a:xfrm>
          </p:grpSpPr>
          <p:sp>
            <p:nvSpPr>
              <p:cNvPr id="21257" name="Line 34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8" name="Line 34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7" name="Group 346"/>
            <p:cNvGrpSpPr>
              <a:grpSpLocks/>
            </p:cNvGrpSpPr>
            <p:nvPr/>
          </p:nvGrpSpPr>
          <p:grpSpPr bwMode="auto">
            <a:xfrm>
              <a:off x="1851" y="3148"/>
              <a:ext cx="42" cy="42"/>
              <a:chOff x="2185" y="2697"/>
              <a:chExt cx="126" cy="126"/>
            </a:xfrm>
          </p:grpSpPr>
          <p:sp>
            <p:nvSpPr>
              <p:cNvPr id="21255" name="Line 34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6" name="Line 34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8" name="Group 349"/>
            <p:cNvGrpSpPr>
              <a:grpSpLocks/>
            </p:cNvGrpSpPr>
            <p:nvPr/>
          </p:nvGrpSpPr>
          <p:grpSpPr bwMode="auto">
            <a:xfrm>
              <a:off x="1961" y="3146"/>
              <a:ext cx="42" cy="42"/>
              <a:chOff x="2185" y="2697"/>
              <a:chExt cx="126" cy="126"/>
            </a:xfrm>
          </p:grpSpPr>
          <p:sp>
            <p:nvSpPr>
              <p:cNvPr id="21253" name="Line 35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4" name="Line 35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9" name="Group 352"/>
            <p:cNvGrpSpPr>
              <a:grpSpLocks/>
            </p:cNvGrpSpPr>
            <p:nvPr/>
          </p:nvGrpSpPr>
          <p:grpSpPr bwMode="auto">
            <a:xfrm>
              <a:off x="2078" y="3144"/>
              <a:ext cx="42" cy="42"/>
              <a:chOff x="2185" y="2697"/>
              <a:chExt cx="126" cy="126"/>
            </a:xfrm>
          </p:grpSpPr>
          <p:sp>
            <p:nvSpPr>
              <p:cNvPr id="21251" name="Line 35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2" name="Line 35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0" name="Group 355"/>
            <p:cNvGrpSpPr>
              <a:grpSpLocks/>
            </p:cNvGrpSpPr>
            <p:nvPr/>
          </p:nvGrpSpPr>
          <p:grpSpPr bwMode="auto">
            <a:xfrm>
              <a:off x="2195" y="3149"/>
              <a:ext cx="42" cy="42"/>
              <a:chOff x="2185" y="2697"/>
              <a:chExt cx="126" cy="126"/>
            </a:xfrm>
          </p:grpSpPr>
          <p:sp>
            <p:nvSpPr>
              <p:cNvPr id="21249" name="Line 35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0" name="Line 35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1" name="Group 358"/>
            <p:cNvGrpSpPr>
              <a:grpSpLocks/>
            </p:cNvGrpSpPr>
            <p:nvPr/>
          </p:nvGrpSpPr>
          <p:grpSpPr bwMode="auto">
            <a:xfrm>
              <a:off x="1624" y="3434"/>
              <a:ext cx="42" cy="42"/>
              <a:chOff x="2185" y="2697"/>
              <a:chExt cx="126" cy="126"/>
            </a:xfrm>
          </p:grpSpPr>
          <p:sp>
            <p:nvSpPr>
              <p:cNvPr id="21247" name="Line 35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8" name="Line 36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2" name="Group 361"/>
            <p:cNvGrpSpPr>
              <a:grpSpLocks/>
            </p:cNvGrpSpPr>
            <p:nvPr/>
          </p:nvGrpSpPr>
          <p:grpSpPr bwMode="auto">
            <a:xfrm>
              <a:off x="1741" y="3438"/>
              <a:ext cx="42" cy="42"/>
              <a:chOff x="2185" y="2697"/>
              <a:chExt cx="126" cy="126"/>
            </a:xfrm>
          </p:grpSpPr>
          <p:sp>
            <p:nvSpPr>
              <p:cNvPr id="21245" name="Line 36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6" name="Line 36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3" name="Group 364"/>
            <p:cNvGrpSpPr>
              <a:grpSpLocks/>
            </p:cNvGrpSpPr>
            <p:nvPr/>
          </p:nvGrpSpPr>
          <p:grpSpPr bwMode="auto">
            <a:xfrm>
              <a:off x="1858" y="3436"/>
              <a:ext cx="42" cy="42"/>
              <a:chOff x="2185" y="2697"/>
              <a:chExt cx="126" cy="126"/>
            </a:xfrm>
          </p:grpSpPr>
          <p:sp>
            <p:nvSpPr>
              <p:cNvPr id="21243" name="Line 36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4" name="Line 36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4" name="Group 367"/>
            <p:cNvGrpSpPr>
              <a:grpSpLocks/>
            </p:cNvGrpSpPr>
            <p:nvPr/>
          </p:nvGrpSpPr>
          <p:grpSpPr bwMode="auto">
            <a:xfrm>
              <a:off x="1968" y="3434"/>
              <a:ext cx="42" cy="42"/>
              <a:chOff x="2185" y="2697"/>
              <a:chExt cx="126" cy="126"/>
            </a:xfrm>
          </p:grpSpPr>
          <p:sp>
            <p:nvSpPr>
              <p:cNvPr id="21241" name="Line 36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2" name="Line 36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5" name="Group 370"/>
            <p:cNvGrpSpPr>
              <a:grpSpLocks/>
            </p:cNvGrpSpPr>
            <p:nvPr/>
          </p:nvGrpSpPr>
          <p:grpSpPr bwMode="auto">
            <a:xfrm>
              <a:off x="2085" y="3432"/>
              <a:ext cx="42" cy="42"/>
              <a:chOff x="2185" y="2697"/>
              <a:chExt cx="126" cy="126"/>
            </a:xfrm>
          </p:grpSpPr>
          <p:sp>
            <p:nvSpPr>
              <p:cNvPr id="21239" name="Line 37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0" name="Line 37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6" name="Group 373"/>
            <p:cNvGrpSpPr>
              <a:grpSpLocks/>
            </p:cNvGrpSpPr>
            <p:nvPr/>
          </p:nvGrpSpPr>
          <p:grpSpPr bwMode="auto">
            <a:xfrm>
              <a:off x="2202" y="3437"/>
              <a:ext cx="42" cy="42"/>
              <a:chOff x="2185" y="2697"/>
              <a:chExt cx="126" cy="126"/>
            </a:xfrm>
          </p:grpSpPr>
          <p:sp>
            <p:nvSpPr>
              <p:cNvPr id="21237" name="Line 37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8" name="Line 37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7" name="Group 376"/>
            <p:cNvGrpSpPr>
              <a:grpSpLocks/>
            </p:cNvGrpSpPr>
            <p:nvPr/>
          </p:nvGrpSpPr>
          <p:grpSpPr bwMode="auto">
            <a:xfrm>
              <a:off x="1622" y="3333"/>
              <a:ext cx="42" cy="42"/>
              <a:chOff x="2185" y="2697"/>
              <a:chExt cx="126" cy="126"/>
            </a:xfrm>
          </p:grpSpPr>
          <p:sp>
            <p:nvSpPr>
              <p:cNvPr id="21235" name="Line 37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6" name="Line 37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8" name="Group 379"/>
            <p:cNvGrpSpPr>
              <a:grpSpLocks/>
            </p:cNvGrpSpPr>
            <p:nvPr/>
          </p:nvGrpSpPr>
          <p:grpSpPr bwMode="auto">
            <a:xfrm>
              <a:off x="1739" y="3337"/>
              <a:ext cx="42" cy="42"/>
              <a:chOff x="2185" y="2697"/>
              <a:chExt cx="126" cy="126"/>
            </a:xfrm>
          </p:grpSpPr>
          <p:sp>
            <p:nvSpPr>
              <p:cNvPr id="21233" name="Line 38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4" name="Line 38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9" name="Group 382"/>
            <p:cNvGrpSpPr>
              <a:grpSpLocks/>
            </p:cNvGrpSpPr>
            <p:nvPr/>
          </p:nvGrpSpPr>
          <p:grpSpPr bwMode="auto">
            <a:xfrm>
              <a:off x="1856" y="3335"/>
              <a:ext cx="42" cy="42"/>
              <a:chOff x="2185" y="2697"/>
              <a:chExt cx="126" cy="126"/>
            </a:xfrm>
          </p:grpSpPr>
          <p:sp>
            <p:nvSpPr>
              <p:cNvPr id="21231" name="Line 38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2" name="Line 38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0" name="Group 385"/>
            <p:cNvGrpSpPr>
              <a:grpSpLocks/>
            </p:cNvGrpSpPr>
            <p:nvPr/>
          </p:nvGrpSpPr>
          <p:grpSpPr bwMode="auto">
            <a:xfrm>
              <a:off x="1966" y="3333"/>
              <a:ext cx="42" cy="42"/>
              <a:chOff x="2185" y="2697"/>
              <a:chExt cx="126" cy="126"/>
            </a:xfrm>
          </p:grpSpPr>
          <p:sp>
            <p:nvSpPr>
              <p:cNvPr id="21229" name="Line 38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0" name="Line 38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1" name="Group 388"/>
            <p:cNvGrpSpPr>
              <a:grpSpLocks/>
            </p:cNvGrpSpPr>
            <p:nvPr/>
          </p:nvGrpSpPr>
          <p:grpSpPr bwMode="auto">
            <a:xfrm>
              <a:off x="2083" y="3331"/>
              <a:ext cx="42" cy="42"/>
              <a:chOff x="2185" y="2697"/>
              <a:chExt cx="126" cy="126"/>
            </a:xfrm>
          </p:grpSpPr>
          <p:sp>
            <p:nvSpPr>
              <p:cNvPr id="21227" name="Line 38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8" name="Line 39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2" name="Group 391"/>
            <p:cNvGrpSpPr>
              <a:grpSpLocks/>
            </p:cNvGrpSpPr>
            <p:nvPr/>
          </p:nvGrpSpPr>
          <p:grpSpPr bwMode="auto">
            <a:xfrm>
              <a:off x="2200" y="3336"/>
              <a:ext cx="42" cy="42"/>
              <a:chOff x="2185" y="2697"/>
              <a:chExt cx="126" cy="126"/>
            </a:xfrm>
          </p:grpSpPr>
          <p:sp>
            <p:nvSpPr>
              <p:cNvPr id="21225" name="Line 39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6" name="Line 39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3" name="Group 394"/>
            <p:cNvGrpSpPr>
              <a:grpSpLocks/>
            </p:cNvGrpSpPr>
            <p:nvPr/>
          </p:nvGrpSpPr>
          <p:grpSpPr bwMode="auto">
            <a:xfrm>
              <a:off x="1624" y="3624"/>
              <a:ext cx="42" cy="42"/>
              <a:chOff x="2185" y="2697"/>
              <a:chExt cx="126" cy="126"/>
            </a:xfrm>
          </p:grpSpPr>
          <p:sp>
            <p:nvSpPr>
              <p:cNvPr id="21223" name="Line 39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4" name="Line 39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4" name="Group 397"/>
            <p:cNvGrpSpPr>
              <a:grpSpLocks/>
            </p:cNvGrpSpPr>
            <p:nvPr/>
          </p:nvGrpSpPr>
          <p:grpSpPr bwMode="auto">
            <a:xfrm>
              <a:off x="1741" y="3628"/>
              <a:ext cx="42" cy="42"/>
              <a:chOff x="2185" y="2697"/>
              <a:chExt cx="126" cy="126"/>
            </a:xfrm>
          </p:grpSpPr>
          <p:sp>
            <p:nvSpPr>
              <p:cNvPr id="21221" name="Line 39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2" name="Line 39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5" name="Group 400"/>
            <p:cNvGrpSpPr>
              <a:grpSpLocks/>
            </p:cNvGrpSpPr>
            <p:nvPr/>
          </p:nvGrpSpPr>
          <p:grpSpPr bwMode="auto">
            <a:xfrm>
              <a:off x="1858" y="3626"/>
              <a:ext cx="42" cy="42"/>
              <a:chOff x="2185" y="2697"/>
              <a:chExt cx="126" cy="126"/>
            </a:xfrm>
          </p:grpSpPr>
          <p:sp>
            <p:nvSpPr>
              <p:cNvPr id="21219" name="Line 40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0" name="Line 40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6" name="Group 403"/>
            <p:cNvGrpSpPr>
              <a:grpSpLocks/>
            </p:cNvGrpSpPr>
            <p:nvPr/>
          </p:nvGrpSpPr>
          <p:grpSpPr bwMode="auto">
            <a:xfrm>
              <a:off x="1968" y="3624"/>
              <a:ext cx="42" cy="42"/>
              <a:chOff x="2185" y="2697"/>
              <a:chExt cx="126" cy="126"/>
            </a:xfrm>
          </p:grpSpPr>
          <p:sp>
            <p:nvSpPr>
              <p:cNvPr id="21217" name="Line 40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8" name="Line 40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7" name="Group 406"/>
            <p:cNvGrpSpPr>
              <a:grpSpLocks/>
            </p:cNvGrpSpPr>
            <p:nvPr/>
          </p:nvGrpSpPr>
          <p:grpSpPr bwMode="auto">
            <a:xfrm>
              <a:off x="2085" y="3622"/>
              <a:ext cx="42" cy="42"/>
              <a:chOff x="2185" y="2697"/>
              <a:chExt cx="126" cy="126"/>
            </a:xfrm>
          </p:grpSpPr>
          <p:sp>
            <p:nvSpPr>
              <p:cNvPr id="21215" name="Line 40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6" name="Line 40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8" name="Group 409"/>
            <p:cNvGrpSpPr>
              <a:grpSpLocks/>
            </p:cNvGrpSpPr>
            <p:nvPr/>
          </p:nvGrpSpPr>
          <p:grpSpPr bwMode="auto">
            <a:xfrm>
              <a:off x="2202" y="3627"/>
              <a:ext cx="42" cy="42"/>
              <a:chOff x="2185" y="2697"/>
              <a:chExt cx="126" cy="126"/>
            </a:xfrm>
          </p:grpSpPr>
          <p:sp>
            <p:nvSpPr>
              <p:cNvPr id="21213" name="Line 41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4" name="Line 41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9" name="Group 412"/>
            <p:cNvGrpSpPr>
              <a:grpSpLocks/>
            </p:cNvGrpSpPr>
            <p:nvPr/>
          </p:nvGrpSpPr>
          <p:grpSpPr bwMode="auto">
            <a:xfrm>
              <a:off x="1622" y="3530"/>
              <a:ext cx="42" cy="42"/>
              <a:chOff x="2185" y="2697"/>
              <a:chExt cx="126" cy="126"/>
            </a:xfrm>
          </p:grpSpPr>
          <p:sp>
            <p:nvSpPr>
              <p:cNvPr id="21211" name="Line 41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" name="Line 41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0" name="Group 415"/>
            <p:cNvGrpSpPr>
              <a:grpSpLocks/>
            </p:cNvGrpSpPr>
            <p:nvPr/>
          </p:nvGrpSpPr>
          <p:grpSpPr bwMode="auto">
            <a:xfrm>
              <a:off x="1739" y="3534"/>
              <a:ext cx="42" cy="42"/>
              <a:chOff x="2185" y="2697"/>
              <a:chExt cx="126" cy="126"/>
            </a:xfrm>
          </p:grpSpPr>
          <p:sp>
            <p:nvSpPr>
              <p:cNvPr id="21209" name="Line 41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" name="Line 41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1" name="Group 418"/>
            <p:cNvGrpSpPr>
              <a:grpSpLocks/>
            </p:cNvGrpSpPr>
            <p:nvPr/>
          </p:nvGrpSpPr>
          <p:grpSpPr bwMode="auto">
            <a:xfrm>
              <a:off x="1856" y="3532"/>
              <a:ext cx="42" cy="42"/>
              <a:chOff x="2185" y="2697"/>
              <a:chExt cx="126" cy="126"/>
            </a:xfrm>
          </p:grpSpPr>
          <p:sp>
            <p:nvSpPr>
              <p:cNvPr id="21207" name="Line 41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" name="Line 42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2" name="Group 421"/>
            <p:cNvGrpSpPr>
              <a:grpSpLocks/>
            </p:cNvGrpSpPr>
            <p:nvPr/>
          </p:nvGrpSpPr>
          <p:grpSpPr bwMode="auto">
            <a:xfrm>
              <a:off x="1966" y="3530"/>
              <a:ext cx="42" cy="42"/>
              <a:chOff x="2185" y="2697"/>
              <a:chExt cx="126" cy="126"/>
            </a:xfrm>
          </p:grpSpPr>
          <p:sp>
            <p:nvSpPr>
              <p:cNvPr id="21205" name="Line 42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" name="Line 42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3" name="Group 424"/>
            <p:cNvGrpSpPr>
              <a:grpSpLocks/>
            </p:cNvGrpSpPr>
            <p:nvPr/>
          </p:nvGrpSpPr>
          <p:grpSpPr bwMode="auto">
            <a:xfrm>
              <a:off x="2083" y="3528"/>
              <a:ext cx="42" cy="42"/>
              <a:chOff x="2185" y="2697"/>
              <a:chExt cx="126" cy="126"/>
            </a:xfrm>
          </p:grpSpPr>
          <p:sp>
            <p:nvSpPr>
              <p:cNvPr id="21203" name="Line 42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" name="Line 42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4" name="Group 427"/>
            <p:cNvGrpSpPr>
              <a:grpSpLocks/>
            </p:cNvGrpSpPr>
            <p:nvPr/>
          </p:nvGrpSpPr>
          <p:grpSpPr bwMode="auto">
            <a:xfrm>
              <a:off x="2200" y="3533"/>
              <a:ext cx="42" cy="42"/>
              <a:chOff x="2185" y="2697"/>
              <a:chExt cx="126" cy="126"/>
            </a:xfrm>
          </p:grpSpPr>
          <p:sp>
            <p:nvSpPr>
              <p:cNvPr id="21201" name="Line 42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" name="Line 42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5" name="Group 430"/>
            <p:cNvGrpSpPr>
              <a:grpSpLocks/>
            </p:cNvGrpSpPr>
            <p:nvPr/>
          </p:nvGrpSpPr>
          <p:grpSpPr bwMode="auto">
            <a:xfrm>
              <a:off x="1629" y="3818"/>
              <a:ext cx="42" cy="42"/>
              <a:chOff x="2185" y="2697"/>
              <a:chExt cx="126" cy="126"/>
            </a:xfrm>
          </p:grpSpPr>
          <p:sp>
            <p:nvSpPr>
              <p:cNvPr id="21199" name="Line 43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" name="Line 43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6" name="Group 433"/>
            <p:cNvGrpSpPr>
              <a:grpSpLocks/>
            </p:cNvGrpSpPr>
            <p:nvPr/>
          </p:nvGrpSpPr>
          <p:grpSpPr bwMode="auto">
            <a:xfrm>
              <a:off x="1746" y="3822"/>
              <a:ext cx="42" cy="42"/>
              <a:chOff x="2185" y="2697"/>
              <a:chExt cx="126" cy="126"/>
            </a:xfrm>
          </p:grpSpPr>
          <p:sp>
            <p:nvSpPr>
              <p:cNvPr id="21197" name="Line 43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" name="Line 43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7" name="Group 436"/>
            <p:cNvGrpSpPr>
              <a:grpSpLocks/>
            </p:cNvGrpSpPr>
            <p:nvPr/>
          </p:nvGrpSpPr>
          <p:grpSpPr bwMode="auto">
            <a:xfrm>
              <a:off x="1863" y="3820"/>
              <a:ext cx="42" cy="42"/>
              <a:chOff x="2185" y="2697"/>
              <a:chExt cx="126" cy="126"/>
            </a:xfrm>
          </p:grpSpPr>
          <p:sp>
            <p:nvSpPr>
              <p:cNvPr id="21195" name="Line 43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6" name="Line 43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8" name="Group 439"/>
            <p:cNvGrpSpPr>
              <a:grpSpLocks/>
            </p:cNvGrpSpPr>
            <p:nvPr/>
          </p:nvGrpSpPr>
          <p:grpSpPr bwMode="auto">
            <a:xfrm>
              <a:off x="1973" y="3818"/>
              <a:ext cx="42" cy="42"/>
              <a:chOff x="2185" y="2697"/>
              <a:chExt cx="126" cy="126"/>
            </a:xfrm>
          </p:grpSpPr>
          <p:sp>
            <p:nvSpPr>
              <p:cNvPr id="21193" name="Line 44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4" name="Line 44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9" name="Group 442"/>
            <p:cNvGrpSpPr>
              <a:grpSpLocks/>
            </p:cNvGrpSpPr>
            <p:nvPr/>
          </p:nvGrpSpPr>
          <p:grpSpPr bwMode="auto">
            <a:xfrm>
              <a:off x="2090" y="3816"/>
              <a:ext cx="42" cy="42"/>
              <a:chOff x="2185" y="2697"/>
              <a:chExt cx="126" cy="126"/>
            </a:xfrm>
          </p:grpSpPr>
          <p:sp>
            <p:nvSpPr>
              <p:cNvPr id="21191" name="Line 44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2" name="Line 44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0" name="Group 445"/>
            <p:cNvGrpSpPr>
              <a:grpSpLocks/>
            </p:cNvGrpSpPr>
            <p:nvPr/>
          </p:nvGrpSpPr>
          <p:grpSpPr bwMode="auto">
            <a:xfrm>
              <a:off x="2207" y="3821"/>
              <a:ext cx="42" cy="42"/>
              <a:chOff x="2185" y="2697"/>
              <a:chExt cx="126" cy="126"/>
            </a:xfrm>
          </p:grpSpPr>
          <p:sp>
            <p:nvSpPr>
              <p:cNvPr id="21189" name="Line 44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0" name="Line 44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1" name="Group 448"/>
            <p:cNvGrpSpPr>
              <a:grpSpLocks/>
            </p:cNvGrpSpPr>
            <p:nvPr/>
          </p:nvGrpSpPr>
          <p:grpSpPr bwMode="auto">
            <a:xfrm>
              <a:off x="1627" y="3717"/>
              <a:ext cx="42" cy="42"/>
              <a:chOff x="2185" y="2697"/>
              <a:chExt cx="126" cy="126"/>
            </a:xfrm>
          </p:grpSpPr>
          <p:sp>
            <p:nvSpPr>
              <p:cNvPr id="21187" name="Line 44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8" name="Line 45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2" name="Group 451"/>
            <p:cNvGrpSpPr>
              <a:grpSpLocks/>
            </p:cNvGrpSpPr>
            <p:nvPr/>
          </p:nvGrpSpPr>
          <p:grpSpPr bwMode="auto">
            <a:xfrm>
              <a:off x="1744" y="3721"/>
              <a:ext cx="42" cy="42"/>
              <a:chOff x="2185" y="2697"/>
              <a:chExt cx="126" cy="126"/>
            </a:xfrm>
          </p:grpSpPr>
          <p:sp>
            <p:nvSpPr>
              <p:cNvPr id="21185" name="Line 45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6" name="Line 45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3" name="Group 454"/>
            <p:cNvGrpSpPr>
              <a:grpSpLocks/>
            </p:cNvGrpSpPr>
            <p:nvPr/>
          </p:nvGrpSpPr>
          <p:grpSpPr bwMode="auto">
            <a:xfrm>
              <a:off x="1861" y="3719"/>
              <a:ext cx="42" cy="42"/>
              <a:chOff x="2185" y="2697"/>
              <a:chExt cx="126" cy="126"/>
            </a:xfrm>
          </p:grpSpPr>
          <p:sp>
            <p:nvSpPr>
              <p:cNvPr id="21183" name="Line 45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4" name="Line 45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4" name="Group 457"/>
            <p:cNvGrpSpPr>
              <a:grpSpLocks/>
            </p:cNvGrpSpPr>
            <p:nvPr/>
          </p:nvGrpSpPr>
          <p:grpSpPr bwMode="auto">
            <a:xfrm>
              <a:off x="1971" y="3717"/>
              <a:ext cx="42" cy="42"/>
              <a:chOff x="2185" y="2697"/>
              <a:chExt cx="126" cy="126"/>
            </a:xfrm>
          </p:grpSpPr>
          <p:sp>
            <p:nvSpPr>
              <p:cNvPr id="21181" name="Line 45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2" name="Line 45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5" name="Group 460"/>
            <p:cNvGrpSpPr>
              <a:grpSpLocks/>
            </p:cNvGrpSpPr>
            <p:nvPr/>
          </p:nvGrpSpPr>
          <p:grpSpPr bwMode="auto">
            <a:xfrm>
              <a:off x="2088" y="3715"/>
              <a:ext cx="42" cy="42"/>
              <a:chOff x="2185" y="2697"/>
              <a:chExt cx="126" cy="126"/>
            </a:xfrm>
          </p:grpSpPr>
          <p:sp>
            <p:nvSpPr>
              <p:cNvPr id="21179" name="Line 46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0" name="Line 46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6" name="Group 463"/>
            <p:cNvGrpSpPr>
              <a:grpSpLocks/>
            </p:cNvGrpSpPr>
            <p:nvPr/>
          </p:nvGrpSpPr>
          <p:grpSpPr bwMode="auto">
            <a:xfrm>
              <a:off x="2205" y="3720"/>
              <a:ext cx="42" cy="42"/>
              <a:chOff x="2185" y="2697"/>
              <a:chExt cx="126" cy="126"/>
            </a:xfrm>
          </p:grpSpPr>
          <p:sp>
            <p:nvSpPr>
              <p:cNvPr id="21177" name="Line 46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8" name="Line 46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69170" name="Text Box 466"/>
          <p:cNvSpPr txBox="1">
            <a:spLocks noChangeArrowheads="1"/>
          </p:cNvSpPr>
          <p:nvPr/>
        </p:nvSpPr>
        <p:spPr bwMode="auto">
          <a:xfrm>
            <a:off x="2632528" y="4004361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i="1" dirty="0"/>
              <a:t>I</a:t>
            </a:r>
          </a:p>
        </p:txBody>
      </p:sp>
      <p:sp>
        <p:nvSpPr>
          <p:cNvPr id="969171" name="Line 467"/>
          <p:cNvSpPr>
            <a:spLocks noChangeShapeType="1"/>
          </p:cNvSpPr>
          <p:nvPr/>
        </p:nvSpPr>
        <p:spPr bwMode="auto">
          <a:xfrm>
            <a:off x="2659063" y="3859213"/>
            <a:ext cx="0" cy="895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69172" name="Group 468"/>
          <p:cNvGrpSpPr>
            <a:grpSpLocks/>
          </p:cNvGrpSpPr>
          <p:nvPr/>
        </p:nvGrpSpPr>
        <p:grpSpPr bwMode="auto">
          <a:xfrm>
            <a:off x="5932488" y="4289425"/>
            <a:ext cx="2008187" cy="1985963"/>
            <a:chOff x="3084" y="2824"/>
            <a:chExt cx="1265" cy="1251"/>
          </a:xfrm>
        </p:grpSpPr>
        <p:grpSp>
          <p:nvGrpSpPr>
            <p:cNvPr id="21099" name="Group 469"/>
            <p:cNvGrpSpPr>
              <a:grpSpLocks/>
            </p:cNvGrpSpPr>
            <p:nvPr/>
          </p:nvGrpSpPr>
          <p:grpSpPr bwMode="auto">
            <a:xfrm>
              <a:off x="3084" y="2824"/>
              <a:ext cx="1265" cy="1237"/>
              <a:chOff x="3084" y="2824"/>
              <a:chExt cx="1209" cy="1209"/>
            </a:xfrm>
          </p:grpSpPr>
          <p:sp>
            <p:nvSpPr>
              <p:cNvPr id="21102" name="Arc 470"/>
              <p:cNvSpPr>
                <a:spLocks/>
              </p:cNvSpPr>
              <p:nvPr/>
            </p:nvSpPr>
            <p:spPr bwMode="auto">
              <a:xfrm rot="10800000" flipV="1">
                <a:off x="3108" y="2862"/>
                <a:ext cx="1153" cy="11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3" name="Arc 471"/>
              <p:cNvSpPr>
                <a:spLocks/>
              </p:cNvSpPr>
              <p:nvPr/>
            </p:nvSpPr>
            <p:spPr bwMode="auto">
              <a:xfrm rot="10800000" flipV="1">
                <a:off x="3084" y="2824"/>
                <a:ext cx="1209" cy="1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4" name="Arc 472"/>
              <p:cNvSpPr>
                <a:spLocks/>
              </p:cNvSpPr>
              <p:nvPr/>
            </p:nvSpPr>
            <p:spPr bwMode="auto">
              <a:xfrm rot="10800000" flipV="1">
                <a:off x="3131" y="2871"/>
                <a:ext cx="1153" cy="11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100" name="Arc 473"/>
            <p:cNvSpPr>
              <a:spLocks/>
            </p:cNvSpPr>
            <p:nvPr/>
          </p:nvSpPr>
          <p:spPr bwMode="auto">
            <a:xfrm flipH="1">
              <a:off x="3174" y="2856"/>
              <a:ext cx="1147" cy="1219"/>
            </a:xfrm>
            <a:custGeom>
              <a:avLst/>
              <a:gdLst>
                <a:gd name="T0" fmla="*/ 0 w 18952"/>
                <a:gd name="T1" fmla="*/ 0 h 20145"/>
                <a:gd name="T2" fmla="*/ 0 w 18952"/>
                <a:gd name="T3" fmla="*/ 0 h 20145"/>
                <a:gd name="T4" fmla="*/ 0 w 18952"/>
                <a:gd name="T5" fmla="*/ 0 h 201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52" h="20145" fill="none" extrusionOk="0">
                  <a:moveTo>
                    <a:pt x="7793" y="0"/>
                  </a:moveTo>
                  <a:cubicBezTo>
                    <a:pt x="12551" y="1840"/>
                    <a:pt x="16504" y="5306"/>
                    <a:pt x="18951" y="9782"/>
                  </a:cubicBezTo>
                </a:path>
                <a:path w="18952" h="20145" stroke="0" extrusionOk="0">
                  <a:moveTo>
                    <a:pt x="7793" y="0"/>
                  </a:moveTo>
                  <a:cubicBezTo>
                    <a:pt x="12551" y="1840"/>
                    <a:pt x="16504" y="5306"/>
                    <a:pt x="18951" y="9782"/>
                  </a:cubicBezTo>
                  <a:lnTo>
                    <a:pt x="0" y="20145"/>
                  </a:lnTo>
                  <a:lnTo>
                    <a:pt x="7793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01" name="Text Box 474"/>
            <p:cNvSpPr txBox="1">
              <a:spLocks noChangeArrowheads="1"/>
            </p:cNvSpPr>
            <p:nvPr/>
          </p:nvSpPr>
          <p:spPr bwMode="auto">
            <a:xfrm>
              <a:off x="3304" y="2904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 dirty="0"/>
                <a:t>I</a:t>
              </a:r>
            </a:p>
          </p:txBody>
        </p:sp>
      </p:grpSp>
      <p:grpSp>
        <p:nvGrpSpPr>
          <p:cNvPr id="969179" name="Group 475"/>
          <p:cNvGrpSpPr>
            <a:grpSpLocks/>
          </p:cNvGrpSpPr>
          <p:nvPr/>
        </p:nvGrpSpPr>
        <p:grpSpPr bwMode="auto">
          <a:xfrm rot="-495474">
            <a:off x="7731125" y="4594225"/>
            <a:ext cx="98425" cy="1760538"/>
            <a:chOff x="5001" y="2922"/>
            <a:chExt cx="62" cy="1109"/>
          </a:xfrm>
        </p:grpSpPr>
        <p:sp>
          <p:nvSpPr>
            <p:cNvPr id="21087" name="Oval 476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8" name="Oval 477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9" name="Oval 478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0" name="Oval 479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1" name="Oval 480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2" name="Oval 481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3" name="Oval 482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4" name="Oval 483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5" name="Oval 484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6" name="Oval 485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7" name="Oval 486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8" name="Oval 487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192" name="Group 488"/>
          <p:cNvGrpSpPr>
            <a:grpSpLocks/>
          </p:cNvGrpSpPr>
          <p:nvPr/>
        </p:nvGrpSpPr>
        <p:grpSpPr bwMode="auto">
          <a:xfrm rot="-4802906">
            <a:off x="7058819" y="5261769"/>
            <a:ext cx="98425" cy="1760537"/>
            <a:chOff x="5001" y="2922"/>
            <a:chExt cx="62" cy="1109"/>
          </a:xfrm>
        </p:grpSpPr>
        <p:sp>
          <p:nvSpPr>
            <p:cNvPr id="21075" name="Oval 489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6" name="Oval 490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7" name="Oval 491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8" name="Oval 492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9" name="Oval 493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0" name="Oval 494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1" name="Oval 495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2" name="Oval 496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3" name="Oval 497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4" name="Oval 498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5" name="Oval 499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6" name="Oval 500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05" name="Group 501"/>
          <p:cNvGrpSpPr>
            <a:grpSpLocks/>
          </p:cNvGrpSpPr>
          <p:nvPr/>
        </p:nvGrpSpPr>
        <p:grpSpPr bwMode="auto">
          <a:xfrm rot="-4579716">
            <a:off x="7088981" y="5168107"/>
            <a:ext cx="98425" cy="1760538"/>
            <a:chOff x="5001" y="2922"/>
            <a:chExt cx="62" cy="1109"/>
          </a:xfrm>
        </p:grpSpPr>
        <p:sp>
          <p:nvSpPr>
            <p:cNvPr id="21063" name="Oval 502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4" name="Oval 503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5" name="Oval 504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6" name="Oval 505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7" name="Oval 506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8" name="Oval 507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9" name="Oval 508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0" name="Oval 509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1" name="Oval 510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2" name="Oval 511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3" name="Oval 512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4" name="Oval 513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18" name="Group 514"/>
          <p:cNvGrpSpPr>
            <a:grpSpLocks/>
          </p:cNvGrpSpPr>
          <p:nvPr/>
        </p:nvGrpSpPr>
        <p:grpSpPr bwMode="auto">
          <a:xfrm rot="-4145806">
            <a:off x="7130256" y="5098257"/>
            <a:ext cx="98425" cy="1760538"/>
            <a:chOff x="5001" y="2922"/>
            <a:chExt cx="62" cy="1109"/>
          </a:xfrm>
        </p:grpSpPr>
        <p:sp>
          <p:nvSpPr>
            <p:cNvPr id="21051" name="Oval 515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2" name="Oval 516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3" name="Oval 517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4" name="Oval 518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5" name="Oval 519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6" name="Oval 520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7" name="Oval 521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8" name="Oval 522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9" name="Oval 523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0" name="Oval 524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1" name="Oval 525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2" name="Oval 526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31" name="Group 527"/>
          <p:cNvGrpSpPr>
            <a:grpSpLocks/>
          </p:cNvGrpSpPr>
          <p:nvPr/>
        </p:nvGrpSpPr>
        <p:grpSpPr bwMode="auto">
          <a:xfrm rot="-3648535">
            <a:off x="7171531" y="5039519"/>
            <a:ext cx="98425" cy="1760538"/>
            <a:chOff x="5001" y="2922"/>
            <a:chExt cx="62" cy="1109"/>
          </a:xfrm>
        </p:grpSpPr>
        <p:sp>
          <p:nvSpPr>
            <p:cNvPr id="21039" name="Oval 528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0" name="Oval 529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1" name="Oval 530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2" name="Oval 531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3" name="Oval 532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4" name="Oval 533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5" name="Oval 534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6" name="Oval 535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7" name="Oval 536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8" name="Oval 537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9" name="Oval 538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0" name="Oval 539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44" name="Group 540"/>
          <p:cNvGrpSpPr>
            <a:grpSpLocks/>
          </p:cNvGrpSpPr>
          <p:nvPr/>
        </p:nvGrpSpPr>
        <p:grpSpPr bwMode="auto">
          <a:xfrm rot="-1000428">
            <a:off x="7672388" y="4613275"/>
            <a:ext cx="98425" cy="1760538"/>
            <a:chOff x="5001" y="2922"/>
            <a:chExt cx="62" cy="1109"/>
          </a:xfrm>
        </p:grpSpPr>
        <p:sp>
          <p:nvSpPr>
            <p:cNvPr id="21027" name="Oval 541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8" name="Oval 542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9" name="Oval 543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0" name="Oval 544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1" name="Oval 545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2" name="Oval 546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3" name="Oval 547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4" name="Oval 548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5" name="Oval 549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6" name="Oval 550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7" name="Oval 551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8" name="Oval 552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57" name="Group 553"/>
          <p:cNvGrpSpPr>
            <a:grpSpLocks/>
          </p:cNvGrpSpPr>
          <p:nvPr/>
        </p:nvGrpSpPr>
        <p:grpSpPr bwMode="auto">
          <a:xfrm rot="-1367206">
            <a:off x="7602538" y="4643438"/>
            <a:ext cx="98425" cy="1760537"/>
            <a:chOff x="5001" y="2922"/>
            <a:chExt cx="62" cy="1109"/>
          </a:xfrm>
        </p:grpSpPr>
        <p:sp>
          <p:nvSpPr>
            <p:cNvPr id="21015" name="Oval 554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6" name="Oval 555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7" name="Oval 556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8" name="Oval 557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9" name="Oval 558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0" name="Oval 559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1" name="Oval 560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2" name="Oval 561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3" name="Oval 562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4" name="Oval 563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5" name="Oval 564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6" name="Oval 565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70" name="Group 566"/>
          <p:cNvGrpSpPr>
            <a:grpSpLocks/>
          </p:cNvGrpSpPr>
          <p:nvPr/>
        </p:nvGrpSpPr>
        <p:grpSpPr bwMode="auto">
          <a:xfrm rot="-1772800">
            <a:off x="7532688" y="4673600"/>
            <a:ext cx="98425" cy="1760538"/>
            <a:chOff x="5001" y="2922"/>
            <a:chExt cx="62" cy="1109"/>
          </a:xfrm>
        </p:grpSpPr>
        <p:sp>
          <p:nvSpPr>
            <p:cNvPr id="21003" name="Oval 567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4" name="Oval 568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5" name="Oval 569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6" name="Oval 570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7" name="Oval 571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8" name="Oval 572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9" name="Oval 573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0" name="Oval 574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1" name="Oval 575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2" name="Oval 576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3" name="Oval 577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4" name="Oval 578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83" name="Group 579"/>
          <p:cNvGrpSpPr>
            <a:grpSpLocks/>
          </p:cNvGrpSpPr>
          <p:nvPr/>
        </p:nvGrpSpPr>
        <p:grpSpPr bwMode="auto">
          <a:xfrm rot="-2152304">
            <a:off x="7451725" y="4725988"/>
            <a:ext cx="98425" cy="1760537"/>
            <a:chOff x="5001" y="2922"/>
            <a:chExt cx="62" cy="1109"/>
          </a:xfrm>
        </p:grpSpPr>
        <p:sp>
          <p:nvSpPr>
            <p:cNvPr id="20991" name="Oval 580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2" name="Oval 581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3" name="Oval 582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4" name="Oval 583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5" name="Oval 584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6" name="Oval 585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7" name="Oval 586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8" name="Oval 587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9" name="Oval 588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0" name="Oval 589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1" name="Oval 590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2" name="Oval 591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96" name="Group 592"/>
          <p:cNvGrpSpPr>
            <a:grpSpLocks/>
          </p:cNvGrpSpPr>
          <p:nvPr/>
        </p:nvGrpSpPr>
        <p:grpSpPr bwMode="auto">
          <a:xfrm rot="-2500737">
            <a:off x="7383463" y="4781550"/>
            <a:ext cx="98425" cy="1760538"/>
            <a:chOff x="5001" y="2922"/>
            <a:chExt cx="62" cy="1109"/>
          </a:xfrm>
        </p:grpSpPr>
        <p:sp>
          <p:nvSpPr>
            <p:cNvPr id="20979" name="Oval 593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0" name="Oval 594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1" name="Oval 595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2" name="Oval 596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3" name="Oval 597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4" name="Oval 598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5" name="Oval 599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6" name="Oval 600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7" name="Oval 601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8" name="Oval 602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9" name="Oval 603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0" name="Oval 604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309" name="Group 605"/>
          <p:cNvGrpSpPr>
            <a:grpSpLocks/>
          </p:cNvGrpSpPr>
          <p:nvPr/>
        </p:nvGrpSpPr>
        <p:grpSpPr bwMode="auto">
          <a:xfrm rot="-2810340">
            <a:off x="7304881" y="4837907"/>
            <a:ext cx="98425" cy="1760538"/>
            <a:chOff x="5001" y="2922"/>
            <a:chExt cx="62" cy="1109"/>
          </a:xfrm>
        </p:grpSpPr>
        <p:sp>
          <p:nvSpPr>
            <p:cNvPr id="20967" name="Oval 606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8" name="Oval 607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9" name="Oval 608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0" name="Oval 609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1" name="Oval 610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2" name="Oval 611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3" name="Oval 612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4" name="Oval 613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5" name="Oval 614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6" name="Oval 615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7" name="Oval 616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8" name="Oval 617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322" name="Group 618"/>
          <p:cNvGrpSpPr>
            <a:grpSpLocks/>
          </p:cNvGrpSpPr>
          <p:nvPr/>
        </p:nvGrpSpPr>
        <p:grpSpPr bwMode="auto">
          <a:xfrm rot="-3179420">
            <a:off x="7214394" y="4937919"/>
            <a:ext cx="98425" cy="1760537"/>
            <a:chOff x="5001" y="2922"/>
            <a:chExt cx="62" cy="1109"/>
          </a:xfrm>
        </p:grpSpPr>
        <p:sp>
          <p:nvSpPr>
            <p:cNvPr id="20955" name="Oval 619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56" name="Oval 620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57" name="Oval 621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58" name="Oval 622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59" name="Oval 623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0" name="Oval 624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1" name="Oval 625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2" name="Oval 626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3" name="Oval 627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4" name="Oval 628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5" name="Oval 629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6" name="Oval 630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335" name="Group 631"/>
          <p:cNvGrpSpPr>
            <a:grpSpLocks/>
          </p:cNvGrpSpPr>
          <p:nvPr/>
        </p:nvGrpSpPr>
        <p:grpSpPr bwMode="auto">
          <a:xfrm rot="-4684932">
            <a:off x="4792663" y="4851400"/>
            <a:ext cx="101600" cy="1749425"/>
            <a:chOff x="4656" y="2883"/>
            <a:chExt cx="64" cy="1102"/>
          </a:xfrm>
        </p:grpSpPr>
        <p:grpSp>
          <p:nvGrpSpPr>
            <p:cNvPr id="20919" name="Group 632"/>
            <p:cNvGrpSpPr>
              <a:grpSpLocks/>
            </p:cNvGrpSpPr>
            <p:nvPr/>
          </p:nvGrpSpPr>
          <p:grpSpPr bwMode="auto">
            <a:xfrm>
              <a:off x="4658" y="2984"/>
              <a:ext cx="42" cy="42"/>
              <a:chOff x="2185" y="2697"/>
              <a:chExt cx="126" cy="126"/>
            </a:xfrm>
          </p:grpSpPr>
          <p:sp>
            <p:nvSpPr>
              <p:cNvPr id="20953" name="Line 63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4" name="Line 63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0" name="Group 635"/>
            <p:cNvGrpSpPr>
              <a:grpSpLocks/>
            </p:cNvGrpSpPr>
            <p:nvPr/>
          </p:nvGrpSpPr>
          <p:grpSpPr bwMode="auto">
            <a:xfrm>
              <a:off x="4656" y="2883"/>
              <a:ext cx="42" cy="42"/>
              <a:chOff x="2185" y="2697"/>
              <a:chExt cx="126" cy="126"/>
            </a:xfrm>
          </p:grpSpPr>
          <p:sp>
            <p:nvSpPr>
              <p:cNvPr id="20951" name="Line 63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2" name="Line 63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1" name="Group 638"/>
            <p:cNvGrpSpPr>
              <a:grpSpLocks/>
            </p:cNvGrpSpPr>
            <p:nvPr/>
          </p:nvGrpSpPr>
          <p:grpSpPr bwMode="auto">
            <a:xfrm>
              <a:off x="4663" y="3178"/>
              <a:ext cx="42" cy="42"/>
              <a:chOff x="2185" y="2697"/>
              <a:chExt cx="126" cy="126"/>
            </a:xfrm>
          </p:grpSpPr>
          <p:sp>
            <p:nvSpPr>
              <p:cNvPr id="20949" name="Line 63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0" name="Line 64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2" name="Group 641"/>
            <p:cNvGrpSpPr>
              <a:grpSpLocks/>
            </p:cNvGrpSpPr>
            <p:nvPr/>
          </p:nvGrpSpPr>
          <p:grpSpPr bwMode="auto">
            <a:xfrm>
              <a:off x="4661" y="3084"/>
              <a:ext cx="42" cy="42"/>
              <a:chOff x="2185" y="2697"/>
              <a:chExt cx="126" cy="126"/>
            </a:xfrm>
          </p:grpSpPr>
          <p:sp>
            <p:nvSpPr>
              <p:cNvPr id="20947" name="Line 64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8" name="Line 64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3" name="Group 644"/>
            <p:cNvGrpSpPr>
              <a:grpSpLocks/>
            </p:cNvGrpSpPr>
            <p:nvPr/>
          </p:nvGrpSpPr>
          <p:grpSpPr bwMode="auto">
            <a:xfrm>
              <a:off x="4668" y="3365"/>
              <a:ext cx="42" cy="42"/>
              <a:chOff x="2185" y="2697"/>
              <a:chExt cx="126" cy="126"/>
            </a:xfrm>
          </p:grpSpPr>
          <p:sp>
            <p:nvSpPr>
              <p:cNvPr id="20945" name="Line 64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6" name="Line 64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4" name="Group 647"/>
            <p:cNvGrpSpPr>
              <a:grpSpLocks/>
            </p:cNvGrpSpPr>
            <p:nvPr/>
          </p:nvGrpSpPr>
          <p:grpSpPr bwMode="auto">
            <a:xfrm>
              <a:off x="4666" y="3271"/>
              <a:ext cx="42" cy="42"/>
              <a:chOff x="2185" y="2697"/>
              <a:chExt cx="126" cy="126"/>
            </a:xfrm>
          </p:grpSpPr>
          <p:sp>
            <p:nvSpPr>
              <p:cNvPr id="20943" name="Line 64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4" name="Line 64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5" name="Group 650"/>
            <p:cNvGrpSpPr>
              <a:grpSpLocks/>
            </p:cNvGrpSpPr>
            <p:nvPr/>
          </p:nvGrpSpPr>
          <p:grpSpPr bwMode="auto">
            <a:xfrm>
              <a:off x="4673" y="3559"/>
              <a:ext cx="42" cy="42"/>
              <a:chOff x="2185" y="2697"/>
              <a:chExt cx="126" cy="126"/>
            </a:xfrm>
          </p:grpSpPr>
          <p:sp>
            <p:nvSpPr>
              <p:cNvPr id="20941" name="Line 65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2" name="Line 65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6" name="Group 653"/>
            <p:cNvGrpSpPr>
              <a:grpSpLocks/>
            </p:cNvGrpSpPr>
            <p:nvPr/>
          </p:nvGrpSpPr>
          <p:grpSpPr bwMode="auto">
            <a:xfrm>
              <a:off x="4671" y="3458"/>
              <a:ext cx="42" cy="42"/>
              <a:chOff x="2185" y="2697"/>
              <a:chExt cx="126" cy="126"/>
            </a:xfrm>
          </p:grpSpPr>
          <p:sp>
            <p:nvSpPr>
              <p:cNvPr id="20939" name="Line 65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0" name="Line 65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7" name="Group 656"/>
            <p:cNvGrpSpPr>
              <a:grpSpLocks/>
            </p:cNvGrpSpPr>
            <p:nvPr/>
          </p:nvGrpSpPr>
          <p:grpSpPr bwMode="auto">
            <a:xfrm>
              <a:off x="4673" y="3749"/>
              <a:ext cx="42" cy="42"/>
              <a:chOff x="2185" y="2697"/>
              <a:chExt cx="126" cy="126"/>
            </a:xfrm>
          </p:grpSpPr>
          <p:sp>
            <p:nvSpPr>
              <p:cNvPr id="20937" name="Line 65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8" name="Line 65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8" name="Group 659"/>
            <p:cNvGrpSpPr>
              <a:grpSpLocks/>
            </p:cNvGrpSpPr>
            <p:nvPr/>
          </p:nvGrpSpPr>
          <p:grpSpPr bwMode="auto">
            <a:xfrm>
              <a:off x="4671" y="3655"/>
              <a:ext cx="42" cy="42"/>
              <a:chOff x="2185" y="2697"/>
              <a:chExt cx="126" cy="126"/>
            </a:xfrm>
          </p:grpSpPr>
          <p:sp>
            <p:nvSpPr>
              <p:cNvPr id="20935" name="Line 66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6" name="Line 66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9" name="Group 662"/>
            <p:cNvGrpSpPr>
              <a:grpSpLocks/>
            </p:cNvGrpSpPr>
            <p:nvPr/>
          </p:nvGrpSpPr>
          <p:grpSpPr bwMode="auto">
            <a:xfrm>
              <a:off x="4678" y="3943"/>
              <a:ext cx="42" cy="42"/>
              <a:chOff x="2185" y="2697"/>
              <a:chExt cx="126" cy="126"/>
            </a:xfrm>
          </p:grpSpPr>
          <p:sp>
            <p:nvSpPr>
              <p:cNvPr id="20933" name="Line 66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4" name="Line 66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30" name="Group 665"/>
            <p:cNvGrpSpPr>
              <a:grpSpLocks/>
            </p:cNvGrpSpPr>
            <p:nvPr/>
          </p:nvGrpSpPr>
          <p:grpSpPr bwMode="auto">
            <a:xfrm>
              <a:off x="4676" y="3842"/>
              <a:ext cx="42" cy="42"/>
              <a:chOff x="2185" y="2697"/>
              <a:chExt cx="126" cy="126"/>
            </a:xfrm>
          </p:grpSpPr>
          <p:sp>
            <p:nvSpPr>
              <p:cNvPr id="20931" name="Line 66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2" name="Line 66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372" name="Group 668"/>
          <p:cNvGrpSpPr>
            <a:grpSpLocks/>
          </p:cNvGrpSpPr>
          <p:nvPr/>
        </p:nvGrpSpPr>
        <p:grpSpPr bwMode="auto">
          <a:xfrm rot="-2165814">
            <a:off x="5883275" y="3006725"/>
            <a:ext cx="101600" cy="1749425"/>
            <a:chOff x="4773" y="2887"/>
            <a:chExt cx="64" cy="1102"/>
          </a:xfrm>
        </p:grpSpPr>
        <p:grpSp>
          <p:nvGrpSpPr>
            <p:cNvPr id="20883" name="Group 669"/>
            <p:cNvGrpSpPr>
              <a:grpSpLocks/>
            </p:cNvGrpSpPr>
            <p:nvPr/>
          </p:nvGrpSpPr>
          <p:grpSpPr bwMode="auto">
            <a:xfrm>
              <a:off x="4775" y="2988"/>
              <a:ext cx="42" cy="42"/>
              <a:chOff x="2185" y="2697"/>
              <a:chExt cx="126" cy="126"/>
            </a:xfrm>
          </p:grpSpPr>
          <p:sp>
            <p:nvSpPr>
              <p:cNvPr id="20917" name="Line 67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8" name="Line 67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4" name="Group 672"/>
            <p:cNvGrpSpPr>
              <a:grpSpLocks/>
            </p:cNvGrpSpPr>
            <p:nvPr/>
          </p:nvGrpSpPr>
          <p:grpSpPr bwMode="auto">
            <a:xfrm>
              <a:off x="4773" y="2887"/>
              <a:ext cx="42" cy="42"/>
              <a:chOff x="2185" y="2697"/>
              <a:chExt cx="126" cy="126"/>
            </a:xfrm>
          </p:grpSpPr>
          <p:sp>
            <p:nvSpPr>
              <p:cNvPr id="20915" name="Line 67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6" name="Line 67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5" name="Group 675"/>
            <p:cNvGrpSpPr>
              <a:grpSpLocks/>
            </p:cNvGrpSpPr>
            <p:nvPr/>
          </p:nvGrpSpPr>
          <p:grpSpPr bwMode="auto">
            <a:xfrm>
              <a:off x="4780" y="3182"/>
              <a:ext cx="42" cy="42"/>
              <a:chOff x="2185" y="2697"/>
              <a:chExt cx="126" cy="126"/>
            </a:xfrm>
          </p:grpSpPr>
          <p:sp>
            <p:nvSpPr>
              <p:cNvPr id="20913" name="Line 67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4" name="Line 67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6" name="Group 678"/>
            <p:cNvGrpSpPr>
              <a:grpSpLocks/>
            </p:cNvGrpSpPr>
            <p:nvPr/>
          </p:nvGrpSpPr>
          <p:grpSpPr bwMode="auto">
            <a:xfrm>
              <a:off x="4778" y="3088"/>
              <a:ext cx="42" cy="42"/>
              <a:chOff x="2185" y="2697"/>
              <a:chExt cx="126" cy="126"/>
            </a:xfrm>
          </p:grpSpPr>
          <p:sp>
            <p:nvSpPr>
              <p:cNvPr id="20911" name="Line 67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2" name="Line 68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7" name="Group 681"/>
            <p:cNvGrpSpPr>
              <a:grpSpLocks/>
            </p:cNvGrpSpPr>
            <p:nvPr/>
          </p:nvGrpSpPr>
          <p:grpSpPr bwMode="auto">
            <a:xfrm>
              <a:off x="4785" y="3369"/>
              <a:ext cx="42" cy="42"/>
              <a:chOff x="2185" y="2697"/>
              <a:chExt cx="126" cy="126"/>
            </a:xfrm>
          </p:grpSpPr>
          <p:sp>
            <p:nvSpPr>
              <p:cNvPr id="20909" name="Line 68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0" name="Line 68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8" name="Group 684"/>
            <p:cNvGrpSpPr>
              <a:grpSpLocks/>
            </p:cNvGrpSpPr>
            <p:nvPr/>
          </p:nvGrpSpPr>
          <p:grpSpPr bwMode="auto">
            <a:xfrm>
              <a:off x="4783" y="3275"/>
              <a:ext cx="42" cy="42"/>
              <a:chOff x="2185" y="2697"/>
              <a:chExt cx="126" cy="126"/>
            </a:xfrm>
          </p:grpSpPr>
          <p:sp>
            <p:nvSpPr>
              <p:cNvPr id="20907" name="Line 68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8" name="Line 68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9" name="Group 687"/>
            <p:cNvGrpSpPr>
              <a:grpSpLocks/>
            </p:cNvGrpSpPr>
            <p:nvPr/>
          </p:nvGrpSpPr>
          <p:grpSpPr bwMode="auto">
            <a:xfrm>
              <a:off x="4790" y="3563"/>
              <a:ext cx="42" cy="42"/>
              <a:chOff x="2185" y="2697"/>
              <a:chExt cx="126" cy="126"/>
            </a:xfrm>
          </p:grpSpPr>
          <p:sp>
            <p:nvSpPr>
              <p:cNvPr id="20905" name="Line 68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6" name="Line 68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0" name="Group 690"/>
            <p:cNvGrpSpPr>
              <a:grpSpLocks/>
            </p:cNvGrpSpPr>
            <p:nvPr/>
          </p:nvGrpSpPr>
          <p:grpSpPr bwMode="auto">
            <a:xfrm>
              <a:off x="4788" y="3462"/>
              <a:ext cx="42" cy="42"/>
              <a:chOff x="2185" y="2697"/>
              <a:chExt cx="126" cy="126"/>
            </a:xfrm>
          </p:grpSpPr>
          <p:sp>
            <p:nvSpPr>
              <p:cNvPr id="20903" name="Line 69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4" name="Line 69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1" name="Group 693"/>
            <p:cNvGrpSpPr>
              <a:grpSpLocks/>
            </p:cNvGrpSpPr>
            <p:nvPr/>
          </p:nvGrpSpPr>
          <p:grpSpPr bwMode="auto">
            <a:xfrm>
              <a:off x="4790" y="3753"/>
              <a:ext cx="42" cy="42"/>
              <a:chOff x="2185" y="2697"/>
              <a:chExt cx="126" cy="126"/>
            </a:xfrm>
          </p:grpSpPr>
          <p:sp>
            <p:nvSpPr>
              <p:cNvPr id="20901" name="Line 69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2" name="Line 69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2" name="Group 696"/>
            <p:cNvGrpSpPr>
              <a:grpSpLocks/>
            </p:cNvGrpSpPr>
            <p:nvPr/>
          </p:nvGrpSpPr>
          <p:grpSpPr bwMode="auto">
            <a:xfrm>
              <a:off x="4788" y="3659"/>
              <a:ext cx="42" cy="42"/>
              <a:chOff x="2185" y="2697"/>
              <a:chExt cx="126" cy="126"/>
            </a:xfrm>
          </p:grpSpPr>
          <p:sp>
            <p:nvSpPr>
              <p:cNvPr id="20899" name="Line 69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0" name="Line 69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3" name="Group 699"/>
            <p:cNvGrpSpPr>
              <a:grpSpLocks/>
            </p:cNvGrpSpPr>
            <p:nvPr/>
          </p:nvGrpSpPr>
          <p:grpSpPr bwMode="auto">
            <a:xfrm>
              <a:off x="4795" y="3947"/>
              <a:ext cx="42" cy="42"/>
              <a:chOff x="2185" y="2697"/>
              <a:chExt cx="126" cy="126"/>
            </a:xfrm>
          </p:grpSpPr>
          <p:sp>
            <p:nvSpPr>
              <p:cNvPr id="20897" name="Line 70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8" name="Line 70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4" name="Group 702"/>
            <p:cNvGrpSpPr>
              <a:grpSpLocks/>
            </p:cNvGrpSpPr>
            <p:nvPr/>
          </p:nvGrpSpPr>
          <p:grpSpPr bwMode="auto">
            <a:xfrm>
              <a:off x="4793" y="3846"/>
              <a:ext cx="42" cy="42"/>
              <a:chOff x="2185" y="2697"/>
              <a:chExt cx="126" cy="126"/>
            </a:xfrm>
          </p:grpSpPr>
          <p:sp>
            <p:nvSpPr>
              <p:cNvPr id="20895" name="Line 70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6" name="Line 70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409" name="Group 705"/>
          <p:cNvGrpSpPr>
            <a:grpSpLocks/>
          </p:cNvGrpSpPr>
          <p:nvPr/>
        </p:nvGrpSpPr>
        <p:grpSpPr bwMode="auto">
          <a:xfrm rot="-1733063">
            <a:off x="6167438" y="2792413"/>
            <a:ext cx="101600" cy="1749425"/>
            <a:chOff x="4890" y="2885"/>
            <a:chExt cx="64" cy="1102"/>
          </a:xfrm>
        </p:grpSpPr>
        <p:grpSp>
          <p:nvGrpSpPr>
            <p:cNvPr id="20847" name="Group 706"/>
            <p:cNvGrpSpPr>
              <a:grpSpLocks/>
            </p:cNvGrpSpPr>
            <p:nvPr/>
          </p:nvGrpSpPr>
          <p:grpSpPr bwMode="auto">
            <a:xfrm>
              <a:off x="4892" y="2986"/>
              <a:ext cx="42" cy="42"/>
              <a:chOff x="2185" y="2697"/>
              <a:chExt cx="126" cy="126"/>
            </a:xfrm>
          </p:grpSpPr>
          <p:sp>
            <p:nvSpPr>
              <p:cNvPr id="20881" name="Line 70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2" name="Line 70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48" name="Group 709"/>
            <p:cNvGrpSpPr>
              <a:grpSpLocks/>
            </p:cNvGrpSpPr>
            <p:nvPr/>
          </p:nvGrpSpPr>
          <p:grpSpPr bwMode="auto">
            <a:xfrm>
              <a:off x="4890" y="2885"/>
              <a:ext cx="42" cy="42"/>
              <a:chOff x="2185" y="2697"/>
              <a:chExt cx="126" cy="126"/>
            </a:xfrm>
          </p:grpSpPr>
          <p:sp>
            <p:nvSpPr>
              <p:cNvPr id="20879" name="Line 71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0" name="Line 71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49" name="Group 712"/>
            <p:cNvGrpSpPr>
              <a:grpSpLocks/>
            </p:cNvGrpSpPr>
            <p:nvPr/>
          </p:nvGrpSpPr>
          <p:grpSpPr bwMode="auto">
            <a:xfrm>
              <a:off x="4897" y="3180"/>
              <a:ext cx="42" cy="42"/>
              <a:chOff x="2185" y="2697"/>
              <a:chExt cx="126" cy="126"/>
            </a:xfrm>
          </p:grpSpPr>
          <p:sp>
            <p:nvSpPr>
              <p:cNvPr id="20877" name="Line 71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8" name="Line 71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0" name="Group 715"/>
            <p:cNvGrpSpPr>
              <a:grpSpLocks/>
            </p:cNvGrpSpPr>
            <p:nvPr/>
          </p:nvGrpSpPr>
          <p:grpSpPr bwMode="auto">
            <a:xfrm>
              <a:off x="4895" y="3086"/>
              <a:ext cx="42" cy="42"/>
              <a:chOff x="2185" y="2697"/>
              <a:chExt cx="126" cy="126"/>
            </a:xfrm>
          </p:grpSpPr>
          <p:sp>
            <p:nvSpPr>
              <p:cNvPr id="20875" name="Line 71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6" name="Line 71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1" name="Group 718"/>
            <p:cNvGrpSpPr>
              <a:grpSpLocks/>
            </p:cNvGrpSpPr>
            <p:nvPr/>
          </p:nvGrpSpPr>
          <p:grpSpPr bwMode="auto">
            <a:xfrm>
              <a:off x="4902" y="3367"/>
              <a:ext cx="42" cy="42"/>
              <a:chOff x="2185" y="2697"/>
              <a:chExt cx="126" cy="126"/>
            </a:xfrm>
          </p:grpSpPr>
          <p:sp>
            <p:nvSpPr>
              <p:cNvPr id="20873" name="Line 71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4" name="Line 72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2" name="Group 721"/>
            <p:cNvGrpSpPr>
              <a:grpSpLocks/>
            </p:cNvGrpSpPr>
            <p:nvPr/>
          </p:nvGrpSpPr>
          <p:grpSpPr bwMode="auto">
            <a:xfrm>
              <a:off x="4900" y="3273"/>
              <a:ext cx="42" cy="42"/>
              <a:chOff x="2185" y="2697"/>
              <a:chExt cx="126" cy="126"/>
            </a:xfrm>
          </p:grpSpPr>
          <p:sp>
            <p:nvSpPr>
              <p:cNvPr id="20871" name="Line 72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2" name="Line 72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3" name="Group 724"/>
            <p:cNvGrpSpPr>
              <a:grpSpLocks/>
            </p:cNvGrpSpPr>
            <p:nvPr/>
          </p:nvGrpSpPr>
          <p:grpSpPr bwMode="auto">
            <a:xfrm>
              <a:off x="4907" y="3561"/>
              <a:ext cx="42" cy="42"/>
              <a:chOff x="2185" y="2697"/>
              <a:chExt cx="126" cy="126"/>
            </a:xfrm>
          </p:grpSpPr>
          <p:sp>
            <p:nvSpPr>
              <p:cNvPr id="20869" name="Line 72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0" name="Line 72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4" name="Group 727"/>
            <p:cNvGrpSpPr>
              <a:grpSpLocks/>
            </p:cNvGrpSpPr>
            <p:nvPr/>
          </p:nvGrpSpPr>
          <p:grpSpPr bwMode="auto">
            <a:xfrm>
              <a:off x="4905" y="3460"/>
              <a:ext cx="42" cy="42"/>
              <a:chOff x="2185" y="2697"/>
              <a:chExt cx="126" cy="126"/>
            </a:xfrm>
          </p:grpSpPr>
          <p:sp>
            <p:nvSpPr>
              <p:cNvPr id="20867" name="Line 72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8" name="Line 72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5" name="Group 730"/>
            <p:cNvGrpSpPr>
              <a:grpSpLocks/>
            </p:cNvGrpSpPr>
            <p:nvPr/>
          </p:nvGrpSpPr>
          <p:grpSpPr bwMode="auto">
            <a:xfrm>
              <a:off x="4907" y="3751"/>
              <a:ext cx="42" cy="42"/>
              <a:chOff x="2185" y="2697"/>
              <a:chExt cx="126" cy="126"/>
            </a:xfrm>
          </p:grpSpPr>
          <p:sp>
            <p:nvSpPr>
              <p:cNvPr id="20865" name="Line 73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6" name="Line 73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6" name="Group 733"/>
            <p:cNvGrpSpPr>
              <a:grpSpLocks/>
            </p:cNvGrpSpPr>
            <p:nvPr/>
          </p:nvGrpSpPr>
          <p:grpSpPr bwMode="auto">
            <a:xfrm>
              <a:off x="4905" y="3657"/>
              <a:ext cx="42" cy="42"/>
              <a:chOff x="2185" y="2697"/>
              <a:chExt cx="126" cy="126"/>
            </a:xfrm>
          </p:grpSpPr>
          <p:sp>
            <p:nvSpPr>
              <p:cNvPr id="20863" name="Line 73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4" name="Line 73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7" name="Group 736"/>
            <p:cNvGrpSpPr>
              <a:grpSpLocks/>
            </p:cNvGrpSpPr>
            <p:nvPr/>
          </p:nvGrpSpPr>
          <p:grpSpPr bwMode="auto">
            <a:xfrm>
              <a:off x="4912" y="3945"/>
              <a:ext cx="42" cy="42"/>
              <a:chOff x="2185" y="2697"/>
              <a:chExt cx="126" cy="126"/>
            </a:xfrm>
          </p:grpSpPr>
          <p:sp>
            <p:nvSpPr>
              <p:cNvPr id="20861" name="Line 73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2" name="Line 73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8" name="Group 739"/>
            <p:cNvGrpSpPr>
              <a:grpSpLocks/>
            </p:cNvGrpSpPr>
            <p:nvPr/>
          </p:nvGrpSpPr>
          <p:grpSpPr bwMode="auto">
            <a:xfrm>
              <a:off x="4910" y="3844"/>
              <a:ext cx="42" cy="42"/>
              <a:chOff x="2185" y="2697"/>
              <a:chExt cx="126" cy="126"/>
            </a:xfrm>
          </p:grpSpPr>
          <p:sp>
            <p:nvSpPr>
              <p:cNvPr id="20859" name="Line 74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0" name="Line 74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446" name="Group 742"/>
          <p:cNvGrpSpPr>
            <a:grpSpLocks/>
          </p:cNvGrpSpPr>
          <p:nvPr/>
        </p:nvGrpSpPr>
        <p:grpSpPr bwMode="auto">
          <a:xfrm rot="-1463320">
            <a:off x="6443663" y="2632075"/>
            <a:ext cx="101600" cy="1749425"/>
            <a:chOff x="5000" y="2883"/>
            <a:chExt cx="64" cy="1102"/>
          </a:xfrm>
        </p:grpSpPr>
        <p:grpSp>
          <p:nvGrpSpPr>
            <p:cNvPr id="20811" name="Group 743"/>
            <p:cNvGrpSpPr>
              <a:grpSpLocks/>
            </p:cNvGrpSpPr>
            <p:nvPr/>
          </p:nvGrpSpPr>
          <p:grpSpPr bwMode="auto">
            <a:xfrm>
              <a:off x="5002" y="2984"/>
              <a:ext cx="42" cy="42"/>
              <a:chOff x="2185" y="2697"/>
              <a:chExt cx="126" cy="126"/>
            </a:xfrm>
          </p:grpSpPr>
          <p:sp>
            <p:nvSpPr>
              <p:cNvPr id="20845" name="Line 74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6" name="Line 74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2" name="Group 746"/>
            <p:cNvGrpSpPr>
              <a:grpSpLocks/>
            </p:cNvGrpSpPr>
            <p:nvPr/>
          </p:nvGrpSpPr>
          <p:grpSpPr bwMode="auto">
            <a:xfrm>
              <a:off x="5000" y="2883"/>
              <a:ext cx="42" cy="42"/>
              <a:chOff x="2185" y="2697"/>
              <a:chExt cx="126" cy="126"/>
            </a:xfrm>
          </p:grpSpPr>
          <p:sp>
            <p:nvSpPr>
              <p:cNvPr id="20843" name="Line 74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4" name="Line 74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3" name="Group 749"/>
            <p:cNvGrpSpPr>
              <a:grpSpLocks/>
            </p:cNvGrpSpPr>
            <p:nvPr/>
          </p:nvGrpSpPr>
          <p:grpSpPr bwMode="auto">
            <a:xfrm>
              <a:off x="5007" y="3178"/>
              <a:ext cx="42" cy="42"/>
              <a:chOff x="2185" y="2697"/>
              <a:chExt cx="126" cy="126"/>
            </a:xfrm>
          </p:grpSpPr>
          <p:sp>
            <p:nvSpPr>
              <p:cNvPr id="20841" name="Line 75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2" name="Line 75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4" name="Group 752"/>
            <p:cNvGrpSpPr>
              <a:grpSpLocks/>
            </p:cNvGrpSpPr>
            <p:nvPr/>
          </p:nvGrpSpPr>
          <p:grpSpPr bwMode="auto">
            <a:xfrm>
              <a:off x="5005" y="3084"/>
              <a:ext cx="42" cy="42"/>
              <a:chOff x="2185" y="2697"/>
              <a:chExt cx="126" cy="126"/>
            </a:xfrm>
          </p:grpSpPr>
          <p:sp>
            <p:nvSpPr>
              <p:cNvPr id="20839" name="Line 75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0" name="Line 75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5" name="Group 755"/>
            <p:cNvGrpSpPr>
              <a:grpSpLocks/>
            </p:cNvGrpSpPr>
            <p:nvPr/>
          </p:nvGrpSpPr>
          <p:grpSpPr bwMode="auto">
            <a:xfrm>
              <a:off x="5012" y="3365"/>
              <a:ext cx="42" cy="42"/>
              <a:chOff x="2185" y="2697"/>
              <a:chExt cx="126" cy="126"/>
            </a:xfrm>
          </p:grpSpPr>
          <p:sp>
            <p:nvSpPr>
              <p:cNvPr id="20837" name="Line 75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8" name="Line 75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6" name="Group 758"/>
            <p:cNvGrpSpPr>
              <a:grpSpLocks/>
            </p:cNvGrpSpPr>
            <p:nvPr/>
          </p:nvGrpSpPr>
          <p:grpSpPr bwMode="auto">
            <a:xfrm>
              <a:off x="5010" y="3271"/>
              <a:ext cx="42" cy="42"/>
              <a:chOff x="2185" y="2697"/>
              <a:chExt cx="126" cy="126"/>
            </a:xfrm>
          </p:grpSpPr>
          <p:sp>
            <p:nvSpPr>
              <p:cNvPr id="20835" name="Line 75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6" name="Line 76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7" name="Group 761"/>
            <p:cNvGrpSpPr>
              <a:grpSpLocks/>
            </p:cNvGrpSpPr>
            <p:nvPr/>
          </p:nvGrpSpPr>
          <p:grpSpPr bwMode="auto">
            <a:xfrm>
              <a:off x="5017" y="3559"/>
              <a:ext cx="42" cy="42"/>
              <a:chOff x="2185" y="2697"/>
              <a:chExt cx="126" cy="126"/>
            </a:xfrm>
          </p:grpSpPr>
          <p:sp>
            <p:nvSpPr>
              <p:cNvPr id="20833" name="Line 76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4" name="Line 76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8" name="Group 764"/>
            <p:cNvGrpSpPr>
              <a:grpSpLocks/>
            </p:cNvGrpSpPr>
            <p:nvPr/>
          </p:nvGrpSpPr>
          <p:grpSpPr bwMode="auto">
            <a:xfrm>
              <a:off x="5015" y="3458"/>
              <a:ext cx="42" cy="42"/>
              <a:chOff x="2185" y="2697"/>
              <a:chExt cx="126" cy="126"/>
            </a:xfrm>
          </p:grpSpPr>
          <p:sp>
            <p:nvSpPr>
              <p:cNvPr id="20831" name="Line 76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2" name="Line 76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9" name="Group 767"/>
            <p:cNvGrpSpPr>
              <a:grpSpLocks/>
            </p:cNvGrpSpPr>
            <p:nvPr/>
          </p:nvGrpSpPr>
          <p:grpSpPr bwMode="auto">
            <a:xfrm>
              <a:off x="5017" y="3749"/>
              <a:ext cx="42" cy="42"/>
              <a:chOff x="2185" y="2697"/>
              <a:chExt cx="126" cy="126"/>
            </a:xfrm>
          </p:grpSpPr>
          <p:sp>
            <p:nvSpPr>
              <p:cNvPr id="20829" name="Line 76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0" name="Line 76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20" name="Group 770"/>
            <p:cNvGrpSpPr>
              <a:grpSpLocks/>
            </p:cNvGrpSpPr>
            <p:nvPr/>
          </p:nvGrpSpPr>
          <p:grpSpPr bwMode="auto">
            <a:xfrm>
              <a:off x="5015" y="3655"/>
              <a:ext cx="42" cy="42"/>
              <a:chOff x="2185" y="2697"/>
              <a:chExt cx="126" cy="126"/>
            </a:xfrm>
          </p:grpSpPr>
          <p:sp>
            <p:nvSpPr>
              <p:cNvPr id="20827" name="Line 77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8" name="Line 77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21" name="Group 773"/>
            <p:cNvGrpSpPr>
              <a:grpSpLocks/>
            </p:cNvGrpSpPr>
            <p:nvPr/>
          </p:nvGrpSpPr>
          <p:grpSpPr bwMode="auto">
            <a:xfrm>
              <a:off x="5022" y="3943"/>
              <a:ext cx="42" cy="42"/>
              <a:chOff x="2185" y="2697"/>
              <a:chExt cx="126" cy="126"/>
            </a:xfrm>
          </p:grpSpPr>
          <p:sp>
            <p:nvSpPr>
              <p:cNvPr id="20825" name="Line 77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6" name="Line 77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22" name="Group 776"/>
            <p:cNvGrpSpPr>
              <a:grpSpLocks/>
            </p:cNvGrpSpPr>
            <p:nvPr/>
          </p:nvGrpSpPr>
          <p:grpSpPr bwMode="auto">
            <a:xfrm>
              <a:off x="5020" y="3842"/>
              <a:ext cx="42" cy="42"/>
              <a:chOff x="2185" y="2697"/>
              <a:chExt cx="126" cy="126"/>
            </a:xfrm>
          </p:grpSpPr>
          <p:sp>
            <p:nvSpPr>
              <p:cNvPr id="20823" name="Line 77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4" name="Line 77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483" name="Group 779"/>
          <p:cNvGrpSpPr>
            <a:grpSpLocks/>
          </p:cNvGrpSpPr>
          <p:nvPr/>
        </p:nvGrpSpPr>
        <p:grpSpPr bwMode="auto">
          <a:xfrm rot="-1208568">
            <a:off x="6740525" y="2495550"/>
            <a:ext cx="101600" cy="1749425"/>
            <a:chOff x="5117" y="2881"/>
            <a:chExt cx="64" cy="1102"/>
          </a:xfrm>
        </p:grpSpPr>
        <p:grpSp>
          <p:nvGrpSpPr>
            <p:cNvPr id="20775" name="Group 780"/>
            <p:cNvGrpSpPr>
              <a:grpSpLocks/>
            </p:cNvGrpSpPr>
            <p:nvPr/>
          </p:nvGrpSpPr>
          <p:grpSpPr bwMode="auto">
            <a:xfrm>
              <a:off x="5119" y="2982"/>
              <a:ext cx="42" cy="42"/>
              <a:chOff x="2185" y="2697"/>
              <a:chExt cx="126" cy="126"/>
            </a:xfrm>
          </p:grpSpPr>
          <p:sp>
            <p:nvSpPr>
              <p:cNvPr id="20809" name="Line 78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0" name="Line 78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76" name="Group 783"/>
            <p:cNvGrpSpPr>
              <a:grpSpLocks/>
            </p:cNvGrpSpPr>
            <p:nvPr/>
          </p:nvGrpSpPr>
          <p:grpSpPr bwMode="auto">
            <a:xfrm>
              <a:off x="5117" y="2881"/>
              <a:ext cx="42" cy="42"/>
              <a:chOff x="2185" y="2697"/>
              <a:chExt cx="126" cy="126"/>
            </a:xfrm>
          </p:grpSpPr>
          <p:sp>
            <p:nvSpPr>
              <p:cNvPr id="20807" name="Line 78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8" name="Line 78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77" name="Group 786"/>
            <p:cNvGrpSpPr>
              <a:grpSpLocks/>
            </p:cNvGrpSpPr>
            <p:nvPr/>
          </p:nvGrpSpPr>
          <p:grpSpPr bwMode="auto">
            <a:xfrm>
              <a:off x="5124" y="3176"/>
              <a:ext cx="42" cy="42"/>
              <a:chOff x="2185" y="2697"/>
              <a:chExt cx="126" cy="126"/>
            </a:xfrm>
          </p:grpSpPr>
          <p:sp>
            <p:nvSpPr>
              <p:cNvPr id="20805" name="Line 78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6" name="Line 78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78" name="Group 789"/>
            <p:cNvGrpSpPr>
              <a:grpSpLocks/>
            </p:cNvGrpSpPr>
            <p:nvPr/>
          </p:nvGrpSpPr>
          <p:grpSpPr bwMode="auto">
            <a:xfrm>
              <a:off x="5122" y="3082"/>
              <a:ext cx="42" cy="42"/>
              <a:chOff x="2185" y="2697"/>
              <a:chExt cx="126" cy="126"/>
            </a:xfrm>
          </p:grpSpPr>
          <p:sp>
            <p:nvSpPr>
              <p:cNvPr id="20803" name="Line 79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4" name="Line 79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79" name="Group 792"/>
            <p:cNvGrpSpPr>
              <a:grpSpLocks/>
            </p:cNvGrpSpPr>
            <p:nvPr/>
          </p:nvGrpSpPr>
          <p:grpSpPr bwMode="auto">
            <a:xfrm>
              <a:off x="5129" y="3363"/>
              <a:ext cx="42" cy="42"/>
              <a:chOff x="2185" y="2697"/>
              <a:chExt cx="126" cy="126"/>
            </a:xfrm>
          </p:grpSpPr>
          <p:sp>
            <p:nvSpPr>
              <p:cNvPr id="20801" name="Line 79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2" name="Line 79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0" name="Group 795"/>
            <p:cNvGrpSpPr>
              <a:grpSpLocks/>
            </p:cNvGrpSpPr>
            <p:nvPr/>
          </p:nvGrpSpPr>
          <p:grpSpPr bwMode="auto">
            <a:xfrm>
              <a:off x="5127" y="3269"/>
              <a:ext cx="42" cy="42"/>
              <a:chOff x="2185" y="2697"/>
              <a:chExt cx="126" cy="126"/>
            </a:xfrm>
          </p:grpSpPr>
          <p:sp>
            <p:nvSpPr>
              <p:cNvPr id="20799" name="Line 79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" name="Line 79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1" name="Group 798"/>
            <p:cNvGrpSpPr>
              <a:grpSpLocks/>
            </p:cNvGrpSpPr>
            <p:nvPr/>
          </p:nvGrpSpPr>
          <p:grpSpPr bwMode="auto">
            <a:xfrm>
              <a:off x="5134" y="3557"/>
              <a:ext cx="42" cy="42"/>
              <a:chOff x="2185" y="2697"/>
              <a:chExt cx="126" cy="126"/>
            </a:xfrm>
          </p:grpSpPr>
          <p:sp>
            <p:nvSpPr>
              <p:cNvPr id="20797" name="Line 79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" name="Line 80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2" name="Group 801"/>
            <p:cNvGrpSpPr>
              <a:grpSpLocks/>
            </p:cNvGrpSpPr>
            <p:nvPr/>
          </p:nvGrpSpPr>
          <p:grpSpPr bwMode="auto">
            <a:xfrm>
              <a:off x="5132" y="3456"/>
              <a:ext cx="42" cy="42"/>
              <a:chOff x="2185" y="2697"/>
              <a:chExt cx="126" cy="126"/>
            </a:xfrm>
          </p:grpSpPr>
          <p:sp>
            <p:nvSpPr>
              <p:cNvPr id="20795" name="Line 80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" name="Line 80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3" name="Group 804"/>
            <p:cNvGrpSpPr>
              <a:grpSpLocks/>
            </p:cNvGrpSpPr>
            <p:nvPr/>
          </p:nvGrpSpPr>
          <p:grpSpPr bwMode="auto">
            <a:xfrm>
              <a:off x="5134" y="3747"/>
              <a:ext cx="42" cy="42"/>
              <a:chOff x="2185" y="2697"/>
              <a:chExt cx="126" cy="126"/>
            </a:xfrm>
          </p:grpSpPr>
          <p:sp>
            <p:nvSpPr>
              <p:cNvPr id="20793" name="Line 80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" name="Line 80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4" name="Group 807"/>
            <p:cNvGrpSpPr>
              <a:grpSpLocks/>
            </p:cNvGrpSpPr>
            <p:nvPr/>
          </p:nvGrpSpPr>
          <p:grpSpPr bwMode="auto">
            <a:xfrm>
              <a:off x="5132" y="3653"/>
              <a:ext cx="42" cy="42"/>
              <a:chOff x="2185" y="2697"/>
              <a:chExt cx="126" cy="126"/>
            </a:xfrm>
          </p:grpSpPr>
          <p:sp>
            <p:nvSpPr>
              <p:cNvPr id="20791" name="Line 80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2" name="Line 80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5" name="Group 810"/>
            <p:cNvGrpSpPr>
              <a:grpSpLocks/>
            </p:cNvGrpSpPr>
            <p:nvPr/>
          </p:nvGrpSpPr>
          <p:grpSpPr bwMode="auto">
            <a:xfrm>
              <a:off x="5139" y="3941"/>
              <a:ext cx="42" cy="42"/>
              <a:chOff x="2185" y="2697"/>
              <a:chExt cx="126" cy="126"/>
            </a:xfrm>
          </p:grpSpPr>
          <p:sp>
            <p:nvSpPr>
              <p:cNvPr id="20789" name="Line 81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0" name="Line 81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6" name="Group 813"/>
            <p:cNvGrpSpPr>
              <a:grpSpLocks/>
            </p:cNvGrpSpPr>
            <p:nvPr/>
          </p:nvGrpSpPr>
          <p:grpSpPr bwMode="auto">
            <a:xfrm>
              <a:off x="5137" y="3840"/>
              <a:ext cx="42" cy="42"/>
              <a:chOff x="2185" y="2697"/>
              <a:chExt cx="126" cy="126"/>
            </a:xfrm>
          </p:grpSpPr>
          <p:sp>
            <p:nvSpPr>
              <p:cNvPr id="20787" name="Line 81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8" name="Line 81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520" name="Group 816"/>
          <p:cNvGrpSpPr>
            <a:grpSpLocks/>
          </p:cNvGrpSpPr>
          <p:nvPr/>
        </p:nvGrpSpPr>
        <p:grpSpPr bwMode="auto">
          <a:xfrm rot="-577920">
            <a:off x="7339013" y="2324100"/>
            <a:ext cx="101600" cy="1749425"/>
            <a:chOff x="5234" y="2886"/>
            <a:chExt cx="64" cy="1102"/>
          </a:xfrm>
        </p:grpSpPr>
        <p:grpSp>
          <p:nvGrpSpPr>
            <p:cNvPr id="20739" name="Group 817"/>
            <p:cNvGrpSpPr>
              <a:grpSpLocks/>
            </p:cNvGrpSpPr>
            <p:nvPr/>
          </p:nvGrpSpPr>
          <p:grpSpPr bwMode="auto">
            <a:xfrm>
              <a:off x="5236" y="2987"/>
              <a:ext cx="42" cy="42"/>
              <a:chOff x="2185" y="2697"/>
              <a:chExt cx="126" cy="126"/>
            </a:xfrm>
          </p:grpSpPr>
          <p:sp>
            <p:nvSpPr>
              <p:cNvPr id="20773" name="Line 81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4" name="Line 81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0" name="Group 820"/>
            <p:cNvGrpSpPr>
              <a:grpSpLocks/>
            </p:cNvGrpSpPr>
            <p:nvPr/>
          </p:nvGrpSpPr>
          <p:grpSpPr bwMode="auto">
            <a:xfrm>
              <a:off x="5234" y="2886"/>
              <a:ext cx="42" cy="42"/>
              <a:chOff x="2185" y="2697"/>
              <a:chExt cx="126" cy="126"/>
            </a:xfrm>
          </p:grpSpPr>
          <p:sp>
            <p:nvSpPr>
              <p:cNvPr id="20771" name="Line 82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2" name="Line 82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1" name="Group 823"/>
            <p:cNvGrpSpPr>
              <a:grpSpLocks/>
            </p:cNvGrpSpPr>
            <p:nvPr/>
          </p:nvGrpSpPr>
          <p:grpSpPr bwMode="auto">
            <a:xfrm>
              <a:off x="5241" y="3181"/>
              <a:ext cx="42" cy="42"/>
              <a:chOff x="2185" y="2697"/>
              <a:chExt cx="126" cy="126"/>
            </a:xfrm>
          </p:grpSpPr>
          <p:sp>
            <p:nvSpPr>
              <p:cNvPr id="20769" name="Line 82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0" name="Line 82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2" name="Group 826"/>
            <p:cNvGrpSpPr>
              <a:grpSpLocks/>
            </p:cNvGrpSpPr>
            <p:nvPr/>
          </p:nvGrpSpPr>
          <p:grpSpPr bwMode="auto">
            <a:xfrm>
              <a:off x="5239" y="3087"/>
              <a:ext cx="42" cy="42"/>
              <a:chOff x="2185" y="2697"/>
              <a:chExt cx="126" cy="126"/>
            </a:xfrm>
          </p:grpSpPr>
          <p:sp>
            <p:nvSpPr>
              <p:cNvPr id="20767" name="Line 82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8" name="Line 82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3" name="Group 829"/>
            <p:cNvGrpSpPr>
              <a:grpSpLocks/>
            </p:cNvGrpSpPr>
            <p:nvPr/>
          </p:nvGrpSpPr>
          <p:grpSpPr bwMode="auto">
            <a:xfrm>
              <a:off x="5246" y="3368"/>
              <a:ext cx="42" cy="42"/>
              <a:chOff x="2185" y="2697"/>
              <a:chExt cx="126" cy="126"/>
            </a:xfrm>
          </p:grpSpPr>
          <p:sp>
            <p:nvSpPr>
              <p:cNvPr id="20765" name="Line 83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Line 83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4" name="Group 832"/>
            <p:cNvGrpSpPr>
              <a:grpSpLocks/>
            </p:cNvGrpSpPr>
            <p:nvPr/>
          </p:nvGrpSpPr>
          <p:grpSpPr bwMode="auto">
            <a:xfrm>
              <a:off x="5244" y="3274"/>
              <a:ext cx="42" cy="42"/>
              <a:chOff x="2185" y="2697"/>
              <a:chExt cx="126" cy="126"/>
            </a:xfrm>
          </p:grpSpPr>
          <p:sp>
            <p:nvSpPr>
              <p:cNvPr id="20763" name="Line 83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Line 83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5" name="Group 835"/>
            <p:cNvGrpSpPr>
              <a:grpSpLocks/>
            </p:cNvGrpSpPr>
            <p:nvPr/>
          </p:nvGrpSpPr>
          <p:grpSpPr bwMode="auto">
            <a:xfrm>
              <a:off x="5251" y="3562"/>
              <a:ext cx="42" cy="42"/>
              <a:chOff x="2185" y="2697"/>
              <a:chExt cx="126" cy="126"/>
            </a:xfrm>
          </p:grpSpPr>
          <p:sp>
            <p:nvSpPr>
              <p:cNvPr id="20761" name="Line 83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2" name="Line 83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6" name="Group 838"/>
            <p:cNvGrpSpPr>
              <a:grpSpLocks/>
            </p:cNvGrpSpPr>
            <p:nvPr/>
          </p:nvGrpSpPr>
          <p:grpSpPr bwMode="auto">
            <a:xfrm>
              <a:off x="5249" y="3461"/>
              <a:ext cx="42" cy="42"/>
              <a:chOff x="2185" y="2697"/>
              <a:chExt cx="126" cy="126"/>
            </a:xfrm>
          </p:grpSpPr>
          <p:sp>
            <p:nvSpPr>
              <p:cNvPr id="20759" name="Line 83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Line 84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7" name="Group 841"/>
            <p:cNvGrpSpPr>
              <a:grpSpLocks/>
            </p:cNvGrpSpPr>
            <p:nvPr/>
          </p:nvGrpSpPr>
          <p:grpSpPr bwMode="auto">
            <a:xfrm>
              <a:off x="5251" y="3752"/>
              <a:ext cx="42" cy="42"/>
              <a:chOff x="2185" y="2697"/>
              <a:chExt cx="126" cy="126"/>
            </a:xfrm>
          </p:grpSpPr>
          <p:sp>
            <p:nvSpPr>
              <p:cNvPr id="20757" name="Line 84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Line 84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8" name="Group 844"/>
            <p:cNvGrpSpPr>
              <a:grpSpLocks/>
            </p:cNvGrpSpPr>
            <p:nvPr/>
          </p:nvGrpSpPr>
          <p:grpSpPr bwMode="auto">
            <a:xfrm>
              <a:off x="5249" y="3658"/>
              <a:ext cx="42" cy="42"/>
              <a:chOff x="2185" y="2697"/>
              <a:chExt cx="126" cy="126"/>
            </a:xfrm>
          </p:grpSpPr>
          <p:sp>
            <p:nvSpPr>
              <p:cNvPr id="20755" name="Line 84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Line 84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9" name="Group 847"/>
            <p:cNvGrpSpPr>
              <a:grpSpLocks/>
            </p:cNvGrpSpPr>
            <p:nvPr/>
          </p:nvGrpSpPr>
          <p:grpSpPr bwMode="auto">
            <a:xfrm>
              <a:off x="5256" y="3946"/>
              <a:ext cx="42" cy="42"/>
              <a:chOff x="2185" y="2697"/>
              <a:chExt cx="126" cy="126"/>
            </a:xfrm>
          </p:grpSpPr>
          <p:sp>
            <p:nvSpPr>
              <p:cNvPr id="20753" name="Line 84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4" name="Line 84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50" name="Group 850"/>
            <p:cNvGrpSpPr>
              <a:grpSpLocks/>
            </p:cNvGrpSpPr>
            <p:nvPr/>
          </p:nvGrpSpPr>
          <p:grpSpPr bwMode="auto">
            <a:xfrm>
              <a:off x="5254" y="3845"/>
              <a:ext cx="42" cy="42"/>
              <a:chOff x="2185" y="2697"/>
              <a:chExt cx="126" cy="126"/>
            </a:xfrm>
          </p:grpSpPr>
          <p:sp>
            <p:nvSpPr>
              <p:cNvPr id="20751" name="Line 85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2" name="Line 85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557" name="Group 853"/>
          <p:cNvGrpSpPr>
            <a:grpSpLocks/>
          </p:cNvGrpSpPr>
          <p:nvPr/>
        </p:nvGrpSpPr>
        <p:grpSpPr bwMode="auto">
          <a:xfrm rot="-865571">
            <a:off x="7037388" y="2389188"/>
            <a:ext cx="101600" cy="1749425"/>
            <a:chOff x="4773" y="2887"/>
            <a:chExt cx="64" cy="1102"/>
          </a:xfrm>
        </p:grpSpPr>
        <p:grpSp>
          <p:nvGrpSpPr>
            <p:cNvPr id="20703" name="Group 854"/>
            <p:cNvGrpSpPr>
              <a:grpSpLocks/>
            </p:cNvGrpSpPr>
            <p:nvPr/>
          </p:nvGrpSpPr>
          <p:grpSpPr bwMode="auto">
            <a:xfrm>
              <a:off x="4775" y="2988"/>
              <a:ext cx="42" cy="42"/>
              <a:chOff x="2185" y="2697"/>
              <a:chExt cx="126" cy="126"/>
            </a:xfrm>
          </p:grpSpPr>
          <p:sp>
            <p:nvSpPr>
              <p:cNvPr id="20737" name="Line 85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8" name="Line 85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4" name="Group 857"/>
            <p:cNvGrpSpPr>
              <a:grpSpLocks/>
            </p:cNvGrpSpPr>
            <p:nvPr/>
          </p:nvGrpSpPr>
          <p:grpSpPr bwMode="auto">
            <a:xfrm>
              <a:off x="4773" y="2887"/>
              <a:ext cx="42" cy="42"/>
              <a:chOff x="2185" y="2697"/>
              <a:chExt cx="126" cy="126"/>
            </a:xfrm>
          </p:grpSpPr>
          <p:sp>
            <p:nvSpPr>
              <p:cNvPr id="20735" name="Line 85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Line 85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5" name="Group 860"/>
            <p:cNvGrpSpPr>
              <a:grpSpLocks/>
            </p:cNvGrpSpPr>
            <p:nvPr/>
          </p:nvGrpSpPr>
          <p:grpSpPr bwMode="auto">
            <a:xfrm>
              <a:off x="4780" y="3182"/>
              <a:ext cx="42" cy="42"/>
              <a:chOff x="2185" y="2697"/>
              <a:chExt cx="126" cy="126"/>
            </a:xfrm>
          </p:grpSpPr>
          <p:sp>
            <p:nvSpPr>
              <p:cNvPr id="20733" name="Line 86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Line 86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6" name="Group 863"/>
            <p:cNvGrpSpPr>
              <a:grpSpLocks/>
            </p:cNvGrpSpPr>
            <p:nvPr/>
          </p:nvGrpSpPr>
          <p:grpSpPr bwMode="auto">
            <a:xfrm>
              <a:off x="4778" y="3088"/>
              <a:ext cx="42" cy="42"/>
              <a:chOff x="2185" y="2697"/>
              <a:chExt cx="126" cy="126"/>
            </a:xfrm>
          </p:grpSpPr>
          <p:sp>
            <p:nvSpPr>
              <p:cNvPr id="20731" name="Line 86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2" name="Line 86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7" name="Group 866"/>
            <p:cNvGrpSpPr>
              <a:grpSpLocks/>
            </p:cNvGrpSpPr>
            <p:nvPr/>
          </p:nvGrpSpPr>
          <p:grpSpPr bwMode="auto">
            <a:xfrm>
              <a:off x="4785" y="3369"/>
              <a:ext cx="42" cy="42"/>
              <a:chOff x="2185" y="2697"/>
              <a:chExt cx="126" cy="126"/>
            </a:xfrm>
          </p:grpSpPr>
          <p:sp>
            <p:nvSpPr>
              <p:cNvPr id="20729" name="Line 86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0" name="Line 86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8" name="Group 869"/>
            <p:cNvGrpSpPr>
              <a:grpSpLocks/>
            </p:cNvGrpSpPr>
            <p:nvPr/>
          </p:nvGrpSpPr>
          <p:grpSpPr bwMode="auto">
            <a:xfrm>
              <a:off x="4783" y="3275"/>
              <a:ext cx="42" cy="42"/>
              <a:chOff x="2185" y="2697"/>
              <a:chExt cx="126" cy="126"/>
            </a:xfrm>
          </p:grpSpPr>
          <p:sp>
            <p:nvSpPr>
              <p:cNvPr id="20727" name="Line 87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8" name="Line 87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9" name="Group 872"/>
            <p:cNvGrpSpPr>
              <a:grpSpLocks/>
            </p:cNvGrpSpPr>
            <p:nvPr/>
          </p:nvGrpSpPr>
          <p:grpSpPr bwMode="auto">
            <a:xfrm>
              <a:off x="4790" y="3563"/>
              <a:ext cx="42" cy="42"/>
              <a:chOff x="2185" y="2697"/>
              <a:chExt cx="126" cy="126"/>
            </a:xfrm>
          </p:grpSpPr>
          <p:sp>
            <p:nvSpPr>
              <p:cNvPr id="20725" name="Line 87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6" name="Line 87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10" name="Group 875"/>
            <p:cNvGrpSpPr>
              <a:grpSpLocks/>
            </p:cNvGrpSpPr>
            <p:nvPr/>
          </p:nvGrpSpPr>
          <p:grpSpPr bwMode="auto">
            <a:xfrm>
              <a:off x="4788" y="3462"/>
              <a:ext cx="42" cy="42"/>
              <a:chOff x="2185" y="2697"/>
              <a:chExt cx="126" cy="126"/>
            </a:xfrm>
          </p:grpSpPr>
          <p:sp>
            <p:nvSpPr>
              <p:cNvPr id="20723" name="Line 87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4" name="Line 87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11" name="Group 878"/>
            <p:cNvGrpSpPr>
              <a:grpSpLocks/>
            </p:cNvGrpSpPr>
            <p:nvPr/>
          </p:nvGrpSpPr>
          <p:grpSpPr bwMode="auto">
            <a:xfrm>
              <a:off x="4790" y="3753"/>
              <a:ext cx="42" cy="42"/>
              <a:chOff x="2185" y="2697"/>
              <a:chExt cx="126" cy="126"/>
            </a:xfrm>
          </p:grpSpPr>
          <p:sp>
            <p:nvSpPr>
              <p:cNvPr id="20721" name="Line 87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2" name="Line 88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12" name="Group 881"/>
            <p:cNvGrpSpPr>
              <a:grpSpLocks/>
            </p:cNvGrpSpPr>
            <p:nvPr/>
          </p:nvGrpSpPr>
          <p:grpSpPr bwMode="auto">
            <a:xfrm>
              <a:off x="4788" y="3659"/>
              <a:ext cx="42" cy="42"/>
              <a:chOff x="2185" y="2697"/>
              <a:chExt cx="126" cy="126"/>
            </a:xfrm>
          </p:grpSpPr>
          <p:sp>
            <p:nvSpPr>
              <p:cNvPr id="20719" name="Line 88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Line 88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13" name="Group 884"/>
            <p:cNvGrpSpPr>
              <a:grpSpLocks/>
            </p:cNvGrpSpPr>
            <p:nvPr/>
          </p:nvGrpSpPr>
          <p:grpSpPr bwMode="auto">
            <a:xfrm>
              <a:off x="4795" y="3947"/>
              <a:ext cx="42" cy="42"/>
              <a:chOff x="2185" y="2697"/>
              <a:chExt cx="126" cy="126"/>
            </a:xfrm>
          </p:grpSpPr>
          <p:sp>
            <p:nvSpPr>
              <p:cNvPr id="20717" name="Line 88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Line 88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14" name="Group 887"/>
            <p:cNvGrpSpPr>
              <a:grpSpLocks/>
            </p:cNvGrpSpPr>
            <p:nvPr/>
          </p:nvGrpSpPr>
          <p:grpSpPr bwMode="auto">
            <a:xfrm>
              <a:off x="4793" y="3846"/>
              <a:ext cx="42" cy="42"/>
              <a:chOff x="2185" y="2697"/>
              <a:chExt cx="126" cy="126"/>
            </a:xfrm>
          </p:grpSpPr>
          <p:sp>
            <p:nvSpPr>
              <p:cNvPr id="20715" name="Line 88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6" name="Line 88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594" name="Group 890"/>
          <p:cNvGrpSpPr>
            <a:grpSpLocks/>
          </p:cNvGrpSpPr>
          <p:nvPr/>
        </p:nvGrpSpPr>
        <p:grpSpPr bwMode="auto">
          <a:xfrm rot="-2725139">
            <a:off x="5618163" y="3257550"/>
            <a:ext cx="101600" cy="1749425"/>
            <a:chOff x="4890" y="2885"/>
            <a:chExt cx="64" cy="1102"/>
          </a:xfrm>
        </p:grpSpPr>
        <p:grpSp>
          <p:nvGrpSpPr>
            <p:cNvPr id="20667" name="Group 891"/>
            <p:cNvGrpSpPr>
              <a:grpSpLocks/>
            </p:cNvGrpSpPr>
            <p:nvPr/>
          </p:nvGrpSpPr>
          <p:grpSpPr bwMode="auto">
            <a:xfrm>
              <a:off x="4892" y="2986"/>
              <a:ext cx="42" cy="42"/>
              <a:chOff x="2185" y="2697"/>
              <a:chExt cx="126" cy="126"/>
            </a:xfrm>
          </p:grpSpPr>
          <p:sp>
            <p:nvSpPr>
              <p:cNvPr id="20701" name="Line 89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2" name="Line 89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68" name="Group 894"/>
            <p:cNvGrpSpPr>
              <a:grpSpLocks/>
            </p:cNvGrpSpPr>
            <p:nvPr/>
          </p:nvGrpSpPr>
          <p:grpSpPr bwMode="auto">
            <a:xfrm>
              <a:off x="4890" y="2885"/>
              <a:ext cx="42" cy="42"/>
              <a:chOff x="2185" y="2697"/>
              <a:chExt cx="126" cy="126"/>
            </a:xfrm>
          </p:grpSpPr>
          <p:sp>
            <p:nvSpPr>
              <p:cNvPr id="20699" name="Line 89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0" name="Line 89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69" name="Group 897"/>
            <p:cNvGrpSpPr>
              <a:grpSpLocks/>
            </p:cNvGrpSpPr>
            <p:nvPr/>
          </p:nvGrpSpPr>
          <p:grpSpPr bwMode="auto">
            <a:xfrm>
              <a:off x="4897" y="3180"/>
              <a:ext cx="42" cy="42"/>
              <a:chOff x="2185" y="2697"/>
              <a:chExt cx="126" cy="126"/>
            </a:xfrm>
          </p:grpSpPr>
          <p:sp>
            <p:nvSpPr>
              <p:cNvPr id="20697" name="Line 89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" name="Line 89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0" name="Group 900"/>
            <p:cNvGrpSpPr>
              <a:grpSpLocks/>
            </p:cNvGrpSpPr>
            <p:nvPr/>
          </p:nvGrpSpPr>
          <p:grpSpPr bwMode="auto">
            <a:xfrm>
              <a:off x="4895" y="3086"/>
              <a:ext cx="42" cy="42"/>
              <a:chOff x="2185" y="2697"/>
              <a:chExt cx="126" cy="126"/>
            </a:xfrm>
          </p:grpSpPr>
          <p:sp>
            <p:nvSpPr>
              <p:cNvPr id="20695" name="Line 90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Line 90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1" name="Group 903"/>
            <p:cNvGrpSpPr>
              <a:grpSpLocks/>
            </p:cNvGrpSpPr>
            <p:nvPr/>
          </p:nvGrpSpPr>
          <p:grpSpPr bwMode="auto">
            <a:xfrm>
              <a:off x="4902" y="3367"/>
              <a:ext cx="42" cy="42"/>
              <a:chOff x="2185" y="2697"/>
              <a:chExt cx="126" cy="126"/>
            </a:xfrm>
          </p:grpSpPr>
          <p:sp>
            <p:nvSpPr>
              <p:cNvPr id="20693" name="Line 90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Line 90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2" name="Group 906"/>
            <p:cNvGrpSpPr>
              <a:grpSpLocks/>
            </p:cNvGrpSpPr>
            <p:nvPr/>
          </p:nvGrpSpPr>
          <p:grpSpPr bwMode="auto">
            <a:xfrm>
              <a:off x="4900" y="3273"/>
              <a:ext cx="42" cy="42"/>
              <a:chOff x="2185" y="2697"/>
              <a:chExt cx="126" cy="126"/>
            </a:xfrm>
          </p:grpSpPr>
          <p:sp>
            <p:nvSpPr>
              <p:cNvPr id="20691" name="Line 90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Line 90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3" name="Group 909"/>
            <p:cNvGrpSpPr>
              <a:grpSpLocks/>
            </p:cNvGrpSpPr>
            <p:nvPr/>
          </p:nvGrpSpPr>
          <p:grpSpPr bwMode="auto">
            <a:xfrm>
              <a:off x="4907" y="3561"/>
              <a:ext cx="42" cy="42"/>
              <a:chOff x="2185" y="2697"/>
              <a:chExt cx="126" cy="126"/>
            </a:xfrm>
          </p:grpSpPr>
          <p:sp>
            <p:nvSpPr>
              <p:cNvPr id="20689" name="Line 91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" name="Line 91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4" name="Group 912"/>
            <p:cNvGrpSpPr>
              <a:grpSpLocks/>
            </p:cNvGrpSpPr>
            <p:nvPr/>
          </p:nvGrpSpPr>
          <p:grpSpPr bwMode="auto">
            <a:xfrm>
              <a:off x="4905" y="3460"/>
              <a:ext cx="42" cy="42"/>
              <a:chOff x="2185" y="2697"/>
              <a:chExt cx="126" cy="126"/>
            </a:xfrm>
          </p:grpSpPr>
          <p:sp>
            <p:nvSpPr>
              <p:cNvPr id="20687" name="Line 91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Line 91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5" name="Group 915"/>
            <p:cNvGrpSpPr>
              <a:grpSpLocks/>
            </p:cNvGrpSpPr>
            <p:nvPr/>
          </p:nvGrpSpPr>
          <p:grpSpPr bwMode="auto">
            <a:xfrm>
              <a:off x="4907" y="3751"/>
              <a:ext cx="42" cy="42"/>
              <a:chOff x="2185" y="2697"/>
              <a:chExt cx="126" cy="126"/>
            </a:xfrm>
          </p:grpSpPr>
          <p:sp>
            <p:nvSpPr>
              <p:cNvPr id="20685" name="Line 91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Line 91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6" name="Group 918"/>
            <p:cNvGrpSpPr>
              <a:grpSpLocks/>
            </p:cNvGrpSpPr>
            <p:nvPr/>
          </p:nvGrpSpPr>
          <p:grpSpPr bwMode="auto">
            <a:xfrm>
              <a:off x="4905" y="3657"/>
              <a:ext cx="42" cy="42"/>
              <a:chOff x="2185" y="2697"/>
              <a:chExt cx="126" cy="126"/>
            </a:xfrm>
          </p:grpSpPr>
          <p:sp>
            <p:nvSpPr>
              <p:cNvPr id="20683" name="Line 91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4" name="Line 92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7" name="Group 921"/>
            <p:cNvGrpSpPr>
              <a:grpSpLocks/>
            </p:cNvGrpSpPr>
            <p:nvPr/>
          </p:nvGrpSpPr>
          <p:grpSpPr bwMode="auto">
            <a:xfrm>
              <a:off x="4912" y="3945"/>
              <a:ext cx="42" cy="42"/>
              <a:chOff x="2185" y="2697"/>
              <a:chExt cx="126" cy="126"/>
            </a:xfrm>
          </p:grpSpPr>
          <p:sp>
            <p:nvSpPr>
              <p:cNvPr id="20681" name="Line 92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2" name="Line 92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8" name="Group 924"/>
            <p:cNvGrpSpPr>
              <a:grpSpLocks/>
            </p:cNvGrpSpPr>
            <p:nvPr/>
          </p:nvGrpSpPr>
          <p:grpSpPr bwMode="auto">
            <a:xfrm>
              <a:off x="4910" y="3844"/>
              <a:ext cx="42" cy="42"/>
              <a:chOff x="2185" y="2697"/>
              <a:chExt cx="126" cy="126"/>
            </a:xfrm>
          </p:grpSpPr>
          <p:sp>
            <p:nvSpPr>
              <p:cNvPr id="20679" name="Line 92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0" name="Line 92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631" name="Group 927"/>
          <p:cNvGrpSpPr>
            <a:grpSpLocks/>
          </p:cNvGrpSpPr>
          <p:nvPr/>
        </p:nvGrpSpPr>
        <p:grpSpPr bwMode="auto">
          <a:xfrm rot="-3112930">
            <a:off x="5380038" y="3532187"/>
            <a:ext cx="101600" cy="1749425"/>
            <a:chOff x="5000" y="2883"/>
            <a:chExt cx="64" cy="1102"/>
          </a:xfrm>
        </p:grpSpPr>
        <p:grpSp>
          <p:nvGrpSpPr>
            <p:cNvPr id="20631" name="Group 928"/>
            <p:cNvGrpSpPr>
              <a:grpSpLocks/>
            </p:cNvGrpSpPr>
            <p:nvPr/>
          </p:nvGrpSpPr>
          <p:grpSpPr bwMode="auto">
            <a:xfrm>
              <a:off x="5002" y="2984"/>
              <a:ext cx="42" cy="42"/>
              <a:chOff x="2185" y="2697"/>
              <a:chExt cx="126" cy="126"/>
            </a:xfrm>
          </p:grpSpPr>
          <p:sp>
            <p:nvSpPr>
              <p:cNvPr id="20665" name="Line 92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6" name="Line 93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2" name="Group 931"/>
            <p:cNvGrpSpPr>
              <a:grpSpLocks/>
            </p:cNvGrpSpPr>
            <p:nvPr/>
          </p:nvGrpSpPr>
          <p:grpSpPr bwMode="auto">
            <a:xfrm>
              <a:off x="5000" y="2883"/>
              <a:ext cx="42" cy="42"/>
              <a:chOff x="2185" y="2697"/>
              <a:chExt cx="126" cy="126"/>
            </a:xfrm>
          </p:grpSpPr>
          <p:sp>
            <p:nvSpPr>
              <p:cNvPr id="20663" name="Line 93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4" name="Line 93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3" name="Group 934"/>
            <p:cNvGrpSpPr>
              <a:grpSpLocks/>
            </p:cNvGrpSpPr>
            <p:nvPr/>
          </p:nvGrpSpPr>
          <p:grpSpPr bwMode="auto">
            <a:xfrm>
              <a:off x="5007" y="3178"/>
              <a:ext cx="42" cy="42"/>
              <a:chOff x="2185" y="2697"/>
              <a:chExt cx="126" cy="126"/>
            </a:xfrm>
          </p:grpSpPr>
          <p:sp>
            <p:nvSpPr>
              <p:cNvPr id="20661" name="Line 93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2" name="Line 93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4" name="Group 937"/>
            <p:cNvGrpSpPr>
              <a:grpSpLocks/>
            </p:cNvGrpSpPr>
            <p:nvPr/>
          </p:nvGrpSpPr>
          <p:grpSpPr bwMode="auto">
            <a:xfrm>
              <a:off x="5005" y="3084"/>
              <a:ext cx="42" cy="42"/>
              <a:chOff x="2185" y="2697"/>
              <a:chExt cx="126" cy="126"/>
            </a:xfrm>
          </p:grpSpPr>
          <p:sp>
            <p:nvSpPr>
              <p:cNvPr id="20659" name="Line 93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0" name="Line 93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5" name="Group 940"/>
            <p:cNvGrpSpPr>
              <a:grpSpLocks/>
            </p:cNvGrpSpPr>
            <p:nvPr/>
          </p:nvGrpSpPr>
          <p:grpSpPr bwMode="auto">
            <a:xfrm>
              <a:off x="5012" y="3365"/>
              <a:ext cx="42" cy="42"/>
              <a:chOff x="2185" y="2697"/>
              <a:chExt cx="126" cy="126"/>
            </a:xfrm>
          </p:grpSpPr>
          <p:sp>
            <p:nvSpPr>
              <p:cNvPr id="20657" name="Line 94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8" name="Line 94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6" name="Group 943"/>
            <p:cNvGrpSpPr>
              <a:grpSpLocks/>
            </p:cNvGrpSpPr>
            <p:nvPr/>
          </p:nvGrpSpPr>
          <p:grpSpPr bwMode="auto">
            <a:xfrm>
              <a:off x="5010" y="3271"/>
              <a:ext cx="42" cy="42"/>
              <a:chOff x="2185" y="2697"/>
              <a:chExt cx="126" cy="126"/>
            </a:xfrm>
          </p:grpSpPr>
          <p:sp>
            <p:nvSpPr>
              <p:cNvPr id="20655" name="Line 94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6" name="Line 94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7" name="Group 946"/>
            <p:cNvGrpSpPr>
              <a:grpSpLocks/>
            </p:cNvGrpSpPr>
            <p:nvPr/>
          </p:nvGrpSpPr>
          <p:grpSpPr bwMode="auto">
            <a:xfrm>
              <a:off x="5017" y="3559"/>
              <a:ext cx="42" cy="42"/>
              <a:chOff x="2185" y="2697"/>
              <a:chExt cx="126" cy="126"/>
            </a:xfrm>
          </p:grpSpPr>
          <p:sp>
            <p:nvSpPr>
              <p:cNvPr id="20653" name="Line 94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4" name="Line 94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8" name="Group 949"/>
            <p:cNvGrpSpPr>
              <a:grpSpLocks/>
            </p:cNvGrpSpPr>
            <p:nvPr/>
          </p:nvGrpSpPr>
          <p:grpSpPr bwMode="auto">
            <a:xfrm>
              <a:off x="5015" y="3458"/>
              <a:ext cx="42" cy="42"/>
              <a:chOff x="2185" y="2697"/>
              <a:chExt cx="126" cy="126"/>
            </a:xfrm>
          </p:grpSpPr>
          <p:sp>
            <p:nvSpPr>
              <p:cNvPr id="20651" name="Line 95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2" name="Line 95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9" name="Group 952"/>
            <p:cNvGrpSpPr>
              <a:grpSpLocks/>
            </p:cNvGrpSpPr>
            <p:nvPr/>
          </p:nvGrpSpPr>
          <p:grpSpPr bwMode="auto">
            <a:xfrm>
              <a:off x="5017" y="3749"/>
              <a:ext cx="42" cy="42"/>
              <a:chOff x="2185" y="2697"/>
              <a:chExt cx="126" cy="126"/>
            </a:xfrm>
          </p:grpSpPr>
          <p:sp>
            <p:nvSpPr>
              <p:cNvPr id="20649" name="Line 95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0" name="Line 95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40" name="Group 955"/>
            <p:cNvGrpSpPr>
              <a:grpSpLocks/>
            </p:cNvGrpSpPr>
            <p:nvPr/>
          </p:nvGrpSpPr>
          <p:grpSpPr bwMode="auto">
            <a:xfrm>
              <a:off x="5015" y="3655"/>
              <a:ext cx="42" cy="42"/>
              <a:chOff x="2185" y="2697"/>
              <a:chExt cx="126" cy="126"/>
            </a:xfrm>
          </p:grpSpPr>
          <p:sp>
            <p:nvSpPr>
              <p:cNvPr id="20647" name="Line 95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8" name="Line 95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41" name="Group 958"/>
            <p:cNvGrpSpPr>
              <a:grpSpLocks/>
            </p:cNvGrpSpPr>
            <p:nvPr/>
          </p:nvGrpSpPr>
          <p:grpSpPr bwMode="auto">
            <a:xfrm>
              <a:off x="5022" y="3943"/>
              <a:ext cx="42" cy="42"/>
              <a:chOff x="2185" y="2697"/>
              <a:chExt cx="126" cy="126"/>
            </a:xfrm>
          </p:grpSpPr>
          <p:sp>
            <p:nvSpPr>
              <p:cNvPr id="20645" name="Line 95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6" name="Line 96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42" name="Group 961"/>
            <p:cNvGrpSpPr>
              <a:grpSpLocks/>
            </p:cNvGrpSpPr>
            <p:nvPr/>
          </p:nvGrpSpPr>
          <p:grpSpPr bwMode="auto">
            <a:xfrm>
              <a:off x="5020" y="3842"/>
              <a:ext cx="42" cy="42"/>
              <a:chOff x="2185" y="2697"/>
              <a:chExt cx="126" cy="126"/>
            </a:xfrm>
          </p:grpSpPr>
          <p:sp>
            <p:nvSpPr>
              <p:cNvPr id="20643" name="Line 96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4" name="Line 96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668" name="Group 964"/>
          <p:cNvGrpSpPr>
            <a:grpSpLocks/>
          </p:cNvGrpSpPr>
          <p:nvPr/>
        </p:nvGrpSpPr>
        <p:grpSpPr bwMode="auto">
          <a:xfrm rot="-3518700">
            <a:off x="5183188" y="3841750"/>
            <a:ext cx="101600" cy="1749425"/>
            <a:chOff x="5117" y="2881"/>
            <a:chExt cx="64" cy="1102"/>
          </a:xfrm>
        </p:grpSpPr>
        <p:grpSp>
          <p:nvGrpSpPr>
            <p:cNvPr id="20595" name="Group 965"/>
            <p:cNvGrpSpPr>
              <a:grpSpLocks/>
            </p:cNvGrpSpPr>
            <p:nvPr/>
          </p:nvGrpSpPr>
          <p:grpSpPr bwMode="auto">
            <a:xfrm>
              <a:off x="5119" y="2982"/>
              <a:ext cx="42" cy="42"/>
              <a:chOff x="2185" y="2697"/>
              <a:chExt cx="126" cy="126"/>
            </a:xfrm>
          </p:grpSpPr>
          <p:sp>
            <p:nvSpPr>
              <p:cNvPr id="20629" name="Line 96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Line 96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96" name="Group 968"/>
            <p:cNvGrpSpPr>
              <a:grpSpLocks/>
            </p:cNvGrpSpPr>
            <p:nvPr/>
          </p:nvGrpSpPr>
          <p:grpSpPr bwMode="auto">
            <a:xfrm>
              <a:off x="5117" y="2881"/>
              <a:ext cx="42" cy="42"/>
              <a:chOff x="2185" y="2697"/>
              <a:chExt cx="126" cy="126"/>
            </a:xfrm>
          </p:grpSpPr>
          <p:sp>
            <p:nvSpPr>
              <p:cNvPr id="20627" name="Line 96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8" name="Line 97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97" name="Group 971"/>
            <p:cNvGrpSpPr>
              <a:grpSpLocks/>
            </p:cNvGrpSpPr>
            <p:nvPr/>
          </p:nvGrpSpPr>
          <p:grpSpPr bwMode="auto">
            <a:xfrm>
              <a:off x="5124" y="3176"/>
              <a:ext cx="42" cy="42"/>
              <a:chOff x="2185" y="2697"/>
              <a:chExt cx="126" cy="126"/>
            </a:xfrm>
          </p:grpSpPr>
          <p:sp>
            <p:nvSpPr>
              <p:cNvPr id="20625" name="Line 97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Line 97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98" name="Group 974"/>
            <p:cNvGrpSpPr>
              <a:grpSpLocks/>
            </p:cNvGrpSpPr>
            <p:nvPr/>
          </p:nvGrpSpPr>
          <p:grpSpPr bwMode="auto">
            <a:xfrm>
              <a:off x="5122" y="3082"/>
              <a:ext cx="42" cy="42"/>
              <a:chOff x="2185" y="2697"/>
              <a:chExt cx="126" cy="126"/>
            </a:xfrm>
          </p:grpSpPr>
          <p:sp>
            <p:nvSpPr>
              <p:cNvPr id="20623" name="Line 97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Line 97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99" name="Group 977"/>
            <p:cNvGrpSpPr>
              <a:grpSpLocks/>
            </p:cNvGrpSpPr>
            <p:nvPr/>
          </p:nvGrpSpPr>
          <p:grpSpPr bwMode="auto">
            <a:xfrm>
              <a:off x="5129" y="3363"/>
              <a:ext cx="42" cy="42"/>
              <a:chOff x="2185" y="2697"/>
              <a:chExt cx="126" cy="126"/>
            </a:xfrm>
          </p:grpSpPr>
          <p:sp>
            <p:nvSpPr>
              <p:cNvPr id="20621" name="Line 97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Line 97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0" name="Group 980"/>
            <p:cNvGrpSpPr>
              <a:grpSpLocks/>
            </p:cNvGrpSpPr>
            <p:nvPr/>
          </p:nvGrpSpPr>
          <p:grpSpPr bwMode="auto">
            <a:xfrm>
              <a:off x="5127" y="3269"/>
              <a:ext cx="42" cy="42"/>
              <a:chOff x="2185" y="2697"/>
              <a:chExt cx="126" cy="126"/>
            </a:xfrm>
          </p:grpSpPr>
          <p:sp>
            <p:nvSpPr>
              <p:cNvPr id="20619" name="Line 98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0" name="Line 98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1" name="Group 983"/>
            <p:cNvGrpSpPr>
              <a:grpSpLocks/>
            </p:cNvGrpSpPr>
            <p:nvPr/>
          </p:nvGrpSpPr>
          <p:grpSpPr bwMode="auto">
            <a:xfrm>
              <a:off x="5134" y="3557"/>
              <a:ext cx="42" cy="42"/>
              <a:chOff x="2185" y="2697"/>
              <a:chExt cx="126" cy="126"/>
            </a:xfrm>
          </p:grpSpPr>
          <p:sp>
            <p:nvSpPr>
              <p:cNvPr id="20617" name="Line 98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Line 98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2" name="Group 986"/>
            <p:cNvGrpSpPr>
              <a:grpSpLocks/>
            </p:cNvGrpSpPr>
            <p:nvPr/>
          </p:nvGrpSpPr>
          <p:grpSpPr bwMode="auto">
            <a:xfrm>
              <a:off x="5132" y="3456"/>
              <a:ext cx="42" cy="42"/>
              <a:chOff x="2185" y="2697"/>
              <a:chExt cx="126" cy="126"/>
            </a:xfrm>
          </p:grpSpPr>
          <p:sp>
            <p:nvSpPr>
              <p:cNvPr id="20615" name="Line 98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Line 98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3" name="Group 989"/>
            <p:cNvGrpSpPr>
              <a:grpSpLocks/>
            </p:cNvGrpSpPr>
            <p:nvPr/>
          </p:nvGrpSpPr>
          <p:grpSpPr bwMode="auto">
            <a:xfrm>
              <a:off x="5134" y="3747"/>
              <a:ext cx="42" cy="42"/>
              <a:chOff x="2185" y="2697"/>
              <a:chExt cx="126" cy="126"/>
            </a:xfrm>
          </p:grpSpPr>
          <p:sp>
            <p:nvSpPr>
              <p:cNvPr id="20613" name="Line 99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Line 99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4" name="Group 992"/>
            <p:cNvGrpSpPr>
              <a:grpSpLocks/>
            </p:cNvGrpSpPr>
            <p:nvPr/>
          </p:nvGrpSpPr>
          <p:grpSpPr bwMode="auto">
            <a:xfrm>
              <a:off x="5132" y="3653"/>
              <a:ext cx="42" cy="42"/>
              <a:chOff x="2185" y="2697"/>
              <a:chExt cx="126" cy="126"/>
            </a:xfrm>
          </p:grpSpPr>
          <p:sp>
            <p:nvSpPr>
              <p:cNvPr id="20611" name="Line 99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Line 99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5" name="Group 995"/>
            <p:cNvGrpSpPr>
              <a:grpSpLocks/>
            </p:cNvGrpSpPr>
            <p:nvPr/>
          </p:nvGrpSpPr>
          <p:grpSpPr bwMode="auto">
            <a:xfrm>
              <a:off x="5139" y="3941"/>
              <a:ext cx="42" cy="42"/>
              <a:chOff x="2185" y="2697"/>
              <a:chExt cx="126" cy="126"/>
            </a:xfrm>
          </p:grpSpPr>
          <p:sp>
            <p:nvSpPr>
              <p:cNvPr id="20609" name="Line 99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Line 99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6" name="Group 998"/>
            <p:cNvGrpSpPr>
              <a:grpSpLocks/>
            </p:cNvGrpSpPr>
            <p:nvPr/>
          </p:nvGrpSpPr>
          <p:grpSpPr bwMode="auto">
            <a:xfrm>
              <a:off x="5137" y="3840"/>
              <a:ext cx="42" cy="42"/>
              <a:chOff x="2185" y="2697"/>
              <a:chExt cx="126" cy="126"/>
            </a:xfrm>
          </p:grpSpPr>
          <p:sp>
            <p:nvSpPr>
              <p:cNvPr id="20607" name="Line 99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8" name="Line 100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705" name="Group 1001"/>
          <p:cNvGrpSpPr>
            <a:grpSpLocks/>
          </p:cNvGrpSpPr>
          <p:nvPr/>
        </p:nvGrpSpPr>
        <p:grpSpPr bwMode="auto">
          <a:xfrm rot="-3973225">
            <a:off x="4994276" y="4205287"/>
            <a:ext cx="101600" cy="1749425"/>
            <a:chOff x="5234" y="2886"/>
            <a:chExt cx="64" cy="1102"/>
          </a:xfrm>
        </p:grpSpPr>
        <p:grpSp>
          <p:nvGrpSpPr>
            <p:cNvPr id="20559" name="Group 1002"/>
            <p:cNvGrpSpPr>
              <a:grpSpLocks/>
            </p:cNvGrpSpPr>
            <p:nvPr/>
          </p:nvGrpSpPr>
          <p:grpSpPr bwMode="auto">
            <a:xfrm>
              <a:off x="5236" y="2987"/>
              <a:ext cx="42" cy="42"/>
              <a:chOff x="2185" y="2697"/>
              <a:chExt cx="126" cy="126"/>
            </a:xfrm>
          </p:grpSpPr>
          <p:sp>
            <p:nvSpPr>
              <p:cNvPr id="20593" name="Line 100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100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0" name="Group 1005"/>
            <p:cNvGrpSpPr>
              <a:grpSpLocks/>
            </p:cNvGrpSpPr>
            <p:nvPr/>
          </p:nvGrpSpPr>
          <p:grpSpPr bwMode="auto">
            <a:xfrm>
              <a:off x="5234" y="2886"/>
              <a:ext cx="42" cy="42"/>
              <a:chOff x="2185" y="2697"/>
              <a:chExt cx="126" cy="126"/>
            </a:xfrm>
          </p:grpSpPr>
          <p:sp>
            <p:nvSpPr>
              <p:cNvPr id="20591" name="Line 100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100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1" name="Group 1008"/>
            <p:cNvGrpSpPr>
              <a:grpSpLocks/>
            </p:cNvGrpSpPr>
            <p:nvPr/>
          </p:nvGrpSpPr>
          <p:grpSpPr bwMode="auto">
            <a:xfrm>
              <a:off x="5241" y="3181"/>
              <a:ext cx="42" cy="42"/>
              <a:chOff x="2185" y="2697"/>
              <a:chExt cx="126" cy="126"/>
            </a:xfrm>
          </p:grpSpPr>
          <p:sp>
            <p:nvSpPr>
              <p:cNvPr id="20589" name="Line 100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Line 101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2" name="Group 1011"/>
            <p:cNvGrpSpPr>
              <a:grpSpLocks/>
            </p:cNvGrpSpPr>
            <p:nvPr/>
          </p:nvGrpSpPr>
          <p:grpSpPr bwMode="auto">
            <a:xfrm>
              <a:off x="5239" y="3087"/>
              <a:ext cx="42" cy="42"/>
              <a:chOff x="2185" y="2697"/>
              <a:chExt cx="126" cy="126"/>
            </a:xfrm>
          </p:grpSpPr>
          <p:sp>
            <p:nvSpPr>
              <p:cNvPr id="20587" name="Line 101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101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3" name="Group 1014"/>
            <p:cNvGrpSpPr>
              <a:grpSpLocks/>
            </p:cNvGrpSpPr>
            <p:nvPr/>
          </p:nvGrpSpPr>
          <p:grpSpPr bwMode="auto">
            <a:xfrm>
              <a:off x="5246" y="3368"/>
              <a:ext cx="42" cy="42"/>
              <a:chOff x="2185" y="2697"/>
              <a:chExt cx="126" cy="126"/>
            </a:xfrm>
          </p:grpSpPr>
          <p:sp>
            <p:nvSpPr>
              <p:cNvPr id="20585" name="Line 101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Line 101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4" name="Group 1017"/>
            <p:cNvGrpSpPr>
              <a:grpSpLocks/>
            </p:cNvGrpSpPr>
            <p:nvPr/>
          </p:nvGrpSpPr>
          <p:grpSpPr bwMode="auto">
            <a:xfrm>
              <a:off x="5244" y="3274"/>
              <a:ext cx="42" cy="42"/>
              <a:chOff x="2185" y="2697"/>
              <a:chExt cx="126" cy="126"/>
            </a:xfrm>
          </p:grpSpPr>
          <p:sp>
            <p:nvSpPr>
              <p:cNvPr id="20583" name="Line 101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Line 101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5" name="Group 1020"/>
            <p:cNvGrpSpPr>
              <a:grpSpLocks/>
            </p:cNvGrpSpPr>
            <p:nvPr/>
          </p:nvGrpSpPr>
          <p:grpSpPr bwMode="auto">
            <a:xfrm>
              <a:off x="5251" y="3562"/>
              <a:ext cx="42" cy="42"/>
              <a:chOff x="2185" y="2697"/>
              <a:chExt cx="126" cy="126"/>
            </a:xfrm>
          </p:grpSpPr>
          <p:sp>
            <p:nvSpPr>
              <p:cNvPr id="20581" name="Line 102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Line 102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6" name="Group 1023"/>
            <p:cNvGrpSpPr>
              <a:grpSpLocks/>
            </p:cNvGrpSpPr>
            <p:nvPr/>
          </p:nvGrpSpPr>
          <p:grpSpPr bwMode="auto">
            <a:xfrm>
              <a:off x="5249" y="3461"/>
              <a:ext cx="42" cy="42"/>
              <a:chOff x="2185" y="2697"/>
              <a:chExt cx="126" cy="126"/>
            </a:xfrm>
          </p:grpSpPr>
          <p:sp>
            <p:nvSpPr>
              <p:cNvPr id="20579" name="Line 102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Line 102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7" name="Group 1026"/>
            <p:cNvGrpSpPr>
              <a:grpSpLocks/>
            </p:cNvGrpSpPr>
            <p:nvPr/>
          </p:nvGrpSpPr>
          <p:grpSpPr bwMode="auto">
            <a:xfrm>
              <a:off x="5251" y="3752"/>
              <a:ext cx="42" cy="42"/>
              <a:chOff x="2185" y="2697"/>
              <a:chExt cx="126" cy="126"/>
            </a:xfrm>
          </p:grpSpPr>
          <p:sp>
            <p:nvSpPr>
              <p:cNvPr id="20577" name="Line 102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Line 102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8" name="Group 1029"/>
            <p:cNvGrpSpPr>
              <a:grpSpLocks/>
            </p:cNvGrpSpPr>
            <p:nvPr/>
          </p:nvGrpSpPr>
          <p:grpSpPr bwMode="auto">
            <a:xfrm>
              <a:off x="5249" y="3658"/>
              <a:ext cx="42" cy="42"/>
              <a:chOff x="2185" y="2697"/>
              <a:chExt cx="126" cy="126"/>
            </a:xfrm>
          </p:grpSpPr>
          <p:sp>
            <p:nvSpPr>
              <p:cNvPr id="20575" name="Line 103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Line 103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9" name="Group 1032"/>
            <p:cNvGrpSpPr>
              <a:grpSpLocks/>
            </p:cNvGrpSpPr>
            <p:nvPr/>
          </p:nvGrpSpPr>
          <p:grpSpPr bwMode="auto">
            <a:xfrm>
              <a:off x="5256" y="3946"/>
              <a:ext cx="42" cy="42"/>
              <a:chOff x="2185" y="2697"/>
              <a:chExt cx="126" cy="126"/>
            </a:xfrm>
          </p:grpSpPr>
          <p:sp>
            <p:nvSpPr>
              <p:cNvPr id="20573" name="Line 103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Line 103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70" name="Group 1035"/>
            <p:cNvGrpSpPr>
              <a:grpSpLocks/>
            </p:cNvGrpSpPr>
            <p:nvPr/>
          </p:nvGrpSpPr>
          <p:grpSpPr bwMode="auto">
            <a:xfrm>
              <a:off x="5254" y="3845"/>
              <a:ext cx="42" cy="42"/>
              <a:chOff x="2185" y="2697"/>
              <a:chExt cx="126" cy="126"/>
            </a:xfrm>
          </p:grpSpPr>
          <p:sp>
            <p:nvSpPr>
              <p:cNvPr id="20571" name="Line 103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Line 103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70766" name="Group 1038"/>
          <p:cNvGrpSpPr>
            <a:grpSpLocks/>
          </p:cNvGrpSpPr>
          <p:nvPr/>
        </p:nvGrpSpPr>
        <p:grpSpPr bwMode="auto">
          <a:xfrm rot="-4472433">
            <a:off x="4857751" y="4557712"/>
            <a:ext cx="101600" cy="1749425"/>
            <a:chOff x="5234" y="2886"/>
            <a:chExt cx="64" cy="1102"/>
          </a:xfrm>
        </p:grpSpPr>
        <p:grpSp>
          <p:nvGrpSpPr>
            <p:cNvPr id="20523" name="Group 1039"/>
            <p:cNvGrpSpPr>
              <a:grpSpLocks/>
            </p:cNvGrpSpPr>
            <p:nvPr/>
          </p:nvGrpSpPr>
          <p:grpSpPr bwMode="auto">
            <a:xfrm>
              <a:off x="5236" y="2987"/>
              <a:ext cx="42" cy="42"/>
              <a:chOff x="2185" y="2697"/>
              <a:chExt cx="126" cy="126"/>
            </a:xfrm>
          </p:grpSpPr>
          <p:sp>
            <p:nvSpPr>
              <p:cNvPr id="20557" name="Line 104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Line 104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4" name="Group 1042"/>
            <p:cNvGrpSpPr>
              <a:grpSpLocks/>
            </p:cNvGrpSpPr>
            <p:nvPr/>
          </p:nvGrpSpPr>
          <p:grpSpPr bwMode="auto">
            <a:xfrm>
              <a:off x="5234" y="2886"/>
              <a:ext cx="42" cy="42"/>
              <a:chOff x="2185" y="2697"/>
              <a:chExt cx="126" cy="126"/>
            </a:xfrm>
          </p:grpSpPr>
          <p:sp>
            <p:nvSpPr>
              <p:cNvPr id="20555" name="Line 104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Line 104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5" name="Group 1045"/>
            <p:cNvGrpSpPr>
              <a:grpSpLocks/>
            </p:cNvGrpSpPr>
            <p:nvPr/>
          </p:nvGrpSpPr>
          <p:grpSpPr bwMode="auto">
            <a:xfrm>
              <a:off x="5241" y="3181"/>
              <a:ext cx="42" cy="42"/>
              <a:chOff x="2185" y="2697"/>
              <a:chExt cx="126" cy="126"/>
            </a:xfrm>
          </p:grpSpPr>
          <p:sp>
            <p:nvSpPr>
              <p:cNvPr id="20553" name="Line 104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Line 104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6" name="Group 1048"/>
            <p:cNvGrpSpPr>
              <a:grpSpLocks/>
            </p:cNvGrpSpPr>
            <p:nvPr/>
          </p:nvGrpSpPr>
          <p:grpSpPr bwMode="auto">
            <a:xfrm>
              <a:off x="5239" y="3087"/>
              <a:ext cx="42" cy="42"/>
              <a:chOff x="2185" y="2697"/>
              <a:chExt cx="126" cy="126"/>
            </a:xfrm>
          </p:grpSpPr>
          <p:sp>
            <p:nvSpPr>
              <p:cNvPr id="20551" name="Line 104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Line 105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7" name="Group 1051"/>
            <p:cNvGrpSpPr>
              <a:grpSpLocks/>
            </p:cNvGrpSpPr>
            <p:nvPr/>
          </p:nvGrpSpPr>
          <p:grpSpPr bwMode="auto">
            <a:xfrm>
              <a:off x="5246" y="3368"/>
              <a:ext cx="42" cy="42"/>
              <a:chOff x="2185" y="2697"/>
              <a:chExt cx="126" cy="126"/>
            </a:xfrm>
          </p:grpSpPr>
          <p:sp>
            <p:nvSpPr>
              <p:cNvPr id="20549" name="Line 105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Line 105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8" name="Group 1054"/>
            <p:cNvGrpSpPr>
              <a:grpSpLocks/>
            </p:cNvGrpSpPr>
            <p:nvPr/>
          </p:nvGrpSpPr>
          <p:grpSpPr bwMode="auto">
            <a:xfrm>
              <a:off x="5244" y="3274"/>
              <a:ext cx="42" cy="42"/>
              <a:chOff x="2185" y="2697"/>
              <a:chExt cx="126" cy="126"/>
            </a:xfrm>
          </p:grpSpPr>
          <p:sp>
            <p:nvSpPr>
              <p:cNvPr id="20547" name="Line 105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Line 105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9" name="Group 1057"/>
            <p:cNvGrpSpPr>
              <a:grpSpLocks/>
            </p:cNvGrpSpPr>
            <p:nvPr/>
          </p:nvGrpSpPr>
          <p:grpSpPr bwMode="auto">
            <a:xfrm>
              <a:off x="5251" y="3562"/>
              <a:ext cx="42" cy="42"/>
              <a:chOff x="2185" y="2697"/>
              <a:chExt cx="126" cy="126"/>
            </a:xfrm>
          </p:grpSpPr>
          <p:sp>
            <p:nvSpPr>
              <p:cNvPr id="20545" name="Line 105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Line 105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0" name="Group 1060"/>
            <p:cNvGrpSpPr>
              <a:grpSpLocks/>
            </p:cNvGrpSpPr>
            <p:nvPr/>
          </p:nvGrpSpPr>
          <p:grpSpPr bwMode="auto">
            <a:xfrm>
              <a:off x="5249" y="3461"/>
              <a:ext cx="42" cy="42"/>
              <a:chOff x="2185" y="2697"/>
              <a:chExt cx="126" cy="126"/>
            </a:xfrm>
          </p:grpSpPr>
          <p:sp>
            <p:nvSpPr>
              <p:cNvPr id="20543" name="Line 106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Line 106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1" name="Group 1063"/>
            <p:cNvGrpSpPr>
              <a:grpSpLocks/>
            </p:cNvGrpSpPr>
            <p:nvPr/>
          </p:nvGrpSpPr>
          <p:grpSpPr bwMode="auto">
            <a:xfrm>
              <a:off x="5251" y="3752"/>
              <a:ext cx="42" cy="42"/>
              <a:chOff x="2185" y="2697"/>
              <a:chExt cx="126" cy="126"/>
            </a:xfrm>
          </p:grpSpPr>
          <p:sp>
            <p:nvSpPr>
              <p:cNvPr id="20541" name="Line 106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Line 106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2" name="Group 1066"/>
            <p:cNvGrpSpPr>
              <a:grpSpLocks/>
            </p:cNvGrpSpPr>
            <p:nvPr/>
          </p:nvGrpSpPr>
          <p:grpSpPr bwMode="auto">
            <a:xfrm>
              <a:off x="5249" y="3658"/>
              <a:ext cx="42" cy="42"/>
              <a:chOff x="2185" y="2697"/>
              <a:chExt cx="126" cy="126"/>
            </a:xfrm>
          </p:grpSpPr>
          <p:sp>
            <p:nvSpPr>
              <p:cNvPr id="20539" name="Line 106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Line 106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3" name="Group 1069"/>
            <p:cNvGrpSpPr>
              <a:grpSpLocks/>
            </p:cNvGrpSpPr>
            <p:nvPr/>
          </p:nvGrpSpPr>
          <p:grpSpPr bwMode="auto">
            <a:xfrm>
              <a:off x="5256" y="3946"/>
              <a:ext cx="42" cy="42"/>
              <a:chOff x="2185" y="2697"/>
              <a:chExt cx="126" cy="126"/>
            </a:xfrm>
          </p:grpSpPr>
          <p:sp>
            <p:nvSpPr>
              <p:cNvPr id="20537" name="Line 107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Line 107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4" name="Group 1072"/>
            <p:cNvGrpSpPr>
              <a:grpSpLocks/>
            </p:cNvGrpSpPr>
            <p:nvPr/>
          </p:nvGrpSpPr>
          <p:grpSpPr bwMode="auto">
            <a:xfrm>
              <a:off x="5254" y="3845"/>
              <a:ext cx="42" cy="42"/>
              <a:chOff x="2185" y="2697"/>
              <a:chExt cx="126" cy="126"/>
            </a:xfrm>
          </p:grpSpPr>
          <p:sp>
            <p:nvSpPr>
              <p:cNvPr id="20535" name="Line 107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Line 107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70803" name="Group 1075"/>
          <p:cNvGrpSpPr>
            <a:grpSpLocks/>
          </p:cNvGrpSpPr>
          <p:nvPr/>
        </p:nvGrpSpPr>
        <p:grpSpPr bwMode="auto">
          <a:xfrm>
            <a:off x="7124700" y="5614988"/>
            <a:ext cx="1047750" cy="958850"/>
            <a:chOff x="2803" y="3435"/>
            <a:chExt cx="660" cy="604"/>
          </a:xfrm>
        </p:grpSpPr>
        <p:sp>
          <p:nvSpPr>
            <p:cNvPr id="20521" name="Rectangle 1076"/>
            <p:cNvSpPr>
              <a:spLocks noChangeArrowheads="1"/>
            </p:cNvSpPr>
            <p:nvPr/>
          </p:nvSpPr>
          <p:spPr bwMode="auto">
            <a:xfrm>
              <a:off x="2803" y="3435"/>
              <a:ext cx="646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22" name="Freeform 1077"/>
            <p:cNvSpPr>
              <a:spLocks/>
            </p:cNvSpPr>
            <p:nvPr/>
          </p:nvSpPr>
          <p:spPr bwMode="auto">
            <a:xfrm>
              <a:off x="2845" y="3477"/>
              <a:ext cx="618" cy="562"/>
            </a:xfrm>
            <a:custGeom>
              <a:avLst/>
              <a:gdLst>
                <a:gd name="T0" fmla="*/ 0 w 646"/>
                <a:gd name="T1" fmla="*/ 486 h 590"/>
                <a:gd name="T2" fmla="*/ 541 w 646"/>
                <a:gd name="T3" fmla="*/ 486 h 590"/>
                <a:gd name="T4" fmla="*/ 541 w 646"/>
                <a:gd name="T5" fmla="*/ 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6" h="590">
                  <a:moveTo>
                    <a:pt x="0" y="590"/>
                  </a:moveTo>
                  <a:lnTo>
                    <a:pt x="646" y="590"/>
                  </a:lnTo>
                  <a:lnTo>
                    <a:pt x="64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0806" name="Text Box 1078"/>
          <p:cNvSpPr txBox="1">
            <a:spLocks noChangeArrowheads="1"/>
          </p:cNvSpPr>
          <p:nvPr/>
        </p:nvSpPr>
        <p:spPr bwMode="auto">
          <a:xfrm>
            <a:off x="6002338" y="6064250"/>
            <a:ext cx="1385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i="1" dirty="0">
                <a:solidFill>
                  <a:srgbClr val="333333"/>
                </a:solidFill>
              </a:rPr>
              <a:t>strong B-field</a:t>
            </a:r>
          </a:p>
        </p:txBody>
      </p:sp>
      <p:grpSp>
        <p:nvGrpSpPr>
          <p:cNvPr id="970807" name="Group 1079"/>
          <p:cNvGrpSpPr>
            <a:grpSpLocks/>
          </p:cNvGrpSpPr>
          <p:nvPr/>
        </p:nvGrpSpPr>
        <p:grpSpPr bwMode="auto">
          <a:xfrm>
            <a:off x="6396038" y="2265363"/>
            <a:ext cx="1047750" cy="958850"/>
            <a:chOff x="2803" y="3435"/>
            <a:chExt cx="660" cy="604"/>
          </a:xfrm>
        </p:grpSpPr>
        <p:sp>
          <p:nvSpPr>
            <p:cNvPr id="20519" name="Rectangle 1080"/>
            <p:cNvSpPr>
              <a:spLocks noChangeArrowheads="1"/>
            </p:cNvSpPr>
            <p:nvPr/>
          </p:nvSpPr>
          <p:spPr bwMode="auto">
            <a:xfrm>
              <a:off x="2803" y="3435"/>
              <a:ext cx="646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20" name="Freeform 1081"/>
            <p:cNvSpPr>
              <a:spLocks/>
            </p:cNvSpPr>
            <p:nvPr/>
          </p:nvSpPr>
          <p:spPr bwMode="auto">
            <a:xfrm>
              <a:off x="2845" y="3477"/>
              <a:ext cx="618" cy="562"/>
            </a:xfrm>
            <a:custGeom>
              <a:avLst/>
              <a:gdLst>
                <a:gd name="T0" fmla="*/ 0 w 646"/>
                <a:gd name="T1" fmla="*/ 486 h 590"/>
                <a:gd name="T2" fmla="*/ 541 w 646"/>
                <a:gd name="T3" fmla="*/ 486 h 590"/>
                <a:gd name="T4" fmla="*/ 541 w 646"/>
                <a:gd name="T5" fmla="*/ 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6" h="590">
                  <a:moveTo>
                    <a:pt x="0" y="590"/>
                  </a:moveTo>
                  <a:lnTo>
                    <a:pt x="646" y="590"/>
                  </a:lnTo>
                  <a:lnTo>
                    <a:pt x="64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0810" name="Text Box 1082"/>
          <p:cNvSpPr txBox="1">
            <a:spLocks noChangeArrowheads="1"/>
          </p:cNvSpPr>
          <p:nvPr/>
        </p:nvSpPr>
        <p:spPr bwMode="auto">
          <a:xfrm>
            <a:off x="7529513" y="2311400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i="1" dirty="0">
                <a:solidFill>
                  <a:srgbClr val="333333"/>
                </a:solidFill>
              </a:rPr>
              <a:t>weak   B-field</a:t>
            </a:r>
          </a:p>
        </p:txBody>
      </p:sp>
      <p:sp>
        <p:nvSpPr>
          <p:cNvPr id="914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68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69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6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68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69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69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6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0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6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69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6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69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6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69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69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6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69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96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69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96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69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6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69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6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69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6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69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96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70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70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2" dur="1000" fill="hold"/>
                                        <p:tgtEl>
                                          <p:spTgt spid="9708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7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7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70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70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6" dur="1000" fill="hold"/>
                                        <p:tgtEl>
                                          <p:spTgt spid="970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70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70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70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70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879" grpId="0" animBg="1"/>
      <p:bldP spid="969170" grpId="0"/>
      <p:bldP spid="9691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851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>
                <a:solidFill>
                  <a:srgbClr val="333399"/>
                </a:solidFill>
              </a:rPr>
              <a:t>Understandings: </a:t>
            </a:r>
            <a:endParaRPr lang="en-US" altLang="en-US">
              <a:solidFill>
                <a:srgbClr val="333399"/>
              </a:solidFill>
            </a:endParaRP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Magnetic fields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Magnetic force </a:t>
            </a:r>
          </a:p>
          <a:p>
            <a:pPr marL="625475" indent="-625475" eaLnBrk="0" hangingPunct="0"/>
            <a:r>
              <a:rPr lang="en-US" altLang="en-US" b="1">
                <a:solidFill>
                  <a:srgbClr val="333399"/>
                </a:solidFill>
              </a:rPr>
              <a:t>Applications and skills: </a:t>
            </a:r>
            <a:endParaRPr lang="en-US" altLang="en-US">
              <a:solidFill>
                <a:srgbClr val="333399"/>
              </a:solidFill>
            </a:endParaRP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Determining the direction of force on a charge moving in a magnetic field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Determining the direction of force on a current-carrying conductor in a magnetic field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Sketching and interpreting magnetic field patterns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Determining the direction of the magnetic field based on current direction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Solving problems involving magnetic forces, fields, current and charges </a:t>
            </a:r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This level of physics does not require you to derive the following two formulas. They are presented to show how the B-field strength increases for a loop.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972746" name="Rectangle 970"/>
          <p:cNvSpPr>
            <a:spLocks noChangeArrowheads="1"/>
          </p:cNvSpPr>
          <p:nvPr/>
        </p:nvSpPr>
        <p:spPr bwMode="auto">
          <a:xfrm>
            <a:off x="682625" y="5254625"/>
            <a:ext cx="4513263" cy="16033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 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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0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410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-7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T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m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A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-1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is the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permeability of free space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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0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8.8510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-12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C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2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N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−1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m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−2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is the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permittivity of free space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.</a:t>
            </a:r>
          </a:p>
        </p:txBody>
      </p:sp>
      <p:grpSp>
        <p:nvGrpSpPr>
          <p:cNvPr id="972698" name="Group 922"/>
          <p:cNvGrpSpPr>
            <a:grpSpLocks/>
          </p:cNvGrpSpPr>
          <p:nvPr/>
        </p:nvGrpSpPr>
        <p:grpSpPr bwMode="auto">
          <a:xfrm>
            <a:off x="809625" y="3162300"/>
            <a:ext cx="7464425" cy="830263"/>
            <a:chOff x="510" y="2244"/>
            <a:chExt cx="4702" cy="523"/>
          </a:xfrm>
        </p:grpSpPr>
        <p:sp>
          <p:nvSpPr>
            <p:cNvPr id="21535" name="Rectangle 914"/>
            <p:cNvSpPr>
              <a:spLocks noChangeArrowheads="1"/>
            </p:cNvSpPr>
            <p:nvPr/>
          </p:nvSpPr>
          <p:spPr bwMode="auto">
            <a:xfrm>
              <a:off x="592" y="2257"/>
              <a:ext cx="179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US" altLang="en-US" sz="2400" i="1" dirty="0" smtClean="0">
                  <a:latin typeface="+mn-lt"/>
                  <a:sym typeface="Symbol" pitchFamily="18" charset="2"/>
                </a:rPr>
                <a:t>B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 = </a:t>
              </a:r>
              <a:r>
                <a:rPr lang="en-US" altLang="en-US" sz="2400" baseline="-25000" dirty="0" smtClean="0">
                  <a:latin typeface="+mn-lt"/>
                  <a:sym typeface="Symbol" pitchFamily="18" charset="2"/>
                </a:rPr>
                <a:t>0</a:t>
              </a:r>
              <a:r>
                <a:rPr lang="en-US" altLang="en-US" sz="2400" i="1" dirty="0" smtClean="0">
                  <a:latin typeface="+mn-lt"/>
                  <a:sym typeface="Symbol" pitchFamily="18" charset="2"/>
                </a:rPr>
                <a:t>I / 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(2</a:t>
              </a:r>
              <a:r>
                <a:rPr lang="en-US" altLang="en-US" sz="2400" i="1" dirty="0" smtClean="0">
                  <a:latin typeface="+mn-lt"/>
                  <a:sym typeface="Symbol" pitchFamily="18" charset="2"/>
                </a:rPr>
                <a:t>d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)</a:t>
              </a:r>
            </a:p>
          </p:txBody>
        </p:sp>
        <p:sp>
          <p:nvSpPr>
            <p:cNvPr id="21536" name="Text Box 915"/>
            <p:cNvSpPr txBox="1">
              <a:spLocks noChangeArrowheads="1"/>
            </p:cNvSpPr>
            <p:nvPr/>
          </p:nvSpPr>
          <p:spPr bwMode="auto">
            <a:xfrm>
              <a:off x="2056" y="2244"/>
              <a:ext cx="3156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Magnetic field strength a distance </a:t>
              </a:r>
              <a:r>
                <a:rPr lang="en-US" altLang="en-US" i="1" dirty="0">
                  <a:solidFill>
                    <a:schemeClr val="bg1"/>
                  </a:solidFill>
                </a:rPr>
                <a:t>d</a:t>
              </a:r>
              <a:r>
                <a:rPr lang="en-US" altLang="en-US" dirty="0">
                  <a:solidFill>
                    <a:schemeClr val="bg1"/>
                  </a:solidFill>
                </a:rPr>
                <a:t> from a current-carrying wire</a:t>
              </a:r>
            </a:p>
          </p:txBody>
        </p:sp>
        <p:sp>
          <p:nvSpPr>
            <p:cNvPr id="21537" name="Rectangle 916"/>
            <p:cNvSpPr>
              <a:spLocks noChangeArrowheads="1"/>
            </p:cNvSpPr>
            <p:nvPr/>
          </p:nvSpPr>
          <p:spPr bwMode="auto">
            <a:xfrm>
              <a:off x="510" y="2246"/>
              <a:ext cx="4701" cy="5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72699" name="Group 923"/>
          <p:cNvGrpSpPr>
            <a:grpSpLocks/>
          </p:cNvGrpSpPr>
          <p:nvPr/>
        </p:nvGrpSpPr>
        <p:grpSpPr bwMode="auto">
          <a:xfrm>
            <a:off x="812800" y="4067175"/>
            <a:ext cx="7464425" cy="830263"/>
            <a:chOff x="512" y="2852"/>
            <a:chExt cx="4702" cy="523"/>
          </a:xfrm>
        </p:grpSpPr>
        <p:sp>
          <p:nvSpPr>
            <p:cNvPr id="21532" name="Rectangle 919"/>
            <p:cNvSpPr>
              <a:spLocks noChangeArrowheads="1"/>
            </p:cNvSpPr>
            <p:nvPr/>
          </p:nvSpPr>
          <p:spPr bwMode="auto">
            <a:xfrm>
              <a:off x="594" y="2865"/>
              <a:ext cx="179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US" altLang="en-US" sz="2400" i="1" dirty="0" smtClean="0">
                  <a:latin typeface="+mn-lt"/>
                  <a:sym typeface="Symbol" pitchFamily="18" charset="2"/>
                </a:rPr>
                <a:t>B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 = </a:t>
              </a:r>
              <a:r>
                <a:rPr lang="en-US" altLang="en-US" sz="2400" baseline="-25000" dirty="0" smtClean="0">
                  <a:latin typeface="+mn-lt"/>
                  <a:sym typeface="Symbol" pitchFamily="18" charset="2"/>
                </a:rPr>
                <a:t>0</a:t>
              </a:r>
              <a:r>
                <a:rPr lang="en-US" altLang="en-US" sz="2400" i="1" dirty="0" smtClean="0">
                  <a:latin typeface="+mn-lt"/>
                  <a:sym typeface="Symbol" pitchFamily="18" charset="2"/>
                </a:rPr>
                <a:t>I / 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(2</a:t>
              </a:r>
              <a:r>
                <a:rPr lang="en-US" altLang="en-US" sz="2400" i="1" dirty="0" smtClean="0">
                  <a:latin typeface="+mn-lt"/>
                  <a:sym typeface="Symbol" pitchFamily="18" charset="2"/>
                </a:rPr>
                <a:t>R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)</a:t>
              </a:r>
            </a:p>
          </p:txBody>
        </p:sp>
        <p:sp>
          <p:nvSpPr>
            <p:cNvPr id="21533" name="Text Box 920"/>
            <p:cNvSpPr txBox="1">
              <a:spLocks noChangeArrowheads="1"/>
            </p:cNvSpPr>
            <p:nvPr/>
          </p:nvSpPr>
          <p:spPr bwMode="auto">
            <a:xfrm>
              <a:off x="1847" y="2852"/>
              <a:ext cx="3367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Magnetic field strength in the center of a current-carrying loop of radius </a:t>
              </a:r>
              <a:r>
                <a:rPr lang="en-US" altLang="en-US" i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21534" name="Rectangle 921"/>
            <p:cNvSpPr>
              <a:spLocks noChangeArrowheads="1"/>
            </p:cNvSpPr>
            <p:nvPr/>
          </p:nvSpPr>
          <p:spPr bwMode="auto">
            <a:xfrm>
              <a:off x="512" y="2854"/>
              <a:ext cx="4701" cy="51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72745" name="Group 969"/>
          <p:cNvGrpSpPr>
            <a:grpSpLocks/>
          </p:cNvGrpSpPr>
          <p:nvPr/>
        </p:nvGrpSpPr>
        <p:grpSpPr bwMode="auto">
          <a:xfrm rot="-2935095">
            <a:off x="4861719" y="5220494"/>
            <a:ext cx="2374900" cy="817562"/>
            <a:chOff x="2698" y="3569"/>
            <a:chExt cx="1496" cy="515"/>
          </a:xfrm>
        </p:grpSpPr>
        <p:sp>
          <p:nvSpPr>
            <p:cNvPr id="21526" name="Rectangle 928"/>
            <p:cNvSpPr>
              <a:spLocks noChangeArrowheads="1"/>
            </p:cNvSpPr>
            <p:nvPr/>
          </p:nvSpPr>
          <p:spPr bwMode="auto">
            <a:xfrm rot="-5400000">
              <a:off x="3432" y="3323"/>
              <a:ext cx="27" cy="1496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527" name="Line 929"/>
            <p:cNvSpPr>
              <a:spLocks noChangeShapeType="1"/>
            </p:cNvSpPr>
            <p:nvPr/>
          </p:nvSpPr>
          <p:spPr bwMode="auto">
            <a:xfrm rot="-5400000">
              <a:off x="3544" y="3697"/>
              <a:ext cx="0" cy="4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Text Box 930"/>
            <p:cNvSpPr txBox="1">
              <a:spLocks noChangeArrowheads="1"/>
            </p:cNvSpPr>
            <p:nvPr/>
          </p:nvSpPr>
          <p:spPr bwMode="auto">
            <a:xfrm>
              <a:off x="3118" y="3825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/>
                <a:t>I</a:t>
              </a:r>
            </a:p>
          </p:txBody>
        </p:sp>
        <p:sp>
          <p:nvSpPr>
            <p:cNvPr id="21529" name="Line 947"/>
            <p:cNvSpPr>
              <a:spLocks noChangeShapeType="1"/>
            </p:cNvSpPr>
            <p:nvPr/>
          </p:nvSpPr>
          <p:spPr bwMode="auto">
            <a:xfrm flipV="1">
              <a:off x="2982" y="3622"/>
              <a:ext cx="0" cy="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Text Box 948"/>
            <p:cNvSpPr txBox="1">
              <a:spLocks noChangeArrowheads="1"/>
            </p:cNvSpPr>
            <p:nvPr/>
          </p:nvSpPr>
          <p:spPr bwMode="auto">
            <a:xfrm>
              <a:off x="2792" y="369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/>
                <a:t>d</a:t>
              </a:r>
            </a:p>
          </p:txBody>
        </p:sp>
        <p:sp>
          <p:nvSpPr>
            <p:cNvPr id="21531" name="Oval 953"/>
            <p:cNvSpPr>
              <a:spLocks noChangeArrowheads="1"/>
            </p:cNvSpPr>
            <p:nvPr/>
          </p:nvSpPr>
          <p:spPr bwMode="auto">
            <a:xfrm>
              <a:off x="2957" y="3569"/>
              <a:ext cx="49" cy="4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72744" name="Group 968"/>
          <p:cNvGrpSpPr>
            <a:grpSpLocks/>
          </p:cNvGrpSpPr>
          <p:nvPr/>
        </p:nvGrpSpPr>
        <p:grpSpPr bwMode="auto">
          <a:xfrm>
            <a:off x="7199313" y="4906963"/>
            <a:ext cx="1541462" cy="1795462"/>
            <a:chOff x="3565" y="3053"/>
            <a:chExt cx="971" cy="1131"/>
          </a:xfrm>
        </p:grpSpPr>
        <p:sp>
          <p:nvSpPr>
            <p:cNvPr id="21515" name="Text Box 940"/>
            <p:cNvSpPr txBox="1">
              <a:spLocks noChangeArrowheads="1"/>
            </p:cNvSpPr>
            <p:nvPr/>
          </p:nvSpPr>
          <p:spPr bwMode="auto">
            <a:xfrm>
              <a:off x="3804" y="305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/>
                <a:t>I</a:t>
              </a:r>
            </a:p>
          </p:txBody>
        </p:sp>
        <p:grpSp>
          <p:nvGrpSpPr>
            <p:cNvPr id="21516" name="Group 967"/>
            <p:cNvGrpSpPr>
              <a:grpSpLocks/>
            </p:cNvGrpSpPr>
            <p:nvPr/>
          </p:nvGrpSpPr>
          <p:grpSpPr bwMode="auto">
            <a:xfrm>
              <a:off x="3565" y="3219"/>
              <a:ext cx="971" cy="965"/>
              <a:chOff x="3565" y="3219"/>
              <a:chExt cx="1108" cy="1101"/>
            </a:xfrm>
          </p:grpSpPr>
          <p:grpSp>
            <p:nvGrpSpPr>
              <p:cNvPr id="21517" name="Group 945"/>
              <p:cNvGrpSpPr>
                <a:grpSpLocks/>
              </p:cNvGrpSpPr>
              <p:nvPr/>
            </p:nvGrpSpPr>
            <p:grpSpPr bwMode="auto">
              <a:xfrm>
                <a:off x="3565" y="3219"/>
                <a:ext cx="1108" cy="1101"/>
                <a:chOff x="1656" y="2450"/>
                <a:chExt cx="1475" cy="1466"/>
              </a:xfrm>
            </p:grpSpPr>
            <p:grpSp>
              <p:nvGrpSpPr>
                <p:cNvPr id="21521" name="Group 935"/>
                <p:cNvGrpSpPr>
                  <a:grpSpLocks/>
                </p:cNvGrpSpPr>
                <p:nvPr/>
              </p:nvGrpSpPr>
              <p:grpSpPr bwMode="auto">
                <a:xfrm>
                  <a:off x="1656" y="2475"/>
                  <a:ext cx="1475" cy="1441"/>
                  <a:chOff x="2010" y="1896"/>
                  <a:chExt cx="2502" cy="2444"/>
                </a:xfrm>
              </p:grpSpPr>
              <p:sp>
                <p:nvSpPr>
                  <p:cNvPr id="21523" name="Arc 936"/>
                  <p:cNvSpPr>
                    <a:spLocks/>
                  </p:cNvSpPr>
                  <p:nvPr/>
                </p:nvSpPr>
                <p:spPr bwMode="auto">
                  <a:xfrm rot="10800000" flipV="1">
                    <a:off x="2035" y="1928"/>
                    <a:ext cx="2449" cy="2394"/>
                  </a:xfrm>
                  <a:custGeom>
                    <a:avLst/>
                    <a:gdLst>
                      <a:gd name="T0" fmla="*/ 0 w 43200"/>
                      <a:gd name="T1" fmla="*/ 0 h 43197"/>
                      <a:gd name="T2" fmla="*/ 0 w 43200"/>
                      <a:gd name="T3" fmla="*/ 0 h 43197"/>
                      <a:gd name="T4" fmla="*/ 0 w 43200"/>
                      <a:gd name="T5" fmla="*/ 0 h 4319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197" fill="none" extrusionOk="0">
                        <a:moveTo>
                          <a:pt x="19058" y="43050"/>
                        </a:moveTo>
                        <a:cubicBezTo>
                          <a:pt x="8188" y="41762"/>
                          <a:pt x="0" y="3254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391"/>
                          <a:pt x="33743" y="43004"/>
                          <a:pt x="21953" y="43197"/>
                        </a:cubicBezTo>
                      </a:path>
                      <a:path w="43200" h="43197" stroke="0" extrusionOk="0">
                        <a:moveTo>
                          <a:pt x="19058" y="43050"/>
                        </a:moveTo>
                        <a:cubicBezTo>
                          <a:pt x="8188" y="41762"/>
                          <a:pt x="0" y="3254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391"/>
                          <a:pt x="33743" y="43004"/>
                          <a:pt x="21953" y="43197"/>
                        </a:cubicBezTo>
                        <a:lnTo>
                          <a:pt x="21600" y="21600"/>
                        </a:lnTo>
                        <a:lnTo>
                          <a:pt x="19058" y="43050"/>
                        </a:lnTo>
                        <a:close/>
                      </a:path>
                    </a:pathLst>
                  </a:custGeom>
                  <a:noFill/>
                  <a:ln w="76200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4" name="Arc 937"/>
                  <p:cNvSpPr>
                    <a:spLocks/>
                  </p:cNvSpPr>
                  <p:nvPr/>
                </p:nvSpPr>
                <p:spPr bwMode="auto">
                  <a:xfrm rot="10800000" flipV="1">
                    <a:off x="2010" y="1896"/>
                    <a:ext cx="2502" cy="2444"/>
                  </a:xfrm>
                  <a:custGeom>
                    <a:avLst/>
                    <a:gdLst>
                      <a:gd name="T0" fmla="*/ 0 w 43200"/>
                      <a:gd name="T1" fmla="*/ 0 h 43145"/>
                      <a:gd name="T2" fmla="*/ 0 w 43200"/>
                      <a:gd name="T3" fmla="*/ 0 h 43145"/>
                      <a:gd name="T4" fmla="*/ 0 w 43200"/>
                      <a:gd name="T5" fmla="*/ 0 h 4314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145" fill="none" extrusionOk="0">
                        <a:moveTo>
                          <a:pt x="18758" y="43012"/>
                        </a:moveTo>
                        <a:cubicBezTo>
                          <a:pt x="8021" y="41587"/>
                          <a:pt x="0" y="3243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2929"/>
                          <a:pt x="34446" y="42333"/>
                          <a:pt x="23145" y="43144"/>
                        </a:cubicBezTo>
                      </a:path>
                      <a:path w="43200" h="43145" stroke="0" extrusionOk="0">
                        <a:moveTo>
                          <a:pt x="18758" y="43012"/>
                        </a:moveTo>
                        <a:cubicBezTo>
                          <a:pt x="8021" y="41587"/>
                          <a:pt x="0" y="3243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2929"/>
                          <a:pt x="34446" y="42333"/>
                          <a:pt x="23145" y="43144"/>
                        </a:cubicBezTo>
                        <a:lnTo>
                          <a:pt x="21600" y="21600"/>
                        </a:lnTo>
                        <a:lnTo>
                          <a:pt x="18758" y="4301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5" name="Arc 938"/>
                  <p:cNvSpPr>
                    <a:spLocks/>
                  </p:cNvSpPr>
                  <p:nvPr/>
                </p:nvSpPr>
                <p:spPr bwMode="auto">
                  <a:xfrm rot="10800000" flipV="1">
                    <a:off x="2051" y="1939"/>
                    <a:ext cx="2414" cy="2359"/>
                  </a:xfrm>
                  <a:custGeom>
                    <a:avLst/>
                    <a:gdLst>
                      <a:gd name="T0" fmla="*/ 0 w 43200"/>
                      <a:gd name="T1" fmla="*/ 0 h 43184"/>
                      <a:gd name="T2" fmla="*/ 0 w 43200"/>
                      <a:gd name="T3" fmla="*/ 0 h 43184"/>
                      <a:gd name="T4" fmla="*/ 0 w 43200"/>
                      <a:gd name="T5" fmla="*/ 0 h 4318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184" fill="none" extrusionOk="0">
                        <a:moveTo>
                          <a:pt x="19401" y="43087"/>
                        </a:moveTo>
                        <a:cubicBezTo>
                          <a:pt x="8380" y="41959"/>
                          <a:pt x="0" y="3267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208"/>
                          <a:pt x="34024" y="42740"/>
                          <a:pt x="22425" y="43184"/>
                        </a:cubicBezTo>
                      </a:path>
                      <a:path w="43200" h="43184" stroke="0" extrusionOk="0">
                        <a:moveTo>
                          <a:pt x="19401" y="43087"/>
                        </a:moveTo>
                        <a:cubicBezTo>
                          <a:pt x="8380" y="41959"/>
                          <a:pt x="0" y="3267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208"/>
                          <a:pt x="34024" y="42740"/>
                          <a:pt x="22425" y="43184"/>
                        </a:cubicBezTo>
                        <a:lnTo>
                          <a:pt x="21600" y="21600"/>
                        </a:lnTo>
                        <a:lnTo>
                          <a:pt x="19401" y="43087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22" name="Arc 939"/>
                <p:cNvSpPr>
                  <a:spLocks/>
                </p:cNvSpPr>
                <p:nvPr/>
              </p:nvSpPr>
              <p:spPr bwMode="auto">
                <a:xfrm flipH="1">
                  <a:off x="1692" y="2450"/>
                  <a:ext cx="677" cy="719"/>
                </a:xfrm>
                <a:custGeom>
                  <a:avLst/>
                  <a:gdLst>
                    <a:gd name="T0" fmla="*/ 0 w 18952"/>
                    <a:gd name="T1" fmla="*/ 0 h 20145"/>
                    <a:gd name="T2" fmla="*/ 0 w 18952"/>
                    <a:gd name="T3" fmla="*/ 0 h 20145"/>
                    <a:gd name="T4" fmla="*/ 0 w 18952"/>
                    <a:gd name="T5" fmla="*/ 0 h 201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952" h="20145" fill="none" extrusionOk="0">
                      <a:moveTo>
                        <a:pt x="7793" y="0"/>
                      </a:moveTo>
                      <a:cubicBezTo>
                        <a:pt x="12551" y="1840"/>
                        <a:pt x="16504" y="5306"/>
                        <a:pt x="18951" y="9782"/>
                      </a:cubicBezTo>
                    </a:path>
                    <a:path w="18952" h="20145" stroke="0" extrusionOk="0">
                      <a:moveTo>
                        <a:pt x="7793" y="0"/>
                      </a:moveTo>
                      <a:cubicBezTo>
                        <a:pt x="12551" y="1840"/>
                        <a:pt x="16504" y="5306"/>
                        <a:pt x="18951" y="9782"/>
                      </a:cubicBezTo>
                      <a:lnTo>
                        <a:pt x="0" y="20145"/>
                      </a:lnTo>
                      <a:lnTo>
                        <a:pt x="7793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18" name="Line 950"/>
              <p:cNvSpPr>
                <a:spLocks noChangeShapeType="1"/>
              </p:cNvSpPr>
              <p:nvPr/>
            </p:nvSpPr>
            <p:spPr bwMode="auto">
              <a:xfrm flipH="1" flipV="1">
                <a:off x="3797" y="3354"/>
                <a:ext cx="314" cy="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Text Box 951"/>
              <p:cNvSpPr txBox="1">
                <a:spLocks noChangeArrowheads="1"/>
              </p:cNvSpPr>
              <p:nvPr/>
            </p:nvSpPr>
            <p:spPr bwMode="auto">
              <a:xfrm>
                <a:off x="3944" y="3397"/>
                <a:ext cx="242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R</a:t>
                </a:r>
              </a:p>
            </p:txBody>
          </p:sp>
          <p:sp>
            <p:nvSpPr>
              <p:cNvPr id="21520" name="Oval 954"/>
              <p:cNvSpPr>
                <a:spLocks noChangeArrowheads="1"/>
              </p:cNvSpPr>
              <p:nvPr/>
            </p:nvSpPr>
            <p:spPr bwMode="auto">
              <a:xfrm>
                <a:off x="4097" y="3777"/>
                <a:ext cx="48" cy="49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</p:grpSp>
      <p:sp>
        <p:nvSpPr>
          <p:cNvPr id="972747" name="Text Box 971"/>
          <p:cNvSpPr txBox="1">
            <a:spLocks noChangeArrowheads="1"/>
          </p:cNvSpPr>
          <p:nvPr/>
        </p:nvSpPr>
        <p:spPr bwMode="auto">
          <a:xfrm>
            <a:off x="5262563" y="559435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972748" name="Text Box 972"/>
          <p:cNvSpPr txBox="1">
            <a:spLocks noChangeArrowheads="1"/>
          </p:cNvSpPr>
          <p:nvPr/>
        </p:nvSpPr>
        <p:spPr bwMode="auto">
          <a:xfrm>
            <a:off x="7985125" y="577691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5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2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2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2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2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2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2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2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2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2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2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2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72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2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2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747" grpId="0"/>
      <p:bldP spid="9727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9" name="Rectangle 5"/>
          <p:cNvSpPr>
            <a:spLocks noChangeArrowheads="1"/>
          </p:cNvSpPr>
          <p:nvPr/>
        </p:nvSpPr>
        <p:spPr bwMode="auto">
          <a:xfrm>
            <a:off x="687388" y="1989138"/>
            <a:ext cx="7772400" cy="48688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Find the magnetic flux density 1.0 cm from a straight wire carrying a current of 25 A.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 Magnetic flux density is just </a:t>
            </a:r>
            <a:r>
              <a:rPr lang="en-US" altLang="en-US" i="1" dirty="0">
                <a:sym typeface="Symbol" pitchFamily="18" charset="2"/>
              </a:rPr>
              <a:t>B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Use 	</a:t>
            </a:r>
            <a:r>
              <a:rPr lang="en-US" altLang="en-US" i="1" dirty="0">
                <a:sym typeface="Symbol" pitchFamily="18" charset="2"/>
              </a:rPr>
              <a:t>B</a:t>
            </a:r>
            <a:r>
              <a:rPr lang="en-US" altLang="en-US" dirty="0">
                <a:sym typeface="Symbol" pitchFamily="18" charset="2"/>
              </a:rPr>
              <a:t> = </a:t>
            </a:r>
            <a:r>
              <a:rPr lang="en-US" altLang="en-US" baseline="-25000" dirty="0">
                <a:sym typeface="Symbol" pitchFamily="18" charset="2"/>
              </a:rPr>
              <a:t>0</a:t>
            </a:r>
            <a:r>
              <a:rPr lang="en-US" altLang="en-US" i="1" dirty="0">
                <a:sym typeface="Symbol" pitchFamily="18" charset="2"/>
              </a:rPr>
              <a:t>I / </a:t>
            </a:r>
            <a:r>
              <a:rPr lang="en-US" altLang="en-US" dirty="0">
                <a:sym typeface="Symbol" pitchFamily="18" charset="2"/>
              </a:rPr>
              <a:t>(2</a:t>
            </a:r>
            <a:r>
              <a:rPr lang="en-US" altLang="en-US" i="1" dirty="0">
                <a:sym typeface="Symbol" pitchFamily="18" charset="2"/>
              </a:rPr>
              <a:t>d</a:t>
            </a:r>
            <a:r>
              <a:rPr lang="en-US" altLang="en-US" dirty="0">
                <a:sym typeface="Symbol" pitchFamily="18" charset="2"/>
              </a:rPr>
              <a:t>) where </a:t>
            </a:r>
            <a:r>
              <a:rPr lang="en-US" altLang="en-US" i="1" dirty="0">
                <a:sym typeface="Symbol" pitchFamily="18" charset="2"/>
              </a:rPr>
              <a:t>d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dirty="0" smtClean="0">
                <a:sym typeface="Symbol" pitchFamily="18" charset="2"/>
              </a:rPr>
              <a:t>1.0 </a:t>
            </a:r>
            <a:r>
              <a:rPr lang="en-US" altLang="en-US" dirty="0">
                <a:sym typeface="Symbol" pitchFamily="18" charset="2"/>
              </a:rPr>
              <a:t>cm = </a:t>
            </a:r>
            <a:r>
              <a:rPr lang="en-US" altLang="en-US" dirty="0" smtClean="0">
                <a:sym typeface="Symbol" pitchFamily="18" charset="2"/>
              </a:rPr>
              <a:t>0.010 </a:t>
            </a:r>
            <a:r>
              <a:rPr lang="en-US" altLang="en-US" dirty="0">
                <a:sym typeface="Symbol" pitchFamily="18" charset="2"/>
              </a:rPr>
              <a:t>m.</a:t>
            </a:r>
          </a:p>
          <a:p>
            <a:pPr>
              <a:spcBef>
                <a:spcPct val="20000"/>
              </a:spcBef>
            </a:pPr>
            <a:r>
              <a:rPr lang="en-US" altLang="en-US" i="1" dirty="0">
                <a:sym typeface="Symbol" pitchFamily="18" charset="2"/>
              </a:rPr>
              <a:t>     	B</a:t>
            </a:r>
            <a:r>
              <a:rPr lang="en-US" altLang="en-US" dirty="0">
                <a:sym typeface="Symbol" pitchFamily="18" charset="2"/>
              </a:rPr>
              <a:t> = 410</a:t>
            </a:r>
            <a:r>
              <a:rPr lang="en-US" altLang="en-US" baseline="30000" dirty="0">
                <a:sym typeface="Symbol" pitchFamily="18" charset="2"/>
              </a:rPr>
              <a:t>-7</a:t>
            </a:r>
            <a:r>
              <a:rPr lang="en-US" altLang="en-US" dirty="0">
                <a:sym typeface="Symbol" pitchFamily="18" charset="2"/>
              </a:rPr>
              <a:t>25 </a:t>
            </a:r>
            <a:r>
              <a:rPr lang="en-US" altLang="en-US" i="1" dirty="0">
                <a:sym typeface="Symbol" pitchFamily="18" charset="2"/>
              </a:rPr>
              <a:t>/ </a:t>
            </a:r>
            <a:r>
              <a:rPr lang="en-US" altLang="en-US" dirty="0">
                <a:sym typeface="Symbol" pitchFamily="18" charset="2"/>
              </a:rPr>
              <a:t>[2</a:t>
            </a:r>
            <a:r>
              <a:rPr lang="en-US" altLang="en-US" dirty="0" smtClean="0">
                <a:sym typeface="Symbol" pitchFamily="18" charset="2"/>
              </a:rPr>
              <a:t>0.010] </a:t>
            </a:r>
            <a:r>
              <a:rPr lang="en-US" altLang="en-US" dirty="0">
                <a:sym typeface="Symbol" pitchFamily="18" charset="2"/>
              </a:rPr>
              <a:t>= 5.010</a:t>
            </a:r>
            <a:r>
              <a:rPr lang="en-US" altLang="en-US" baseline="30000" dirty="0">
                <a:sym typeface="Symbol" pitchFamily="18" charset="2"/>
              </a:rPr>
              <a:t>-4</a:t>
            </a:r>
            <a:r>
              <a:rPr lang="en-US" altLang="en-US" dirty="0">
                <a:sym typeface="Symbol" pitchFamily="18" charset="2"/>
              </a:rPr>
              <a:t> T.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Find the B-field strength at the center of a 1.0 cm radius loop of wire carrying a current of 25 A.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Use 	</a:t>
            </a:r>
            <a:r>
              <a:rPr lang="en-US" altLang="en-US" i="1" dirty="0">
                <a:sym typeface="Symbol" pitchFamily="18" charset="2"/>
              </a:rPr>
              <a:t>B</a:t>
            </a:r>
            <a:r>
              <a:rPr lang="en-US" altLang="en-US" dirty="0">
                <a:sym typeface="Symbol" pitchFamily="18" charset="2"/>
              </a:rPr>
              <a:t> = </a:t>
            </a:r>
            <a:r>
              <a:rPr lang="en-US" altLang="en-US" baseline="-25000" dirty="0">
                <a:sym typeface="Symbol" pitchFamily="18" charset="2"/>
              </a:rPr>
              <a:t>0</a:t>
            </a:r>
            <a:r>
              <a:rPr lang="en-US" altLang="en-US" i="1" dirty="0">
                <a:sym typeface="Symbol" pitchFamily="18" charset="2"/>
              </a:rPr>
              <a:t>I / </a:t>
            </a:r>
            <a:r>
              <a:rPr lang="en-US" altLang="en-US" dirty="0">
                <a:sym typeface="Symbol" pitchFamily="18" charset="2"/>
              </a:rPr>
              <a:t>(2</a:t>
            </a:r>
            <a:r>
              <a:rPr lang="en-US" altLang="en-US" i="1" dirty="0">
                <a:sym typeface="Symbol" pitchFamily="18" charset="2"/>
              </a:rPr>
              <a:t>R</a:t>
            </a:r>
            <a:r>
              <a:rPr lang="en-US" altLang="en-US" dirty="0">
                <a:sym typeface="Symbol" pitchFamily="18" charset="2"/>
              </a:rPr>
              <a:t>) where </a:t>
            </a:r>
            <a:r>
              <a:rPr lang="en-US" altLang="en-US" i="1" dirty="0">
                <a:sym typeface="Symbol" pitchFamily="18" charset="2"/>
              </a:rPr>
              <a:t>R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dirty="0" smtClean="0">
                <a:sym typeface="Symbol" pitchFamily="18" charset="2"/>
              </a:rPr>
              <a:t>1.0 </a:t>
            </a:r>
            <a:r>
              <a:rPr lang="en-US" altLang="en-US" dirty="0">
                <a:sym typeface="Symbol" pitchFamily="18" charset="2"/>
              </a:rPr>
              <a:t>cm = </a:t>
            </a:r>
            <a:r>
              <a:rPr lang="en-US" altLang="en-US" dirty="0" smtClean="0">
                <a:sym typeface="Symbol" pitchFamily="18" charset="2"/>
              </a:rPr>
              <a:t>0.010 </a:t>
            </a:r>
            <a:r>
              <a:rPr lang="en-US" altLang="en-US" dirty="0">
                <a:sym typeface="Symbol" pitchFamily="18" charset="2"/>
              </a:rPr>
              <a:t>m.</a:t>
            </a:r>
          </a:p>
          <a:p>
            <a:pPr>
              <a:spcBef>
                <a:spcPct val="20000"/>
              </a:spcBef>
            </a:pPr>
            <a:r>
              <a:rPr lang="en-US" altLang="en-US" i="1" dirty="0">
                <a:sym typeface="Symbol" pitchFamily="18" charset="2"/>
              </a:rPr>
              <a:t>	B</a:t>
            </a:r>
            <a:r>
              <a:rPr lang="en-US" altLang="en-US" dirty="0">
                <a:sym typeface="Symbol" pitchFamily="18" charset="2"/>
              </a:rPr>
              <a:t> = 410</a:t>
            </a:r>
            <a:r>
              <a:rPr lang="en-US" altLang="en-US" baseline="30000" dirty="0">
                <a:sym typeface="Symbol" pitchFamily="18" charset="2"/>
              </a:rPr>
              <a:t>-7</a:t>
            </a:r>
            <a:r>
              <a:rPr lang="en-US" altLang="en-US" dirty="0">
                <a:sym typeface="Symbol" pitchFamily="18" charset="2"/>
              </a:rPr>
              <a:t>25 </a:t>
            </a:r>
            <a:r>
              <a:rPr lang="en-US" altLang="en-US" i="1" dirty="0">
                <a:sym typeface="Symbol" pitchFamily="18" charset="2"/>
              </a:rPr>
              <a:t>/ </a:t>
            </a:r>
            <a:r>
              <a:rPr lang="en-US" altLang="en-US" dirty="0">
                <a:sym typeface="Symbol" pitchFamily="18" charset="2"/>
              </a:rPr>
              <a:t>[2</a:t>
            </a:r>
            <a:r>
              <a:rPr lang="en-US" altLang="en-US" dirty="0" smtClean="0">
                <a:sym typeface="Symbol" pitchFamily="18" charset="2"/>
              </a:rPr>
              <a:t>0.010] </a:t>
            </a:r>
            <a:r>
              <a:rPr lang="en-US" altLang="en-US" dirty="0">
                <a:sym typeface="Symbol" pitchFamily="18" charset="2"/>
              </a:rPr>
              <a:t>= 1.610</a:t>
            </a:r>
            <a:r>
              <a:rPr lang="en-US" altLang="en-US" baseline="30000" dirty="0">
                <a:sym typeface="Symbol" pitchFamily="18" charset="2"/>
              </a:rPr>
              <a:t>-3</a:t>
            </a:r>
            <a:r>
              <a:rPr lang="en-US" altLang="en-US" dirty="0">
                <a:sym typeface="Symbol" pitchFamily="18" charset="2"/>
              </a:rPr>
              <a:t> T.</a:t>
            </a:r>
          </a:p>
        </p:txBody>
      </p:sp>
      <p:sp>
        <p:nvSpPr>
          <p:cNvPr id="973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540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</a:t>
            </a:r>
          </a:p>
        </p:txBody>
      </p:sp>
      <p:sp>
        <p:nvSpPr>
          <p:cNvPr id="973830" name="Text Box 6"/>
          <p:cNvSpPr txBox="1">
            <a:spLocks noChangeArrowheads="1"/>
          </p:cNvSpPr>
          <p:nvPr/>
        </p:nvSpPr>
        <p:spPr bwMode="auto">
          <a:xfrm>
            <a:off x="2719388" y="6270625"/>
            <a:ext cx="2473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  <a:sym typeface="Symbol" pitchFamily="18" charset="2"/>
              </a:rPr>
              <a:t> times stronger!</a:t>
            </a:r>
          </a:p>
        </p:txBody>
      </p:sp>
      <p:sp>
        <p:nvSpPr>
          <p:cNvPr id="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3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3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3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3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3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3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3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3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3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3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3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3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3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3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73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dirty="0">
                <a:solidFill>
                  <a:srgbClr val="333399"/>
                </a:solidFill>
              </a:rPr>
              <a:t>Determining magnetic field direction </a:t>
            </a:r>
            <a:r>
              <a:rPr lang="en-US" altLang="en-US" sz="2400" dirty="0">
                <a:solidFill>
                  <a:srgbClr val="333399"/>
                </a:solidFill>
              </a:rPr>
              <a:t>– </a:t>
            </a:r>
            <a:r>
              <a:rPr lang="en-US" altLang="en-US" sz="2400" dirty="0" smtClean="0">
                <a:solidFill>
                  <a:srgbClr val="333399"/>
                </a:solidFill>
              </a:rPr>
              <a:t>wire loop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There is a “right hand rule” for                                               a current carrying loop which                                                            helps us remember the                                                           direction of the B-field.</a:t>
            </a: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Imagine placing the heel of                                                   your right hand on the loop                                                                  in such a way that your fingers                                               curl in the direction of the current. </a:t>
            </a: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Then your extended thumb points                                              in the direction of the B-field.</a:t>
            </a: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Of course, you could just use the                                straight-wire RHR and grasp the loop                                   itself, if you like.</a:t>
            </a:r>
          </a:p>
        </p:txBody>
      </p:sp>
      <p:pic>
        <p:nvPicPr>
          <p:cNvPr id="975924" name="Picture 5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7288" y="2876550"/>
            <a:ext cx="952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5892" name="Group 20"/>
          <p:cNvGrpSpPr>
            <a:grpSpLocks/>
          </p:cNvGrpSpPr>
          <p:nvPr/>
        </p:nvGrpSpPr>
        <p:grpSpPr bwMode="auto">
          <a:xfrm>
            <a:off x="5326063" y="1943100"/>
            <a:ext cx="3646487" cy="3819525"/>
            <a:chOff x="3078" y="1467"/>
            <a:chExt cx="2502" cy="2621"/>
          </a:xfrm>
        </p:grpSpPr>
        <p:sp>
          <p:nvSpPr>
            <p:cNvPr id="23570" name="Line 21"/>
            <p:cNvSpPr>
              <a:spLocks noChangeShapeType="1"/>
            </p:cNvSpPr>
            <p:nvPr/>
          </p:nvSpPr>
          <p:spPr bwMode="auto">
            <a:xfrm>
              <a:off x="4464" y="3874"/>
              <a:ext cx="0" cy="16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22"/>
            <p:cNvSpPr>
              <a:spLocks noChangeShapeType="1"/>
            </p:cNvSpPr>
            <p:nvPr/>
          </p:nvSpPr>
          <p:spPr bwMode="auto">
            <a:xfrm>
              <a:off x="4262" y="3890"/>
              <a:ext cx="0" cy="16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72" name="Group 23"/>
            <p:cNvGrpSpPr>
              <a:grpSpLocks/>
            </p:cNvGrpSpPr>
            <p:nvPr/>
          </p:nvGrpSpPr>
          <p:grpSpPr bwMode="auto">
            <a:xfrm>
              <a:off x="3078" y="1467"/>
              <a:ext cx="2502" cy="2444"/>
              <a:chOff x="2010" y="1896"/>
              <a:chExt cx="2502" cy="2444"/>
            </a:xfrm>
          </p:grpSpPr>
          <p:sp>
            <p:nvSpPr>
              <p:cNvPr id="23579" name="Arc 24"/>
              <p:cNvSpPr>
                <a:spLocks/>
              </p:cNvSpPr>
              <p:nvPr/>
            </p:nvSpPr>
            <p:spPr bwMode="auto">
              <a:xfrm rot="10800000" flipV="1">
                <a:off x="2035" y="1928"/>
                <a:ext cx="2449" cy="2394"/>
              </a:xfrm>
              <a:custGeom>
                <a:avLst/>
                <a:gdLst>
                  <a:gd name="T0" fmla="*/ 0 w 43200"/>
                  <a:gd name="T1" fmla="*/ 0 h 43197"/>
                  <a:gd name="T2" fmla="*/ 0 w 43200"/>
                  <a:gd name="T3" fmla="*/ 0 h 43197"/>
                  <a:gd name="T4" fmla="*/ 0 w 43200"/>
                  <a:gd name="T5" fmla="*/ 0 h 431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197" fill="none" extrusionOk="0">
                    <a:moveTo>
                      <a:pt x="19058" y="43050"/>
                    </a:moveTo>
                    <a:cubicBezTo>
                      <a:pt x="8188" y="41762"/>
                      <a:pt x="0" y="325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391"/>
                      <a:pt x="33743" y="43004"/>
                      <a:pt x="21953" y="43197"/>
                    </a:cubicBezTo>
                  </a:path>
                  <a:path w="43200" h="43197" stroke="0" extrusionOk="0">
                    <a:moveTo>
                      <a:pt x="19058" y="43050"/>
                    </a:moveTo>
                    <a:cubicBezTo>
                      <a:pt x="8188" y="41762"/>
                      <a:pt x="0" y="325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391"/>
                      <a:pt x="33743" y="43004"/>
                      <a:pt x="21953" y="43197"/>
                    </a:cubicBezTo>
                    <a:lnTo>
                      <a:pt x="21600" y="21600"/>
                    </a:lnTo>
                    <a:lnTo>
                      <a:pt x="19058" y="43050"/>
                    </a:lnTo>
                    <a:close/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Arc 25"/>
              <p:cNvSpPr>
                <a:spLocks/>
              </p:cNvSpPr>
              <p:nvPr/>
            </p:nvSpPr>
            <p:spPr bwMode="auto">
              <a:xfrm rot="10800000" flipV="1">
                <a:off x="2010" y="1896"/>
                <a:ext cx="2502" cy="2444"/>
              </a:xfrm>
              <a:custGeom>
                <a:avLst/>
                <a:gdLst>
                  <a:gd name="T0" fmla="*/ 0 w 43200"/>
                  <a:gd name="T1" fmla="*/ 0 h 43145"/>
                  <a:gd name="T2" fmla="*/ 0 w 43200"/>
                  <a:gd name="T3" fmla="*/ 0 h 43145"/>
                  <a:gd name="T4" fmla="*/ 0 w 43200"/>
                  <a:gd name="T5" fmla="*/ 0 h 431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145" fill="none" extrusionOk="0">
                    <a:moveTo>
                      <a:pt x="18758" y="43012"/>
                    </a:moveTo>
                    <a:cubicBezTo>
                      <a:pt x="8021" y="41587"/>
                      <a:pt x="0" y="324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29"/>
                      <a:pt x="34446" y="42333"/>
                      <a:pt x="23145" y="43144"/>
                    </a:cubicBezTo>
                  </a:path>
                  <a:path w="43200" h="43145" stroke="0" extrusionOk="0">
                    <a:moveTo>
                      <a:pt x="18758" y="43012"/>
                    </a:moveTo>
                    <a:cubicBezTo>
                      <a:pt x="8021" y="41587"/>
                      <a:pt x="0" y="324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29"/>
                      <a:pt x="34446" y="42333"/>
                      <a:pt x="23145" y="43144"/>
                    </a:cubicBezTo>
                    <a:lnTo>
                      <a:pt x="21600" y="21600"/>
                    </a:lnTo>
                    <a:lnTo>
                      <a:pt x="18758" y="4301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Arc 26"/>
              <p:cNvSpPr>
                <a:spLocks/>
              </p:cNvSpPr>
              <p:nvPr/>
            </p:nvSpPr>
            <p:spPr bwMode="auto">
              <a:xfrm rot="10800000" flipV="1">
                <a:off x="2051" y="1939"/>
                <a:ext cx="2414" cy="2359"/>
              </a:xfrm>
              <a:custGeom>
                <a:avLst/>
                <a:gdLst>
                  <a:gd name="T0" fmla="*/ 0 w 43200"/>
                  <a:gd name="T1" fmla="*/ 0 h 43184"/>
                  <a:gd name="T2" fmla="*/ 0 w 43200"/>
                  <a:gd name="T3" fmla="*/ 0 h 43184"/>
                  <a:gd name="T4" fmla="*/ 0 w 43200"/>
                  <a:gd name="T5" fmla="*/ 0 h 431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184" fill="none" extrusionOk="0">
                    <a:moveTo>
                      <a:pt x="19401" y="43087"/>
                    </a:moveTo>
                    <a:cubicBezTo>
                      <a:pt x="8380" y="41959"/>
                      <a:pt x="0" y="3267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208"/>
                      <a:pt x="34024" y="42740"/>
                      <a:pt x="22425" y="43184"/>
                    </a:cubicBezTo>
                  </a:path>
                  <a:path w="43200" h="43184" stroke="0" extrusionOk="0">
                    <a:moveTo>
                      <a:pt x="19401" y="43087"/>
                    </a:moveTo>
                    <a:cubicBezTo>
                      <a:pt x="8380" y="41959"/>
                      <a:pt x="0" y="3267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208"/>
                      <a:pt x="34024" y="42740"/>
                      <a:pt x="22425" y="43184"/>
                    </a:cubicBezTo>
                    <a:lnTo>
                      <a:pt x="21600" y="21600"/>
                    </a:lnTo>
                    <a:lnTo>
                      <a:pt x="19401" y="4308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3" name="Arc 27"/>
            <p:cNvSpPr>
              <a:spLocks/>
            </p:cNvSpPr>
            <p:nvPr/>
          </p:nvSpPr>
          <p:spPr bwMode="auto">
            <a:xfrm flipH="1">
              <a:off x="3167" y="1493"/>
              <a:ext cx="1147" cy="1219"/>
            </a:xfrm>
            <a:custGeom>
              <a:avLst/>
              <a:gdLst>
                <a:gd name="T0" fmla="*/ 0 w 18952"/>
                <a:gd name="T1" fmla="*/ 0 h 20145"/>
                <a:gd name="T2" fmla="*/ 0 w 18952"/>
                <a:gd name="T3" fmla="*/ 0 h 20145"/>
                <a:gd name="T4" fmla="*/ 0 w 18952"/>
                <a:gd name="T5" fmla="*/ 0 h 201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52" h="20145" fill="none" extrusionOk="0">
                  <a:moveTo>
                    <a:pt x="7793" y="0"/>
                  </a:moveTo>
                  <a:cubicBezTo>
                    <a:pt x="12551" y="1840"/>
                    <a:pt x="16504" y="5306"/>
                    <a:pt x="18951" y="9782"/>
                  </a:cubicBezTo>
                </a:path>
                <a:path w="18952" h="20145" stroke="0" extrusionOk="0">
                  <a:moveTo>
                    <a:pt x="7793" y="0"/>
                  </a:moveTo>
                  <a:cubicBezTo>
                    <a:pt x="12551" y="1840"/>
                    <a:pt x="16504" y="5306"/>
                    <a:pt x="18951" y="9782"/>
                  </a:cubicBezTo>
                  <a:lnTo>
                    <a:pt x="0" y="20145"/>
                  </a:lnTo>
                  <a:lnTo>
                    <a:pt x="7793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Text Box 28"/>
            <p:cNvSpPr txBox="1">
              <a:spLocks noChangeArrowheads="1"/>
            </p:cNvSpPr>
            <p:nvPr/>
          </p:nvSpPr>
          <p:spPr bwMode="auto">
            <a:xfrm>
              <a:off x="3290" y="1490"/>
              <a:ext cx="23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 dirty="0"/>
                <a:t>I</a:t>
              </a:r>
            </a:p>
          </p:txBody>
        </p:sp>
        <p:sp>
          <p:nvSpPr>
            <p:cNvPr id="23575" name="Line 29"/>
            <p:cNvSpPr>
              <a:spLocks noChangeShapeType="1"/>
            </p:cNvSpPr>
            <p:nvPr/>
          </p:nvSpPr>
          <p:spPr bwMode="auto">
            <a:xfrm>
              <a:off x="4285" y="3870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30"/>
            <p:cNvSpPr>
              <a:spLocks noChangeShapeType="1"/>
            </p:cNvSpPr>
            <p:nvPr/>
          </p:nvSpPr>
          <p:spPr bwMode="auto">
            <a:xfrm>
              <a:off x="4444" y="3861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31"/>
            <p:cNvSpPr>
              <a:spLocks noChangeShapeType="1"/>
            </p:cNvSpPr>
            <p:nvPr/>
          </p:nvSpPr>
          <p:spPr bwMode="auto">
            <a:xfrm>
              <a:off x="4243" y="3906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32"/>
            <p:cNvSpPr>
              <a:spLocks noChangeShapeType="1"/>
            </p:cNvSpPr>
            <p:nvPr/>
          </p:nvSpPr>
          <p:spPr bwMode="auto">
            <a:xfrm>
              <a:off x="4487" y="3904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75906" name="Picture 34" descr="right ha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2278">
            <a:off x="5794375" y="2227263"/>
            <a:ext cx="262413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5907" name="Group 35"/>
          <p:cNvGrpSpPr>
            <a:grpSpLocks/>
          </p:cNvGrpSpPr>
          <p:nvPr/>
        </p:nvGrpSpPr>
        <p:grpSpPr bwMode="auto">
          <a:xfrm rot="-523549">
            <a:off x="6500813" y="3962400"/>
            <a:ext cx="839787" cy="1919288"/>
            <a:chOff x="3316" y="2187"/>
            <a:chExt cx="593" cy="1356"/>
          </a:xfrm>
        </p:grpSpPr>
        <p:sp>
          <p:nvSpPr>
            <p:cNvPr id="975908" name="Oval 36"/>
            <p:cNvSpPr>
              <a:spLocks noChangeArrowheads="1"/>
            </p:cNvSpPr>
            <p:nvPr/>
          </p:nvSpPr>
          <p:spPr bwMode="auto">
            <a:xfrm rot="978681" flipV="1">
              <a:off x="3561" y="2959"/>
              <a:ext cx="130" cy="2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5909" name="Rectangle 37"/>
            <p:cNvSpPr>
              <a:spLocks noChangeArrowheads="1"/>
            </p:cNvSpPr>
            <p:nvPr/>
          </p:nvSpPr>
          <p:spPr bwMode="auto">
            <a:xfrm rot="978681" flipV="1">
              <a:off x="3663" y="2220"/>
              <a:ext cx="131" cy="768"/>
            </a:xfrm>
            <a:prstGeom prst="rect">
              <a:avLst/>
            </a:prstGeom>
            <a:gradFill rotWithShape="1">
              <a:gsLst>
                <a:gs pos="0">
                  <a:srgbClr val="006600">
                    <a:gamma/>
                    <a:shade val="46275"/>
                    <a:invGamma/>
                  </a:srgbClr>
                </a:gs>
                <a:gs pos="5000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5910" name="Oval 38"/>
            <p:cNvSpPr>
              <a:spLocks noChangeArrowheads="1"/>
            </p:cNvSpPr>
            <p:nvPr/>
          </p:nvSpPr>
          <p:spPr bwMode="auto">
            <a:xfrm rot="978681" flipV="1">
              <a:off x="3774" y="2185"/>
              <a:ext cx="132" cy="94"/>
            </a:xfrm>
            <a:prstGeom prst="ellipse">
              <a:avLst/>
            </a:prstGeom>
            <a:gradFill rotWithShape="1">
              <a:gsLst>
                <a:gs pos="0">
                  <a:srgbClr val="006600">
                    <a:gamma/>
                    <a:shade val="46275"/>
                    <a:invGamma/>
                  </a:srgbClr>
                </a:gs>
                <a:gs pos="5000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5911" name="AutoShape 39"/>
            <p:cNvSpPr>
              <a:spLocks noChangeArrowheads="1"/>
            </p:cNvSpPr>
            <p:nvPr/>
          </p:nvSpPr>
          <p:spPr bwMode="auto">
            <a:xfrm rot="978681" flipV="1">
              <a:off x="3316" y="2975"/>
              <a:ext cx="438" cy="56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6600">
                    <a:gamma/>
                    <a:shade val="46275"/>
                    <a:invGamma/>
                  </a:srgbClr>
                </a:gs>
                <a:gs pos="5000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5912" name="Oval 40"/>
            <p:cNvSpPr>
              <a:spLocks noChangeArrowheads="1"/>
            </p:cNvSpPr>
            <p:nvPr/>
          </p:nvSpPr>
          <p:spPr bwMode="auto">
            <a:xfrm rot="978681" flipV="1">
              <a:off x="3391" y="2901"/>
              <a:ext cx="445" cy="164"/>
            </a:xfrm>
            <a:prstGeom prst="ellipse">
              <a:avLst/>
            </a:prstGeom>
            <a:gradFill rotWithShape="1">
              <a:gsLst>
                <a:gs pos="0">
                  <a:srgbClr val="006600">
                    <a:gamma/>
                    <a:shade val="46275"/>
                    <a:invGamma/>
                  </a:srgbClr>
                </a:gs>
                <a:gs pos="5000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75921" name="Text Box 49"/>
          <p:cNvSpPr txBox="1">
            <a:spLocks noChangeArrowheads="1"/>
          </p:cNvSpPr>
          <p:nvPr/>
        </p:nvSpPr>
        <p:spPr bwMode="auto">
          <a:xfrm rot="10814439" flipV="1">
            <a:off x="6729413" y="49879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FFCC"/>
                </a:solidFill>
              </a:rPr>
              <a:t>B</a:t>
            </a:r>
          </a:p>
        </p:txBody>
      </p:sp>
      <p:pic>
        <p:nvPicPr>
          <p:cNvPr id="975928" name="Picture 5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0" y="2881313"/>
            <a:ext cx="847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5930" name="Oval 58"/>
          <p:cNvSpPr>
            <a:spLocks noChangeArrowheads="1"/>
          </p:cNvSpPr>
          <p:nvPr/>
        </p:nvSpPr>
        <p:spPr bwMode="auto">
          <a:xfrm>
            <a:off x="5761038" y="3321050"/>
            <a:ext cx="153987" cy="15398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75937" name="Oval 65"/>
          <p:cNvSpPr>
            <a:spLocks noChangeArrowheads="1"/>
          </p:cNvSpPr>
          <p:nvPr/>
        </p:nvSpPr>
        <p:spPr bwMode="auto">
          <a:xfrm>
            <a:off x="7045325" y="3697288"/>
            <a:ext cx="207963" cy="207962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75929" name="Arc 57"/>
          <p:cNvSpPr>
            <a:spLocks/>
          </p:cNvSpPr>
          <p:nvPr/>
        </p:nvSpPr>
        <p:spPr bwMode="auto">
          <a:xfrm rot="-9801536" flipH="1" flipV="1">
            <a:off x="5180013" y="3130550"/>
            <a:ext cx="695325" cy="184150"/>
          </a:xfrm>
          <a:custGeom>
            <a:avLst/>
            <a:gdLst>
              <a:gd name="T0" fmla="*/ 0 w 37780"/>
              <a:gd name="T1" fmla="*/ 34821168 h 22151"/>
              <a:gd name="T2" fmla="*/ 2147483647 w 37780"/>
              <a:gd name="T3" fmla="*/ 105805194 h 22151"/>
              <a:gd name="T4" fmla="*/ 1856444408 w 37780"/>
              <a:gd name="T5" fmla="*/ 103173116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780" h="22151" fill="none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</a:path>
              <a:path w="37780" h="22151" stroke="0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  <a:lnTo>
                  <a:pt x="16180" y="21600"/>
                </a:lnTo>
                <a:lnTo>
                  <a:pt x="0" y="7290"/>
                </a:lnTo>
                <a:close/>
              </a:path>
            </a:pathLst>
          </a:custGeom>
          <a:noFill/>
          <a:ln w="38100" cmpd="sng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5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75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5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5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75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75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75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75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75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5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75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75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75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75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75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921" grpId="0"/>
      <p:bldP spid="975930" grpId="0" animBg="1"/>
      <p:bldP spid="975937" grpId="0" animBg="1"/>
      <p:bldP spid="9759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Determining magnetic field direction </a:t>
            </a:r>
            <a:r>
              <a:rPr lang="en-US" altLang="en-US" sz="2400" dirty="0" smtClean="0">
                <a:solidFill>
                  <a:srgbClr val="333399"/>
                </a:solidFill>
              </a:rPr>
              <a:t>– solenoid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solenoid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is just a series of                                              loops stretched out as shown.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There is a RHR for solenoids.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With your right hand, grasp the                                     solenoid in such a way that your fingers curl around it in the direction of the current-carrying loops.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Then your extended thumb points in the direction of the B-field.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Of course, you could just                                                       use the loop RHR and grasp                                                                the end loop itself, if you like.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Quit the laughing.</a:t>
            </a:r>
          </a:p>
        </p:txBody>
      </p:sp>
      <p:pic>
        <p:nvPicPr>
          <p:cNvPr id="977951" name="Picture 31" descr="ANd9GcSjXU7E7UKPPjswgd-2EW4tvo4Tl9Cfwn2xqDGeZ-xexgjsgpxOW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3050" y="1833563"/>
            <a:ext cx="3590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7969" name="Picture 4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54563" y="5010150"/>
            <a:ext cx="3705225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7970" name="Picture 5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52975" y="5010150"/>
            <a:ext cx="3705225" cy="16954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77971" name="Picture 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49800" y="5010150"/>
            <a:ext cx="3705225" cy="16954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77968" name="Picture 4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48213" y="5010150"/>
            <a:ext cx="3705225" cy="16954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7972" name="Group 52"/>
          <p:cNvGrpSpPr>
            <a:grpSpLocks/>
          </p:cNvGrpSpPr>
          <p:nvPr/>
        </p:nvGrpSpPr>
        <p:grpSpPr bwMode="auto">
          <a:xfrm>
            <a:off x="8515350" y="2740025"/>
            <a:ext cx="320675" cy="522288"/>
            <a:chOff x="3670" y="2016"/>
            <a:chExt cx="202" cy="621"/>
          </a:xfrm>
        </p:grpSpPr>
        <p:sp>
          <p:nvSpPr>
            <p:cNvPr id="24587" name="Line 53"/>
            <p:cNvSpPr>
              <a:spLocks noChangeShapeType="1"/>
            </p:cNvSpPr>
            <p:nvPr/>
          </p:nvSpPr>
          <p:spPr bwMode="auto">
            <a:xfrm>
              <a:off x="3853" y="2016"/>
              <a:ext cx="0" cy="5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Text Box 54"/>
            <p:cNvSpPr txBox="1">
              <a:spLocks noChangeArrowheads="1"/>
            </p:cNvSpPr>
            <p:nvPr/>
          </p:nvSpPr>
          <p:spPr bwMode="auto">
            <a:xfrm>
              <a:off x="3670" y="2201"/>
              <a:ext cx="202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1800" b="1" i="1"/>
                <a:t>I</a:t>
              </a:r>
            </a:p>
          </p:txBody>
        </p:sp>
      </p:grpSp>
      <p:sp>
        <p:nvSpPr>
          <p:cNvPr id="977976" name="Line 56"/>
          <p:cNvSpPr>
            <a:spLocks noChangeShapeType="1"/>
          </p:cNvSpPr>
          <p:nvPr/>
        </p:nvSpPr>
        <p:spPr bwMode="auto">
          <a:xfrm>
            <a:off x="5467350" y="3076575"/>
            <a:ext cx="0" cy="4746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97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7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7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7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7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79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77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7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7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7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7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77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7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dirty="0">
                <a:solidFill>
                  <a:srgbClr val="333399"/>
                </a:solidFill>
                <a:latin typeface="Arial"/>
              </a:rPr>
              <a:t>Sketching and interpreting magnetic field </a:t>
            </a:r>
            <a:r>
              <a:rPr lang="en-US" altLang="en-US" sz="2400" i="1" dirty="0" smtClean="0">
                <a:solidFill>
                  <a:srgbClr val="333399"/>
                </a:solidFill>
                <a:latin typeface="Arial"/>
              </a:rPr>
              <a:t>patterns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B-field looks like this around a solenoid: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Note the concentration of the B-field lines inside the solenoid, and the micro-loops close to the wires.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If we place an iron core inside the solenoid we have what is called an electromagnet.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ferrous core enhances                                                                          the strength of the B-field.</a:t>
            </a:r>
          </a:p>
        </p:txBody>
      </p:sp>
      <p:pic>
        <p:nvPicPr>
          <p:cNvPr id="984069" name="Picture 5" descr="electromagne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5938" y="5395913"/>
            <a:ext cx="2836862" cy="14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4070" name="Picture 6" descr="solenoi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0375" y="2573338"/>
            <a:ext cx="2279650" cy="170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407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3809">
            <a:off x="2386013" y="2997200"/>
            <a:ext cx="152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4164" name="Group 100"/>
          <p:cNvGrpSpPr>
            <a:grpSpLocks/>
          </p:cNvGrpSpPr>
          <p:nvPr/>
        </p:nvGrpSpPr>
        <p:grpSpPr bwMode="auto">
          <a:xfrm>
            <a:off x="3711575" y="3983038"/>
            <a:ext cx="363538" cy="614362"/>
            <a:chOff x="3293" y="2346"/>
            <a:chExt cx="229" cy="387"/>
          </a:xfrm>
        </p:grpSpPr>
        <p:sp>
          <p:nvSpPr>
            <p:cNvPr id="25693" name="Line 74"/>
            <p:cNvSpPr>
              <a:spLocks noChangeShapeType="1"/>
            </p:cNvSpPr>
            <p:nvPr/>
          </p:nvSpPr>
          <p:spPr bwMode="auto">
            <a:xfrm>
              <a:off x="3293" y="2346"/>
              <a:ext cx="0" cy="29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Text Box 75"/>
            <p:cNvSpPr txBox="1">
              <a:spLocks noChangeArrowheads="1"/>
            </p:cNvSpPr>
            <p:nvPr/>
          </p:nvSpPr>
          <p:spPr bwMode="auto">
            <a:xfrm>
              <a:off x="3320" y="2502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1800" b="1" i="1"/>
                <a:t>I</a:t>
              </a:r>
            </a:p>
          </p:txBody>
        </p:sp>
      </p:grpSp>
      <p:sp>
        <p:nvSpPr>
          <p:cNvPr id="984140" name="Line 76"/>
          <p:cNvSpPr>
            <a:spLocks noChangeShapeType="1"/>
          </p:cNvSpPr>
          <p:nvPr/>
        </p:nvSpPr>
        <p:spPr bwMode="auto">
          <a:xfrm>
            <a:off x="2478088" y="3998913"/>
            <a:ext cx="0" cy="474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84144" name="Group 80"/>
          <p:cNvGrpSpPr>
            <a:grpSpLocks/>
          </p:cNvGrpSpPr>
          <p:nvPr/>
        </p:nvGrpSpPr>
        <p:grpSpPr bwMode="auto">
          <a:xfrm>
            <a:off x="2335213" y="3573463"/>
            <a:ext cx="1781175" cy="312737"/>
            <a:chOff x="1656" y="2062"/>
            <a:chExt cx="1122" cy="197"/>
          </a:xfrm>
        </p:grpSpPr>
        <p:grpSp>
          <p:nvGrpSpPr>
            <p:cNvPr id="25682" name="Group 72"/>
            <p:cNvGrpSpPr>
              <a:grpSpLocks/>
            </p:cNvGrpSpPr>
            <p:nvPr/>
          </p:nvGrpSpPr>
          <p:grpSpPr bwMode="auto">
            <a:xfrm>
              <a:off x="1656" y="2062"/>
              <a:ext cx="1122" cy="197"/>
              <a:chOff x="1656" y="2062"/>
              <a:chExt cx="1122" cy="197"/>
            </a:xfrm>
          </p:grpSpPr>
          <p:grpSp>
            <p:nvGrpSpPr>
              <p:cNvPr id="25684" name="Group 53"/>
              <p:cNvGrpSpPr>
                <a:grpSpLocks/>
              </p:cNvGrpSpPr>
              <p:nvPr/>
            </p:nvGrpSpPr>
            <p:grpSpPr bwMode="auto">
              <a:xfrm>
                <a:off x="1803" y="2062"/>
                <a:ext cx="851" cy="2"/>
                <a:chOff x="1780" y="1847"/>
                <a:chExt cx="851" cy="2"/>
              </a:xfrm>
            </p:grpSpPr>
            <p:sp>
              <p:nvSpPr>
                <p:cNvPr id="2568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583" y="184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7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2448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8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316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9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2183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05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1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917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2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78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85" name="Freeform 69"/>
              <p:cNvSpPr>
                <a:spLocks/>
              </p:cNvSpPr>
              <p:nvPr/>
            </p:nvSpPr>
            <p:spPr bwMode="auto">
              <a:xfrm>
                <a:off x="1656" y="2062"/>
                <a:ext cx="1122" cy="197"/>
              </a:xfrm>
              <a:custGeom>
                <a:avLst/>
                <a:gdLst>
                  <a:gd name="T0" fmla="*/ 153 w 1122"/>
                  <a:gd name="T1" fmla="*/ 0 h 197"/>
                  <a:gd name="T2" fmla="*/ 43 w 1122"/>
                  <a:gd name="T3" fmla="*/ 23 h 197"/>
                  <a:gd name="T4" fmla="*/ 32 w 1122"/>
                  <a:gd name="T5" fmla="*/ 116 h 197"/>
                  <a:gd name="T6" fmla="*/ 233 w 1122"/>
                  <a:gd name="T7" fmla="*/ 179 h 197"/>
                  <a:gd name="T8" fmla="*/ 544 w 1122"/>
                  <a:gd name="T9" fmla="*/ 196 h 197"/>
                  <a:gd name="T10" fmla="*/ 936 w 1122"/>
                  <a:gd name="T11" fmla="*/ 173 h 197"/>
                  <a:gd name="T12" fmla="*/ 1097 w 1122"/>
                  <a:gd name="T13" fmla="*/ 104 h 197"/>
                  <a:gd name="T14" fmla="*/ 1086 w 1122"/>
                  <a:gd name="T15" fmla="*/ 23 h 197"/>
                  <a:gd name="T16" fmla="*/ 999 w 1122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2" h="197">
                    <a:moveTo>
                      <a:pt x="153" y="0"/>
                    </a:moveTo>
                    <a:cubicBezTo>
                      <a:pt x="108" y="2"/>
                      <a:pt x="63" y="4"/>
                      <a:pt x="43" y="23"/>
                    </a:cubicBezTo>
                    <a:cubicBezTo>
                      <a:pt x="23" y="42"/>
                      <a:pt x="0" y="90"/>
                      <a:pt x="32" y="116"/>
                    </a:cubicBezTo>
                    <a:cubicBezTo>
                      <a:pt x="64" y="142"/>
                      <a:pt x="148" y="166"/>
                      <a:pt x="233" y="179"/>
                    </a:cubicBezTo>
                    <a:cubicBezTo>
                      <a:pt x="318" y="192"/>
                      <a:pt x="427" y="197"/>
                      <a:pt x="544" y="196"/>
                    </a:cubicBezTo>
                    <a:cubicBezTo>
                      <a:pt x="661" y="195"/>
                      <a:pt x="844" y="188"/>
                      <a:pt x="936" y="173"/>
                    </a:cubicBezTo>
                    <a:cubicBezTo>
                      <a:pt x="1028" y="158"/>
                      <a:pt x="1072" y="129"/>
                      <a:pt x="1097" y="104"/>
                    </a:cubicBezTo>
                    <a:cubicBezTo>
                      <a:pt x="1122" y="79"/>
                      <a:pt x="1102" y="40"/>
                      <a:pt x="1086" y="23"/>
                    </a:cubicBezTo>
                    <a:cubicBezTo>
                      <a:pt x="1070" y="6"/>
                      <a:pt x="1017" y="5"/>
                      <a:pt x="999" y="0"/>
                    </a:cubicBezTo>
                  </a:path>
                </a:pathLst>
              </a:custGeom>
              <a:noFill/>
              <a:ln w="3810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83" name="Line 77"/>
            <p:cNvSpPr>
              <a:spLocks noChangeShapeType="1"/>
            </p:cNvSpPr>
            <p:nvPr/>
          </p:nvSpPr>
          <p:spPr bwMode="auto">
            <a:xfrm>
              <a:off x="2175" y="2259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43" name="Group 79"/>
          <p:cNvGrpSpPr>
            <a:grpSpLocks/>
          </p:cNvGrpSpPr>
          <p:nvPr/>
        </p:nvGrpSpPr>
        <p:grpSpPr bwMode="auto">
          <a:xfrm>
            <a:off x="2260600" y="2876550"/>
            <a:ext cx="1781175" cy="314325"/>
            <a:chOff x="1609" y="1623"/>
            <a:chExt cx="1122" cy="198"/>
          </a:xfrm>
        </p:grpSpPr>
        <p:grpSp>
          <p:nvGrpSpPr>
            <p:cNvPr id="25671" name="Group 71"/>
            <p:cNvGrpSpPr>
              <a:grpSpLocks/>
            </p:cNvGrpSpPr>
            <p:nvPr/>
          </p:nvGrpSpPr>
          <p:grpSpPr bwMode="auto">
            <a:xfrm>
              <a:off x="1609" y="1624"/>
              <a:ext cx="1122" cy="197"/>
              <a:chOff x="1609" y="1624"/>
              <a:chExt cx="1122" cy="197"/>
            </a:xfrm>
          </p:grpSpPr>
          <p:grpSp>
            <p:nvGrpSpPr>
              <p:cNvPr id="25673" name="Group 61"/>
              <p:cNvGrpSpPr>
                <a:grpSpLocks/>
              </p:cNvGrpSpPr>
              <p:nvPr/>
            </p:nvGrpSpPr>
            <p:grpSpPr bwMode="auto">
              <a:xfrm>
                <a:off x="1763" y="1818"/>
                <a:ext cx="851" cy="2"/>
                <a:chOff x="1780" y="1847"/>
                <a:chExt cx="851" cy="2"/>
              </a:xfrm>
            </p:grpSpPr>
            <p:sp>
              <p:nvSpPr>
                <p:cNvPr id="25675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583" y="184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6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2448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7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2316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8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2183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9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05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0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917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1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78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74" name="Freeform 70"/>
              <p:cNvSpPr>
                <a:spLocks/>
              </p:cNvSpPr>
              <p:nvPr/>
            </p:nvSpPr>
            <p:spPr bwMode="auto">
              <a:xfrm flipV="1">
                <a:off x="1609" y="1624"/>
                <a:ext cx="1122" cy="197"/>
              </a:xfrm>
              <a:custGeom>
                <a:avLst/>
                <a:gdLst>
                  <a:gd name="T0" fmla="*/ 153 w 1122"/>
                  <a:gd name="T1" fmla="*/ 0 h 197"/>
                  <a:gd name="T2" fmla="*/ 43 w 1122"/>
                  <a:gd name="T3" fmla="*/ 23 h 197"/>
                  <a:gd name="T4" fmla="*/ 32 w 1122"/>
                  <a:gd name="T5" fmla="*/ 116 h 197"/>
                  <a:gd name="T6" fmla="*/ 233 w 1122"/>
                  <a:gd name="T7" fmla="*/ 179 h 197"/>
                  <a:gd name="T8" fmla="*/ 544 w 1122"/>
                  <a:gd name="T9" fmla="*/ 196 h 197"/>
                  <a:gd name="T10" fmla="*/ 936 w 1122"/>
                  <a:gd name="T11" fmla="*/ 173 h 197"/>
                  <a:gd name="T12" fmla="*/ 1097 w 1122"/>
                  <a:gd name="T13" fmla="*/ 104 h 197"/>
                  <a:gd name="T14" fmla="*/ 1086 w 1122"/>
                  <a:gd name="T15" fmla="*/ 23 h 197"/>
                  <a:gd name="T16" fmla="*/ 999 w 1122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2" h="197">
                    <a:moveTo>
                      <a:pt x="153" y="0"/>
                    </a:moveTo>
                    <a:cubicBezTo>
                      <a:pt x="108" y="2"/>
                      <a:pt x="63" y="4"/>
                      <a:pt x="43" y="23"/>
                    </a:cubicBezTo>
                    <a:cubicBezTo>
                      <a:pt x="23" y="42"/>
                      <a:pt x="0" y="90"/>
                      <a:pt x="32" y="116"/>
                    </a:cubicBezTo>
                    <a:cubicBezTo>
                      <a:pt x="64" y="142"/>
                      <a:pt x="148" y="166"/>
                      <a:pt x="233" y="179"/>
                    </a:cubicBezTo>
                    <a:cubicBezTo>
                      <a:pt x="318" y="192"/>
                      <a:pt x="427" y="197"/>
                      <a:pt x="544" y="196"/>
                    </a:cubicBezTo>
                    <a:cubicBezTo>
                      <a:pt x="661" y="195"/>
                      <a:pt x="844" y="188"/>
                      <a:pt x="936" y="173"/>
                    </a:cubicBezTo>
                    <a:cubicBezTo>
                      <a:pt x="1028" y="158"/>
                      <a:pt x="1072" y="129"/>
                      <a:pt x="1097" y="104"/>
                    </a:cubicBezTo>
                    <a:cubicBezTo>
                      <a:pt x="1122" y="79"/>
                      <a:pt x="1102" y="40"/>
                      <a:pt x="1086" y="23"/>
                    </a:cubicBezTo>
                    <a:cubicBezTo>
                      <a:pt x="1070" y="6"/>
                      <a:pt x="1017" y="5"/>
                      <a:pt x="999" y="0"/>
                    </a:cubicBezTo>
                  </a:path>
                </a:pathLst>
              </a:custGeom>
              <a:noFill/>
              <a:ln w="3810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72" name="Line 78"/>
            <p:cNvSpPr>
              <a:spLocks noChangeShapeType="1"/>
            </p:cNvSpPr>
            <p:nvPr/>
          </p:nvSpPr>
          <p:spPr bwMode="auto">
            <a:xfrm>
              <a:off x="2109" y="1623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51" name="Group 87"/>
          <p:cNvGrpSpPr>
            <a:grpSpLocks/>
          </p:cNvGrpSpPr>
          <p:nvPr/>
        </p:nvGrpSpPr>
        <p:grpSpPr bwMode="auto">
          <a:xfrm>
            <a:off x="2144713" y="3502025"/>
            <a:ext cx="2178050" cy="725488"/>
            <a:chOff x="2306" y="2061"/>
            <a:chExt cx="1372" cy="457"/>
          </a:xfrm>
        </p:grpSpPr>
        <p:grpSp>
          <p:nvGrpSpPr>
            <p:cNvPr id="25661" name="Group 45"/>
            <p:cNvGrpSpPr>
              <a:grpSpLocks/>
            </p:cNvGrpSpPr>
            <p:nvPr/>
          </p:nvGrpSpPr>
          <p:grpSpPr bwMode="auto">
            <a:xfrm>
              <a:off x="2578" y="2063"/>
              <a:ext cx="851" cy="2"/>
              <a:chOff x="1780" y="1847"/>
              <a:chExt cx="851" cy="2"/>
            </a:xfrm>
          </p:grpSpPr>
          <p:sp>
            <p:nvSpPr>
              <p:cNvPr id="25664" name="Line 46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5" name="Line 47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6" name="Line 48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7" name="Line 49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8" name="Line 50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9" name="Line 51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0" name="Line 52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62" name="Freeform 82"/>
            <p:cNvSpPr>
              <a:spLocks/>
            </p:cNvSpPr>
            <p:nvPr/>
          </p:nvSpPr>
          <p:spPr bwMode="auto">
            <a:xfrm>
              <a:off x="2306" y="2061"/>
              <a:ext cx="1372" cy="457"/>
            </a:xfrm>
            <a:custGeom>
              <a:avLst/>
              <a:gdLst>
                <a:gd name="T0" fmla="*/ 275 w 1372"/>
                <a:gd name="T1" fmla="*/ 1 h 457"/>
                <a:gd name="T2" fmla="*/ 96 w 1372"/>
                <a:gd name="T3" fmla="*/ 30 h 457"/>
                <a:gd name="T4" fmla="*/ 10 w 1372"/>
                <a:gd name="T5" fmla="*/ 145 h 457"/>
                <a:gd name="T6" fmla="*/ 34 w 1372"/>
                <a:gd name="T7" fmla="*/ 258 h 457"/>
                <a:gd name="T8" fmla="*/ 206 w 1372"/>
                <a:gd name="T9" fmla="*/ 375 h 457"/>
                <a:gd name="T10" fmla="*/ 671 w 1372"/>
                <a:gd name="T11" fmla="*/ 455 h 457"/>
                <a:gd name="T12" fmla="*/ 1171 w 1372"/>
                <a:gd name="T13" fmla="*/ 387 h 457"/>
                <a:gd name="T14" fmla="*/ 1353 w 1372"/>
                <a:gd name="T15" fmla="*/ 213 h 457"/>
                <a:gd name="T16" fmla="*/ 1285 w 1372"/>
                <a:gd name="T17" fmla="*/ 46 h 457"/>
                <a:gd name="T18" fmla="*/ 1118 w 1372"/>
                <a:gd name="T19" fmla="*/ 0 h 4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2" h="457">
                  <a:moveTo>
                    <a:pt x="275" y="1"/>
                  </a:moveTo>
                  <a:cubicBezTo>
                    <a:pt x="245" y="6"/>
                    <a:pt x="140" y="6"/>
                    <a:pt x="96" y="30"/>
                  </a:cubicBezTo>
                  <a:cubicBezTo>
                    <a:pt x="52" y="54"/>
                    <a:pt x="20" y="107"/>
                    <a:pt x="10" y="145"/>
                  </a:cubicBezTo>
                  <a:cubicBezTo>
                    <a:pt x="0" y="183"/>
                    <a:pt x="1" y="220"/>
                    <a:pt x="34" y="258"/>
                  </a:cubicBezTo>
                  <a:cubicBezTo>
                    <a:pt x="67" y="296"/>
                    <a:pt x="100" y="342"/>
                    <a:pt x="206" y="375"/>
                  </a:cubicBezTo>
                  <a:cubicBezTo>
                    <a:pt x="312" y="408"/>
                    <a:pt x="510" y="453"/>
                    <a:pt x="671" y="455"/>
                  </a:cubicBezTo>
                  <a:cubicBezTo>
                    <a:pt x="832" y="457"/>
                    <a:pt x="1057" y="427"/>
                    <a:pt x="1171" y="387"/>
                  </a:cubicBezTo>
                  <a:cubicBezTo>
                    <a:pt x="1285" y="347"/>
                    <a:pt x="1334" y="270"/>
                    <a:pt x="1353" y="213"/>
                  </a:cubicBezTo>
                  <a:cubicBezTo>
                    <a:pt x="1372" y="156"/>
                    <a:pt x="1324" y="81"/>
                    <a:pt x="1285" y="46"/>
                  </a:cubicBezTo>
                  <a:cubicBezTo>
                    <a:pt x="1246" y="11"/>
                    <a:pt x="1153" y="10"/>
                    <a:pt x="1118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83"/>
            <p:cNvSpPr>
              <a:spLocks noChangeShapeType="1"/>
            </p:cNvSpPr>
            <p:nvPr/>
          </p:nvSpPr>
          <p:spPr bwMode="auto">
            <a:xfrm>
              <a:off x="2991" y="2517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50" name="Group 86"/>
          <p:cNvGrpSpPr>
            <a:grpSpLocks/>
          </p:cNvGrpSpPr>
          <p:nvPr/>
        </p:nvGrpSpPr>
        <p:grpSpPr bwMode="auto">
          <a:xfrm>
            <a:off x="2098675" y="2522538"/>
            <a:ext cx="2178050" cy="725487"/>
            <a:chOff x="2277" y="1444"/>
            <a:chExt cx="1372" cy="457"/>
          </a:xfrm>
        </p:grpSpPr>
        <p:grpSp>
          <p:nvGrpSpPr>
            <p:cNvPr id="25651" name="Group 20"/>
            <p:cNvGrpSpPr>
              <a:grpSpLocks/>
            </p:cNvGrpSpPr>
            <p:nvPr/>
          </p:nvGrpSpPr>
          <p:grpSpPr bwMode="auto">
            <a:xfrm>
              <a:off x="2550" y="1897"/>
              <a:ext cx="851" cy="2"/>
              <a:chOff x="1780" y="1847"/>
              <a:chExt cx="851" cy="2"/>
            </a:xfrm>
          </p:grpSpPr>
          <p:sp>
            <p:nvSpPr>
              <p:cNvPr id="25654" name="Line 13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5" name="Line 14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6" name="Line 15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7" name="Line 16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8" name="Line 17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9" name="Line 18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0" name="Line 19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52" name="Freeform 84"/>
            <p:cNvSpPr>
              <a:spLocks/>
            </p:cNvSpPr>
            <p:nvPr/>
          </p:nvSpPr>
          <p:spPr bwMode="auto">
            <a:xfrm flipV="1">
              <a:off x="2277" y="1444"/>
              <a:ext cx="1372" cy="457"/>
            </a:xfrm>
            <a:custGeom>
              <a:avLst/>
              <a:gdLst>
                <a:gd name="T0" fmla="*/ 275 w 1372"/>
                <a:gd name="T1" fmla="*/ 1 h 457"/>
                <a:gd name="T2" fmla="*/ 96 w 1372"/>
                <a:gd name="T3" fmla="*/ 30 h 457"/>
                <a:gd name="T4" fmla="*/ 10 w 1372"/>
                <a:gd name="T5" fmla="*/ 145 h 457"/>
                <a:gd name="T6" fmla="*/ 34 w 1372"/>
                <a:gd name="T7" fmla="*/ 258 h 457"/>
                <a:gd name="T8" fmla="*/ 206 w 1372"/>
                <a:gd name="T9" fmla="*/ 375 h 457"/>
                <a:gd name="T10" fmla="*/ 671 w 1372"/>
                <a:gd name="T11" fmla="*/ 455 h 457"/>
                <a:gd name="T12" fmla="*/ 1171 w 1372"/>
                <a:gd name="T13" fmla="*/ 387 h 457"/>
                <a:gd name="T14" fmla="*/ 1353 w 1372"/>
                <a:gd name="T15" fmla="*/ 213 h 457"/>
                <a:gd name="T16" fmla="*/ 1285 w 1372"/>
                <a:gd name="T17" fmla="*/ 46 h 457"/>
                <a:gd name="T18" fmla="*/ 1118 w 1372"/>
                <a:gd name="T19" fmla="*/ 0 h 4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2" h="457">
                  <a:moveTo>
                    <a:pt x="275" y="1"/>
                  </a:moveTo>
                  <a:cubicBezTo>
                    <a:pt x="245" y="6"/>
                    <a:pt x="140" y="6"/>
                    <a:pt x="96" y="30"/>
                  </a:cubicBezTo>
                  <a:cubicBezTo>
                    <a:pt x="52" y="54"/>
                    <a:pt x="20" y="107"/>
                    <a:pt x="10" y="145"/>
                  </a:cubicBezTo>
                  <a:cubicBezTo>
                    <a:pt x="0" y="183"/>
                    <a:pt x="1" y="220"/>
                    <a:pt x="34" y="258"/>
                  </a:cubicBezTo>
                  <a:cubicBezTo>
                    <a:pt x="67" y="296"/>
                    <a:pt x="100" y="342"/>
                    <a:pt x="206" y="375"/>
                  </a:cubicBezTo>
                  <a:cubicBezTo>
                    <a:pt x="312" y="408"/>
                    <a:pt x="510" y="453"/>
                    <a:pt x="671" y="455"/>
                  </a:cubicBezTo>
                  <a:cubicBezTo>
                    <a:pt x="832" y="457"/>
                    <a:pt x="1057" y="427"/>
                    <a:pt x="1171" y="387"/>
                  </a:cubicBezTo>
                  <a:cubicBezTo>
                    <a:pt x="1285" y="347"/>
                    <a:pt x="1334" y="270"/>
                    <a:pt x="1353" y="213"/>
                  </a:cubicBezTo>
                  <a:cubicBezTo>
                    <a:pt x="1372" y="156"/>
                    <a:pt x="1324" y="81"/>
                    <a:pt x="1285" y="46"/>
                  </a:cubicBezTo>
                  <a:cubicBezTo>
                    <a:pt x="1246" y="11"/>
                    <a:pt x="1153" y="10"/>
                    <a:pt x="1118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85"/>
            <p:cNvSpPr>
              <a:spLocks noChangeShapeType="1"/>
            </p:cNvSpPr>
            <p:nvPr/>
          </p:nvSpPr>
          <p:spPr bwMode="auto">
            <a:xfrm>
              <a:off x="2857" y="1452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61" name="Group 97"/>
          <p:cNvGrpSpPr>
            <a:grpSpLocks/>
          </p:cNvGrpSpPr>
          <p:nvPr/>
        </p:nvGrpSpPr>
        <p:grpSpPr bwMode="auto">
          <a:xfrm>
            <a:off x="1822450" y="2827338"/>
            <a:ext cx="2806700" cy="485775"/>
            <a:chOff x="2103" y="1636"/>
            <a:chExt cx="1768" cy="306"/>
          </a:xfrm>
        </p:grpSpPr>
        <p:grpSp>
          <p:nvGrpSpPr>
            <p:cNvPr id="25639" name="Group 21"/>
            <p:cNvGrpSpPr>
              <a:grpSpLocks/>
            </p:cNvGrpSpPr>
            <p:nvPr/>
          </p:nvGrpSpPr>
          <p:grpSpPr bwMode="auto">
            <a:xfrm>
              <a:off x="2563" y="1940"/>
              <a:ext cx="851" cy="2"/>
              <a:chOff x="1780" y="1847"/>
              <a:chExt cx="851" cy="2"/>
            </a:xfrm>
          </p:grpSpPr>
          <p:sp>
            <p:nvSpPr>
              <p:cNvPr id="25644" name="Line 22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5" name="Line 23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6" name="Line 24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7" name="Line 25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8" name="Line 26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9" name="Line 27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0" name="Line 28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40" name="Freeform 88"/>
            <p:cNvSpPr>
              <a:spLocks/>
            </p:cNvSpPr>
            <p:nvPr/>
          </p:nvSpPr>
          <p:spPr bwMode="auto">
            <a:xfrm>
              <a:off x="3410" y="1636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89"/>
            <p:cNvSpPr>
              <a:spLocks/>
            </p:cNvSpPr>
            <p:nvPr/>
          </p:nvSpPr>
          <p:spPr bwMode="auto">
            <a:xfrm flipH="1">
              <a:off x="2103" y="1636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92"/>
            <p:cNvSpPr>
              <a:spLocks noChangeShapeType="1"/>
            </p:cNvSpPr>
            <p:nvPr/>
          </p:nvSpPr>
          <p:spPr bwMode="auto">
            <a:xfrm rot="17630135" flipH="1">
              <a:off x="3797" y="1693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93"/>
            <p:cNvSpPr>
              <a:spLocks noChangeShapeType="1"/>
            </p:cNvSpPr>
            <p:nvPr/>
          </p:nvSpPr>
          <p:spPr bwMode="auto">
            <a:xfrm rot="3818577" flipH="1">
              <a:off x="2086" y="1698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60" name="Group 96"/>
          <p:cNvGrpSpPr>
            <a:grpSpLocks/>
          </p:cNvGrpSpPr>
          <p:nvPr/>
        </p:nvGrpSpPr>
        <p:grpSpPr bwMode="auto">
          <a:xfrm>
            <a:off x="1858963" y="3430588"/>
            <a:ext cx="2797175" cy="493712"/>
            <a:chOff x="2126" y="2016"/>
            <a:chExt cx="1762" cy="311"/>
          </a:xfrm>
        </p:grpSpPr>
        <p:grpSp>
          <p:nvGrpSpPr>
            <p:cNvPr id="25627" name="Group 37"/>
            <p:cNvGrpSpPr>
              <a:grpSpLocks/>
            </p:cNvGrpSpPr>
            <p:nvPr/>
          </p:nvGrpSpPr>
          <p:grpSpPr bwMode="auto">
            <a:xfrm>
              <a:off x="2577" y="2020"/>
              <a:ext cx="851" cy="2"/>
              <a:chOff x="1780" y="1847"/>
              <a:chExt cx="851" cy="2"/>
            </a:xfrm>
          </p:grpSpPr>
          <p:sp>
            <p:nvSpPr>
              <p:cNvPr id="25632" name="Line 38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Line 39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4" name="Line 40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Line 41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Line 42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Line 43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Line 44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8" name="Freeform 90"/>
            <p:cNvSpPr>
              <a:spLocks/>
            </p:cNvSpPr>
            <p:nvPr/>
          </p:nvSpPr>
          <p:spPr bwMode="auto">
            <a:xfrm flipV="1">
              <a:off x="3427" y="2016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91"/>
            <p:cNvSpPr>
              <a:spLocks/>
            </p:cNvSpPr>
            <p:nvPr/>
          </p:nvSpPr>
          <p:spPr bwMode="auto">
            <a:xfrm flipH="1" flipV="1">
              <a:off x="2126" y="2022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94"/>
            <p:cNvSpPr>
              <a:spLocks noChangeShapeType="1"/>
            </p:cNvSpPr>
            <p:nvPr/>
          </p:nvSpPr>
          <p:spPr bwMode="auto">
            <a:xfrm rot="3969865" flipH="1" flipV="1">
              <a:off x="3816" y="2266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95"/>
            <p:cNvSpPr>
              <a:spLocks noChangeShapeType="1"/>
            </p:cNvSpPr>
            <p:nvPr/>
          </p:nvSpPr>
          <p:spPr bwMode="auto">
            <a:xfrm rot="-3818577" flipH="1" flipV="1">
              <a:off x="2105" y="2271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63" name="Group 99"/>
          <p:cNvGrpSpPr>
            <a:grpSpLocks/>
          </p:cNvGrpSpPr>
          <p:nvPr/>
        </p:nvGrpSpPr>
        <p:grpSpPr bwMode="auto">
          <a:xfrm>
            <a:off x="1851025" y="3375025"/>
            <a:ext cx="2776538" cy="9525"/>
            <a:chOff x="2121" y="1981"/>
            <a:chExt cx="1749" cy="6"/>
          </a:xfrm>
        </p:grpSpPr>
        <p:sp>
          <p:nvSpPr>
            <p:cNvPr id="25618" name="Line 30"/>
            <p:cNvSpPr>
              <a:spLocks noChangeShapeType="1"/>
            </p:cNvSpPr>
            <p:nvPr/>
          </p:nvSpPr>
          <p:spPr bwMode="auto">
            <a:xfrm flipH="1">
              <a:off x="3373" y="1983"/>
              <a:ext cx="49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31"/>
            <p:cNvSpPr>
              <a:spLocks noChangeShapeType="1"/>
            </p:cNvSpPr>
            <p:nvPr/>
          </p:nvSpPr>
          <p:spPr bwMode="auto">
            <a:xfrm flipH="1">
              <a:off x="3238" y="1985"/>
              <a:ext cx="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32"/>
            <p:cNvSpPr>
              <a:spLocks noChangeShapeType="1"/>
            </p:cNvSpPr>
            <p:nvPr/>
          </p:nvSpPr>
          <p:spPr bwMode="auto">
            <a:xfrm flipH="1">
              <a:off x="3106" y="1985"/>
              <a:ext cx="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33"/>
            <p:cNvSpPr>
              <a:spLocks noChangeShapeType="1"/>
            </p:cNvSpPr>
            <p:nvPr/>
          </p:nvSpPr>
          <p:spPr bwMode="auto">
            <a:xfrm flipH="1">
              <a:off x="2973" y="1985"/>
              <a:ext cx="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34"/>
            <p:cNvSpPr>
              <a:spLocks noChangeShapeType="1"/>
            </p:cNvSpPr>
            <p:nvPr/>
          </p:nvSpPr>
          <p:spPr bwMode="auto">
            <a:xfrm flipH="1">
              <a:off x="2840" y="1985"/>
              <a:ext cx="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35"/>
            <p:cNvSpPr>
              <a:spLocks noChangeShapeType="1"/>
            </p:cNvSpPr>
            <p:nvPr/>
          </p:nvSpPr>
          <p:spPr bwMode="auto">
            <a:xfrm flipH="1">
              <a:off x="2707" y="1985"/>
              <a:ext cx="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36"/>
            <p:cNvSpPr>
              <a:spLocks noChangeShapeType="1"/>
            </p:cNvSpPr>
            <p:nvPr/>
          </p:nvSpPr>
          <p:spPr bwMode="auto">
            <a:xfrm flipH="1">
              <a:off x="2121" y="1985"/>
              <a:ext cx="541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81"/>
            <p:cNvSpPr>
              <a:spLocks noChangeShapeType="1"/>
            </p:cNvSpPr>
            <p:nvPr/>
          </p:nvSpPr>
          <p:spPr bwMode="auto">
            <a:xfrm>
              <a:off x="2150" y="1987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98"/>
            <p:cNvSpPr>
              <a:spLocks noChangeShapeType="1"/>
            </p:cNvSpPr>
            <p:nvPr/>
          </p:nvSpPr>
          <p:spPr bwMode="auto">
            <a:xfrm>
              <a:off x="3756" y="1981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4165" name="Text Box 101"/>
          <p:cNvSpPr txBox="1">
            <a:spLocks noChangeArrowheads="1"/>
          </p:cNvSpPr>
          <p:nvPr/>
        </p:nvSpPr>
        <p:spPr bwMode="auto">
          <a:xfrm>
            <a:off x="1435100" y="3165475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/>
              <a:t>N</a:t>
            </a:r>
          </a:p>
        </p:txBody>
      </p:sp>
      <p:sp>
        <p:nvSpPr>
          <p:cNvPr id="984166" name="Text Box 102"/>
          <p:cNvSpPr txBox="1">
            <a:spLocks noChangeArrowheads="1"/>
          </p:cNvSpPr>
          <p:nvPr/>
        </p:nvSpPr>
        <p:spPr bwMode="auto">
          <a:xfrm>
            <a:off x="4602163" y="315595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/>
              <a:t>S</a:t>
            </a:r>
          </a:p>
        </p:txBody>
      </p:sp>
      <p:sp>
        <p:nvSpPr>
          <p:cNvPr id="9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4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8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984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984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984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984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984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984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984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4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4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4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4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4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84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84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4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8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8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8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8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4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8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8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140" grpId="0" animBg="1"/>
      <p:bldP spid="984165" grpId="0"/>
      <p:bldP spid="9841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81" name="Rectangle 13"/>
          <p:cNvSpPr>
            <a:spLocks noChangeArrowheads="1"/>
          </p:cNvSpPr>
          <p:nvPr/>
        </p:nvSpPr>
        <p:spPr bwMode="auto">
          <a:xfrm>
            <a:off x="687388" y="1958975"/>
            <a:ext cx="7772400" cy="48990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273175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44675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39975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835275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2924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7496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068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6640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PRACTICE: In the solenoid shown                                      label the north and south poles.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SOLUTION: Use the RHR for solenoids.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Grasp the solenoid with your right hand in such a way that your fingers curl in the direction of the current.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Your extended thumb points in the direction of the B-field which points the same way a north pole does.</a:t>
            </a:r>
          </a:p>
        </p:txBody>
      </p:sp>
      <p:sp>
        <p:nvSpPr>
          <p:cNvPr id="979982" name="Freeform 14"/>
          <p:cNvSpPr>
            <a:spLocks/>
          </p:cNvSpPr>
          <p:nvPr/>
        </p:nvSpPr>
        <p:spPr bwMode="auto">
          <a:xfrm>
            <a:off x="4800600" y="2293938"/>
            <a:ext cx="3560763" cy="1997075"/>
          </a:xfrm>
          <a:custGeom>
            <a:avLst/>
            <a:gdLst>
              <a:gd name="T0" fmla="*/ 2147483647 w 2243"/>
              <a:gd name="T1" fmla="*/ 2147483647 h 1258"/>
              <a:gd name="T2" fmla="*/ 2147483647 w 2243"/>
              <a:gd name="T3" fmla="*/ 0 h 1258"/>
              <a:gd name="T4" fmla="*/ 2147483647 w 2243"/>
              <a:gd name="T5" fmla="*/ 2147483647 h 1258"/>
              <a:gd name="T6" fmla="*/ 2147483647 w 2243"/>
              <a:gd name="T7" fmla="*/ 2147483647 h 1258"/>
              <a:gd name="T8" fmla="*/ 0 w 2243"/>
              <a:gd name="T9" fmla="*/ 2147483647 h 1258"/>
              <a:gd name="T10" fmla="*/ 2147483647 w 2243"/>
              <a:gd name="T11" fmla="*/ 2147483647 h 12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43" h="1258">
                <a:moveTo>
                  <a:pt x="136" y="492"/>
                </a:moveTo>
                <a:lnTo>
                  <a:pt x="1121" y="0"/>
                </a:lnTo>
                <a:lnTo>
                  <a:pt x="2243" y="659"/>
                </a:lnTo>
                <a:lnTo>
                  <a:pt x="1190" y="1258"/>
                </a:lnTo>
                <a:lnTo>
                  <a:pt x="0" y="560"/>
                </a:lnTo>
                <a:lnTo>
                  <a:pt x="136" y="4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540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i="1">
                <a:solidFill>
                  <a:srgbClr val="333399"/>
                </a:solidFill>
              </a:rPr>
              <a:t>Solving problems involving magnetic fields</a:t>
            </a:r>
          </a:p>
        </p:txBody>
      </p:sp>
      <p:pic>
        <p:nvPicPr>
          <p:cNvPr id="97997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8500" y="3592513"/>
            <a:ext cx="419100" cy="36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9980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6150" y="2789238"/>
            <a:ext cx="365125" cy="29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9983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6050" y="2370138"/>
            <a:ext cx="2752725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9984" name="Line 16"/>
          <p:cNvSpPr>
            <a:spLocks noChangeShapeType="1"/>
          </p:cNvSpPr>
          <p:nvPr/>
        </p:nvSpPr>
        <p:spPr bwMode="auto">
          <a:xfrm flipH="1">
            <a:off x="5953125" y="3393849"/>
            <a:ext cx="431800" cy="252412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7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9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9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9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9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9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79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9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9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99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79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79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9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9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9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9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82" grpId="0" animBg="1"/>
      <p:bldP spid="9799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ChangeArrowheads="1"/>
          </p:cNvSpPr>
          <p:nvPr/>
        </p:nvSpPr>
        <p:spPr bwMode="auto">
          <a:xfrm>
            <a:off x="687388" y="1960563"/>
            <a:ext cx="7772400" cy="48974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273175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44675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39975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835275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2924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7496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068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6640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PRACTICE: The north and south                                         poles are labeled in the solenoid.                                           Sketch in the current, both                                                 entering and leaving the solenoid.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SOLUTION: Use the RHR for solenoids.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Grasp the solenoid with your right hand in such a way that your extended thumb points in the direction of the north pole.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Your curled fingers point in the direction of the current through the loops of the solenoid.</a:t>
            </a:r>
          </a:p>
        </p:txBody>
      </p:sp>
      <p:pic>
        <p:nvPicPr>
          <p:cNvPr id="98202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1213" y="3125788"/>
            <a:ext cx="365125" cy="29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2027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169801">
            <a:off x="6640513" y="2789238"/>
            <a:ext cx="13430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54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  <a:latin typeface="+mn-lt"/>
              </a:rPr>
              <a:t>Solving problems involving magnetic fields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	</a:t>
            </a:r>
          </a:p>
        </p:txBody>
      </p:sp>
      <p:pic>
        <p:nvPicPr>
          <p:cNvPr id="982022" name="Picture 6" descr="220px-Solenoid,_air_core,_insulated,_20_turns,_(shaded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8838" y="2649538"/>
            <a:ext cx="20955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2028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169545">
            <a:off x="6385718" y="2913857"/>
            <a:ext cx="11033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2029" name="Arc 13"/>
          <p:cNvSpPr>
            <a:spLocks/>
          </p:cNvSpPr>
          <p:nvPr/>
        </p:nvSpPr>
        <p:spPr bwMode="auto">
          <a:xfrm rot="7621824" flipH="1" flipV="1">
            <a:off x="6365876" y="3171825"/>
            <a:ext cx="785812" cy="312737"/>
          </a:xfrm>
          <a:custGeom>
            <a:avLst/>
            <a:gdLst>
              <a:gd name="T0" fmla="*/ 0 w 33136"/>
              <a:gd name="T1" fmla="*/ 132625760 h 22151"/>
              <a:gd name="T2" fmla="*/ 2147483647 w 33136"/>
              <a:gd name="T3" fmla="*/ 880110279 h 22151"/>
              <a:gd name="T4" fmla="*/ 2147483647 w 33136"/>
              <a:gd name="T5" fmla="*/ 858218294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136" h="22151" fill="none" extrusionOk="0">
                <a:moveTo>
                  <a:pt x="0" y="3338"/>
                </a:moveTo>
                <a:cubicBezTo>
                  <a:pt x="3452" y="1157"/>
                  <a:pt x="7452" y="-1"/>
                  <a:pt x="11536" y="0"/>
                </a:cubicBezTo>
                <a:cubicBezTo>
                  <a:pt x="23465" y="0"/>
                  <a:pt x="33136" y="9670"/>
                  <a:pt x="33136" y="21600"/>
                </a:cubicBezTo>
                <a:cubicBezTo>
                  <a:pt x="33136" y="21783"/>
                  <a:pt x="33133" y="21967"/>
                  <a:pt x="33128" y="22150"/>
                </a:cubicBezTo>
              </a:path>
              <a:path w="33136" h="22151" stroke="0" extrusionOk="0">
                <a:moveTo>
                  <a:pt x="0" y="3338"/>
                </a:moveTo>
                <a:cubicBezTo>
                  <a:pt x="3452" y="1157"/>
                  <a:pt x="7452" y="-1"/>
                  <a:pt x="11536" y="0"/>
                </a:cubicBezTo>
                <a:cubicBezTo>
                  <a:pt x="23465" y="0"/>
                  <a:pt x="33136" y="9670"/>
                  <a:pt x="33136" y="21600"/>
                </a:cubicBezTo>
                <a:cubicBezTo>
                  <a:pt x="33136" y="21783"/>
                  <a:pt x="33133" y="21967"/>
                  <a:pt x="33128" y="22150"/>
                </a:cubicBezTo>
                <a:lnTo>
                  <a:pt x="11536" y="21600"/>
                </a:lnTo>
                <a:lnTo>
                  <a:pt x="0" y="333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2032" name="Group 16"/>
          <p:cNvGrpSpPr>
            <a:grpSpLocks/>
          </p:cNvGrpSpPr>
          <p:nvPr/>
        </p:nvGrpSpPr>
        <p:grpSpPr bwMode="auto">
          <a:xfrm>
            <a:off x="6351588" y="2233613"/>
            <a:ext cx="365125" cy="522287"/>
            <a:chOff x="4449" y="1217"/>
            <a:chExt cx="230" cy="329"/>
          </a:xfrm>
        </p:grpSpPr>
        <p:sp>
          <p:nvSpPr>
            <p:cNvPr id="27666" name="Line 14"/>
            <p:cNvSpPr>
              <a:spLocks noChangeShapeType="1"/>
            </p:cNvSpPr>
            <p:nvPr/>
          </p:nvSpPr>
          <p:spPr bwMode="auto">
            <a:xfrm>
              <a:off x="4449" y="1220"/>
              <a:ext cx="0" cy="32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Text Box 15"/>
            <p:cNvSpPr txBox="1">
              <a:spLocks noChangeArrowheads="1"/>
            </p:cNvSpPr>
            <p:nvPr/>
          </p:nvSpPr>
          <p:spPr bwMode="auto">
            <a:xfrm>
              <a:off x="4467" y="1217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/>
                <a:t>I</a:t>
              </a:r>
            </a:p>
          </p:txBody>
        </p:sp>
      </p:grpSp>
      <p:grpSp>
        <p:nvGrpSpPr>
          <p:cNvPr id="982036" name="Group 20"/>
          <p:cNvGrpSpPr>
            <a:grpSpLocks/>
          </p:cNvGrpSpPr>
          <p:nvPr/>
        </p:nvGrpSpPr>
        <p:grpSpPr bwMode="auto">
          <a:xfrm>
            <a:off x="7629525" y="2957513"/>
            <a:ext cx="365125" cy="522287"/>
            <a:chOff x="5254" y="1582"/>
            <a:chExt cx="230" cy="329"/>
          </a:xfrm>
        </p:grpSpPr>
        <p:sp>
          <p:nvSpPr>
            <p:cNvPr id="27664" name="Line 18"/>
            <p:cNvSpPr>
              <a:spLocks noChangeShapeType="1"/>
            </p:cNvSpPr>
            <p:nvPr/>
          </p:nvSpPr>
          <p:spPr bwMode="auto">
            <a:xfrm>
              <a:off x="5254" y="1585"/>
              <a:ext cx="0" cy="32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Text Box 19"/>
            <p:cNvSpPr txBox="1">
              <a:spLocks noChangeArrowheads="1"/>
            </p:cNvSpPr>
            <p:nvPr/>
          </p:nvSpPr>
          <p:spPr bwMode="auto">
            <a:xfrm>
              <a:off x="5272" y="158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/>
                <a:t>I</a:t>
              </a:r>
            </a:p>
          </p:txBody>
        </p:sp>
      </p:grpSp>
      <p:sp>
        <p:nvSpPr>
          <p:cNvPr id="982037" name="Arc 21"/>
          <p:cNvSpPr>
            <a:spLocks/>
          </p:cNvSpPr>
          <p:nvPr/>
        </p:nvSpPr>
        <p:spPr bwMode="auto">
          <a:xfrm rot="5400000" flipH="1" flipV="1">
            <a:off x="6071395" y="3332956"/>
            <a:ext cx="373062" cy="250825"/>
          </a:xfrm>
          <a:custGeom>
            <a:avLst/>
            <a:gdLst>
              <a:gd name="T0" fmla="*/ 0 w 22218"/>
              <a:gd name="T1" fmla="*/ 8854854 h 21600"/>
              <a:gd name="T2" fmla="*/ 1766093960 w 22218"/>
              <a:gd name="T3" fmla="*/ 166556765 h 21600"/>
              <a:gd name="T4" fmla="*/ 362470885 w 22218"/>
              <a:gd name="T5" fmla="*/ 39275524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18" h="21600" fill="none" extrusionOk="0">
                <a:moveTo>
                  <a:pt x="-1" y="486"/>
                </a:moveTo>
                <a:cubicBezTo>
                  <a:pt x="1498" y="163"/>
                  <a:pt x="3027" y="-1"/>
                  <a:pt x="4560" y="0"/>
                </a:cubicBezTo>
                <a:cubicBezTo>
                  <a:pt x="11585" y="0"/>
                  <a:pt x="18171" y="3416"/>
                  <a:pt x="22218" y="9159"/>
                </a:cubicBezTo>
              </a:path>
              <a:path w="22218" h="21600" stroke="0" extrusionOk="0">
                <a:moveTo>
                  <a:pt x="-1" y="486"/>
                </a:moveTo>
                <a:cubicBezTo>
                  <a:pt x="1498" y="163"/>
                  <a:pt x="3027" y="-1"/>
                  <a:pt x="4560" y="0"/>
                </a:cubicBezTo>
                <a:cubicBezTo>
                  <a:pt x="11585" y="0"/>
                  <a:pt x="18171" y="3416"/>
                  <a:pt x="22218" y="9159"/>
                </a:cubicBezTo>
                <a:lnTo>
                  <a:pt x="4560" y="21600"/>
                </a:lnTo>
                <a:lnTo>
                  <a:pt x="-1" y="48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2038" name="Arc 22"/>
          <p:cNvSpPr>
            <a:spLocks/>
          </p:cNvSpPr>
          <p:nvPr/>
        </p:nvSpPr>
        <p:spPr bwMode="auto">
          <a:xfrm rot="5400000" flipH="1" flipV="1">
            <a:off x="7295357" y="3983831"/>
            <a:ext cx="423862" cy="250825"/>
          </a:xfrm>
          <a:custGeom>
            <a:avLst/>
            <a:gdLst>
              <a:gd name="T0" fmla="*/ 0 w 25240"/>
              <a:gd name="T1" fmla="*/ 8854854 h 21600"/>
              <a:gd name="T2" fmla="*/ 2007400172 w 25240"/>
              <a:gd name="T3" fmla="*/ 279384364 h 21600"/>
              <a:gd name="T4" fmla="*/ 362666016 w 25240"/>
              <a:gd name="T5" fmla="*/ 39275524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240" h="21600" fill="none" extrusionOk="0">
                <a:moveTo>
                  <a:pt x="-1" y="486"/>
                </a:moveTo>
                <a:cubicBezTo>
                  <a:pt x="1498" y="163"/>
                  <a:pt x="3027" y="-1"/>
                  <a:pt x="4560" y="0"/>
                </a:cubicBezTo>
                <a:cubicBezTo>
                  <a:pt x="14087" y="0"/>
                  <a:pt x="22490" y="6242"/>
                  <a:pt x="25240" y="15364"/>
                </a:cubicBezTo>
              </a:path>
              <a:path w="25240" h="21600" stroke="0" extrusionOk="0">
                <a:moveTo>
                  <a:pt x="-1" y="486"/>
                </a:moveTo>
                <a:cubicBezTo>
                  <a:pt x="1498" y="163"/>
                  <a:pt x="3027" y="-1"/>
                  <a:pt x="4560" y="0"/>
                </a:cubicBezTo>
                <a:cubicBezTo>
                  <a:pt x="14087" y="0"/>
                  <a:pt x="22490" y="6242"/>
                  <a:pt x="25240" y="15364"/>
                </a:cubicBezTo>
                <a:lnTo>
                  <a:pt x="4560" y="21600"/>
                </a:lnTo>
                <a:lnTo>
                  <a:pt x="-1" y="48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2039" name="Arc 23"/>
          <p:cNvSpPr>
            <a:spLocks/>
          </p:cNvSpPr>
          <p:nvPr/>
        </p:nvSpPr>
        <p:spPr bwMode="auto">
          <a:xfrm rot="-5183782" flipH="1" flipV="1">
            <a:off x="7506495" y="4072731"/>
            <a:ext cx="423862" cy="250825"/>
          </a:xfrm>
          <a:custGeom>
            <a:avLst/>
            <a:gdLst>
              <a:gd name="T0" fmla="*/ 0 w 25240"/>
              <a:gd name="T1" fmla="*/ 8854854 h 21600"/>
              <a:gd name="T2" fmla="*/ 2007400172 w 25240"/>
              <a:gd name="T3" fmla="*/ 279384364 h 21600"/>
              <a:gd name="T4" fmla="*/ 362666016 w 25240"/>
              <a:gd name="T5" fmla="*/ 39275524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240" h="21600" fill="none" extrusionOk="0">
                <a:moveTo>
                  <a:pt x="-1" y="486"/>
                </a:moveTo>
                <a:cubicBezTo>
                  <a:pt x="1498" y="163"/>
                  <a:pt x="3027" y="-1"/>
                  <a:pt x="4560" y="0"/>
                </a:cubicBezTo>
                <a:cubicBezTo>
                  <a:pt x="14087" y="0"/>
                  <a:pt x="22490" y="6242"/>
                  <a:pt x="25240" y="15364"/>
                </a:cubicBezTo>
              </a:path>
              <a:path w="25240" h="21600" stroke="0" extrusionOk="0">
                <a:moveTo>
                  <a:pt x="-1" y="486"/>
                </a:moveTo>
                <a:cubicBezTo>
                  <a:pt x="1498" y="163"/>
                  <a:pt x="3027" y="-1"/>
                  <a:pt x="4560" y="0"/>
                </a:cubicBezTo>
                <a:cubicBezTo>
                  <a:pt x="14087" y="0"/>
                  <a:pt x="22490" y="6242"/>
                  <a:pt x="25240" y="15364"/>
                </a:cubicBezTo>
                <a:lnTo>
                  <a:pt x="4560" y="21600"/>
                </a:lnTo>
                <a:lnTo>
                  <a:pt x="-1" y="48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82023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8563" y="4060825"/>
            <a:ext cx="419100" cy="36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2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2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2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2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2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2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82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82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2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82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82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82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82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82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82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82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82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82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82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29" grpId="0" animBg="1"/>
      <p:bldP spid="982037" grpId="0" animBg="1"/>
      <p:bldP spid="982038" grpId="0" animBg="1"/>
      <p:bldP spid="9820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2895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Determining the force on a charge moving in a B-field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Since a moving charge produces a magnetic field it should come as no surprise that a moving charge placed in an external magnetic field will feel a magnetic force. (</a:t>
            </a:r>
            <a:r>
              <a:rPr lang="en-US" altLang="en-US" sz="2400" dirty="0" smtClean="0">
                <a:solidFill>
                  <a:schemeClr val="hlink"/>
                </a:solidFill>
                <a:latin typeface="+mn-lt"/>
                <a:cs typeface="Times New Roman" pitchFamily="18" charset="0"/>
              </a:rPr>
              <a:t>Because of the pole law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Furthermore, a stationary charge in a magnetic field will feel no magnetic force because the charge will not have its own magnetic field.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 fact, the force </a:t>
            </a:r>
            <a:r>
              <a:rPr lang="en-US" alt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felt by a charge </a:t>
            </a:r>
            <a:r>
              <a:rPr lang="en-US" alt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q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traveling at velocity </a:t>
            </a:r>
            <a:r>
              <a:rPr lang="en-US" alt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v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through a B-field of strength </a:t>
            </a:r>
            <a:r>
              <a:rPr lang="en-US" alt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is given by 	</a:t>
            </a:r>
          </a:p>
        </p:txBody>
      </p:sp>
      <p:grpSp>
        <p:nvGrpSpPr>
          <p:cNvPr id="986121" name="Group 9"/>
          <p:cNvGrpSpPr>
            <a:grpSpLocks/>
          </p:cNvGrpSpPr>
          <p:nvPr/>
        </p:nvGrpSpPr>
        <p:grpSpPr bwMode="auto">
          <a:xfrm>
            <a:off x="809625" y="5572125"/>
            <a:ext cx="7464425" cy="842963"/>
            <a:chOff x="510" y="3428"/>
            <a:chExt cx="4702" cy="531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592" y="3449"/>
              <a:ext cx="179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US" altLang="en-US" sz="2400" i="1" dirty="0" smtClean="0">
                  <a:latin typeface="+mn-lt"/>
                  <a:sym typeface="Symbol" pitchFamily="18" charset="2"/>
                </a:rPr>
                <a:t>F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 = </a:t>
              </a:r>
              <a:r>
                <a:rPr lang="en-US" altLang="en-US" sz="2400" i="1" dirty="0" err="1" smtClean="0">
                  <a:latin typeface="+mn-lt"/>
                  <a:sym typeface="Symbol" pitchFamily="18" charset="2"/>
                </a:rPr>
                <a:t>qvB</a:t>
              </a:r>
              <a:r>
                <a:rPr lang="en-US" altLang="en-US" sz="2400" i="1" baseline="-25000" dirty="0" smtClean="0">
                  <a:latin typeface="+mn-lt"/>
                  <a:sym typeface="Symbol" pitchFamily="18" charset="2"/>
                </a:rPr>
                <a:t> 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sin</a:t>
              </a:r>
              <a:r>
                <a:rPr lang="en-US" altLang="en-US" sz="2400" baseline="-25000" dirty="0" smtClean="0">
                  <a:latin typeface="+mn-lt"/>
                  <a:sym typeface="Symbol" pitchFamily="18" charset="2"/>
                </a:rPr>
                <a:t> 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</a:t>
              </a: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3602" y="3436"/>
              <a:ext cx="1610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Force on </a:t>
              </a:r>
              <a:r>
                <a:rPr lang="en-US" altLang="en-US" i="1">
                  <a:solidFill>
                    <a:schemeClr val="bg1"/>
                  </a:solidFill>
                </a:rPr>
                <a:t>q</a:t>
              </a:r>
              <a:r>
                <a:rPr lang="en-US" altLang="en-US">
                  <a:solidFill>
                    <a:schemeClr val="bg1"/>
                  </a:solidFill>
                </a:rPr>
                <a:t> due to presence of </a:t>
              </a:r>
              <a:r>
                <a:rPr lang="en-US" altLang="en-US" i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510" y="3438"/>
              <a:ext cx="4701" cy="5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1810" y="3428"/>
              <a:ext cx="192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chemeClr val="hlink"/>
                  </a:solidFill>
                </a:rPr>
                <a:t>where </a:t>
              </a:r>
              <a:r>
                <a:rPr lang="en-US" altLang="en-US">
                  <a:solidFill>
                    <a:schemeClr val="hlink"/>
                  </a:solidFill>
                  <a:sym typeface="Symbol" pitchFamily="18" charset="2"/>
                </a:rPr>
                <a:t> is the angle between </a:t>
              </a:r>
              <a:r>
                <a:rPr lang="en-US" altLang="en-US" b="1">
                  <a:solidFill>
                    <a:schemeClr val="hlink"/>
                  </a:solidFill>
                  <a:sym typeface="Symbol" pitchFamily="18" charset="2"/>
                </a:rPr>
                <a:t>v</a:t>
              </a:r>
              <a:r>
                <a:rPr lang="en-US" altLang="en-US">
                  <a:solidFill>
                    <a:schemeClr val="hlink"/>
                  </a:solidFill>
                  <a:sym typeface="Symbol" pitchFamily="18" charset="2"/>
                </a:rPr>
                <a:t> and </a:t>
              </a:r>
              <a:r>
                <a:rPr lang="en-US" altLang="en-US" b="1">
                  <a:solidFill>
                    <a:schemeClr val="hlink"/>
                  </a:solidFill>
                  <a:sym typeface="Symbol" pitchFamily="18" charset="2"/>
                </a:rPr>
                <a:t>B</a:t>
              </a:r>
              <a:r>
                <a:rPr lang="en-US" altLang="en-US"/>
                <a:t> </a:t>
              </a:r>
            </a:p>
          </p:txBody>
        </p:sp>
      </p:grpSp>
      <p:sp>
        <p:nvSpPr>
          <p:cNvPr id="1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6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6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6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6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6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6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6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74" name="Rectangle 14"/>
          <p:cNvSpPr>
            <a:spLocks noChangeArrowheads="1"/>
          </p:cNvSpPr>
          <p:nvPr/>
        </p:nvSpPr>
        <p:spPr bwMode="auto">
          <a:xfrm>
            <a:off x="682625" y="4803775"/>
            <a:ext cx="7778750" cy="20542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F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is perpendicular to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v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and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B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and                                        is thus perpendicular to the plane of                                               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v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and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B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.</a:t>
            </a:r>
            <a:endParaRPr lang="en-US" altLang="en-US" sz="2400" b="1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F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is in the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opposite direction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for a (-) charge.</a:t>
            </a:r>
          </a:p>
        </p:txBody>
      </p:sp>
      <p:sp>
        <p:nvSpPr>
          <p:cNvPr id="98816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2845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Determining the force on a charge moving in a B-field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direction of </a:t>
            </a:r>
            <a:r>
              <a:rPr lang="en-US" alt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is given by another right hand rule.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Place the heel of your right hand in the plane containing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v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and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so that your                                           curled fingertips touch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v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first: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Your extended thumb points in the                                direction of the force on a (+) charge. 	</a:t>
            </a:r>
          </a:p>
        </p:txBody>
      </p:sp>
      <p:pic>
        <p:nvPicPr>
          <p:cNvPr id="98817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100" y="3157538"/>
            <a:ext cx="244475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817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2513" y="3160713"/>
            <a:ext cx="2444750" cy="29432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8817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4100" y="3154363"/>
            <a:ext cx="2444750" cy="29432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8816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7275" y="3154363"/>
            <a:ext cx="2444750" cy="29432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8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8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8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8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8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8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8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8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8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7" name="Rectangle 9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A 25 C charge traveling at 150 m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</a:t>
            </a:r>
            <a:r>
              <a:rPr lang="en-US" altLang="en-US" baseline="30000">
                <a:sym typeface="Symbol" pitchFamily="18" charset="2"/>
              </a:rPr>
              <a:t>-1</a:t>
            </a:r>
            <a:r>
              <a:rPr lang="en-US" altLang="en-US">
                <a:sym typeface="Symbol" pitchFamily="18" charset="2"/>
              </a:rPr>
              <a:t> to the north enters a uniform B-field having a                            strength of 0.050 T and pointing to the west.</a:t>
            </a:r>
          </a:p>
          <a:p>
            <a:pPr>
              <a:spcBef>
                <a:spcPts val="400"/>
              </a:spcBef>
            </a:pPr>
            <a:r>
              <a:rPr lang="en-US" altLang="en-US">
                <a:sym typeface="Symbol" pitchFamily="18" charset="2"/>
              </a:rPr>
              <a:t>(a) What will be the magnitude of the                            magnetic force acting on the charge?</a:t>
            </a:r>
          </a:p>
          <a:p>
            <a:pPr>
              <a:spcBef>
                <a:spcPts val="400"/>
              </a:spcBef>
            </a:pPr>
            <a:r>
              <a:rPr lang="en-US" altLang="en-US">
                <a:sym typeface="Symbol" pitchFamily="18" charset="2"/>
              </a:rPr>
              <a:t>(b) Which way will the charge be deflected?</a:t>
            </a:r>
          </a:p>
          <a:p>
            <a:pPr>
              <a:spcBef>
                <a:spcPts val="400"/>
              </a:spcBef>
            </a:pPr>
            <a:r>
              <a:rPr lang="en-US" altLang="en-US">
                <a:sym typeface="Symbol" pitchFamily="18" charset="2"/>
              </a:rPr>
              <a:t>SOLUTION: How about making a sketch:</a:t>
            </a:r>
          </a:p>
          <a:p>
            <a:pPr>
              <a:spcBef>
                <a:spcPts val="400"/>
              </a:spcBef>
            </a:pPr>
            <a:r>
              <a:rPr lang="en-US" altLang="en-US">
                <a:sym typeface="Symbol" pitchFamily="18" charset="2"/>
              </a:rPr>
              <a:t>(a) 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	= </a:t>
            </a:r>
            <a:r>
              <a:rPr lang="en-US" altLang="en-US" i="1">
                <a:sym typeface="Symbol" pitchFamily="18" charset="2"/>
              </a:rPr>
              <a:t>qvB</a:t>
            </a:r>
            <a:r>
              <a:rPr lang="en-US" altLang="en-US" i="1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sin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   (</a:t>
            </a:r>
            <a:r>
              <a:rPr lang="en-US" altLang="en-US">
                <a:solidFill>
                  <a:schemeClr val="hlink"/>
                </a:solidFill>
                <a:sym typeface="Symbol" pitchFamily="18" charset="2"/>
              </a:rPr>
              <a:t>where in this case  = 90</a:t>
            </a:r>
            <a:r>
              <a:rPr lang="en-US" altLang="en-US">
                <a:solidFill>
                  <a:schemeClr val="hlink"/>
                </a:solidFill>
                <a:cs typeface="Courier New" pitchFamily="49" charset="0"/>
                <a:sym typeface="Symbol" pitchFamily="18" charset="2"/>
              </a:rPr>
              <a:t>°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)</a:t>
            </a:r>
          </a:p>
          <a:p>
            <a:pPr>
              <a:spcBef>
                <a:spcPts val="400"/>
              </a:spcBef>
            </a:pPr>
            <a:r>
              <a:rPr lang="en-US" altLang="en-US" i="1">
                <a:sym typeface="Symbol" pitchFamily="18" charset="2"/>
              </a:rPr>
              <a:t>      F</a:t>
            </a:r>
            <a:r>
              <a:rPr lang="en-US" altLang="en-US">
                <a:sym typeface="Symbol" pitchFamily="18" charset="2"/>
              </a:rPr>
              <a:t> 	= (2510</a:t>
            </a:r>
            <a:r>
              <a:rPr lang="en-US" altLang="en-US" baseline="30000">
                <a:sym typeface="Symbol" pitchFamily="18" charset="2"/>
              </a:rPr>
              <a:t>-6</a:t>
            </a:r>
            <a:r>
              <a:rPr lang="en-US" altLang="en-US">
                <a:sym typeface="Symbol" pitchFamily="18" charset="2"/>
              </a:rPr>
              <a:t>)(150)(0.050)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sin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90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°</a:t>
            </a:r>
          </a:p>
          <a:p>
            <a:pPr>
              <a:spcBef>
                <a:spcPts val="400"/>
              </a:spcBef>
            </a:pPr>
            <a:r>
              <a:rPr lang="en-US" altLang="en-US">
                <a:cs typeface="Courier New" pitchFamily="49" charset="0"/>
                <a:sym typeface="Symbol" pitchFamily="18" charset="2"/>
              </a:rPr>
              <a:t>     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	= 1.910</a:t>
            </a:r>
            <a:r>
              <a:rPr lang="en-US" altLang="en-US" baseline="30000">
                <a:sym typeface="Symbol" pitchFamily="18" charset="2"/>
              </a:rPr>
              <a:t>-4</a:t>
            </a:r>
            <a:r>
              <a:rPr lang="en-US" altLang="en-US">
                <a:sym typeface="Symbol" pitchFamily="18" charset="2"/>
              </a:rPr>
              <a:t> N.</a:t>
            </a:r>
          </a:p>
          <a:p>
            <a:pPr>
              <a:spcBef>
                <a:spcPts val="400"/>
              </a:spcBef>
            </a:pPr>
            <a:r>
              <a:rPr lang="en-US" altLang="en-US">
                <a:sym typeface="Symbol" pitchFamily="18" charset="2"/>
              </a:rPr>
              <a:t>(b) Use the RHR for charges. Note </a:t>
            </a:r>
            <a:r>
              <a:rPr lang="en-US" altLang="en-US" i="1">
                <a:sym typeface="Symbol" pitchFamily="18" charset="2"/>
              </a:rPr>
              <a:t>q</a:t>
            </a:r>
            <a:r>
              <a:rPr lang="en-US" altLang="en-US">
                <a:sym typeface="Symbol" pitchFamily="18" charset="2"/>
              </a:rPr>
              <a:t> will deflect upward. upward.</a:t>
            </a:r>
          </a:p>
        </p:txBody>
      </p:sp>
      <p:sp>
        <p:nvSpPr>
          <p:cNvPr id="990239" name="Arc 31"/>
          <p:cNvSpPr>
            <a:spLocks/>
          </p:cNvSpPr>
          <p:nvPr/>
        </p:nvSpPr>
        <p:spPr bwMode="auto">
          <a:xfrm rot="-3368178">
            <a:off x="7610476" y="2906712"/>
            <a:ext cx="950912" cy="1027113"/>
          </a:xfrm>
          <a:custGeom>
            <a:avLst/>
            <a:gdLst>
              <a:gd name="T0" fmla="*/ 0 w 19965"/>
              <a:gd name="T1" fmla="*/ 71608156 h 21600"/>
              <a:gd name="T2" fmla="*/ 2147483647 w 19965"/>
              <a:gd name="T3" fmla="*/ 2147483647 h 21600"/>
              <a:gd name="T4" fmla="*/ 2147483647 w 1996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965" h="21600" fill="none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</a:path>
              <a:path w="19965" h="21600" stroke="0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  <a:lnTo>
                  <a:pt x="778" y="21600"/>
                </a:lnTo>
                <a:lnTo>
                  <a:pt x="0" y="14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0238" name="Freeform 30"/>
          <p:cNvSpPr>
            <a:spLocks/>
          </p:cNvSpPr>
          <p:nvPr/>
        </p:nvSpPr>
        <p:spPr bwMode="auto">
          <a:xfrm>
            <a:off x="7615238" y="3340100"/>
            <a:ext cx="493712" cy="228600"/>
          </a:xfrm>
          <a:custGeom>
            <a:avLst/>
            <a:gdLst>
              <a:gd name="T0" fmla="*/ 0 w 311"/>
              <a:gd name="T1" fmla="*/ 2147483647 h 144"/>
              <a:gd name="T2" fmla="*/ 2147483647 w 311"/>
              <a:gd name="T3" fmla="*/ 0 h 144"/>
              <a:gd name="T4" fmla="*/ 2147483647 w 311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1" h="144">
                <a:moveTo>
                  <a:pt x="0" y="144"/>
                </a:moveTo>
                <a:lnTo>
                  <a:pt x="144" y="0"/>
                </a:lnTo>
                <a:lnTo>
                  <a:pt x="31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02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grpSp>
        <p:nvGrpSpPr>
          <p:cNvPr id="990228" name="Group 20"/>
          <p:cNvGrpSpPr>
            <a:grpSpLocks/>
          </p:cNvGrpSpPr>
          <p:nvPr/>
        </p:nvGrpSpPr>
        <p:grpSpPr bwMode="auto">
          <a:xfrm>
            <a:off x="6591300" y="2398713"/>
            <a:ext cx="2611438" cy="2266950"/>
            <a:chOff x="3923" y="1365"/>
            <a:chExt cx="1645" cy="1428"/>
          </a:xfrm>
        </p:grpSpPr>
        <p:sp>
          <p:nvSpPr>
            <p:cNvPr id="30740" name="Line 12"/>
            <p:cNvSpPr>
              <a:spLocks noChangeShapeType="1"/>
            </p:cNvSpPr>
            <p:nvPr/>
          </p:nvSpPr>
          <p:spPr bwMode="auto">
            <a:xfrm>
              <a:off x="4176" y="2107"/>
              <a:ext cx="1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13"/>
            <p:cNvSpPr>
              <a:spLocks noChangeShapeType="1"/>
            </p:cNvSpPr>
            <p:nvPr/>
          </p:nvSpPr>
          <p:spPr bwMode="auto">
            <a:xfrm flipH="1">
              <a:off x="4343" y="1720"/>
              <a:ext cx="803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Text Box 11"/>
            <p:cNvSpPr txBox="1">
              <a:spLocks noChangeArrowheads="1"/>
            </p:cNvSpPr>
            <p:nvPr/>
          </p:nvSpPr>
          <p:spPr bwMode="auto">
            <a:xfrm>
              <a:off x="5108" y="154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N</a:t>
              </a:r>
            </a:p>
          </p:txBody>
        </p:sp>
        <p:sp>
          <p:nvSpPr>
            <p:cNvPr id="30743" name="Text Box 14"/>
            <p:cNvSpPr txBox="1">
              <a:spLocks noChangeArrowheads="1"/>
            </p:cNvSpPr>
            <p:nvPr/>
          </p:nvSpPr>
          <p:spPr bwMode="auto">
            <a:xfrm>
              <a:off x="4162" y="24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S</a:t>
              </a:r>
            </a:p>
          </p:txBody>
        </p:sp>
        <p:sp>
          <p:nvSpPr>
            <p:cNvPr id="30744" name="Text Box 15"/>
            <p:cNvSpPr txBox="1">
              <a:spLocks noChangeArrowheads="1"/>
            </p:cNvSpPr>
            <p:nvPr/>
          </p:nvSpPr>
          <p:spPr bwMode="auto">
            <a:xfrm>
              <a:off x="5318" y="1951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E</a:t>
              </a:r>
            </a:p>
          </p:txBody>
        </p:sp>
        <p:sp>
          <p:nvSpPr>
            <p:cNvPr id="30745" name="Text Box 16"/>
            <p:cNvSpPr txBox="1">
              <a:spLocks noChangeArrowheads="1"/>
            </p:cNvSpPr>
            <p:nvPr/>
          </p:nvSpPr>
          <p:spPr bwMode="auto">
            <a:xfrm>
              <a:off x="3923" y="1952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W</a:t>
              </a:r>
            </a:p>
          </p:txBody>
        </p:sp>
        <p:sp>
          <p:nvSpPr>
            <p:cNvPr id="30746" name="Line 17"/>
            <p:cNvSpPr>
              <a:spLocks noChangeShapeType="1"/>
            </p:cNvSpPr>
            <p:nvPr/>
          </p:nvSpPr>
          <p:spPr bwMode="auto">
            <a:xfrm flipV="1">
              <a:off x="4737" y="1690"/>
              <a:ext cx="0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Text Box 18"/>
            <p:cNvSpPr txBox="1">
              <a:spLocks noChangeArrowheads="1"/>
            </p:cNvSpPr>
            <p:nvPr/>
          </p:nvSpPr>
          <p:spPr bwMode="auto">
            <a:xfrm>
              <a:off x="4551" y="1365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UP</a:t>
              </a:r>
            </a:p>
          </p:txBody>
        </p:sp>
        <p:sp>
          <p:nvSpPr>
            <p:cNvPr id="30748" name="Text Box 19"/>
            <p:cNvSpPr txBox="1">
              <a:spLocks noChangeArrowheads="1"/>
            </p:cNvSpPr>
            <p:nvPr/>
          </p:nvSpPr>
          <p:spPr bwMode="auto">
            <a:xfrm>
              <a:off x="4402" y="2502"/>
              <a:ext cx="8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DOWN</a:t>
              </a:r>
            </a:p>
          </p:txBody>
        </p:sp>
      </p:grpSp>
      <p:grpSp>
        <p:nvGrpSpPr>
          <p:cNvPr id="990230" name="Group 22"/>
          <p:cNvGrpSpPr>
            <a:grpSpLocks/>
          </p:cNvGrpSpPr>
          <p:nvPr/>
        </p:nvGrpSpPr>
        <p:grpSpPr bwMode="auto">
          <a:xfrm>
            <a:off x="3906826" y="6946900"/>
            <a:ext cx="711200" cy="709613"/>
            <a:chOff x="4198" y="333"/>
            <a:chExt cx="448" cy="447"/>
          </a:xfrm>
        </p:grpSpPr>
        <p:sp>
          <p:nvSpPr>
            <p:cNvPr id="30738" name="Line 10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Oval 21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990234" name="Line 26"/>
          <p:cNvSpPr>
            <a:spLocks noChangeShapeType="1"/>
          </p:cNvSpPr>
          <p:nvPr/>
        </p:nvSpPr>
        <p:spPr bwMode="auto">
          <a:xfrm flipH="1">
            <a:off x="7113588" y="3576638"/>
            <a:ext cx="7699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0235" name="Text Box 27"/>
          <p:cNvSpPr txBox="1">
            <a:spLocks noChangeArrowheads="1"/>
          </p:cNvSpPr>
          <p:nvPr/>
        </p:nvSpPr>
        <p:spPr bwMode="auto">
          <a:xfrm>
            <a:off x="6985000" y="315595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990236" name="Text Box 28"/>
          <p:cNvSpPr txBox="1">
            <a:spLocks noChangeArrowheads="1"/>
          </p:cNvSpPr>
          <p:nvPr/>
        </p:nvSpPr>
        <p:spPr bwMode="auto">
          <a:xfrm>
            <a:off x="7839075" y="34925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990237" name="Text Box 29"/>
          <p:cNvSpPr txBox="1">
            <a:spLocks noChangeArrowheads="1"/>
          </p:cNvSpPr>
          <p:nvPr/>
        </p:nvSpPr>
        <p:spPr bwMode="auto">
          <a:xfrm>
            <a:off x="8421688" y="2894013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grpSp>
        <p:nvGrpSpPr>
          <p:cNvPr id="990231" name="Group 23"/>
          <p:cNvGrpSpPr>
            <a:grpSpLocks/>
          </p:cNvGrpSpPr>
          <p:nvPr/>
        </p:nvGrpSpPr>
        <p:grpSpPr bwMode="auto">
          <a:xfrm>
            <a:off x="7813675" y="2957513"/>
            <a:ext cx="711200" cy="709612"/>
            <a:chOff x="4198" y="333"/>
            <a:chExt cx="448" cy="447"/>
          </a:xfrm>
        </p:grpSpPr>
        <p:sp>
          <p:nvSpPr>
            <p:cNvPr id="30736" name="Line 24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Oval 25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990242" name="Line 34"/>
          <p:cNvSpPr>
            <a:spLocks noChangeShapeType="1"/>
          </p:cNvSpPr>
          <p:nvPr/>
        </p:nvSpPr>
        <p:spPr bwMode="auto">
          <a:xfrm flipV="1">
            <a:off x="7888288" y="2874963"/>
            <a:ext cx="0" cy="639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0243" name="Text Box 35"/>
          <p:cNvSpPr txBox="1">
            <a:spLocks noChangeArrowheads="1"/>
          </p:cNvSpPr>
          <p:nvPr/>
        </p:nvSpPr>
        <p:spPr bwMode="auto">
          <a:xfrm>
            <a:off x="7864475" y="26543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0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90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0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90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0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371 L 0.45399 -0.612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90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30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90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90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0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0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0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0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90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90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90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90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90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90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000"/>
                                        <p:tgtEl>
                                          <p:spTgt spid="990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99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9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9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39" grpId="0" animBg="1"/>
      <p:bldP spid="990238" grpId="0" animBg="1"/>
      <p:bldP spid="990234" grpId="0" animBg="1"/>
      <p:bldP spid="990235" grpId="0"/>
      <p:bldP spid="990236" grpId="0"/>
      <p:bldP spid="990237" grpId="0"/>
      <p:bldP spid="990242" grpId="0" animBg="1"/>
      <p:bldP spid="9902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140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/>
              <a:t>Guidance: </a:t>
            </a:r>
            <a:endParaRPr lang="en-US" altLang="en-US"/>
          </a:p>
          <a:p>
            <a:pPr marL="625475" indent="-625475" eaLnBrk="0" hangingPunct="0"/>
            <a:r>
              <a:rPr lang="en-US" altLang="en-US"/>
              <a:t>• Magnetic field patterns will be restricted to long straight conductors, solenoids, and bar magnets</a:t>
            </a:r>
          </a:p>
          <a:p>
            <a:pPr marL="625475" indent="-625475"/>
            <a:r>
              <a:rPr lang="en-US" altLang="en-US" b="1">
                <a:solidFill>
                  <a:srgbClr val="FF0000"/>
                </a:solidFill>
              </a:rPr>
              <a:t>Data booklet reference: </a:t>
            </a:r>
            <a:endParaRPr lang="en-US" altLang="en-US">
              <a:solidFill>
                <a:srgbClr val="FF0000"/>
              </a:solidFill>
            </a:endParaRPr>
          </a:p>
          <a:p>
            <a:pPr marL="625475" indent="-625475"/>
            <a:r>
              <a:rPr lang="en-US" altLang="en-US">
                <a:solidFill>
                  <a:srgbClr val="FF0000"/>
                </a:solidFill>
              </a:rPr>
              <a:t>• </a:t>
            </a:r>
            <a:r>
              <a:rPr lang="en-US" altLang="en-US" i="1">
                <a:solidFill>
                  <a:srgbClr val="FF0000"/>
                </a:solidFill>
                <a:sym typeface="Symbol" pitchFamily="18" charset="2"/>
              </a:rPr>
              <a:t>F</a:t>
            </a:r>
            <a:r>
              <a:rPr lang="en-US" altLang="en-US">
                <a:solidFill>
                  <a:srgbClr val="FF0000"/>
                </a:solidFill>
              </a:rPr>
              <a:t> = </a:t>
            </a:r>
            <a:r>
              <a:rPr lang="en-US" altLang="en-US" i="1">
                <a:solidFill>
                  <a:srgbClr val="FF0000"/>
                </a:solidFill>
                <a:sym typeface="Symbol" pitchFamily="18" charset="2"/>
              </a:rPr>
              <a:t>qvB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 sin </a:t>
            </a:r>
          </a:p>
          <a:p>
            <a:pPr marL="625475" indent="-625475"/>
            <a:r>
              <a:rPr lang="en-US" altLang="en-US">
                <a:solidFill>
                  <a:srgbClr val="FF0000"/>
                </a:solidFill>
              </a:rPr>
              <a:t>• </a:t>
            </a:r>
            <a:r>
              <a:rPr lang="en-US" altLang="en-US" i="1">
                <a:solidFill>
                  <a:srgbClr val="FF0000"/>
                </a:solidFill>
                <a:sym typeface="Symbol" pitchFamily="18" charset="2"/>
              </a:rPr>
              <a:t>F</a:t>
            </a:r>
            <a:r>
              <a:rPr lang="en-US" altLang="en-US">
                <a:solidFill>
                  <a:srgbClr val="FF0000"/>
                </a:solidFill>
              </a:rPr>
              <a:t> = </a:t>
            </a:r>
            <a:r>
              <a:rPr lang="en-US" altLang="en-US" i="1">
                <a:solidFill>
                  <a:srgbClr val="FF0000"/>
                </a:solidFill>
                <a:sym typeface="Symbol" pitchFamily="18" charset="2"/>
              </a:rPr>
              <a:t>BIL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 sin </a:t>
            </a:r>
            <a:endParaRPr lang="en-US" altLang="en-US" i="1">
              <a:solidFill>
                <a:srgbClr val="FF0000"/>
              </a:solidFill>
              <a:sym typeface="Symbol" pitchFamily="18" charset="2"/>
            </a:endParaRPr>
          </a:p>
          <a:p>
            <a:pPr marL="625475" indent="-625475" eaLnBrk="0" hangingPunct="0"/>
            <a:r>
              <a:rPr lang="en-US" altLang="en-US" b="1"/>
              <a:t>International-mindedness: </a:t>
            </a:r>
            <a:endParaRPr lang="en-US" altLang="en-US"/>
          </a:p>
          <a:p>
            <a:pPr marL="625475" indent="-625475" eaLnBrk="0" hangingPunct="0"/>
            <a:r>
              <a:rPr lang="en-US" altLang="en-US"/>
              <a:t>• The investigation of magnetism is one of the oldest studies by man and was used extensively by voyagers in the Mediterranean and beyond thousands of years ago </a:t>
            </a: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7" name="Rectangle 9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A 25 C charge traveling at 150 m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</a:t>
            </a:r>
            <a:r>
              <a:rPr lang="en-US" altLang="en-US" baseline="30000">
                <a:sym typeface="Symbol" pitchFamily="18" charset="2"/>
              </a:rPr>
              <a:t>-1</a:t>
            </a:r>
            <a:r>
              <a:rPr lang="en-US" altLang="en-US">
                <a:sym typeface="Symbol" pitchFamily="18" charset="2"/>
              </a:rPr>
              <a:t> to the north enters a uniform B-field having a                            strength of 0.050 T and pointing to the west.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(c) Explain why the magnetic force can                                  not change the magnitude of the velocity                                   of the charge while it is being deflected.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Since </a:t>
            </a:r>
            <a:r>
              <a:rPr lang="en-US" altLang="en-US" b="1">
                <a:sym typeface="Symbol" pitchFamily="18" charset="2"/>
              </a:rPr>
              <a:t>F</a:t>
            </a:r>
            <a:r>
              <a:rPr lang="en-US" altLang="en-US" b="1" i="1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is perpendicular to </a:t>
            </a:r>
            <a:r>
              <a:rPr lang="en-US" altLang="en-US" b="1"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 only </a:t>
            </a:r>
            <a:r>
              <a:rPr lang="en-US" altLang="en-US" b="1"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’s direction will change, not its magnitude.</a:t>
            </a:r>
          </a:p>
        </p:txBody>
      </p:sp>
      <p:sp>
        <p:nvSpPr>
          <p:cNvPr id="31747" name="Arc 31"/>
          <p:cNvSpPr>
            <a:spLocks/>
          </p:cNvSpPr>
          <p:nvPr/>
        </p:nvSpPr>
        <p:spPr bwMode="auto">
          <a:xfrm rot="-3368178">
            <a:off x="7610476" y="2906712"/>
            <a:ext cx="950912" cy="1027113"/>
          </a:xfrm>
          <a:custGeom>
            <a:avLst/>
            <a:gdLst>
              <a:gd name="T0" fmla="*/ 0 w 19965"/>
              <a:gd name="T1" fmla="*/ 71608156 h 21600"/>
              <a:gd name="T2" fmla="*/ 2147483647 w 19965"/>
              <a:gd name="T3" fmla="*/ 2147483647 h 21600"/>
              <a:gd name="T4" fmla="*/ 2147483647 w 1996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965" h="21600" fill="none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</a:path>
              <a:path w="19965" h="21600" stroke="0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  <a:lnTo>
                  <a:pt x="778" y="21600"/>
                </a:lnTo>
                <a:lnTo>
                  <a:pt x="0" y="14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Freeform 30"/>
          <p:cNvSpPr>
            <a:spLocks/>
          </p:cNvSpPr>
          <p:nvPr/>
        </p:nvSpPr>
        <p:spPr bwMode="auto">
          <a:xfrm>
            <a:off x="7615238" y="3340100"/>
            <a:ext cx="493712" cy="228600"/>
          </a:xfrm>
          <a:custGeom>
            <a:avLst/>
            <a:gdLst>
              <a:gd name="T0" fmla="*/ 0 w 311"/>
              <a:gd name="T1" fmla="*/ 2147483647 h 144"/>
              <a:gd name="T2" fmla="*/ 2147483647 w 311"/>
              <a:gd name="T3" fmla="*/ 0 h 144"/>
              <a:gd name="T4" fmla="*/ 2147483647 w 311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1" h="144">
                <a:moveTo>
                  <a:pt x="0" y="144"/>
                </a:moveTo>
                <a:lnTo>
                  <a:pt x="144" y="0"/>
                </a:lnTo>
                <a:lnTo>
                  <a:pt x="31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grpSp>
        <p:nvGrpSpPr>
          <p:cNvPr id="31750" name="Group 20"/>
          <p:cNvGrpSpPr>
            <a:grpSpLocks/>
          </p:cNvGrpSpPr>
          <p:nvPr/>
        </p:nvGrpSpPr>
        <p:grpSpPr bwMode="auto">
          <a:xfrm>
            <a:off x="6591300" y="2398713"/>
            <a:ext cx="2611438" cy="2266950"/>
            <a:chOff x="3923" y="1365"/>
            <a:chExt cx="1645" cy="1428"/>
          </a:xfrm>
        </p:grpSpPr>
        <p:sp>
          <p:nvSpPr>
            <p:cNvPr id="31761" name="Line 12"/>
            <p:cNvSpPr>
              <a:spLocks noChangeShapeType="1"/>
            </p:cNvSpPr>
            <p:nvPr/>
          </p:nvSpPr>
          <p:spPr bwMode="auto">
            <a:xfrm>
              <a:off x="4176" y="2107"/>
              <a:ext cx="1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13"/>
            <p:cNvSpPr>
              <a:spLocks noChangeShapeType="1"/>
            </p:cNvSpPr>
            <p:nvPr/>
          </p:nvSpPr>
          <p:spPr bwMode="auto">
            <a:xfrm flipH="1">
              <a:off x="4343" y="1720"/>
              <a:ext cx="803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Text Box 11"/>
            <p:cNvSpPr txBox="1">
              <a:spLocks noChangeArrowheads="1"/>
            </p:cNvSpPr>
            <p:nvPr/>
          </p:nvSpPr>
          <p:spPr bwMode="auto">
            <a:xfrm>
              <a:off x="5108" y="154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N</a:t>
              </a:r>
            </a:p>
          </p:txBody>
        </p:sp>
        <p:sp>
          <p:nvSpPr>
            <p:cNvPr id="31764" name="Text Box 14"/>
            <p:cNvSpPr txBox="1">
              <a:spLocks noChangeArrowheads="1"/>
            </p:cNvSpPr>
            <p:nvPr/>
          </p:nvSpPr>
          <p:spPr bwMode="auto">
            <a:xfrm>
              <a:off x="4162" y="24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S</a:t>
              </a:r>
            </a:p>
          </p:txBody>
        </p:sp>
        <p:sp>
          <p:nvSpPr>
            <p:cNvPr id="31765" name="Text Box 15"/>
            <p:cNvSpPr txBox="1">
              <a:spLocks noChangeArrowheads="1"/>
            </p:cNvSpPr>
            <p:nvPr/>
          </p:nvSpPr>
          <p:spPr bwMode="auto">
            <a:xfrm>
              <a:off x="5318" y="1951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E</a:t>
              </a:r>
            </a:p>
          </p:txBody>
        </p:sp>
        <p:sp>
          <p:nvSpPr>
            <p:cNvPr id="31766" name="Text Box 16"/>
            <p:cNvSpPr txBox="1">
              <a:spLocks noChangeArrowheads="1"/>
            </p:cNvSpPr>
            <p:nvPr/>
          </p:nvSpPr>
          <p:spPr bwMode="auto">
            <a:xfrm>
              <a:off x="3923" y="1952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W</a:t>
              </a:r>
            </a:p>
          </p:txBody>
        </p:sp>
        <p:sp>
          <p:nvSpPr>
            <p:cNvPr id="31767" name="Line 17"/>
            <p:cNvSpPr>
              <a:spLocks noChangeShapeType="1"/>
            </p:cNvSpPr>
            <p:nvPr/>
          </p:nvSpPr>
          <p:spPr bwMode="auto">
            <a:xfrm flipV="1">
              <a:off x="4737" y="1690"/>
              <a:ext cx="0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Text Box 18"/>
            <p:cNvSpPr txBox="1">
              <a:spLocks noChangeArrowheads="1"/>
            </p:cNvSpPr>
            <p:nvPr/>
          </p:nvSpPr>
          <p:spPr bwMode="auto">
            <a:xfrm>
              <a:off x="4551" y="1365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UP</a:t>
              </a:r>
            </a:p>
          </p:txBody>
        </p:sp>
        <p:sp>
          <p:nvSpPr>
            <p:cNvPr id="31769" name="Text Box 19"/>
            <p:cNvSpPr txBox="1">
              <a:spLocks noChangeArrowheads="1"/>
            </p:cNvSpPr>
            <p:nvPr/>
          </p:nvSpPr>
          <p:spPr bwMode="auto">
            <a:xfrm>
              <a:off x="4402" y="2502"/>
              <a:ext cx="8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DOWN</a:t>
              </a:r>
            </a:p>
          </p:txBody>
        </p:sp>
      </p:grpSp>
      <p:sp>
        <p:nvSpPr>
          <p:cNvPr id="31751" name="Line 26"/>
          <p:cNvSpPr>
            <a:spLocks noChangeShapeType="1"/>
          </p:cNvSpPr>
          <p:nvPr/>
        </p:nvSpPr>
        <p:spPr bwMode="auto">
          <a:xfrm flipH="1">
            <a:off x="7113588" y="3576638"/>
            <a:ext cx="7699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27"/>
          <p:cNvSpPr txBox="1">
            <a:spLocks noChangeArrowheads="1"/>
          </p:cNvSpPr>
          <p:nvPr/>
        </p:nvSpPr>
        <p:spPr bwMode="auto">
          <a:xfrm>
            <a:off x="6985000" y="315595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1753" name="Text Box 28"/>
          <p:cNvSpPr txBox="1">
            <a:spLocks noChangeArrowheads="1"/>
          </p:cNvSpPr>
          <p:nvPr/>
        </p:nvSpPr>
        <p:spPr bwMode="auto">
          <a:xfrm>
            <a:off x="7839075" y="34925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1754" name="Text Box 29"/>
          <p:cNvSpPr txBox="1">
            <a:spLocks noChangeArrowheads="1"/>
          </p:cNvSpPr>
          <p:nvPr/>
        </p:nvSpPr>
        <p:spPr bwMode="auto">
          <a:xfrm>
            <a:off x="8421688" y="2894013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grpSp>
        <p:nvGrpSpPr>
          <p:cNvPr id="31755" name="Group 23"/>
          <p:cNvGrpSpPr>
            <a:grpSpLocks/>
          </p:cNvGrpSpPr>
          <p:nvPr/>
        </p:nvGrpSpPr>
        <p:grpSpPr bwMode="auto">
          <a:xfrm>
            <a:off x="7813675" y="2957513"/>
            <a:ext cx="711200" cy="709612"/>
            <a:chOff x="4198" y="333"/>
            <a:chExt cx="448" cy="447"/>
          </a:xfrm>
        </p:grpSpPr>
        <p:sp>
          <p:nvSpPr>
            <p:cNvPr id="31759" name="Line 24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Oval 25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1756" name="Line 34"/>
          <p:cNvSpPr>
            <a:spLocks noChangeShapeType="1"/>
          </p:cNvSpPr>
          <p:nvPr/>
        </p:nvSpPr>
        <p:spPr bwMode="auto">
          <a:xfrm flipV="1">
            <a:off x="7888288" y="2874963"/>
            <a:ext cx="0" cy="639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35"/>
          <p:cNvSpPr txBox="1">
            <a:spLocks noChangeArrowheads="1"/>
          </p:cNvSpPr>
          <p:nvPr/>
        </p:nvSpPr>
        <p:spPr bwMode="auto">
          <a:xfrm>
            <a:off x="7864475" y="26543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7" name="Rectangle 9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273175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44675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39975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835275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2924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7496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068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6640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PRACTICE: A 25 C charge traveling at 150 m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s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-1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to the north enters a uniform B-field having a                            strength of 0.050 T and pointing to the west.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(d) How do you know that the charge                                    will be in uniform circular motion?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SOLUTION: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As stated in the last problem </a:t>
            </a:r>
            <a:r>
              <a:rPr lang="en-US" altLang="en-US" sz="2400" i="1" dirty="0" smtClean="0">
                <a:sym typeface="Symbol" pitchFamily="18" charset="2"/>
              </a:rPr>
              <a:t>v</a:t>
            </a:r>
            <a:r>
              <a:rPr lang="en-US" altLang="en-US" sz="2400" dirty="0" smtClean="0">
                <a:sym typeface="Symbol" pitchFamily="18" charset="2"/>
              </a:rPr>
              <a:t> is constant.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Since </a:t>
            </a:r>
            <a:r>
              <a:rPr lang="en-US" altLang="en-US" sz="2400" i="1" dirty="0" smtClean="0">
                <a:sym typeface="Symbol" pitchFamily="18" charset="2"/>
              </a:rPr>
              <a:t>q </a:t>
            </a:r>
            <a:r>
              <a:rPr lang="en-US" altLang="en-US" sz="2400" dirty="0" smtClean="0">
                <a:sym typeface="Symbol" pitchFamily="18" charset="2"/>
              </a:rPr>
              <a:t>and </a:t>
            </a:r>
            <a:r>
              <a:rPr lang="en-US" altLang="en-US" sz="2400" i="1" dirty="0" smtClean="0">
                <a:sym typeface="Symbol" pitchFamily="18" charset="2"/>
              </a:rPr>
              <a:t>v</a:t>
            </a:r>
            <a:r>
              <a:rPr lang="en-US" altLang="en-US" sz="2400" dirty="0" smtClean="0">
                <a:sym typeface="Symbol" pitchFamily="18" charset="2"/>
              </a:rPr>
              <a:t> and </a:t>
            </a:r>
            <a:r>
              <a:rPr lang="en-US" altLang="en-US" sz="2400" i="1" dirty="0" smtClean="0">
                <a:sym typeface="Symbol" pitchFamily="18" charset="2"/>
              </a:rPr>
              <a:t>B</a:t>
            </a:r>
            <a:r>
              <a:rPr lang="en-US" altLang="en-US" sz="2400" dirty="0" smtClean="0">
                <a:sym typeface="Symbol" pitchFamily="18" charset="2"/>
              </a:rPr>
              <a:t> are constant, so is F.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Since </a:t>
            </a:r>
            <a:r>
              <a:rPr lang="en-US" altLang="en-US" sz="2400" i="1" dirty="0" smtClean="0">
                <a:sym typeface="Symbol" pitchFamily="18" charset="2"/>
              </a:rPr>
              <a:t>F</a:t>
            </a:r>
            <a:r>
              <a:rPr lang="en-US" altLang="en-US" sz="2400" dirty="0" smtClean="0">
                <a:sym typeface="Symbol" pitchFamily="18" charset="2"/>
              </a:rPr>
              <a:t> is constant, so is </a:t>
            </a:r>
            <a:r>
              <a:rPr lang="en-US" altLang="en-US" sz="2400" i="1" dirty="0" smtClean="0">
                <a:sym typeface="Symbol" pitchFamily="18" charset="2"/>
              </a:rPr>
              <a:t>a</a:t>
            </a:r>
            <a:r>
              <a:rPr lang="en-US" altLang="en-US" sz="2400" dirty="0" smtClean="0">
                <a:sym typeface="Symbol" pitchFamily="18" charset="2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A constant acceleration perpendicular to the charge’s velocity is the definition of UCM. We will learn about UCM in detail in Topic 6.</a:t>
            </a:r>
            <a:endParaRPr lang="en-US" altLang="en-US" sz="2400" dirty="0">
              <a:sym typeface="Symbol" pitchFamily="18" charset="2"/>
            </a:endParaRPr>
          </a:p>
        </p:txBody>
      </p:sp>
      <p:sp>
        <p:nvSpPr>
          <p:cNvPr id="32771" name="Arc 31"/>
          <p:cNvSpPr>
            <a:spLocks/>
          </p:cNvSpPr>
          <p:nvPr/>
        </p:nvSpPr>
        <p:spPr bwMode="auto">
          <a:xfrm rot="-3368178">
            <a:off x="7610476" y="2906712"/>
            <a:ext cx="950912" cy="1027113"/>
          </a:xfrm>
          <a:custGeom>
            <a:avLst/>
            <a:gdLst>
              <a:gd name="T0" fmla="*/ 0 w 19965"/>
              <a:gd name="T1" fmla="*/ 71608156 h 21600"/>
              <a:gd name="T2" fmla="*/ 2147483647 w 19965"/>
              <a:gd name="T3" fmla="*/ 2147483647 h 21600"/>
              <a:gd name="T4" fmla="*/ 2147483647 w 1996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965" h="21600" fill="none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</a:path>
              <a:path w="19965" h="21600" stroke="0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  <a:lnTo>
                  <a:pt x="778" y="21600"/>
                </a:lnTo>
                <a:lnTo>
                  <a:pt x="0" y="14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Freeform 30"/>
          <p:cNvSpPr>
            <a:spLocks/>
          </p:cNvSpPr>
          <p:nvPr/>
        </p:nvSpPr>
        <p:spPr bwMode="auto">
          <a:xfrm>
            <a:off x="7615238" y="3340100"/>
            <a:ext cx="493712" cy="228600"/>
          </a:xfrm>
          <a:custGeom>
            <a:avLst/>
            <a:gdLst>
              <a:gd name="T0" fmla="*/ 0 w 311"/>
              <a:gd name="T1" fmla="*/ 2147483647 h 144"/>
              <a:gd name="T2" fmla="*/ 2147483647 w 311"/>
              <a:gd name="T3" fmla="*/ 0 h 144"/>
              <a:gd name="T4" fmla="*/ 2147483647 w 311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1" h="144">
                <a:moveTo>
                  <a:pt x="0" y="144"/>
                </a:moveTo>
                <a:lnTo>
                  <a:pt x="144" y="0"/>
                </a:lnTo>
                <a:lnTo>
                  <a:pt x="31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grpSp>
        <p:nvGrpSpPr>
          <p:cNvPr id="32774" name="Group 20"/>
          <p:cNvGrpSpPr>
            <a:grpSpLocks/>
          </p:cNvGrpSpPr>
          <p:nvPr/>
        </p:nvGrpSpPr>
        <p:grpSpPr bwMode="auto">
          <a:xfrm>
            <a:off x="6591300" y="2398713"/>
            <a:ext cx="2611438" cy="2266950"/>
            <a:chOff x="3923" y="1365"/>
            <a:chExt cx="1645" cy="1428"/>
          </a:xfrm>
        </p:grpSpPr>
        <p:sp>
          <p:nvSpPr>
            <p:cNvPr id="32785" name="Line 12"/>
            <p:cNvSpPr>
              <a:spLocks noChangeShapeType="1"/>
            </p:cNvSpPr>
            <p:nvPr/>
          </p:nvSpPr>
          <p:spPr bwMode="auto">
            <a:xfrm>
              <a:off x="4176" y="2107"/>
              <a:ext cx="1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13"/>
            <p:cNvSpPr>
              <a:spLocks noChangeShapeType="1"/>
            </p:cNvSpPr>
            <p:nvPr/>
          </p:nvSpPr>
          <p:spPr bwMode="auto">
            <a:xfrm flipH="1">
              <a:off x="4343" y="1720"/>
              <a:ext cx="803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Text Box 11"/>
            <p:cNvSpPr txBox="1">
              <a:spLocks noChangeArrowheads="1"/>
            </p:cNvSpPr>
            <p:nvPr/>
          </p:nvSpPr>
          <p:spPr bwMode="auto">
            <a:xfrm>
              <a:off x="5108" y="154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N</a:t>
              </a:r>
            </a:p>
          </p:txBody>
        </p:sp>
        <p:sp>
          <p:nvSpPr>
            <p:cNvPr id="32788" name="Text Box 14"/>
            <p:cNvSpPr txBox="1">
              <a:spLocks noChangeArrowheads="1"/>
            </p:cNvSpPr>
            <p:nvPr/>
          </p:nvSpPr>
          <p:spPr bwMode="auto">
            <a:xfrm>
              <a:off x="4162" y="24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S</a:t>
              </a:r>
            </a:p>
          </p:txBody>
        </p:sp>
        <p:sp>
          <p:nvSpPr>
            <p:cNvPr id="32789" name="Text Box 15"/>
            <p:cNvSpPr txBox="1">
              <a:spLocks noChangeArrowheads="1"/>
            </p:cNvSpPr>
            <p:nvPr/>
          </p:nvSpPr>
          <p:spPr bwMode="auto">
            <a:xfrm>
              <a:off x="5318" y="1951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E</a:t>
              </a:r>
            </a:p>
          </p:txBody>
        </p:sp>
        <p:sp>
          <p:nvSpPr>
            <p:cNvPr id="32790" name="Text Box 16"/>
            <p:cNvSpPr txBox="1">
              <a:spLocks noChangeArrowheads="1"/>
            </p:cNvSpPr>
            <p:nvPr/>
          </p:nvSpPr>
          <p:spPr bwMode="auto">
            <a:xfrm>
              <a:off x="3923" y="1952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W</a:t>
              </a:r>
            </a:p>
          </p:txBody>
        </p:sp>
        <p:sp>
          <p:nvSpPr>
            <p:cNvPr id="32791" name="Line 17"/>
            <p:cNvSpPr>
              <a:spLocks noChangeShapeType="1"/>
            </p:cNvSpPr>
            <p:nvPr/>
          </p:nvSpPr>
          <p:spPr bwMode="auto">
            <a:xfrm flipV="1">
              <a:off x="4737" y="1690"/>
              <a:ext cx="0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Text Box 18"/>
            <p:cNvSpPr txBox="1">
              <a:spLocks noChangeArrowheads="1"/>
            </p:cNvSpPr>
            <p:nvPr/>
          </p:nvSpPr>
          <p:spPr bwMode="auto">
            <a:xfrm>
              <a:off x="4551" y="1365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UP</a:t>
              </a:r>
            </a:p>
          </p:txBody>
        </p:sp>
        <p:sp>
          <p:nvSpPr>
            <p:cNvPr id="32793" name="Text Box 19"/>
            <p:cNvSpPr txBox="1">
              <a:spLocks noChangeArrowheads="1"/>
            </p:cNvSpPr>
            <p:nvPr/>
          </p:nvSpPr>
          <p:spPr bwMode="auto">
            <a:xfrm>
              <a:off x="4402" y="2502"/>
              <a:ext cx="8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DOWN</a:t>
              </a:r>
            </a:p>
          </p:txBody>
        </p:sp>
      </p:grpSp>
      <p:sp>
        <p:nvSpPr>
          <p:cNvPr id="32775" name="Line 26"/>
          <p:cNvSpPr>
            <a:spLocks noChangeShapeType="1"/>
          </p:cNvSpPr>
          <p:nvPr/>
        </p:nvSpPr>
        <p:spPr bwMode="auto">
          <a:xfrm flipH="1">
            <a:off x="7113588" y="3576638"/>
            <a:ext cx="7699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6" name="Text Box 27"/>
          <p:cNvSpPr txBox="1">
            <a:spLocks noChangeArrowheads="1"/>
          </p:cNvSpPr>
          <p:nvPr/>
        </p:nvSpPr>
        <p:spPr bwMode="auto">
          <a:xfrm>
            <a:off x="6985000" y="315595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2777" name="Text Box 28"/>
          <p:cNvSpPr txBox="1">
            <a:spLocks noChangeArrowheads="1"/>
          </p:cNvSpPr>
          <p:nvPr/>
        </p:nvSpPr>
        <p:spPr bwMode="auto">
          <a:xfrm>
            <a:off x="7839075" y="34925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2778" name="Text Box 29"/>
          <p:cNvSpPr txBox="1">
            <a:spLocks noChangeArrowheads="1"/>
          </p:cNvSpPr>
          <p:nvPr/>
        </p:nvSpPr>
        <p:spPr bwMode="auto">
          <a:xfrm>
            <a:off x="8421688" y="2894013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grpSp>
        <p:nvGrpSpPr>
          <p:cNvPr id="32779" name="Group 23"/>
          <p:cNvGrpSpPr>
            <a:grpSpLocks/>
          </p:cNvGrpSpPr>
          <p:nvPr/>
        </p:nvGrpSpPr>
        <p:grpSpPr bwMode="auto">
          <a:xfrm>
            <a:off x="7813675" y="2957513"/>
            <a:ext cx="711200" cy="709612"/>
            <a:chOff x="4198" y="333"/>
            <a:chExt cx="448" cy="447"/>
          </a:xfrm>
        </p:grpSpPr>
        <p:sp>
          <p:nvSpPr>
            <p:cNvPr id="32783" name="Line 24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Oval 25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2780" name="Line 34"/>
          <p:cNvSpPr>
            <a:spLocks noChangeShapeType="1"/>
          </p:cNvSpPr>
          <p:nvPr/>
        </p:nvSpPr>
        <p:spPr bwMode="auto">
          <a:xfrm flipV="1">
            <a:off x="7888288" y="2874963"/>
            <a:ext cx="0" cy="639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1" name="Text Box 35"/>
          <p:cNvSpPr txBox="1">
            <a:spLocks noChangeArrowheads="1"/>
          </p:cNvSpPr>
          <p:nvPr/>
        </p:nvSpPr>
        <p:spPr bwMode="auto">
          <a:xfrm>
            <a:off x="7864475" y="26543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7" name="Rectangle 9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273175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44675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39975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835275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2924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7496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068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6640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PRACTICE: A 25 C charge traveling at 150 m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s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-1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to the north enters a uniform B-field having a                            strength of 0.050 T and pointing to the west.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(e) If the charge has a mass of                                          2.510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-5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kg, what will be the radius of                                   its circular motion?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SOLUTION: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In (a) we found that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F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1.910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-4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N.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Then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a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F / m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= 1.910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-4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/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2.510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-5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7.6 m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s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-2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.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From (d) we know the charge is in UCM.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Thus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a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v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2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/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r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so that 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en-US" altLang="en-US" sz="2400" i="1" dirty="0" smtClean="0">
                <a:latin typeface="+mn-lt"/>
                <a:sym typeface="Symbol" pitchFamily="18" charset="2"/>
              </a:rPr>
              <a:t>          r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v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2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/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a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150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2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/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7.6 = 3000 m. (</a:t>
            </a:r>
            <a:r>
              <a:rPr lang="en-US" altLang="en-US" sz="2400" dirty="0" smtClean="0">
                <a:solidFill>
                  <a:schemeClr val="hlink"/>
                </a:solidFill>
                <a:latin typeface="+mn-lt"/>
                <a:sym typeface="Symbol" pitchFamily="18" charset="2"/>
              </a:rPr>
              <a:t>2961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)</a:t>
            </a: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33795" name="Arc 31"/>
          <p:cNvSpPr>
            <a:spLocks/>
          </p:cNvSpPr>
          <p:nvPr/>
        </p:nvSpPr>
        <p:spPr bwMode="auto">
          <a:xfrm rot="-3368178">
            <a:off x="7610476" y="2906712"/>
            <a:ext cx="950912" cy="1027113"/>
          </a:xfrm>
          <a:custGeom>
            <a:avLst/>
            <a:gdLst>
              <a:gd name="T0" fmla="*/ 0 w 19965"/>
              <a:gd name="T1" fmla="*/ 71608156 h 21600"/>
              <a:gd name="T2" fmla="*/ 2147483647 w 19965"/>
              <a:gd name="T3" fmla="*/ 2147483647 h 21600"/>
              <a:gd name="T4" fmla="*/ 2147483647 w 1996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965" h="21600" fill="none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</a:path>
              <a:path w="19965" h="21600" stroke="0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  <a:lnTo>
                  <a:pt x="778" y="21600"/>
                </a:lnTo>
                <a:lnTo>
                  <a:pt x="0" y="14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Freeform 30"/>
          <p:cNvSpPr>
            <a:spLocks/>
          </p:cNvSpPr>
          <p:nvPr/>
        </p:nvSpPr>
        <p:spPr bwMode="auto">
          <a:xfrm>
            <a:off x="7615238" y="3340100"/>
            <a:ext cx="493712" cy="228600"/>
          </a:xfrm>
          <a:custGeom>
            <a:avLst/>
            <a:gdLst>
              <a:gd name="T0" fmla="*/ 0 w 311"/>
              <a:gd name="T1" fmla="*/ 2147483647 h 144"/>
              <a:gd name="T2" fmla="*/ 2147483647 w 311"/>
              <a:gd name="T3" fmla="*/ 0 h 144"/>
              <a:gd name="T4" fmla="*/ 2147483647 w 311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1" h="144">
                <a:moveTo>
                  <a:pt x="0" y="144"/>
                </a:moveTo>
                <a:lnTo>
                  <a:pt x="144" y="0"/>
                </a:lnTo>
                <a:lnTo>
                  <a:pt x="31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grpSp>
        <p:nvGrpSpPr>
          <p:cNvPr id="33798" name="Group 20"/>
          <p:cNvGrpSpPr>
            <a:grpSpLocks/>
          </p:cNvGrpSpPr>
          <p:nvPr/>
        </p:nvGrpSpPr>
        <p:grpSpPr bwMode="auto">
          <a:xfrm>
            <a:off x="6591300" y="2398713"/>
            <a:ext cx="2611438" cy="2266950"/>
            <a:chOff x="3923" y="1365"/>
            <a:chExt cx="1645" cy="1428"/>
          </a:xfrm>
        </p:grpSpPr>
        <p:sp>
          <p:nvSpPr>
            <p:cNvPr id="33809" name="Line 12"/>
            <p:cNvSpPr>
              <a:spLocks noChangeShapeType="1"/>
            </p:cNvSpPr>
            <p:nvPr/>
          </p:nvSpPr>
          <p:spPr bwMode="auto">
            <a:xfrm>
              <a:off x="4176" y="2107"/>
              <a:ext cx="1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 flipH="1">
              <a:off x="4343" y="1720"/>
              <a:ext cx="803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Text Box 11"/>
            <p:cNvSpPr txBox="1">
              <a:spLocks noChangeArrowheads="1"/>
            </p:cNvSpPr>
            <p:nvPr/>
          </p:nvSpPr>
          <p:spPr bwMode="auto">
            <a:xfrm>
              <a:off x="5108" y="154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N</a:t>
              </a:r>
            </a:p>
          </p:txBody>
        </p:sp>
        <p:sp>
          <p:nvSpPr>
            <p:cNvPr id="33812" name="Text Box 14"/>
            <p:cNvSpPr txBox="1">
              <a:spLocks noChangeArrowheads="1"/>
            </p:cNvSpPr>
            <p:nvPr/>
          </p:nvSpPr>
          <p:spPr bwMode="auto">
            <a:xfrm>
              <a:off x="4162" y="24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S</a:t>
              </a:r>
            </a:p>
          </p:txBody>
        </p:sp>
        <p:sp>
          <p:nvSpPr>
            <p:cNvPr id="33813" name="Text Box 15"/>
            <p:cNvSpPr txBox="1">
              <a:spLocks noChangeArrowheads="1"/>
            </p:cNvSpPr>
            <p:nvPr/>
          </p:nvSpPr>
          <p:spPr bwMode="auto">
            <a:xfrm>
              <a:off x="5318" y="1951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E</a:t>
              </a:r>
            </a:p>
          </p:txBody>
        </p:sp>
        <p:sp>
          <p:nvSpPr>
            <p:cNvPr id="33814" name="Text Box 16"/>
            <p:cNvSpPr txBox="1">
              <a:spLocks noChangeArrowheads="1"/>
            </p:cNvSpPr>
            <p:nvPr/>
          </p:nvSpPr>
          <p:spPr bwMode="auto">
            <a:xfrm>
              <a:off x="3923" y="1952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W</a:t>
              </a:r>
            </a:p>
          </p:txBody>
        </p:sp>
        <p:sp>
          <p:nvSpPr>
            <p:cNvPr id="33815" name="Line 17"/>
            <p:cNvSpPr>
              <a:spLocks noChangeShapeType="1"/>
            </p:cNvSpPr>
            <p:nvPr/>
          </p:nvSpPr>
          <p:spPr bwMode="auto">
            <a:xfrm flipV="1">
              <a:off x="4737" y="1690"/>
              <a:ext cx="0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Text Box 18"/>
            <p:cNvSpPr txBox="1">
              <a:spLocks noChangeArrowheads="1"/>
            </p:cNvSpPr>
            <p:nvPr/>
          </p:nvSpPr>
          <p:spPr bwMode="auto">
            <a:xfrm>
              <a:off x="4551" y="1365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UP</a:t>
              </a:r>
            </a:p>
          </p:txBody>
        </p:sp>
        <p:sp>
          <p:nvSpPr>
            <p:cNvPr id="33817" name="Text Box 19"/>
            <p:cNvSpPr txBox="1">
              <a:spLocks noChangeArrowheads="1"/>
            </p:cNvSpPr>
            <p:nvPr/>
          </p:nvSpPr>
          <p:spPr bwMode="auto">
            <a:xfrm>
              <a:off x="4402" y="2502"/>
              <a:ext cx="8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DOWN</a:t>
              </a:r>
            </a:p>
          </p:txBody>
        </p:sp>
      </p:grpSp>
      <p:sp>
        <p:nvSpPr>
          <p:cNvPr id="33799" name="Line 26"/>
          <p:cNvSpPr>
            <a:spLocks noChangeShapeType="1"/>
          </p:cNvSpPr>
          <p:nvPr/>
        </p:nvSpPr>
        <p:spPr bwMode="auto">
          <a:xfrm flipH="1">
            <a:off x="7113588" y="3576638"/>
            <a:ext cx="7699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0" name="Text Box 27"/>
          <p:cNvSpPr txBox="1">
            <a:spLocks noChangeArrowheads="1"/>
          </p:cNvSpPr>
          <p:nvPr/>
        </p:nvSpPr>
        <p:spPr bwMode="auto">
          <a:xfrm>
            <a:off x="6985000" y="315595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3801" name="Text Box 28"/>
          <p:cNvSpPr txBox="1">
            <a:spLocks noChangeArrowheads="1"/>
          </p:cNvSpPr>
          <p:nvPr/>
        </p:nvSpPr>
        <p:spPr bwMode="auto">
          <a:xfrm>
            <a:off x="7839075" y="34925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3802" name="Text Box 29"/>
          <p:cNvSpPr txBox="1">
            <a:spLocks noChangeArrowheads="1"/>
          </p:cNvSpPr>
          <p:nvPr/>
        </p:nvSpPr>
        <p:spPr bwMode="auto">
          <a:xfrm>
            <a:off x="8421688" y="2894013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grpSp>
        <p:nvGrpSpPr>
          <p:cNvPr id="33803" name="Group 23"/>
          <p:cNvGrpSpPr>
            <a:grpSpLocks/>
          </p:cNvGrpSpPr>
          <p:nvPr/>
        </p:nvGrpSpPr>
        <p:grpSpPr bwMode="auto">
          <a:xfrm>
            <a:off x="7813675" y="2957513"/>
            <a:ext cx="711200" cy="709612"/>
            <a:chOff x="4198" y="333"/>
            <a:chExt cx="448" cy="447"/>
          </a:xfrm>
        </p:grpSpPr>
        <p:sp>
          <p:nvSpPr>
            <p:cNvPr id="33807" name="Line 24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Oval 25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3804" name="Line 34"/>
          <p:cNvSpPr>
            <a:spLocks noChangeShapeType="1"/>
          </p:cNvSpPr>
          <p:nvPr/>
        </p:nvSpPr>
        <p:spPr bwMode="auto">
          <a:xfrm flipV="1">
            <a:off x="7888288" y="2874963"/>
            <a:ext cx="0" cy="639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5" name="Text Box 35"/>
          <p:cNvSpPr txBox="1">
            <a:spLocks noChangeArrowheads="1"/>
          </p:cNvSpPr>
          <p:nvPr/>
        </p:nvSpPr>
        <p:spPr bwMode="auto">
          <a:xfrm>
            <a:off x="7864475" y="26543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0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0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ChangeArrowheads="1"/>
          </p:cNvSpPr>
          <p:nvPr/>
        </p:nvSpPr>
        <p:spPr bwMode="auto">
          <a:xfrm>
            <a:off x="687388" y="1960563"/>
            <a:ext cx="7772400" cy="4897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/>
              <a:t>Consider a charge </a:t>
            </a:r>
            <a:r>
              <a:rPr lang="en-US" altLang="en-US" i="1"/>
              <a:t>q                               </a:t>
            </a:r>
            <a:r>
              <a:rPr lang="en-US" altLang="en-US"/>
              <a:t> traveling at velocity </a:t>
            </a:r>
            <a:r>
              <a:rPr lang="en-US" altLang="en-US" i="1"/>
              <a:t>v</a:t>
            </a:r>
            <a:r>
              <a:rPr lang="en-US" altLang="en-US"/>
              <a:t> in the                                    magnetic field </a:t>
            </a:r>
            <a:r>
              <a:rPr lang="en-US" altLang="en-US" i="1"/>
              <a:t>B </a:t>
            </a:r>
            <a:r>
              <a:rPr lang="en-US" altLang="en-US"/>
              <a:t>shown here.                                        Show that </a:t>
            </a:r>
            <a:r>
              <a:rPr lang="en-US" altLang="en-US" i="1"/>
              <a:t>r</a:t>
            </a:r>
            <a:r>
              <a:rPr lang="en-US" altLang="en-US"/>
              <a:t> = </a:t>
            </a:r>
            <a:r>
              <a:rPr lang="en-US" altLang="en-US" i="1"/>
              <a:t>mv / qB</a:t>
            </a:r>
            <a:r>
              <a:rPr lang="en-US" altLang="en-US"/>
              <a:t>.</a:t>
            </a:r>
            <a:endParaRPr lang="en-US" alt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Since </a:t>
            </a:r>
            <a:r>
              <a:rPr lang="en-US" altLang="en-US" b="1"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 is in the                                        blue plane and </a:t>
            </a:r>
            <a:r>
              <a:rPr lang="en-US" altLang="en-US" b="1"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 points out                                         toward you, </a:t>
            </a:r>
            <a:r>
              <a:rPr lang="en-US" altLang="en-US" b="1"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</a:t>
            </a:r>
            <a:r>
              <a:rPr lang="en-US" altLang="en-US" b="1"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 and sin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90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° = 1.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Thus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qvB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But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ma</a:t>
            </a:r>
            <a:r>
              <a:rPr lang="en-US" altLang="en-US">
                <a:sym typeface="Symbol" pitchFamily="18" charset="2"/>
              </a:rPr>
              <a:t> so that </a:t>
            </a:r>
            <a:r>
              <a:rPr lang="en-US" altLang="en-US" i="1">
                <a:sym typeface="Symbol" pitchFamily="18" charset="2"/>
              </a:rPr>
              <a:t>qvB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ma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Since the charge is in UCM then </a:t>
            </a:r>
            <a:r>
              <a:rPr lang="en-US" altLang="en-US" i="1">
                <a:sym typeface="Symbol" pitchFamily="18" charset="2"/>
              </a:rPr>
              <a:t>a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v</a:t>
            </a:r>
            <a:r>
              <a:rPr lang="en-US" altLang="en-US" baseline="30000">
                <a:sym typeface="Symbol" pitchFamily="18" charset="2"/>
              </a:rPr>
              <a:t>2 </a:t>
            </a:r>
            <a:r>
              <a:rPr lang="en-US" altLang="en-US" i="1">
                <a:sym typeface="Symbol" pitchFamily="18" charset="2"/>
              </a:rPr>
              <a:t>/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ym typeface="Symbol" pitchFamily="18" charset="2"/>
              </a:rPr>
              <a:t>r</a:t>
            </a:r>
            <a:r>
              <a:rPr lang="en-US" altLang="en-US">
                <a:sym typeface="Symbol" pitchFamily="18" charset="2"/>
              </a:rPr>
              <a:t>.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Thus</a:t>
            </a:r>
            <a:r>
              <a:rPr lang="en-US" altLang="en-US" i="1">
                <a:sym typeface="Symbol" pitchFamily="18" charset="2"/>
              </a:rPr>
              <a:t> qvB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mv</a:t>
            </a:r>
            <a:r>
              <a:rPr lang="en-US" altLang="en-US" baseline="30000">
                <a:sym typeface="Symbol" pitchFamily="18" charset="2"/>
              </a:rPr>
              <a:t>2 </a:t>
            </a:r>
            <a:r>
              <a:rPr lang="en-US" altLang="en-US" i="1">
                <a:sym typeface="Symbol" pitchFamily="18" charset="2"/>
              </a:rPr>
              <a:t>/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ym typeface="Symbol" pitchFamily="18" charset="2"/>
              </a:rPr>
              <a:t>r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Finally</a:t>
            </a:r>
            <a:r>
              <a:rPr lang="en-US" altLang="en-US" i="1">
                <a:sym typeface="Symbol" pitchFamily="18" charset="2"/>
              </a:rPr>
              <a:t> r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mv</a:t>
            </a:r>
            <a:r>
              <a:rPr lang="en-US" altLang="en-US" baseline="30000">
                <a:sym typeface="Symbol" pitchFamily="18" charset="2"/>
              </a:rPr>
              <a:t>2 </a:t>
            </a:r>
            <a:r>
              <a:rPr lang="en-US" altLang="en-US" i="1">
                <a:sym typeface="Symbol" pitchFamily="18" charset="2"/>
              </a:rPr>
              <a:t>/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ym typeface="Symbol" pitchFamily="18" charset="2"/>
              </a:rPr>
              <a:t>qvB </a:t>
            </a:r>
            <a:r>
              <a:rPr lang="en-US" altLang="en-US">
                <a:sym typeface="Symbol" pitchFamily="18" charset="2"/>
              </a:rPr>
              <a:t>=</a:t>
            </a:r>
            <a:r>
              <a:rPr lang="en-US" altLang="en-US" i="1">
                <a:sym typeface="Symbol" pitchFamily="18" charset="2"/>
              </a:rPr>
              <a:t> mv / qB</a:t>
            </a:r>
            <a:r>
              <a:rPr lang="en-US" altLang="en-US">
                <a:sym typeface="Symbol" pitchFamily="18" charset="2"/>
              </a:rPr>
              <a:t>.</a:t>
            </a:r>
          </a:p>
        </p:txBody>
      </p:sp>
      <p:grpSp>
        <p:nvGrpSpPr>
          <p:cNvPr id="1004678" name="Group 134"/>
          <p:cNvGrpSpPr>
            <a:grpSpLocks/>
          </p:cNvGrpSpPr>
          <p:nvPr/>
        </p:nvGrpSpPr>
        <p:grpSpPr bwMode="auto">
          <a:xfrm>
            <a:off x="5360988" y="1854200"/>
            <a:ext cx="3783012" cy="3794125"/>
            <a:chOff x="2304" y="1151"/>
            <a:chExt cx="2383" cy="2390"/>
          </a:xfrm>
        </p:grpSpPr>
        <p:sp>
          <p:nvSpPr>
            <p:cNvPr id="34832" name="Rectangle 27"/>
            <p:cNvSpPr>
              <a:spLocks noChangeArrowheads="1"/>
            </p:cNvSpPr>
            <p:nvPr/>
          </p:nvSpPr>
          <p:spPr bwMode="auto">
            <a:xfrm>
              <a:off x="2304" y="1184"/>
              <a:ext cx="2383" cy="23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34833" name="Group 28"/>
            <p:cNvGrpSpPr>
              <a:grpSpLocks/>
            </p:cNvGrpSpPr>
            <p:nvPr/>
          </p:nvGrpSpPr>
          <p:grpSpPr bwMode="auto">
            <a:xfrm>
              <a:off x="2326" y="3300"/>
              <a:ext cx="2326" cy="241"/>
              <a:chOff x="1553" y="3265"/>
              <a:chExt cx="2326" cy="241"/>
            </a:xfrm>
          </p:grpSpPr>
          <p:sp>
            <p:nvSpPr>
              <p:cNvPr id="34915" name="Text Box 2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6" name="Text Box 3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7" name="Text Box 3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8" name="Text Box 3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9" name="Text Box 3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20" name="Text Box 3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21" name="Text Box 3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22" name="Text Box 3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23" name="Text Box 3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4" name="Group 38"/>
            <p:cNvGrpSpPr>
              <a:grpSpLocks/>
            </p:cNvGrpSpPr>
            <p:nvPr/>
          </p:nvGrpSpPr>
          <p:grpSpPr bwMode="auto">
            <a:xfrm>
              <a:off x="2317" y="3039"/>
              <a:ext cx="2326" cy="241"/>
              <a:chOff x="1553" y="3265"/>
              <a:chExt cx="2326" cy="241"/>
            </a:xfrm>
          </p:grpSpPr>
          <p:sp>
            <p:nvSpPr>
              <p:cNvPr id="34906" name="Text Box 3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7" name="Text Box 4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8" name="Text Box 4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9" name="Text Box 4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0" name="Text Box 4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1" name="Text Box 4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2" name="Text Box 4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3" name="Text Box 4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4" name="Text Box 4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5" name="Group 48"/>
            <p:cNvGrpSpPr>
              <a:grpSpLocks/>
            </p:cNvGrpSpPr>
            <p:nvPr/>
          </p:nvGrpSpPr>
          <p:grpSpPr bwMode="auto">
            <a:xfrm>
              <a:off x="2322" y="2764"/>
              <a:ext cx="2326" cy="241"/>
              <a:chOff x="1553" y="3265"/>
              <a:chExt cx="2326" cy="241"/>
            </a:xfrm>
          </p:grpSpPr>
          <p:sp>
            <p:nvSpPr>
              <p:cNvPr id="34897" name="Text Box 4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8" name="Text Box 5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9" name="Text Box 5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0" name="Text Box 5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1" name="Text Box 5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2" name="Text Box 5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3" name="Text Box 5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4" name="Text Box 5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5" name="Text Box 5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6" name="Group 58"/>
            <p:cNvGrpSpPr>
              <a:grpSpLocks/>
            </p:cNvGrpSpPr>
            <p:nvPr/>
          </p:nvGrpSpPr>
          <p:grpSpPr bwMode="auto">
            <a:xfrm>
              <a:off x="2327" y="2489"/>
              <a:ext cx="2326" cy="241"/>
              <a:chOff x="1553" y="3265"/>
              <a:chExt cx="2326" cy="241"/>
            </a:xfrm>
          </p:grpSpPr>
          <p:sp>
            <p:nvSpPr>
              <p:cNvPr id="34888" name="Text Box 5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9" name="Text Box 6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0" name="Text Box 6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1" name="Text Box 6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2" name="Text Box 6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3" name="Text Box 6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4" name="Text Box 6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5" name="Text Box 6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6" name="Text Box 6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7" name="Group 78"/>
            <p:cNvGrpSpPr>
              <a:grpSpLocks/>
            </p:cNvGrpSpPr>
            <p:nvPr/>
          </p:nvGrpSpPr>
          <p:grpSpPr bwMode="auto">
            <a:xfrm>
              <a:off x="2330" y="2223"/>
              <a:ext cx="2326" cy="241"/>
              <a:chOff x="1553" y="3265"/>
              <a:chExt cx="2326" cy="241"/>
            </a:xfrm>
          </p:grpSpPr>
          <p:sp>
            <p:nvSpPr>
              <p:cNvPr id="34879" name="Text Box 7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0" name="Text Box 8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1" name="Text Box 8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2" name="Text Box 8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3" name="Text Box 8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4" name="Text Box 8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5" name="Text Box 8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6" name="Text Box 8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7" name="Text Box 8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8" name="Group 88"/>
            <p:cNvGrpSpPr>
              <a:grpSpLocks/>
            </p:cNvGrpSpPr>
            <p:nvPr/>
          </p:nvGrpSpPr>
          <p:grpSpPr bwMode="auto">
            <a:xfrm>
              <a:off x="2321" y="1941"/>
              <a:ext cx="2326" cy="241"/>
              <a:chOff x="1553" y="3265"/>
              <a:chExt cx="2326" cy="241"/>
            </a:xfrm>
          </p:grpSpPr>
          <p:sp>
            <p:nvSpPr>
              <p:cNvPr id="34870" name="Text Box 8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1" name="Text Box 9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2" name="Text Box 9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3" name="Text Box 9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4" name="Text Box 9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5" name="Text Box 9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6" name="Text Box 9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7" name="Text Box 9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8" name="Text Box 9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9" name="Group 98"/>
            <p:cNvGrpSpPr>
              <a:grpSpLocks/>
            </p:cNvGrpSpPr>
            <p:nvPr/>
          </p:nvGrpSpPr>
          <p:grpSpPr bwMode="auto">
            <a:xfrm>
              <a:off x="2326" y="1687"/>
              <a:ext cx="2326" cy="241"/>
              <a:chOff x="1553" y="3265"/>
              <a:chExt cx="2326" cy="241"/>
            </a:xfrm>
          </p:grpSpPr>
          <p:sp>
            <p:nvSpPr>
              <p:cNvPr id="34861" name="Text Box 9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2" name="Text Box 10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3" name="Text Box 10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4" name="Text Box 10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5" name="Text Box 10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6" name="Text Box 10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7" name="Text Box 10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8" name="Text Box 10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9" name="Text Box 10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40" name="Group 108"/>
            <p:cNvGrpSpPr>
              <a:grpSpLocks/>
            </p:cNvGrpSpPr>
            <p:nvPr/>
          </p:nvGrpSpPr>
          <p:grpSpPr bwMode="auto">
            <a:xfrm>
              <a:off x="2331" y="1412"/>
              <a:ext cx="2326" cy="241"/>
              <a:chOff x="1553" y="3265"/>
              <a:chExt cx="2326" cy="241"/>
            </a:xfrm>
          </p:grpSpPr>
          <p:sp>
            <p:nvSpPr>
              <p:cNvPr id="34852" name="Text Box 10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3" name="Text Box 11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4" name="Text Box 11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5" name="Text Box 11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6" name="Text Box 11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7" name="Text Box 11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8" name="Text Box 11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9" name="Text Box 11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0" name="Text Box 11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41" name="Group 118"/>
            <p:cNvGrpSpPr>
              <a:grpSpLocks/>
            </p:cNvGrpSpPr>
            <p:nvPr/>
          </p:nvGrpSpPr>
          <p:grpSpPr bwMode="auto">
            <a:xfrm>
              <a:off x="2336" y="1151"/>
              <a:ext cx="2326" cy="241"/>
              <a:chOff x="1553" y="3265"/>
              <a:chExt cx="2326" cy="241"/>
            </a:xfrm>
          </p:grpSpPr>
          <p:sp>
            <p:nvSpPr>
              <p:cNvPr id="34843" name="Text Box 11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4" name="Text Box 12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5" name="Text Box 12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6" name="Text Box 12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7" name="Text Box 12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8" name="Text Box 12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9" name="Text Box 12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0" name="Text Box 12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1" name="Text Box 12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sp>
          <p:nvSpPr>
            <p:cNvPr id="34842" name="Text Box 128"/>
            <p:cNvSpPr txBox="1">
              <a:spLocks noChangeArrowheads="1"/>
            </p:cNvSpPr>
            <p:nvPr/>
          </p:nvSpPr>
          <p:spPr bwMode="auto">
            <a:xfrm>
              <a:off x="4316" y="1295"/>
              <a:ext cx="23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B</a:t>
              </a:r>
            </a:p>
          </p:txBody>
        </p:sp>
      </p:grpSp>
      <p:grpSp>
        <p:nvGrpSpPr>
          <p:cNvPr id="1004673" name="Group 129"/>
          <p:cNvGrpSpPr>
            <a:grpSpLocks/>
          </p:cNvGrpSpPr>
          <p:nvPr/>
        </p:nvGrpSpPr>
        <p:grpSpPr bwMode="auto">
          <a:xfrm>
            <a:off x="5681663" y="3636963"/>
            <a:ext cx="196850" cy="196850"/>
            <a:chOff x="1426" y="3606"/>
            <a:chExt cx="124" cy="124"/>
          </a:xfrm>
        </p:grpSpPr>
        <p:sp>
          <p:nvSpPr>
            <p:cNvPr id="34828" name="Oval 130"/>
            <p:cNvSpPr>
              <a:spLocks noChangeArrowheads="1"/>
            </p:cNvSpPr>
            <p:nvPr/>
          </p:nvSpPr>
          <p:spPr bwMode="auto">
            <a:xfrm>
              <a:off x="1426" y="3606"/>
              <a:ext cx="124" cy="1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34829" name="Group 131"/>
            <p:cNvGrpSpPr>
              <a:grpSpLocks/>
            </p:cNvGrpSpPr>
            <p:nvPr/>
          </p:nvGrpSpPr>
          <p:grpSpPr bwMode="auto">
            <a:xfrm>
              <a:off x="1438" y="3621"/>
              <a:ext cx="90" cy="90"/>
              <a:chOff x="1253" y="3257"/>
              <a:chExt cx="124" cy="124"/>
            </a:xfrm>
          </p:grpSpPr>
          <p:sp>
            <p:nvSpPr>
              <p:cNvPr id="34830" name="Line 132"/>
              <p:cNvSpPr>
                <a:spLocks noChangeShapeType="1"/>
              </p:cNvSpPr>
              <p:nvPr/>
            </p:nvSpPr>
            <p:spPr bwMode="auto">
              <a:xfrm>
                <a:off x="1317" y="3257"/>
                <a:ext cx="0" cy="1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1" name="Line 133"/>
              <p:cNvSpPr>
                <a:spLocks noChangeShapeType="1"/>
              </p:cNvSpPr>
              <p:nvPr/>
            </p:nvSpPr>
            <p:spPr bwMode="auto">
              <a:xfrm rot="-5400000">
                <a:off x="1315" y="3255"/>
                <a:ext cx="0" cy="1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04679" name="Oval 135"/>
          <p:cNvSpPr>
            <a:spLocks noChangeArrowheads="1"/>
          </p:cNvSpPr>
          <p:nvPr/>
        </p:nvSpPr>
        <p:spPr bwMode="auto">
          <a:xfrm>
            <a:off x="5770563" y="2181225"/>
            <a:ext cx="3116262" cy="31162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1004682" name="Group 138"/>
          <p:cNvGrpSpPr>
            <a:grpSpLocks/>
          </p:cNvGrpSpPr>
          <p:nvPr/>
        </p:nvGrpSpPr>
        <p:grpSpPr bwMode="auto">
          <a:xfrm>
            <a:off x="7339013" y="2368550"/>
            <a:ext cx="709612" cy="1395413"/>
            <a:chOff x="4623" y="1531"/>
            <a:chExt cx="447" cy="879"/>
          </a:xfrm>
        </p:grpSpPr>
        <p:sp>
          <p:nvSpPr>
            <p:cNvPr id="34826" name="Line 136"/>
            <p:cNvSpPr>
              <a:spLocks noChangeShapeType="1"/>
            </p:cNvSpPr>
            <p:nvPr/>
          </p:nvSpPr>
          <p:spPr bwMode="auto">
            <a:xfrm flipV="1">
              <a:off x="4623" y="1531"/>
              <a:ext cx="447" cy="8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Text Box 137"/>
            <p:cNvSpPr txBox="1">
              <a:spLocks noChangeArrowheads="1"/>
            </p:cNvSpPr>
            <p:nvPr/>
          </p:nvSpPr>
          <p:spPr bwMode="auto">
            <a:xfrm>
              <a:off x="4739" y="1856"/>
              <a:ext cx="191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/>
                <a:t>r</a:t>
              </a:r>
            </a:p>
          </p:txBody>
        </p:sp>
      </p:grpSp>
      <p:sp>
        <p:nvSpPr>
          <p:cNvPr id="109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3492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04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4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93 C -0.00034 -0.12454 0.07639 -0.22685 0.17049 -0.22685 C 0.26459 -0.22685 0.34098 -0.12454 0.34098 0.00093 C 0.34098 0.12639 0.26459 0.22824 0.17049 0.22824 C 0.07639 0.22824 -0.00034 0.12639 -0.00034 0.00093 Z " pathEditMode="relative" rAng="16200000" ptsTypes="fffff">
                                      <p:cBhvr>
                                        <p:cTn id="20" dur="2000" fill="hold"/>
                                        <p:tgtEl>
                                          <p:spTgt spid="1004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0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4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4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0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4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4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4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4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4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4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67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700" name="Rectangle 108"/>
          <p:cNvSpPr>
            <a:spLocks noChangeArrowheads="1"/>
          </p:cNvSpPr>
          <p:nvPr/>
        </p:nvSpPr>
        <p:spPr bwMode="auto">
          <a:xfrm>
            <a:off x="674688" y="1963738"/>
            <a:ext cx="7772400" cy="48942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The tendency                                                    of a moving charge to                                                    follow a curved trajectory in                                                 a magnetic field is used in a                                            </a:t>
            </a:r>
            <a:r>
              <a:rPr lang="en-US" altLang="en-US" b="1">
                <a:sym typeface="Symbol" pitchFamily="18" charset="2"/>
              </a:rPr>
              <a:t>mass spectrometer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pPr>
              <a:spcBef>
                <a:spcPct val="1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An unknown element is                                               ionized, and accelerated                                                        by an applied voltage in                                                    the chamber </a:t>
            </a:r>
            <a:r>
              <a:rPr lang="en-US" altLang="en-US" i="1"/>
              <a:t>S</a:t>
            </a:r>
            <a:r>
              <a:rPr lang="en-US" altLang="en-US"/>
              <a:t>.</a:t>
            </a:r>
          </a:p>
          <a:p>
            <a:pPr>
              <a:spcBef>
                <a:spcPct val="1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It strikes a phosphorescent                                          screen and flashes.</a:t>
            </a:r>
          </a:p>
          <a:p>
            <a:pPr>
              <a:spcBef>
                <a:spcPct val="1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By measuring </a:t>
            </a:r>
            <a:r>
              <a:rPr lang="en-US" altLang="en-US" i="1"/>
              <a:t>x</a:t>
            </a:r>
            <a:r>
              <a:rPr lang="en-US" altLang="en-US"/>
              <a:t>, one can determine the mass of the ion, and hence the unknown element.</a:t>
            </a:r>
          </a:p>
        </p:txBody>
      </p:sp>
      <p:grpSp>
        <p:nvGrpSpPr>
          <p:cNvPr id="1006704" name="Group 112"/>
          <p:cNvGrpSpPr>
            <a:grpSpLocks/>
          </p:cNvGrpSpPr>
          <p:nvPr/>
        </p:nvGrpSpPr>
        <p:grpSpPr bwMode="auto">
          <a:xfrm>
            <a:off x="4398963" y="2063750"/>
            <a:ext cx="4702175" cy="4214813"/>
            <a:chOff x="2798" y="1214"/>
            <a:chExt cx="2962" cy="2655"/>
          </a:xfrm>
        </p:grpSpPr>
        <p:sp>
          <p:nvSpPr>
            <p:cNvPr id="35848" name="Rectangle 111"/>
            <p:cNvSpPr>
              <a:spLocks noChangeArrowheads="1"/>
            </p:cNvSpPr>
            <p:nvPr/>
          </p:nvSpPr>
          <p:spPr bwMode="auto">
            <a:xfrm>
              <a:off x="2933" y="1220"/>
              <a:ext cx="2827" cy="2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35849" name="Picture 10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8" y="1214"/>
              <a:ext cx="2962" cy="26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06705" name="Oval 113"/>
          <p:cNvSpPr>
            <a:spLocks noChangeArrowheads="1"/>
          </p:cNvSpPr>
          <p:nvPr/>
        </p:nvSpPr>
        <p:spPr bwMode="auto">
          <a:xfrm>
            <a:off x="5203825" y="5757863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06706" name="AutoShape 114"/>
          <p:cNvSpPr>
            <a:spLocks noChangeArrowheads="1"/>
          </p:cNvSpPr>
          <p:nvPr/>
        </p:nvSpPr>
        <p:spPr bwMode="auto">
          <a:xfrm>
            <a:off x="8326438" y="3917950"/>
            <a:ext cx="257175" cy="357188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3585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06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6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06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C -2.77778E-7 -0.02871 -2.77778E-7 -0.05741 -2.77778E-7 -0.07801 C -2.77778E-7 -0.09862 -2.77778E-7 -0.10324 -2.77778E-7 -0.12362 C -2.77778E-7 -0.14399 -2.77778E-7 -0.17963 -2.77778E-7 -0.2 C -2.77778E-7 -0.22037 -0.00035 -0.23102 -2.77778E-7 -0.24561 C 0.00035 -0.26019 0.00017 -0.27223 0.0026 -0.28774 C 0.00504 -0.30324 0.01024 -0.32362 0.01476 -0.3382 C 0.01927 -0.35278 0.02344 -0.3632 0.02934 -0.37547 C 0.03524 -0.38774 0.04184 -0.40024 0.05 -0.41135 C 0.05816 -0.42246 0.0684 -0.43357 0.07813 -0.44213 C 0.08785 -0.4507 0.09792 -0.45764 0.10868 -0.46343 C 0.11944 -0.46922 0.13142 -0.47338 0.14271 -0.47639 C 0.15399 -0.4794 0.16545 -0.48125 0.17691 -0.48125 C 0.18837 -0.48125 0.2 -0.47963 0.21111 -0.47639 C 0.22222 -0.47315 0.23316 -0.46806 0.24392 -0.46181 C 0.25469 -0.45556 0.26563 -0.44792 0.27569 -0.43889 C 0.28576 -0.42987 0.29549 -0.41945 0.30382 -0.40811 C 0.31215 -0.39676 0.31944 -0.38357 0.32569 -0.37061 C 0.33194 -0.35764 0.33802 -0.34468 0.34149 -0.3301 C 0.34497 -0.31551 0.34514 -0.29537 0.34635 -0.28287 C 0.34757 -0.27037 0.34809 -0.26297 0.34879 -0.25533 " pathEditMode="relative" ptsTypes="aaaaaaaaaaaaaaaaaaaaA">
                                      <p:cBhvr>
                                        <p:cTn id="34" dur="5000" fill="hold"/>
                                        <p:tgtEl>
                                          <p:spTgt spid="1006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06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705" grpId="0" animBg="1"/>
      <p:bldP spid="1006705" grpId="1" animBg="1"/>
      <p:bldP spid="1006706" grpId="0" animBg="1"/>
      <p:bldP spid="100670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ChangeArrowheads="1"/>
          </p:cNvSpPr>
          <p:nvPr/>
        </p:nvSpPr>
        <p:spPr bwMode="auto">
          <a:xfrm>
            <a:off x="674688" y="1963738"/>
            <a:ext cx="7772400" cy="48942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The tendency                                                    of a moving charge to                                                    follow a curved trajectory in                                                 a magnetic field is used in a                                            </a:t>
            </a:r>
            <a:r>
              <a:rPr lang="en-US" altLang="en-US" b="1">
                <a:sym typeface="Symbol" pitchFamily="18" charset="2"/>
              </a:rPr>
              <a:t>mass spectrometer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Show that </a:t>
            </a:r>
            <a:r>
              <a:rPr lang="en-US" altLang="en-US" i="1"/>
              <a:t>m</a:t>
            </a:r>
            <a:r>
              <a:rPr lang="en-US" altLang="en-US"/>
              <a:t> = </a:t>
            </a:r>
            <a:r>
              <a:rPr lang="en-US" altLang="en-US" i="1"/>
              <a:t>xqB / </a:t>
            </a:r>
            <a:r>
              <a:rPr lang="en-US" altLang="en-US"/>
              <a:t>2</a:t>
            </a:r>
            <a:r>
              <a:rPr lang="en-US" altLang="en-US" i="1"/>
              <a:t>v</a:t>
            </a:r>
            <a:r>
              <a:rPr lang="en-US" altLang="en-US"/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From the previous slide                                                                  </a:t>
            </a:r>
            <a:r>
              <a:rPr lang="en-US" altLang="en-US" i="1"/>
              <a:t>r</a:t>
            </a:r>
            <a:r>
              <a:rPr lang="en-US" altLang="en-US"/>
              <a:t> = </a:t>
            </a:r>
            <a:r>
              <a:rPr lang="en-US" altLang="en-US" i="1"/>
              <a:t>mv / qB</a:t>
            </a:r>
            <a:r>
              <a:rPr lang="en-US" altLang="en-US"/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Thus </a:t>
            </a:r>
            <a:r>
              <a:rPr lang="en-US" altLang="en-US" i="1">
                <a:sym typeface="Symbol" pitchFamily="18" charset="2"/>
              </a:rPr>
              <a:t>m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rqB / v.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But from the picture we see that </a:t>
            </a:r>
            <a:r>
              <a:rPr lang="en-US" altLang="en-US" i="1">
                <a:sym typeface="Symbol" pitchFamily="18" charset="2"/>
              </a:rPr>
              <a:t>r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x / </a:t>
            </a:r>
            <a:r>
              <a:rPr lang="en-US" altLang="en-US">
                <a:sym typeface="Symbol" pitchFamily="18" charset="2"/>
              </a:rPr>
              <a:t>2.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Thus </a:t>
            </a:r>
            <a:r>
              <a:rPr lang="en-US" altLang="en-US" i="1">
                <a:sym typeface="Symbol" pitchFamily="18" charset="2"/>
              </a:rPr>
              <a:t>m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rqB / v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xqB / </a:t>
            </a:r>
            <a:r>
              <a:rPr lang="en-US" altLang="en-US">
                <a:sym typeface="Symbol" pitchFamily="18" charset="2"/>
              </a:rPr>
              <a:t>2</a:t>
            </a:r>
            <a:r>
              <a:rPr lang="en-US" altLang="en-US" i="1"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.</a:t>
            </a:r>
          </a:p>
        </p:txBody>
      </p:sp>
      <p:grpSp>
        <p:nvGrpSpPr>
          <p:cNvPr id="36868" name="Group 5"/>
          <p:cNvGrpSpPr>
            <a:grpSpLocks/>
          </p:cNvGrpSpPr>
          <p:nvPr/>
        </p:nvGrpSpPr>
        <p:grpSpPr bwMode="auto">
          <a:xfrm>
            <a:off x="4398963" y="2063750"/>
            <a:ext cx="4702175" cy="4214813"/>
            <a:chOff x="2798" y="1214"/>
            <a:chExt cx="2962" cy="2655"/>
          </a:xfrm>
        </p:grpSpPr>
        <p:sp>
          <p:nvSpPr>
            <p:cNvPr id="36875" name="Rectangle 6"/>
            <p:cNvSpPr>
              <a:spLocks noChangeArrowheads="1"/>
            </p:cNvSpPr>
            <p:nvPr/>
          </p:nvSpPr>
          <p:spPr bwMode="auto">
            <a:xfrm>
              <a:off x="2933" y="1220"/>
              <a:ext cx="2827" cy="2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36876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8" y="1214"/>
              <a:ext cx="2962" cy="26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08654" name="Group 14"/>
          <p:cNvGrpSpPr>
            <a:grpSpLocks/>
          </p:cNvGrpSpPr>
          <p:nvPr/>
        </p:nvGrpSpPr>
        <p:grpSpPr bwMode="auto">
          <a:xfrm rot="1534417">
            <a:off x="5316538" y="3041650"/>
            <a:ext cx="439737" cy="868363"/>
            <a:chOff x="3284" y="3088"/>
            <a:chExt cx="277" cy="547"/>
          </a:xfrm>
        </p:grpSpPr>
        <p:sp>
          <p:nvSpPr>
            <p:cNvPr id="36871" name="Oval 8"/>
            <p:cNvSpPr>
              <a:spLocks noChangeArrowheads="1"/>
            </p:cNvSpPr>
            <p:nvPr/>
          </p:nvSpPr>
          <p:spPr bwMode="auto">
            <a:xfrm>
              <a:off x="3284" y="3420"/>
              <a:ext cx="101" cy="10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6872" name="Line 10"/>
            <p:cNvSpPr>
              <a:spLocks noChangeShapeType="1"/>
            </p:cNvSpPr>
            <p:nvPr/>
          </p:nvSpPr>
          <p:spPr bwMode="auto">
            <a:xfrm flipV="1">
              <a:off x="3335" y="3191"/>
              <a:ext cx="0" cy="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Text Box 12"/>
            <p:cNvSpPr txBox="1">
              <a:spLocks noChangeArrowheads="1"/>
            </p:cNvSpPr>
            <p:nvPr/>
          </p:nvSpPr>
          <p:spPr bwMode="auto">
            <a:xfrm>
              <a:off x="3336" y="30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/>
                <a:t>v</a:t>
              </a:r>
            </a:p>
          </p:txBody>
        </p:sp>
        <p:sp>
          <p:nvSpPr>
            <p:cNvPr id="36874" name="Text Box 13"/>
            <p:cNvSpPr txBox="1">
              <a:spLocks noChangeArrowheads="1"/>
            </p:cNvSpPr>
            <p:nvPr/>
          </p:nvSpPr>
          <p:spPr bwMode="auto">
            <a:xfrm>
              <a:off x="3338" y="334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/>
                <a:t>q</a:t>
              </a:r>
            </a:p>
          </p:txBody>
        </p:sp>
      </p:grpSp>
      <p:sp>
        <p:nvSpPr>
          <p:cNvPr id="14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3687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8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8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8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0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i="1">
                <a:solidFill>
                  <a:srgbClr val="333399"/>
                </a:solidFill>
              </a:rPr>
              <a:t>Force on a current-carrying conductor in a B-field </a:t>
            </a:r>
          </a:p>
          <a:p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We already know the effect of a                               magnetic field on a moving charge.</a:t>
            </a:r>
          </a:p>
          <a:p>
            <a:pPr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It stands to reason that a wire                                     carrying a current in a magnetic                                      field will also feel a force, because                               current is moving charge.</a:t>
            </a:r>
          </a:p>
          <a:p>
            <a:pPr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 wire with no current feels no                                 magnetic force:</a:t>
            </a:r>
          </a:p>
          <a:p>
            <a:pPr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But a wire with a current will be                                deflected by a magnetic force as shown:</a:t>
            </a:r>
          </a:p>
          <a:p>
            <a:pPr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Knowing the RHR for a charge is all                                 you need to determine the direction                                   of the force in the wire. 	</a:t>
            </a:r>
          </a:p>
        </p:txBody>
      </p:sp>
      <p:pic>
        <p:nvPicPr>
          <p:cNvPr id="101274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1898" y="1824948"/>
            <a:ext cx="1085850" cy="488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274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1898" y="1832885"/>
            <a:ext cx="108585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2740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0310" y="1829710"/>
            <a:ext cx="1085850" cy="4870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12743" name="Line 7"/>
          <p:cNvSpPr>
            <a:spLocks noChangeShapeType="1"/>
          </p:cNvSpPr>
          <p:nvPr/>
        </p:nvSpPr>
        <p:spPr bwMode="auto">
          <a:xfrm flipV="1">
            <a:off x="6784975" y="4227513"/>
            <a:ext cx="0" cy="143827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12744" name="Group 8"/>
          <p:cNvGrpSpPr>
            <a:grpSpLocks/>
          </p:cNvGrpSpPr>
          <p:nvPr/>
        </p:nvGrpSpPr>
        <p:grpSpPr bwMode="auto">
          <a:xfrm>
            <a:off x="6837363" y="4157668"/>
            <a:ext cx="338137" cy="461963"/>
            <a:chOff x="2211" y="2822"/>
            <a:chExt cx="213" cy="291"/>
          </a:xfrm>
        </p:grpSpPr>
        <p:sp>
          <p:nvSpPr>
            <p:cNvPr id="37909" name="Text Box 9"/>
            <p:cNvSpPr txBox="1">
              <a:spLocks noChangeArrowheads="1"/>
            </p:cNvSpPr>
            <p:nvPr/>
          </p:nvSpPr>
          <p:spPr bwMode="auto">
            <a:xfrm>
              <a:off x="2211" y="2822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 dirty="0"/>
                <a:t>v</a:t>
              </a:r>
            </a:p>
          </p:txBody>
        </p:sp>
        <p:sp>
          <p:nvSpPr>
            <p:cNvPr id="37910" name="Line 10"/>
            <p:cNvSpPr>
              <a:spLocks noChangeShapeType="1"/>
            </p:cNvSpPr>
            <p:nvPr/>
          </p:nvSpPr>
          <p:spPr bwMode="auto">
            <a:xfrm>
              <a:off x="2269" y="2880"/>
              <a:ext cx="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2747" name="Group 11"/>
          <p:cNvGrpSpPr>
            <a:grpSpLocks/>
          </p:cNvGrpSpPr>
          <p:nvPr/>
        </p:nvGrpSpPr>
        <p:grpSpPr bwMode="auto">
          <a:xfrm>
            <a:off x="6332538" y="5980113"/>
            <a:ext cx="404812" cy="457200"/>
            <a:chOff x="2609" y="3276"/>
            <a:chExt cx="255" cy="288"/>
          </a:xfrm>
        </p:grpSpPr>
        <p:sp>
          <p:nvSpPr>
            <p:cNvPr id="37907" name="Text Box 12"/>
            <p:cNvSpPr txBox="1">
              <a:spLocks noChangeArrowheads="1"/>
            </p:cNvSpPr>
            <p:nvPr/>
          </p:nvSpPr>
          <p:spPr bwMode="auto">
            <a:xfrm>
              <a:off x="2609" y="32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 dirty="0"/>
                <a:t>B</a:t>
              </a:r>
            </a:p>
          </p:txBody>
        </p:sp>
        <p:sp>
          <p:nvSpPr>
            <p:cNvPr id="37908" name="Line 13"/>
            <p:cNvSpPr>
              <a:spLocks noChangeShapeType="1"/>
            </p:cNvSpPr>
            <p:nvPr/>
          </p:nvSpPr>
          <p:spPr bwMode="auto">
            <a:xfrm>
              <a:off x="2685" y="3297"/>
              <a:ext cx="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2750" name="Group 14"/>
          <p:cNvGrpSpPr>
            <a:grpSpLocks/>
          </p:cNvGrpSpPr>
          <p:nvPr/>
        </p:nvGrpSpPr>
        <p:grpSpPr bwMode="auto">
          <a:xfrm>
            <a:off x="7094541" y="5741309"/>
            <a:ext cx="515937" cy="457200"/>
            <a:chOff x="3246" y="3273"/>
            <a:chExt cx="325" cy="288"/>
          </a:xfrm>
        </p:grpSpPr>
        <p:sp>
          <p:nvSpPr>
            <p:cNvPr id="37905" name="Text Box 15"/>
            <p:cNvSpPr txBox="1">
              <a:spLocks noChangeArrowheads="1"/>
            </p:cNvSpPr>
            <p:nvPr/>
          </p:nvSpPr>
          <p:spPr bwMode="auto">
            <a:xfrm>
              <a:off x="3246" y="3273"/>
              <a:ext cx="3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 dirty="0"/>
                <a:t>F</a:t>
              </a:r>
              <a:r>
                <a:rPr lang="en-US" altLang="en-US" b="1" baseline="-25000" dirty="0"/>
                <a:t>B</a:t>
              </a:r>
              <a:endParaRPr lang="en-US" altLang="en-US" b="1" dirty="0"/>
            </a:p>
          </p:txBody>
        </p:sp>
        <p:sp>
          <p:nvSpPr>
            <p:cNvPr id="37906" name="Line 16"/>
            <p:cNvSpPr>
              <a:spLocks noChangeShapeType="1"/>
            </p:cNvSpPr>
            <p:nvPr/>
          </p:nvSpPr>
          <p:spPr bwMode="auto">
            <a:xfrm>
              <a:off x="3331" y="3304"/>
              <a:ext cx="1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2753" name="Line 17"/>
          <p:cNvSpPr>
            <a:spLocks noChangeShapeType="1"/>
          </p:cNvSpPr>
          <p:nvPr/>
        </p:nvSpPr>
        <p:spPr bwMode="auto">
          <a:xfrm flipH="1">
            <a:off x="6161088" y="5672138"/>
            <a:ext cx="620712" cy="4699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2754" name="Line 18"/>
          <p:cNvSpPr>
            <a:spLocks noChangeShapeType="1"/>
          </p:cNvSpPr>
          <p:nvPr/>
        </p:nvSpPr>
        <p:spPr bwMode="auto">
          <a:xfrm flipV="1">
            <a:off x="6792913" y="5673725"/>
            <a:ext cx="9223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2755" name="Arc 19"/>
          <p:cNvSpPr>
            <a:spLocks/>
          </p:cNvSpPr>
          <p:nvPr/>
        </p:nvSpPr>
        <p:spPr bwMode="auto">
          <a:xfrm flipH="1">
            <a:off x="6596063" y="5119688"/>
            <a:ext cx="190500" cy="669925"/>
          </a:xfrm>
          <a:custGeom>
            <a:avLst/>
            <a:gdLst>
              <a:gd name="T0" fmla="*/ 0 w 21600"/>
              <a:gd name="T1" fmla="*/ 0 h 26470"/>
              <a:gd name="T2" fmla="*/ 127318761 w 21600"/>
              <a:gd name="T3" fmla="*/ 2147483647 h 26470"/>
              <a:gd name="T4" fmla="*/ 0 w 21600"/>
              <a:gd name="T5" fmla="*/ 2147483647 h 264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47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39"/>
                  <a:pt x="21413" y="24873"/>
                  <a:pt x="21043" y="26469"/>
                </a:cubicBezTo>
              </a:path>
              <a:path w="21600" h="2647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39"/>
                  <a:pt x="21413" y="24873"/>
                  <a:pt x="21043" y="2646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2756" name="AutoShape 20"/>
          <p:cNvSpPr>
            <a:spLocks noChangeArrowheads="1"/>
          </p:cNvSpPr>
          <p:nvPr/>
        </p:nvSpPr>
        <p:spPr bwMode="auto">
          <a:xfrm rot="-2039582">
            <a:off x="6569075" y="5478463"/>
            <a:ext cx="282575" cy="212725"/>
          </a:xfrm>
          <a:prstGeom prst="parallelogram">
            <a:avLst>
              <a:gd name="adj" fmla="val 6676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12757" name="Rectangle 21"/>
          <p:cNvSpPr>
            <a:spLocks noChangeArrowheads="1"/>
          </p:cNvSpPr>
          <p:nvPr/>
        </p:nvSpPr>
        <p:spPr bwMode="auto">
          <a:xfrm>
            <a:off x="6796088" y="5413375"/>
            <a:ext cx="247650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012759" name="Picture 23" descr="rhr for magnetic forc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01" b="43118"/>
          <a:stretch>
            <a:fillRect/>
          </a:stretch>
        </p:blipFill>
        <p:spPr bwMode="auto">
          <a:xfrm>
            <a:off x="5637447" y="1918606"/>
            <a:ext cx="18859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2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2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2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2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2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2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2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12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12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12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1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12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12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1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12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1012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01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01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12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1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43" grpId="0" animBg="1"/>
      <p:bldP spid="1012753" grpId="0" animBg="1"/>
      <p:bldP spid="1012754" grpId="0" animBg="1"/>
      <p:bldP spid="1012755" grpId="0" animBg="1"/>
      <p:bldP spid="1012756" grpId="0" animBg="1"/>
      <p:bldP spid="10127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813" name="Rectangle 29"/>
          <p:cNvSpPr>
            <a:spLocks noChangeArrowheads="1"/>
          </p:cNvSpPr>
          <p:nvPr/>
        </p:nvSpPr>
        <p:spPr bwMode="auto">
          <a:xfrm>
            <a:off x="679450" y="5281613"/>
            <a:ext cx="7778750" cy="12620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Note that the direction of </a:t>
            </a:r>
            <a:r>
              <a:rPr lang="en-US" altLang="en-US" i="1">
                <a:sym typeface="Symbol" pitchFamily="18" charset="2"/>
              </a:rPr>
              <a:t>I</a:t>
            </a:r>
            <a:r>
              <a:rPr lang="en-US" altLang="en-US">
                <a:sym typeface="Symbol" pitchFamily="18" charset="2"/>
              </a:rPr>
              <a:t> is also the direction of </a:t>
            </a:r>
            <a:r>
              <a:rPr lang="en-US" altLang="en-US" i="1">
                <a:sym typeface="Symbol" pitchFamily="18" charset="2"/>
              </a:rPr>
              <a:t>q</a:t>
            </a:r>
            <a:r>
              <a:rPr lang="en-US" altLang="en-US">
                <a:sym typeface="Symbol" pitchFamily="18" charset="2"/>
              </a:rPr>
              <a:t> as it flows through the wire.</a:t>
            </a:r>
          </a:p>
        </p:txBody>
      </p:sp>
      <p:sp>
        <p:nvSpPr>
          <p:cNvPr id="101478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7623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Force on a current-carrying conductor in a B-field 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We now know the direction of the magnetic force acting on a current-carrying wire if it is in a magnetic field.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The magnitude of the magnetic force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acting on a wire of length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L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and carrying a current of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I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in a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magnetic field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 B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is given by this formula:</a:t>
            </a:r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852488" y="4354513"/>
            <a:ext cx="7464425" cy="846137"/>
            <a:chOff x="510" y="2635"/>
            <a:chExt cx="4702" cy="533"/>
          </a:xfrm>
        </p:grpSpPr>
        <p:sp>
          <p:nvSpPr>
            <p:cNvPr id="38918" name="Rectangle 24"/>
            <p:cNvSpPr>
              <a:spLocks noChangeArrowheads="1"/>
            </p:cNvSpPr>
            <p:nvPr/>
          </p:nvSpPr>
          <p:spPr bwMode="auto">
            <a:xfrm>
              <a:off x="592" y="2660"/>
              <a:ext cx="17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sym typeface="Symbol" pitchFamily="18" charset="2"/>
                </a:rPr>
                <a:t>F</a:t>
              </a:r>
              <a:r>
                <a:rPr lang="en-US" altLang="en-US">
                  <a:sym typeface="Symbol" pitchFamily="18" charset="2"/>
                </a:rPr>
                <a:t> = </a:t>
              </a:r>
              <a:r>
                <a:rPr lang="en-US" altLang="en-US" i="1">
                  <a:sym typeface="Symbol" pitchFamily="18" charset="2"/>
                </a:rPr>
                <a:t>BIL</a:t>
              </a:r>
              <a:r>
                <a:rPr lang="en-US" altLang="en-US" i="1" baseline="-25000">
                  <a:sym typeface="Symbol" pitchFamily="18" charset="2"/>
                </a:rPr>
                <a:t> </a:t>
              </a:r>
              <a:r>
                <a:rPr lang="en-US" altLang="en-US">
                  <a:sym typeface="Symbol" pitchFamily="18" charset="2"/>
                </a:rPr>
                <a:t>sin</a:t>
              </a:r>
              <a:r>
                <a:rPr lang="en-US" altLang="en-US" baseline="-25000">
                  <a:sym typeface="Symbol" pitchFamily="18" charset="2"/>
                </a:rPr>
                <a:t> </a:t>
              </a:r>
              <a:r>
                <a:rPr lang="en-US" altLang="en-US">
                  <a:sym typeface="Symbol" pitchFamily="18" charset="2"/>
                </a:rPr>
                <a:t></a:t>
              </a:r>
            </a:p>
          </p:txBody>
        </p:sp>
        <p:sp>
          <p:nvSpPr>
            <p:cNvPr id="38919" name="Text Box 25"/>
            <p:cNvSpPr txBox="1">
              <a:spLocks noChangeArrowheads="1"/>
            </p:cNvSpPr>
            <p:nvPr/>
          </p:nvSpPr>
          <p:spPr bwMode="auto">
            <a:xfrm>
              <a:off x="3520" y="2647"/>
              <a:ext cx="1692" cy="5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Force on wire of length </a:t>
              </a:r>
              <a:r>
                <a:rPr lang="en-US" altLang="en-US" i="1">
                  <a:solidFill>
                    <a:schemeClr val="bg1"/>
                  </a:solidFill>
                </a:rPr>
                <a:t>L</a:t>
              </a:r>
              <a:r>
                <a:rPr lang="en-US" altLang="en-US">
                  <a:solidFill>
                    <a:schemeClr val="bg1"/>
                  </a:solidFill>
                </a:rPr>
                <a:t> due to </a:t>
              </a:r>
              <a:r>
                <a:rPr lang="en-US" altLang="en-US" i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8920" name="Rectangle 26"/>
            <p:cNvSpPr>
              <a:spLocks noChangeArrowheads="1"/>
            </p:cNvSpPr>
            <p:nvPr/>
          </p:nvSpPr>
          <p:spPr bwMode="auto">
            <a:xfrm>
              <a:off x="510" y="2649"/>
              <a:ext cx="4701" cy="5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8921" name="Text Box 27"/>
            <p:cNvSpPr txBox="1">
              <a:spLocks noChangeArrowheads="1"/>
            </p:cNvSpPr>
            <p:nvPr/>
          </p:nvSpPr>
          <p:spPr bwMode="auto">
            <a:xfrm>
              <a:off x="1711" y="2635"/>
              <a:ext cx="185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chemeClr val="hlink"/>
                  </a:solidFill>
                </a:rPr>
                <a:t>where </a:t>
              </a:r>
              <a:r>
                <a:rPr lang="en-US" altLang="en-US">
                  <a:solidFill>
                    <a:schemeClr val="hlink"/>
                  </a:solidFill>
                  <a:sym typeface="Symbol" pitchFamily="18" charset="2"/>
                </a:rPr>
                <a:t> is the angle between </a:t>
              </a:r>
              <a:r>
                <a:rPr lang="en-US" altLang="en-US" b="1">
                  <a:solidFill>
                    <a:schemeClr val="hlink"/>
                  </a:solidFill>
                  <a:sym typeface="Symbol" pitchFamily="18" charset="2"/>
                </a:rPr>
                <a:t>I</a:t>
              </a:r>
              <a:r>
                <a:rPr lang="en-US" altLang="en-US">
                  <a:solidFill>
                    <a:schemeClr val="hlink"/>
                  </a:solidFill>
                  <a:sym typeface="Symbol" pitchFamily="18" charset="2"/>
                </a:rPr>
                <a:t> and </a:t>
              </a:r>
              <a:r>
                <a:rPr lang="en-US" altLang="en-US" b="1">
                  <a:solidFill>
                    <a:schemeClr val="hlink"/>
                  </a:solidFill>
                  <a:sym typeface="Symbol" pitchFamily="18" charset="2"/>
                </a:rPr>
                <a:t>B</a:t>
              </a:r>
              <a:r>
                <a:rPr lang="en-US" altLang="en-US"/>
                <a:t> </a:t>
              </a:r>
            </a:p>
          </p:txBody>
        </p:sp>
      </p:grp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4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4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42" name="Rectangle 10"/>
          <p:cNvSpPr>
            <a:spLocks noChangeArrowheads="1"/>
          </p:cNvSpPr>
          <p:nvPr/>
        </p:nvSpPr>
        <p:spPr bwMode="auto">
          <a:xfrm>
            <a:off x="674688" y="1978025"/>
            <a:ext cx="7772400" cy="34575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Beginning with the formula </a:t>
            </a:r>
            <a:r>
              <a:rPr lang="en-US" altLang="en-US" i="1" dirty="0">
                <a:sym typeface="Symbol" pitchFamily="18" charset="2"/>
              </a:rPr>
              <a:t>F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 err="1">
                <a:sym typeface="Symbol" pitchFamily="18" charset="2"/>
              </a:rPr>
              <a:t>qvB</a:t>
            </a:r>
            <a:r>
              <a:rPr lang="en-US" altLang="en-US" i="1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sin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 show that </a:t>
            </a:r>
            <a:r>
              <a:rPr lang="en-US" altLang="en-US" i="1" dirty="0">
                <a:sym typeface="Symbol" pitchFamily="18" charset="2"/>
              </a:rPr>
              <a:t>F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>
                <a:sym typeface="Symbol" pitchFamily="18" charset="2"/>
              </a:rPr>
              <a:t>BIL</a:t>
            </a:r>
            <a:r>
              <a:rPr lang="en-US" altLang="en-US" i="1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sin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.</a:t>
            </a: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 i="1" dirty="0">
                <a:sym typeface="Symbol" pitchFamily="18" charset="2"/>
              </a:rPr>
              <a:t>	F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 err="1">
                <a:sym typeface="Symbol" pitchFamily="18" charset="2"/>
              </a:rPr>
              <a:t>qvB</a:t>
            </a:r>
            <a:r>
              <a:rPr lang="en-US" altLang="en-US" i="1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sin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 		</a:t>
            </a:r>
            <a:r>
              <a:rPr lang="en-US" altLang="en-US" dirty="0" smtClean="0">
                <a:sym typeface="Symbol" pitchFamily="18" charset="2"/>
              </a:rPr>
              <a:t>( </a:t>
            </a:r>
            <a:r>
              <a:rPr lang="en-US" altLang="en-US" dirty="0" smtClean="0">
                <a:solidFill>
                  <a:schemeClr val="hlink"/>
                </a:solidFill>
                <a:sym typeface="Symbol" pitchFamily="18" charset="2"/>
              </a:rPr>
              <a:t>given </a:t>
            </a:r>
            <a:r>
              <a:rPr lang="en-US" altLang="en-US" dirty="0" smtClean="0">
                <a:sym typeface="Symbol" pitchFamily="18" charset="2"/>
              </a:rPr>
              <a:t>)</a:t>
            </a: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i="1" dirty="0">
                <a:sym typeface="Symbol" pitchFamily="18" charset="2"/>
              </a:rPr>
              <a:t>	F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>
                <a:sym typeface="Symbol" pitchFamily="18" charset="2"/>
              </a:rPr>
              <a:t>q(L / t)B</a:t>
            </a:r>
            <a:r>
              <a:rPr lang="en-US" altLang="en-US" i="1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sin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	</a:t>
            </a:r>
            <a:r>
              <a:rPr lang="en-US" altLang="en-US" dirty="0" smtClean="0">
                <a:sym typeface="Symbol" pitchFamily="18" charset="2"/>
              </a:rPr>
              <a:t>( </a:t>
            </a:r>
            <a:r>
              <a:rPr lang="en-US" altLang="en-US" i="1" dirty="0" smtClean="0">
                <a:solidFill>
                  <a:schemeClr val="hlink"/>
                </a:solidFill>
                <a:sym typeface="Symbol" pitchFamily="18" charset="2"/>
              </a:rPr>
              <a:t>v</a:t>
            </a:r>
            <a:r>
              <a:rPr lang="en-US" altLang="en-US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dirty="0">
                <a:solidFill>
                  <a:schemeClr val="hlink"/>
                </a:solidFill>
                <a:sym typeface="Symbol" pitchFamily="18" charset="2"/>
              </a:rPr>
              <a:t>= </a:t>
            </a:r>
            <a:r>
              <a:rPr lang="en-US" altLang="en-US" i="1" dirty="0">
                <a:solidFill>
                  <a:schemeClr val="hlink"/>
                </a:solidFill>
                <a:sym typeface="Symbol" pitchFamily="18" charset="2"/>
              </a:rPr>
              <a:t>distance / </a:t>
            </a:r>
            <a:r>
              <a:rPr lang="en-US" altLang="en-US" i="1" dirty="0" smtClean="0">
                <a:solidFill>
                  <a:schemeClr val="hlink"/>
                </a:solidFill>
                <a:sym typeface="Symbol" pitchFamily="18" charset="2"/>
              </a:rPr>
              <a:t>time </a:t>
            </a:r>
            <a:r>
              <a:rPr lang="en-US" altLang="en-US" dirty="0" smtClean="0">
                <a:sym typeface="Symbol" pitchFamily="18" charset="2"/>
              </a:rPr>
              <a:t>)</a:t>
            </a: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i="1" dirty="0">
                <a:sym typeface="Symbol" pitchFamily="18" charset="2"/>
              </a:rPr>
              <a:t>	F</a:t>
            </a:r>
            <a:r>
              <a:rPr lang="en-US" altLang="en-US" dirty="0">
                <a:sym typeface="Symbol" pitchFamily="18" charset="2"/>
              </a:rPr>
              <a:t> = (</a:t>
            </a:r>
            <a:r>
              <a:rPr lang="en-US" altLang="en-US" i="1" dirty="0">
                <a:sym typeface="Symbol" pitchFamily="18" charset="2"/>
              </a:rPr>
              <a:t>q / t)LB</a:t>
            </a:r>
            <a:r>
              <a:rPr lang="en-US" altLang="en-US" i="1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sin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	</a:t>
            </a:r>
            <a:r>
              <a:rPr lang="en-US" altLang="en-US" dirty="0" smtClean="0">
                <a:sym typeface="Symbol" pitchFamily="18" charset="2"/>
              </a:rPr>
              <a:t>( </a:t>
            </a:r>
            <a:r>
              <a:rPr lang="en-US" altLang="en-US" dirty="0" smtClean="0">
                <a:solidFill>
                  <a:schemeClr val="hlink"/>
                </a:solidFill>
                <a:sym typeface="Symbol" pitchFamily="18" charset="2"/>
              </a:rPr>
              <a:t>just </a:t>
            </a:r>
            <a:r>
              <a:rPr lang="en-US" altLang="en-US" dirty="0">
                <a:solidFill>
                  <a:schemeClr val="hlink"/>
                </a:solidFill>
                <a:sym typeface="Symbol" pitchFamily="18" charset="2"/>
              </a:rPr>
              <a:t>move the </a:t>
            </a:r>
            <a:r>
              <a:rPr lang="en-US" altLang="en-US" i="1" dirty="0" smtClean="0">
                <a:solidFill>
                  <a:schemeClr val="hlink"/>
                </a:solidFill>
                <a:sym typeface="Symbol" pitchFamily="18" charset="2"/>
              </a:rPr>
              <a:t>t </a:t>
            </a:r>
            <a:r>
              <a:rPr lang="en-US" altLang="en-US" dirty="0" smtClean="0">
                <a:sym typeface="Symbol" pitchFamily="18" charset="2"/>
              </a:rPr>
              <a:t>)</a:t>
            </a:r>
            <a:endParaRPr lang="en-US" altLang="en-US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i="1" dirty="0">
                <a:sym typeface="Symbol" pitchFamily="18" charset="2"/>
              </a:rPr>
              <a:t>	F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>
                <a:sym typeface="Symbol" pitchFamily="18" charset="2"/>
              </a:rPr>
              <a:t>ILB</a:t>
            </a:r>
            <a:r>
              <a:rPr lang="en-US" altLang="en-US" i="1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sin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		</a:t>
            </a:r>
            <a:r>
              <a:rPr lang="en-US" altLang="en-US" dirty="0" smtClean="0">
                <a:sym typeface="Symbol" pitchFamily="18" charset="2"/>
              </a:rPr>
              <a:t>( </a:t>
            </a:r>
            <a:r>
              <a:rPr lang="en-US" altLang="en-US" i="1" dirty="0" smtClean="0">
                <a:solidFill>
                  <a:schemeClr val="hlink"/>
                </a:solidFill>
                <a:sym typeface="Symbol" pitchFamily="18" charset="2"/>
              </a:rPr>
              <a:t>I</a:t>
            </a:r>
            <a:r>
              <a:rPr lang="en-US" altLang="en-US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dirty="0">
                <a:solidFill>
                  <a:schemeClr val="hlink"/>
                </a:solidFill>
                <a:sym typeface="Symbol" pitchFamily="18" charset="2"/>
              </a:rPr>
              <a:t>= </a:t>
            </a:r>
            <a:r>
              <a:rPr lang="en-US" altLang="en-US" i="1" dirty="0">
                <a:solidFill>
                  <a:schemeClr val="hlink"/>
                </a:solidFill>
                <a:sym typeface="Symbol" pitchFamily="18" charset="2"/>
              </a:rPr>
              <a:t>charge / </a:t>
            </a:r>
            <a:r>
              <a:rPr lang="en-US" altLang="en-US" i="1" dirty="0" smtClean="0">
                <a:solidFill>
                  <a:schemeClr val="hlink"/>
                </a:solidFill>
                <a:sym typeface="Symbol" pitchFamily="18" charset="2"/>
              </a:rPr>
              <a:t>time </a:t>
            </a:r>
            <a:r>
              <a:rPr lang="en-US" altLang="en-US" dirty="0" smtClean="0">
                <a:sym typeface="Symbol" pitchFamily="18" charset="2"/>
              </a:rPr>
              <a:t>)</a:t>
            </a:r>
            <a:endParaRPr lang="en-US" altLang="en-US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i="1" dirty="0">
                <a:sym typeface="Symbol" pitchFamily="18" charset="2"/>
              </a:rPr>
              <a:t>	F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>
                <a:sym typeface="Symbol" pitchFamily="18" charset="2"/>
              </a:rPr>
              <a:t>BIL</a:t>
            </a:r>
            <a:r>
              <a:rPr lang="en-US" altLang="en-US" i="1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sin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		</a:t>
            </a:r>
            <a:r>
              <a:rPr lang="en-US" altLang="en-US" dirty="0" smtClean="0">
                <a:sym typeface="Symbol" pitchFamily="18" charset="2"/>
              </a:rPr>
              <a:t>( </a:t>
            </a:r>
            <a:r>
              <a:rPr lang="en-US" altLang="en-US" i="1" dirty="0" smtClean="0">
                <a:solidFill>
                  <a:schemeClr val="hlink"/>
                </a:solidFill>
                <a:sym typeface="Symbol" pitchFamily="18" charset="2"/>
              </a:rPr>
              <a:t>commutative property </a:t>
            </a:r>
            <a:r>
              <a:rPr lang="en-US" altLang="en-US" dirty="0" smtClean="0">
                <a:sym typeface="Symbol" pitchFamily="18" charset="2"/>
              </a:rPr>
              <a:t>)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6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6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6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6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6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6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6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6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5" name="Rectangle 5"/>
          <p:cNvSpPr>
            <a:spLocks noChangeArrowheads="1"/>
          </p:cNvSpPr>
          <p:nvPr/>
        </p:nvSpPr>
        <p:spPr bwMode="auto">
          <a:xfrm>
            <a:off x="687388" y="1970088"/>
            <a:ext cx="7772400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A 25-m long piece of wire carrying a 15 A current to the north is immersed in a magnetic flux density of 0.076 T which points downward.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Find the magnitude and direction of the                     magnetic force acting on the wire.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A sketch helps…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BIL</a:t>
            </a:r>
            <a:r>
              <a:rPr lang="en-US" altLang="en-US" i="1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sin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.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angle between </a:t>
            </a:r>
            <a:r>
              <a:rPr lang="en-US" altLang="en-US" i="1">
                <a:sym typeface="Symbol" pitchFamily="18" charset="2"/>
              </a:rPr>
              <a:t>I </a:t>
            </a:r>
            <a:r>
              <a:rPr lang="en-US" altLang="en-US">
                <a:sym typeface="Symbol" pitchFamily="18" charset="2"/>
              </a:rPr>
              <a:t>and </a:t>
            </a:r>
            <a:r>
              <a:rPr lang="en-US" altLang="en-US" i="1"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 is  = 90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°.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= (0.076)(15)(25)</a:t>
            </a:r>
            <a:r>
              <a:rPr lang="en-US" altLang="en-US" i="1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sin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90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° = 29 N.</a:t>
            </a:r>
            <a:endParaRPr lang="en-US" alt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direction comes from the RHR for charges: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direction is WEST.</a:t>
            </a:r>
          </a:p>
        </p:txBody>
      </p:sp>
      <p:sp>
        <p:nvSpPr>
          <p:cNvPr id="1018886" name="Arc 6"/>
          <p:cNvSpPr>
            <a:spLocks/>
          </p:cNvSpPr>
          <p:nvPr/>
        </p:nvSpPr>
        <p:spPr bwMode="auto">
          <a:xfrm rot="19915078" flipV="1">
            <a:off x="7424738" y="3535363"/>
            <a:ext cx="950912" cy="1027112"/>
          </a:xfrm>
          <a:custGeom>
            <a:avLst/>
            <a:gdLst>
              <a:gd name="T0" fmla="*/ 0 w 19965"/>
              <a:gd name="T1" fmla="*/ 71608274 h 21600"/>
              <a:gd name="T2" fmla="*/ 2147483647 w 19965"/>
              <a:gd name="T3" fmla="*/ 2147483647 h 21600"/>
              <a:gd name="T4" fmla="*/ 2147483647 w 1996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965" h="21600" fill="none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</a:path>
              <a:path w="19965" h="21600" stroke="0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  <a:lnTo>
                  <a:pt x="778" y="21600"/>
                </a:lnTo>
                <a:lnTo>
                  <a:pt x="0" y="14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8887" name="Freeform 7"/>
          <p:cNvSpPr>
            <a:spLocks/>
          </p:cNvSpPr>
          <p:nvPr/>
        </p:nvSpPr>
        <p:spPr bwMode="auto">
          <a:xfrm rot="8147744">
            <a:off x="7589838" y="4324350"/>
            <a:ext cx="493712" cy="228600"/>
          </a:xfrm>
          <a:custGeom>
            <a:avLst/>
            <a:gdLst>
              <a:gd name="T0" fmla="*/ 0 w 311"/>
              <a:gd name="T1" fmla="*/ 2147483647 h 144"/>
              <a:gd name="T2" fmla="*/ 2147483647 w 311"/>
              <a:gd name="T3" fmla="*/ 0 h 144"/>
              <a:gd name="T4" fmla="*/ 2147483647 w 311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1" h="144">
                <a:moveTo>
                  <a:pt x="0" y="144"/>
                </a:moveTo>
                <a:lnTo>
                  <a:pt x="144" y="0"/>
                </a:lnTo>
                <a:lnTo>
                  <a:pt x="311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18888" name="Group 8"/>
          <p:cNvGrpSpPr>
            <a:grpSpLocks/>
          </p:cNvGrpSpPr>
          <p:nvPr/>
        </p:nvGrpSpPr>
        <p:grpSpPr bwMode="auto">
          <a:xfrm>
            <a:off x="6426212" y="3254379"/>
            <a:ext cx="2641604" cy="2197102"/>
            <a:chOff x="3904" y="1428"/>
            <a:chExt cx="1664" cy="1384"/>
          </a:xfrm>
        </p:grpSpPr>
        <p:sp>
          <p:nvSpPr>
            <p:cNvPr id="40976" name="Line 9"/>
            <p:cNvSpPr>
              <a:spLocks noChangeShapeType="1"/>
            </p:cNvSpPr>
            <p:nvPr/>
          </p:nvSpPr>
          <p:spPr bwMode="auto">
            <a:xfrm>
              <a:off x="4176" y="2107"/>
              <a:ext cx="1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10"/>
            <p:cNvSpPr>
              <a:spLocks noChangeShapeType="1"/>
            </p:cNvSpPr>
            <p:nvPr/>
          </p:nvSpPr>
          <p:spPr bwMode="auto">
            <a:xfrm flipH="1">
              <a:off x="4343" y="1720"/>
              <a:ext cx="803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Text Box 11"/>
            <p:cNvSpPr txBox="1">
              <a:spLocks noChangeArrowheads="1"/>
            </p:cNvSpPr>
            <p:nvPr/>
          </p:nvSpPr>
          <p:spPr bwMode="auto">
            <a:xfrm>
              <a:off x="5108" y="154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N</a:t>
              </a:r>
            </a:p>
          </p:txBody>
        </p:sp>
        <p:sp>
          <p:nvSpPr>
            <p:cNvPr id="40979" name="Text Box 12"/>
            <p:cNvSpPr txBox="1">
              <a:spLocks noChangeArrowheads="1"/>
            </p:cNvSpPr>
            <p:nvPr/>
          </p:nvSpPr>
          <p:spPr bwMode="auto">
            <a:xfrm>
              <a:off x="4162" y="24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S</a:t>
              </a:r>
            </a:p>
          </p:txBody>
        </p:sp>
        <p:sp>
          <p:nvSpPr>
            <p:cNvPr id="40980" name="Text Box 13"/>
            <p:cNvSpPr txBox="1">
              <a:spLocks noChangeArrowheads="1"/>
            </p:cNvSpPr>
            <p:nvPr/>
          </p:nvSpPr>
          <p:spPr bwMode="auto">
            <a:xfrm>
              <a:off x="5318" y="198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E</a:t>
              </a:r>
            </a:p>
          </p:txBody>
        </p:sp>
        <p:sp>
          <p:nvSpPr>
            <p:cNvPr id="40981" name="Text Box 14"/>
            <p:cNvSpPr txBox="1">
              <a:spLocks noChangeArrowheads="1"/>
            </p:cNvSpPr>
            <p:nvPr/>
          </p:nvSpPr>
          <p:spPr bwMode="auto">
            <a:xfrm>
              <a:off x="3904" y="1988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 dirty="0"/>
                <a:t>W</a:t>
              </a:r>
            </a:p>
          </p:txBody>
        </p:sp>
        <p:sp>
          <p:nvSpPr>
            <p:cNvPr id="40982" name="Line 15"/>
            <p:cNvSpPr>
              <a:spLocks noChangeShapeType="1"/>
            </p:cNvSpPr>
            <p:nvPr/>
          </p:nvSpPr>
          <p:spPr bwMode="auto">
            <a:xfrm flipV="1">
              <a:off x="4737" y="1690"/>
              <a:ext cx="0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Text Box 16"/>
            <p:cNvSpPr txBox="1">
              <a:spLocks noChangeArrowheads="1"/>
            </p:cNvSpPr>
            <p:nvPr/>
          </p:nvSpPr>
          <p:spPr bwMode="auto">
            <a:xfrm>
              <a:off x="4560" y="1428"/>
              <a:ext cx="4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/>
                <a:t>UP</a:t>
              </a:r>
            </a:p>
          </p:txBody>
        </p:sp>
        <p:sp>
          <p:nvSpPr>
            <p:cNvPr id="40984" name="Text Box 17"/>
            <p:cNvSpPr txBox="1">
              <a:spLocks noChangeArrowheads="1"/>
            </p:cNvSpPr>
            <p:nvPr/>
          </p:nvSpPr>
          <p:spPr bwMode="auto">
            <a:xfrm>
              <a:off x="4392" y="2521"/>
              <a:ext cx="7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/>
                <a:t>DOWN</a:t>
              </a:r>
            </a:p>
          </p:txBody>
        </p:sp>
      </p:grpSp>
      <p:sp>
        <p:nvSpPr>
          <p:cNvPr id="1018898" name="Line 18"/>
          <p:cNvSpPr>
            <a:spLocks noChangeShapeType="1"/>
          </p:cNvSpPr>
          <p:nvPr/>
        </p:nvSpPr>
        <p:spPr bwMode="auto">
          <a:xfrm flipH="1">
            <a:off x="7748588" y="4332288"/>
            <a:ext cx="0" cy="65087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8899" name="Text Box 19"/>
          <p:cNvSpPr txBox="1">
            <a:spLocks noChangeArrowheads="1"/>
          </p:cNvSpPr>
          <p:nvPr/>
        </p:nvSpPr>
        <p:spPr bwMode="auto">
          <a:xfrm>
            <a:off x="7358063" y="466883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1018901" name="Text Box 21"/>
          <p:cNvSpPr txBox="1">
            <a:spLocks noChangeArrowheads="1"/>
          </p:cNvSpPr>
          <p:nvPr/>
        </p:nvSpPr>
        <p:spPr bwMode="auto">
          <a:xfrm>
            <a:off x="8286750" y="36496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1018905" name="Line 25"/>
          <p:cNvSpPr>
            <a:spLocks noChangeShapeType="1"/>
          </p:cNvSpPr>
          <p:nvPr/>
        </p:nvSpPr>
        <p:spPr bwMode="auto">
          <a:xfrm flipH="1" flipV="1">
            <a:off x="7031038" y="4343400"/>
            <a:ext cx="722312" cy="31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8906" name="Text Box 26"/>
          <p:cNvSpPr txBox="1">
            <a:spLocks noChangeArrowheads="1"/>
          </p:cNvSpPr>
          <p:nvPr/>
        </p:nvSpPr>
        <p:spPr bwMode="auto">
          <a:xfrm>
            <a:off x="6970713" y="383063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grpSp>
        <p:nvGrpSpPr>
          <p:cNvPr id="1018902" name="Group 22"/>
          <p:cNvGrpSpPr>
            <a:grpSpLocks/>
          </p:cNvGrpSpPr>
          <p:nvPr/>
        </p:nvGrpSpPr>
        <p:grpSpPr bwMode="auto">
          <a:xfrm>
            <a:off x="7678738" y="3713163"/>
            <a:ext cx="711200" cy="709612"/>
            <a:chOff x="4198" y="333"/>
            <a:chExt cx="448" cy="447"/>
          </a:xfrm>
        </p:grpSpPr>
        <p:sp>
          <p:nvSpPr>
            <p:cNvPr id="40974" name="Line 23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Oval 24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2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098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8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8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8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1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1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18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1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18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8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18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1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1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1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18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18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1018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101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18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18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8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18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18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886" grpId="0" animBg="1"/>
      <p:bldP spid="1018887" grpId="0" animBg="1"/>
      <p:bldP spid="1018898" grpId="0" animBg="1"/>
      <p:bldP spid="1018899" grpId="0"/>
      <p:bldP spid="1018901" grpId="0"/>
      <p:bldP spid="1018905" grpId="0" animBg="1"/>
      <p:bldP spid="10189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3542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/>
              <a:t>Theory of knowledge: </a:t>
            </a:r>
            <a:endParaRPr lang="en-US" altLang="en-US"/>
          </a:p>
          <a:p>
            <a:pPr marL="625475" indent="-625475" eaLnBrk="0" hangingPunct="0"/>
            <a:r>
              <a:rPr lang="en-US" altLang="en-US"/>
              <a:t>• Field patterns provide a visualization of a complex phenomenon, essential to an understanding of this topic. Why might it be useful to regard knowledge in a similar way, using the metaphor of knowledge as a map – a simplified representation of reality? </a:t>
            </a:r>
          </a:p>
        </p:txBody>
      </p:sp>
      <p:sp>
        <p:nvSpPr>
          <p:cNvPr id="5123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3" name="Rectangle 5"/>
          <p:cNvSpPr>
            <a:spLocks noChangeArrowheads="1"/>
          </p:cNvSpPr>
          <p:nvPr/>
        </p:nvSpPr>
        <p:spPr bwMode="auto">
          <a:xfrm>
            <a:off x="674688" y="1978025"/>
            <a:ext cx="7772400" cy="48799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James Clerk Maxwell developed the theory that showed that the electric field and the magnetic field were manifestations of a single force called the </a:t>
            </a:r>
            <a:r>
              <a:rPr lang="en-US" altLang="en-US" b="1">
                <a:sym typeface="Symbol" pitchFamily="18" charset="2"/>
              </a:rPr>
              <a:t>electromagnetic force</a:t>
            </a:r>
            <a:r>
              <a:rPr lang="en-US" altLang="en-US">
                <a:sym typeface="Symbol" pitchFamily="18" charset="2"/>
              </a:rPr>
              <a:t>. Both the electromagnetic force and the gravitational force travel as waves through space at the speed of light. Compare and contrast the two waves.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effect of an electromagnetic                           disturbance on an object is to move                                    it around in time with the wave, as                                shown:</a:t>
            </a:r>
            <a:endParaRPr lang="en-US" altLang="en-US"/>
          </a:p>
        </p:txBody>
      </p:sp>
      <p:pic>
        <p:nvPicPr>
          <p:cNvPr id="1020935" name="Picture 7" descr="16871396_1339606740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4738" y="4578350"/>
            <a:ext cx="1524000" cy="190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199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0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0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0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0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0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0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069 C 0.01893 -0.03515 0.0474 -0.05758 0.079 -0.05758 C 0.11042 -0.05758 0.13889 -0.03515 0.15816 0.00069 C 0.13889 0.0363 0.11042 0.05896 0.079 0.05896 C 0.0474 0.05896 0.01893 0.0363 -3.61111E-6 0.00069 Z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1020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80" name="Rectangle 4"/>
          <p:cNvSpPr>
            <a:spLocks noChangeArrowheads="1"/>
          </p:cNvSpPr>
          <p:nvPr/>
        </p:nvSpPr>
        <p:spPr bwMode="auto">
          <a:xfrm>
            <a:off x="674688" y="1978025"/>
            <a:ext cx="7772400" cy="48799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James Clerk Maxwell developed the theory that showed that the electric field and the magnetic field were manifestations of a single force called the </a:t>
            </a:r>
            <a:r>
              <a:rPr lang="en-US" altLang="en-US" b="1">
                <a:sym typeface="Symbol" pitchFamily="18" charset="2"/>
              </a:rPr>
              <a:t>electromagnetic force</a:t>
            </a:r>
            <a:r>
              <a:rPr lang="en-US" altLang="en-US">
                <a:sym typeface="Symbol" pitchFamily="18" charset="2"/>
              </a:rPr>
              <a:t>. Both the electromagnetic force and the gravitational force travel as waves through space at the speed of light. Compare and contrast the two waves.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effect of a gravitational                                  disturbance on an object is to                                       stretch and shrink it in time                                               with the wave.</a:t>
            </a:r>
            <a:endParaRPr lang="en-US" altLang="en-US"/>
          </a:p>
        </p:txBody>
      </p: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301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pic>
        <p:nvPicPr>
          <p:cNvPr id="1022983" name="Picture 7" descr="einst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9363" y="4765675"/>
            <a:ext cx="137318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298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298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813" name="Rectangle 29"/>
          <p:cNvSpPr>
            <a:spLocks noChangeArrowheads="1"/>
          </p:cNvSpPr>
          <p:nvPr/>
        </p:nvSpPr>
        <p:spPr bwMode="auto">
          <a:xfrm>
            <a:off x="679450" y="5934075"/>
            <a:ext cx="7778750" cy="9286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Thus </a:t>
            </a:r>
            <a:r>
              <a:rPr lang="en-US" altLang="en-US" i="1">
                <a:sym typeface="Symbol" pitchFamily="18" charset="2"/>
              </a:rPr>
              <a:t>c</a:t>
            </a:r>
            <a:r>
              <a:rPr lang="en-US" altLang="en-US">
                <a:sym typeface="Symbol" pitchFamily="18" charset="2"/>
              </a:rPr>
              <a:t> = 1 </a:t>
            </a:r>
            <a:r>
              <a:rPr lang="en-US" altLang="en-US" i="1">
                <a:sym typeface="Symbol" pitchFamily="18" charset="2"/>
              </a:rPr>
              <a:t>/</a:t>
            </a:r>
            <a:r>
              <a:rPr lang="en-US" altLang="en-US">
                <a:sym typeface="Symbol" pitchFamily="18" charset="2"/>
              </a:rPr>
              <a:t>   </a:t>
            </a:r>
            <a:r>
              <a:rPr lang="en-US" altLang="en-US" baseline="-25000">
                <a:sym typeface="Symbol" pitchFamily="18" charset="2"/>
              </a:rPr>
              <a:t>0</a:t>
            </a:r>
            <a:r>
              <a:rPr lang="en-US" altLang="en-US">
                <a:sym typeface="Symbol" pitchFamily="18" charset="2"/>
              </a:rPr>
              <a:t></a:t>
            </a:r>
            <a:r>
              <a:rPr lang="en-US" altLang="en-US" baseline="-25000">
                <a:sym typeface="Symbol" pitchFamily="18" charset="2"/>
              </a:rPr>
              <a:t>0  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endParaRPr lang="en-US" altLang="en-US">
              <a:sym typeface="Symbol" pitchFamily="18" charset="2"/>
            </a:endParaRPr>
          </a:p>
        </p:txBody>
      </p:sp>
      <p:sp>
        <p:nvSpPr>
          <p:cNvPr id="1022980" name="Rectangle 4"/>
          <p:cNvSpPr>
            <a:spLocks noChangeArrowheads="1"/>
          </p:cNvSpPr>
          <p:nvPr/>
        </p:nvSpPr>
        <p:spPr bwMode="auto">
          <a:xfrm>
            <a:off x="674688" y="1978025"/>
            <a:ext cx="7772400" cy="4008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Find the value of  1 </a:t>
            </a:r>
            <a:r>
              <a:rPr lang="en-US" altLang="en-US" i="1" dirty="0"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  </a:t>
            </a:r>
            <a:r>
              <a:rPr lang="en-US" altLang="en-US" baseline="-25000" dirty="0">
                <a:sym typeface="Symbol" pitchFamily="18" charset="2"/>
              </a:rPr>
              <a:t>0</a:t>
            </a:r>
            <a:r>
              <a:rPr lang="en-US" altLang="en-US" dirty="0">
                <a:sym typeface="Symbol" pitchFamily="18" charset="2"/>
              </a:rPr>
              <a:t></a:t>
            </a:r>
            <a:r>
              <a:rPr lang="en-US" altLang="en-US" baseline="-25000" dirty="0">
                <a:sym typeface="Symbol" pitchFamily="18" charset="2"/>
              </a:rPr>
              <a:t>0  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The permittivity of free                                                   space is </a:t>
            </a:r>
            <a:r>
              <a:rPr lang="en-US" altLang="en-US" baseline="-25000" dirty="0">
                <a:sym typeface="Symbol" pitchFamily="18" charset="2"/>
              </a:rPr>
              <a:t>0</a:t>
            </a:r>
            <a:r>
              <a:rPr lang="en-US" altLang="en-US" dirty="0">
                <a:sym typeface="Symbol" pitchFamily="18" charset="2"/>
              </a:rPr>
              <a:t> = 8.8510</a:t>
            </a:r>
            <a:r>
              <a:rPr lang="en-US" altLang="en-US" baseline="30000" dirty="0">
                <a:sym typeface="Symbol" pitchFamily="18" charset="2"/>
              </a:rPr>
              <a:t> -12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The permeability of free                                               space is </a:t>
            </a:r>
            <a:r>
              <a:rPr lang="en-US" altLang="en-US" baseline="-25000" dirty="0">
                <a:sym typeface="Symbol" pitchFamily="18" charset="2"/>
              </a:rPr>
              <a:t>0</a:t>
            </a:r>
            <a:r>
              <a:rPr lang="en-US" altLang="en-US" dirty="0">
                <a:sym typeface="Symbol" pitchFamily="18" charset="2"/>
              </a:rPr>
              <a:t> = 410</a:t>
            </a:r>
            <a:r>
              <a:rPr lang="en-US" altLang="en-US" baseline="30000" dirty="0">
                <a:sym typeface="Symbol" pitchFamily="18" charset="2"/>
              </a:rPr>
              <a:t> -7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Then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      1 </a:t>
            </a:r>
            <a:r>
              <a:rPr lang="en-US" altLang="en-US" i="1" dirty="0"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  </a:t>
            </a:r>
            <a:r>
              <a:rPr lang="en-US" altLang="en-US" baseline="-25000" dirty="0">
                <a:sym typeface="Symbol" pitchFamily="18" charset="2"/>
              </a:rPr>
              <a:t>0</a:t>
            </a:r>
            <a:r>
              <a:rPr lang="en-US" altLang="en-US" dirty="0">
                <a:sym typeface="Symbol" pitchFamily="18" charset="2"/>
              </a:rPr>
              <a:t></a:t>
            </a:r>
            <a:r>
              <a:rPr lang="en-US" altLang="en-US" baseline="-25000" dirty="0">
                <a:sym typeface="Symbol" pitchFamily="18" charset="2"/>
              </a:rPr>
              <a:t>0  	</a:t>
            </a:r>
            <a:r>
              <a:rPr lang="en-US" altLang="en-US" dirty="0">
                <a:sym typeface="Symbol" pitchFamily="18" charset="2"/>
              </a:rPr>
              <a:t>= 1 </a:t>
            </a:r>
            <a:r>
              <a:rPr lang="en-US" altLang="en-US" i="1" dirty="0"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 8.8510</a:t>
            </a:r>
            <a:r>
              <a:rPr lang="en-US" altLang="en-US" baseline="30000" dirty="0">
                <a:sym typeface="Symbol" pitchFamily="18" charset="2"/>
              </a:rPr>
              <a:t> -12</a:t>
            </a:r>
            <a:r>
              <a:rPr lang="en-US" altLang="en-US" dirty="0">
                <a:sym typeface="Symbol" pitchFamily="18" charset="2"/>
              </a:rPr>
              <a:t>410</a:t>
            </a:r>
            <a:r>
              <a:rPr lang="en-US" altLang="en-US" baseline="30000" dirty="0">
                <a:sym typeface="Symbol" pitchFamily="18" charset="2"/>
              </a:rPr>
              <a:t> -7</a:t>
            </a:r>
            <a:endParaRPr lang="en-US" altLang="en-US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		= 2.998610</a:t>
            </a:r>
            <a:r>
              <a:rPr lang="en-US" altLang="en-US" baseline="30000" dirty="0">
                <a:sym typeface="Symbol" pitchFamily="18" charset="2"/>
              </a:rPr>
              <a:t>8</a:t>
            </a:r>
            <a:r>
              <a:rPr lang="en-US" altLang="en-US" dirty="0">
                <a:sym typeface="Symbol" pitchFamily="18" charset="2"/>
              </a:rPr>
              <a:t> ms</a:t>
            </a:r>
            <a:r>
              <a:rPr lang="en-US" altLang="en-US" baseline="30000" dirty="0">
                <a:sym typeface="Symbol" pitchFamily="18" charset="2"/>
              </a:rPr>
              <a:t>-1</a:t>
            </a:r>
            <a:r>
              <a:rPr lang="en-US" altLang="en-US" dirty="0">
                <a:sym typeface="Symbol" pitchFamily="18" charset="2"/>
              </a:rPr>
              <a:t>.</a:t>
            </a:r>
            <a:endParaRPr lang="en-US" altLang="en-US" baseline="-25000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baseline="-25000" dirty="0">
              <a:sym typeface="Symbol" pitchFamily="18" charset="2"/>
            </a:endParaRPr>
          </a:p>
        </p:txBody>
      </p: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13108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sp>
        <p:nvSpPr>
          <p:cNvPr id="131082" name="Freeform 10"/>
          <p:cNvSpPr>
            <a:spLocks/>
          </p:cNvSpPr>
          <p:nvPr/>
        </p:nvSpPr>
        <p:spPr bwMode="auto">
          <a:xfrm>
            <a:off x="5181600" y="2093913"/>
            <a:ext cx="827088" cy="349250"/>
          </a:xfrm>
          <a:custGeom>
            <a:avLst/>
            <a:gdLst/>
            <a:ahLst/>
            <a:cxnLst>
              <a:cxn ang="0">
                <a:pos x="0" y="147"/>
              </a:cxn>
              <a:cxn ang="0">
                <a:pos x="42" y="220"/>
              </a:cxn>
              <a:cxn ang="0">
                <a:pos x="82" y="0"/>
              </a:cxn>
              <a:cxn ang="0">
                <a:pos x="521" y="0"/>
              </a:cxn>
            </a:cxnLst>
            <a:rect l="0" t="0" r="r" b="b"/>
            <a:pathLst>
              <a:path w="521" h="220">
                <a:moveTo>
                  <a:pt x="0" y="147"/>
                </a:moveTo>
                <a:lnTo>
                  <a:pt x="42" y="220"/>
                </a:lnTo>
                <a:lnTo>
                  <a:pt x="82" y="0"/>
                </a:lnTo>
                <a:lnTo>
                  <a:pt x="52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3" name="Freeform 11"/>
          <p:cNvSpPr>
            <a:spLocks/>
          </p:cNvSpPr>
          <p:nvPr/>
        </p:nvSpPr>
        <p:spPr bwMode="auto">
          <a:xfrm>
            <a:off x="1698625" y="5002213"/>
            <a:ext cx="739775" cy="349250"/>
          </a:xfrm>
          <a:custGeom>
            <a:avLst/>
            <a:gdLst/>
            <a:ahLst/>
            <a:cxnLst>
              <a:cxn ang="0">
                <a:pos x="0" y="147"/>
              </a:cxn>
              <a:cxn ang="0">
                <a:pos x="42" y="220"/>
              </a:cxn>
              <a:cxn ang="0">
                <a:pos x="82" y="0"/>
              </a:cxn>
              <a:cxn ang="0">
                <a:pos x="521" y="0"/>
              </a:cxn>
            </a:cxnLst>
            <a:rect l="0" t="0" r="r" b="b"/>
            <a:pathLst>
              <a:path w="521" h="220">
                <a:moveTo>
                  <a:pt x="0" y="147"/>
                </a:moveTo>
                <a:lnTo>
                  <a:pt x="42" y="220"/>
                </a:lnTo>
                <a:lnTo>
                  <a:pt x="82" y="0"/>
                </a:lnTo>
                <a:lnTo>
                  <a:pt x="52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4" name="Freeform 12"/>
          <p:cNvSpPr>
            <a:spLocks/>
          </p:cNvSpPr>
          <p:nvPr/>
        </p:nvSpPr>
        <p:spPr bwMode="auto">
          <a:xfrm>
            <a:off x="3235325" y="4960938"/>
            <a:ext cx="2894013" cy="349250"/>
          </a:xfrm>
          <a:custGeom>
            <a:avLst/>
            <a:gdLst/>
            <a:ahLst/>
            <a:cxnLst>
              <a:cxn ang="0">
                <a:pos x="0" y="147"/>
              </a:cxn>
              <a:cxn ang="0">
                <a:pos x="42" y="220"/>
              </a:cxn>
              <a:cxn ang="0">
                <a:pos x="82" y="0"/>
              </a:cxn>
              <a:cxn ang="0">
                <a:pos x="1887" y="2"/>
              </a:cxn>
            </a:cxnLst>
            <a:rect l="0" t="0" r="r" b="b"/>
            <a:pathLst>
              <a:path w="1887" h="220">
                <a:moveTo>
                  <a:pt x="0" y="147"/>
                </a:moveTo>
                <a:lnTo>
                  <a:pt x="42" y="220"/>
                </a:lnTo>
                <a:lnTo>
                  <a:pt x="82" y="0"/>
                </a:lnTo>
                <a:lnTo>
                  <a:pt x="1887" y="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6" name="Freeform 14"/>
          <p:cNvSpPr>
            <a:spLocks/>
          </p:cNvSpPr>
          <p:nvPr/>
        </p:nvSpPr>
        <p:spPr bwMode="auto">
          <a:xfrm>
            <a:off x="2562225" y="6426200"/>
            <a:ext cx="827088" cy="349250"/>
          </a:xfrm>
          <a:custGeom>
            <a:avLst/>
            <a:gdLst/>
            <a:ahLst/>
            <a:cxnLst>
              <a:cxn ang="0">
                <a:pos x="0" y="147"/>
              </a:cxn>
              <a:cxn ang="0">
                <a:pos x="42" y="220"/>
              </a:cxn>
              <a:cxn ang="0">
                <a:pos x="82" y="0"/>
              </a:cxn>
              <a:cxn ang="0">
                <a:pos x="521" y="0"/>
              </a:cxn>
            </a:cxnLst>
            <a:rect l="0" t="0" r="r" b="b"/>
            <a:pathLst>
              <a:path w="521" h="220">
                <a:moveTo>
                  <a:pt x="0" y="147"/>
                </a:moveTo>
                <a:lnTo>
                  <a:pt x="42" y="220"/>
                </a:lnTo>
                <a:lnTo>
                  <a:pt x="82" y="0"/>
                </a:lnTo>
                <a:lnTo>
                  <a:pt x="52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1087" name="Picture 15" descr="maxwe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2600" y="2401888"/>
            <a:ext cx="1962150" cy="2644775"/>
          </a:xfrm>
          <a:prstGeom prst="rect">
            <a:avLst/>
          </a:prstGeom>
          <a:noFill/>
        </p:spPr>
      </p:pic>
      <p:pic>
        <p:nvPicPr>
          <p:cNvPr id="131089" name="Picture 17" descr="maxwell-t-shirt-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3138" y="3433763"/>
            <a:ext cx="3482975" cy="3482975"/>
          </a:xfrm>
          <a:prstGeom prst="rect">
            <a:avLst/>
          </a:prstGeom>
          <a:noFill/>
        </p:spPr>
      </p:pic>
      <p:pic>
        <p:nvPicPr>
          <p:cNvPr id="131090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9425" y="2409825"/>
            <a:ext cx="1954213" cy="1573213"/>
          </a:xfrm>
          <a:prstGeom prst="rect">
            <a:avLst/>
          </a:prstGeom>
          <a:noFill/>
        </p:spPr>
      </p:pic>
      <p:pic>
        <p:nvPicPr>
          <p:cNvPr id="131091" name="Picture 19" descr="annot1420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8038" y="2506663"/>
            <a:ext cx="26622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6575425" y="5881688"/>
            <a:ext cx="233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chemeClr val="hlink"/>
                </a:solidFill>
              </a:rPr>
              <a:t>Typical college nerd tee-shirt!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2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2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2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2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2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2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1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1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  <p:bldP spid="131083" grpId="0" animBg="1"/>
      <p:bldP spid="131084" grpId="0" animBg="1"/>
      <p:bldP spid="13108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Picture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9641" y="1437201"/>
            <a:ext cx="7872188" cy="578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2980" name="Rectangle 4"/>
          <p:cNvSpPr>
            <a:spLocks noChangeArrowheads="1"/>
          </p:cNvSpPr>
          <p:nvPr/>
        </p:nvSpPr>
        <p:spPr bwMode="auto">
          <a:xfrm>
            <a:off x="674688" y="1978024"/>
            <a:ext cx="7772400" cy="243431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</a:t>
            </a:r>
            <a:r>
              <a:rPr lang="en-US" altLang="en-US" dirty="0" smtClean="0">
                <a:sym typeface="Symbol" pitchFamily="18" charset="2"/>
              </a:rPr>
              <a:t>How are the electric field and                                 the magnetic field related in electromagnetic                        radiation (light)?</a:t>
            </a:r>
            <a:endParaRPr lang="en-US" altLang="en-US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SOLUTION:  Observe the animation:</a:t>
            </a:r>
          </a:p>
          <a:p>
            <a:pPr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They are perpendicular, and they are in                               phase.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13108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pic>
        <p:nvPicPr>
          <p:cNvPr id="131087" name="Picture 15" descr="maxwe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2600" y="2401888"/>
            <a:ext cx="1962150" cy="264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985" y="5739945"/>
            <a:ext cx="1781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8" name="Rectangle 4"/>
          <p:cNvSpPr>
            <a:spLocks noChangeArrowheads="1"/>
          </p:cNvSpPr>
          <p:nvPr/>
        </p:nvSpPr>
        <p:spPr bwMode="auto">
          <a:xfrm>
            <a:off x="674688" y="1963738"/>
            <a:ext cx="7772400" cy="8874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Explain the colors of the Aurora Borealis, or northern lights.</a:t>
            </a:r>
            <a:endParaRPr lang="en-US" altLang="en-US"/>
          </a:p>
        </p:txBody>
      </p:sp>
      <p:pic>
        <p:nvPicPr>
          <p:cNvPr id="1025034" name="Picture 10" descr="aurora 2"/>
          <p:cNvPicPr>
            <a:picLocks noChangeAspect="1" noChangeArrowheads="1"/>
          </p:cNvPicPr>
          <p:nvPr/>
        </p:nvPicPr>
        <p:blipFill>
          <a:blip r:embed="rId6" cstate="print"/>
          <a:srcRect t="6851" b="15440"/>
          <a:stretch>
            <a:fillRect/>
          </a:stretch>
        </p:blipFill>
        <p:spPr bwMode="auto">
          <a:xfrm>
            <a:off x="711200" y="2792868"/>
            <a:ext cx="7753350" cy="406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36" name="Text Box 12"/>
          <p:cNvSpPr txBox="1">
            <a:spLocks noChangeArrowheads="1"/>
          </p:cNvSpPr>
          <p:nvPr/>
        </p:nvSpPr>
        <p:spPr bwMode="auto">
          <a:xfrm>
            <a:off x="692830" y="2851150"/>
            <a:ext cx="76660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SOLUTION:</a:t>
            </a:r>
          </a:p>
          <a:p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The aurora borealis 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is </a:t>
            </a:r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caused by the interaction of charged particles 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from space with </a:t>
            </a:r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the earth's magnetic 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field, and their subsequent collisions with N</a:t>
            </a:r>
            <a:r>
              <a:rPr lang="en-US" altLang="en-US" baseline="-25000" dirty="0" smtClean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 and O</a:t>
            </a:r>
            <a:r>
              <a:rPr lang="en-US" altLang="en-US" baseline="-25000" dirty="0" smtClean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 molecules in the upper atmosphere.</a:t>
            </a:r>
            <a:endParaRPr lang="en-US" altLang="en-US" dirty="0">
              <a:solidFill>
                <a:schemeClr val="bg1"/>
              </a:solidFill>
              <a:sym typeface="Symbol" pitchFamily="18" charset="2"/>
            </a:endParaRPr>
          </a:p>
          <a:p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Nitrogen glows violet and oxygen glows green during the de-ionization process.</a:t>
            </a:r>
          </a:p>
          <a:p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We’ll learn about 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ionization in </a:t>
            </a:r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Topic 7…</a:t>
            </a:r>
          </a:p>
        </p:txBody>
      </p:sp>
      <p:sp>
        <p:nvSpPr>
          <p:cNvPr id="9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404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5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674688" y="1949450"/>
            <a:ext cx="7772400" cy="901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Explain the source of the  charged particles causing the Aurora Borealis.</a:t>
            </a:r>
            <a:endParaRPr lang="en-US" altLang="en-US"/>
          </a:p>
        </p:txBody>
      </p:sp>
      <p:pic>
        <p:nvPicPr>
          <p:cNvPr id="1027080" name="Picture 8" descr="solar flares"/>
          <p:cNvPicPr>
            <a:picLocks noChangeAspect="1" noChangeArrowheads="1"/>
          </p:cNvPicPr>
          <p:nvPr/>
        </p:nvPicPr>
        <p:blipFill>
          <a:blip r:embed="rId5" cstate="print"/>
          <a:srcRect t="16890" b="2264"/>
          <a:stretch>
            <a:fillRect/>
          </a:stretch>
        </p:blipFill>
        <p:spPr bwMode="auto">
          <a:xfrm>
            <a:off x="701675" y="2844800"/>
            <a:ext cx="7737475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506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pic>
        <p:nvPicPr>
          <p:cNvPr id="7" name="Picture 6" descr="Movie of an eruptive prominenc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2630" y="2845709"/>
            <a:ext cx="3745592" cy="3745592"/>
          </a:xfrm>
          <a:prstGeom prst="rect">
            <a:avLst/>
          </a:prstGeom>
          <a:noFill/>
        </p:spPr>
      </p:pic>
      <p:sp>
        <p:nvSpPr>
          <p:cNvPr id="1027079" name="Text Box 7"/>
          <p:cNvSpPr txBox="1">
            <a:spLocks noChangeArrowheads="1"/>
          </p:cNvSpPr>
          <p:nvPr/>
        </p:nvSpPr>
        <p:spPr bwMode="auto">
          <a:xfrm>
            <a:off x="678316" y="2844800"/>
            <a:ext cx="77485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SOLUTION:</a:t>
            </a:r>
          </a:p>
          <a:p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Solar flares send a flux of charged particles as far as Earth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These particles are funneled into the atmosphere by Earth’s magnetic field.</a:t>
            </a:r>
            <a:endParaRPr lang="en-US" altLang="en-US" dirty="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674688" y="1992313"/>
            <a:ext cx="7772400" cy="48656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Explain why the Aurora Borealis occurs near the north pole.</a:t>
            </a:r>
          </a:p>
          <a:p>
            <a:r>
              <a:rPr lang="en-US" altLang="en-US"/>
              <a:t>SOLUTION:</a:t>
            </a:r>
          </a:p>
          <a:p>
            <a:r>
              <a:rPr lang="en-US" altLang="en-US">
                <a:sym typeface="Symbol" pitchFamily="18" charset="2"/>
              </a:rPr>
              <a:t>Because the charged                                                particles are moving,                                                        the earth's magnetic                                                            field causes a force                                                            on them that brings                                                           them spiraling into                                                               the upper atmosphere                                                  where they ionize                                                           oxygen and nitrogen                                                     molecules.</a:t>
            </a:r>
            <a:endParaRPr lang="en-US" altLang="en-US"/>
          </a:p>
        </p:txBody>
      </p:sp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59007" y="2560411"/>
            <a:ext cx="4392067" cy="4087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608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20" name="Rectangle 4"/>
          <p:cNvSpPr>
            <a:spLocks noChangeArrowheads="1"/>
          </p:cNvSpPr>
          <p:nvPr/>
        </p:nvSpPr>
        <p:spPr bwMode="auto">
          <a:xfrm>
            <a:off x="687388" y="1970088"/>
            <a:ext cx="7772400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A piece                                                           of aluminum foil is                                                           held between the two                                                      poles of a strong                                                           magnet as shown.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When a current passes through the foil in the direction shown, which way will the foil be deflected?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Sketch in </a:t>
            </a:r>
            <a:r>
              <a:rPr lang="en-US" altLang="en-US" b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 and </a:t>
            </a:r>
            <a:r>
              <a:rPr lang="en-US" altLang="en-US" b="1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Use the RHR for a moving                                           charge in a B-field.</a:t>
            </a:r>
          </a:p>
        </p:txBody>
      </p:sp>
      <p:pic>
        <p:nvPicPr>
          <p:cNvPr id="1033242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52850" y="2005013"/>
            <a:ext cx="5276850" cy="187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245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56125" y="4729163"/>
            <a:ext cx="4468813" cy="202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3243" name="Line 27"/>
          <p:cNvSpPr>
            <a:spLocks noChangeShapeType="1"/>
          </p:cNvSpPr>
          <p:nvPr/>
        </p:nvSpPr>
        <p:spPr bwMode="auto">
          <a:xfrm flipV="1">
            <a:off x="6286500" y="2524125"/>
            <a:ext cx="650875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250" name="Freeform 34"/>
          <p:cNvSpPr>
            <a:spLocks/>
          </p:cNvSpPr>
          <p:nvPr/>
        </p:nvSpPr>
        <p:spPr bwMode="auto">
          <a:xfrm>
            <a:off x="6781800" y="2582863"/>
            <a:ext cx="184150" cy="265112"/>
          </a:xfrm>
          <a:custGeom>
            <a:avLst/>
            <a:gdLst>
              <a:gd name="T0" fmla="*/ 2147483647 w 116"/>
              <a:gd name="T1" fmla="*/ 2147483647 h 167"/>
              <a:gd name="T2" fmla="*/ 2147483647 w 116"/>
              <a:gd name="T3" fmla="*/ 2147483647 h 167"/>
              <a:gd name="T4" fmla="*/ 2147483647 w 116"/>
              <a:gd name="T5" fmla="*/ 2147483647 h 167"/>
              <a:gd name="T6" fmla="*/ 2147483647 w 116"/>
              <a:gd name="T7" fmla="*/ 2147483647 h 167"/>
              <a:gd name="T8" fmla="*/ 0 w 116"/>
              <a:gd name="T9" fmla="*/ 0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" h="167">
                <a:moveTo>
                  <a:pt x="29" y="167"/>
                </a:moveTo>
                <a:cubicBezTo>
                  <a:pt x="53" y="156"/>
                  <a:pt x="78" y="146"/>
                  <a:pt x="92" y="132"/>
                </a:cubicBezTo>
                <a:cubicBezTo>
                  <a:pt x="106" y="118"/>
                  <a:pt x="116" y="105"/>
                  <a:pt x="115" y="86"/>
                </a:cubicBezTo>
                <a:cubicBezTo>
                  <a:pt x="114" y="67"/>
                  <a:pt x="106" y="31"/>
                  <a:pt x="87" y="17"/>
                </a:cubicBezTo>
                <a:cubicBezTo>
                  <a:pt x="68" y="3"/>
                  <a:pt x="34" y="1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251" name="Text Box 35"/>
          <p:cNvSpPr txBox="1">
            <a:spLocks noChangeArrowheads="1"/>
          </p:cNvSpPr>
          <p:nvPr/>
        </p:nvSpPr>
        <p:spPr bwMode="auto">
          <a:xfrm>
            <a:off x="6775450" y="21018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1033252" name="Text Box 36"/>
          <p:cNvSpPr txBox="1">
            <a:spLocks noChangeArrowheads="1"/>
          </p:cNvSpPr>
          <p:nvPr/>
        </p:nvSpPr>
        <p:spPr bwMode="auto">
          <a:xfrm>
            <a:off x="6795412" y="2843666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1033253" name="Text Box 37"/>
          <p:cNvSpPr txBox="1">
            <a:spLocks noChangeArrowheads="1"/>
          </p:cNvSpPr>
          <p:nvPr/>
        </p:nvSpPr>
        <p:spPr bwMode="auto">
          <a:xfrm>
            <a:off x="5834063" y="202088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1033254" name="Oval 38"/>
          <p:cNvSpPr>
            <a:spLocks noChangeArrowheads="1"/>
          </p:cNvSpPr>
          <p:nvPr/>
        </p:nvSpPr>
        <p:spPr bwMode="auto">
          <a:xfrm>
            <a:off x="4556125" y="5303838"/>
            <a:ext cx="288925" cy="288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3249" name="Line 33"/>
          <p:cNvSpPr>
            <a:spLocks noChangeShapeType="1"/>
          </p:cNvSpPr>
          <p:nvPr/>
        </p:nvSpPr>
        <p:spPr bwMode="auto">
          <a:xfrm flipV="1">
            <a:off x="6311900" y="2055813"/>
            <a:ext cx="0" cy="6731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814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sp>
        <p:nvSpPr>
          <p:cNvPr id="1033244" name="Line 28"/>
          <p:cNvSpPr>
            <a:spLocks noChangeShapeType="1"/>
          </p:cNvSpPr>
          <p:nvPr/>
        </p:nvSpPr>
        <p:spPr bwMode="auto">
          <a:xfrm>
            <a:off x="6323013" y="2741613"/>
            <a:ext cx="938212" cy="192087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3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3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3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3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3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3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3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3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33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3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33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3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3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033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03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43" grpId="0" animBg="1"/>
      <p:bldP spid="1033250" grpId="0" animBg="1"/>
      <p:bldP spid="1033251" grpId="0"/>
      <p:bldP spid="1033252" grpId="0"/>
      <p:bldP spid="1033253" grpId="0"/>
      <p:bldP spid="1033254" grpId="0" animBg="1"/>
      <p:bldP spid="1033249" grpId="0" animBg="1"/>
      <p:bldP spid="103324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73" name="Rectangle 9"/>
          <p:cNvSpPr>
            <a:spLocks noChangeArrowheads="1"/>
          </p:cNvSpPr>
          <p:nvPr/>
        </p:nvSpPr>
        <p:spPr bwMode="auto">
          <a:xfrm>
            <a:off x="687388" y="1987550"/>
            <a:ext cx="7772400" cy="4870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The diagram                                             shows a cross-section of a                                           current-carrying solenoid.                                                 The current enters the                                                     paper at the top of the                                                solenoid, and leaves it at the bottom.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(a) Sketch in the magnetic field lines inside and just outside of each end of the solenoid.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Using the RHR for solenoids, grasp it with the right hand so your fingers point in the direction of the current.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Extended thumb gives direction of B-field.</a:t>
            </a:r>
          </a:p>
        </p:txBody>
      </p:sp>
      <p:pic>
        <p:nvPicPr>
          <p:cNvPr id="1035274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7225" y="2179638"/>
            <a:ext cx="310038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27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63" r="33440" b="10994"/>
          <a:stretch>
            <a:fillRect/>
          </a:stretch>
        </p:blipFill>
        <p:spPr bwMode="auto">
          <a:xfrm>
            <a:off x="5465763" y="2571750"/>
            <a:ext cx="2635250" cy="128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35287" name="Group 23"/>
          <p:cNvGrpSpPr>
            <a:grpSpLocks/>
          </p:cNvGrpSpPr>
          <p:nvPr/>
        </p:nvGrpSpPr>
        <p:grpSpPr bwMode="auto">
          <a:xfrm>
            <a:off x="4845050" y="3200400"/>
            <a:ext cx="3849688" cy="0"/>
            <a:chOff x="3236" y="2016"/>
            <a:chExt cx="2425" cy="0"/>
          </a:xfrm>
        </p:grpSpPr>
        <p:sp>
          <p:nvSpPr>
            <p:cNvPr id="49171" name="Line 17"/>
            <p:cNvSpPr>
              <a:spLocks noChangeShapeType="1"/>
            </p:cNvSpPr>
            <p:nvPr/>
          </p:nvSpPr>
          <p:spPr bwMode="auto">
            <a:xfrm flipH="1">
              <a:off x="3236" y="2016"/>
              <a:ext cx="242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Line 20"/>
            <p:cNvSpPr>
              <a:spLocks noChangeShapeType="1"/>
            </p:cNvSpPr>
            <p:nvPr/>
          </p:nvSpPr>
          <p:spPr bwMode="auto">
            <a:xfrm flipH="1">
              <a:off x="3876" y="2016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5288" name="Group 24"/>
          <p:cNvGrpSpPr>
            <a:grpSpLocks/>
          </p:cNvGrpSpPr>
          <p:nvPr/>
        </p:nvGrpSpPr>
        <p:grpSpPr bwMode="auto">
          <a:xfrm>
            <a:off x="4930775" y="2794000"/>
            <a:ext cx="3729038" cy="819150"/>
            <a:chOff x="3290" y="1760"/>
            <a:chExt cx="2349" cy="516"/>
          </a:xfrm>
        </p:grpSpPr>
        <p:sp>
          <p:nvSpPr>
            <p:cNvPr id="49167" name="Freeform 15"/>
            <p:cNvSpPr>
              <a:spLocks/>
            </p:cNvSpPr>
            <p:nvPr/>
          </p:nvSpPr>
          <p:spPr bwMode="auto">
            <a:xfrm>
              <a:off x="3304" y="1760"/>
              <a:ext cx="2335" cy="176"/>
            </a:xfrm>
            <a:custGeom>
              <a:avLst/>
              <a:gdLst>
                <a:gd name="T0" fmla="*/ 2335 w 2335"/>
                <a:gd name="T1" fmla="*/ 0 h 176"/>
                <a:gd name="T2" fmla="*/ 1986 w 2335"/>
                <a:gd name="T3" fmla="*/ 144 h 176"/>
                <a:gd name="T4" fmla="*/ 326 w 2335"/>
                <a:gd name="T5" fmla="*/ 152 h 176"/>
                <a:gd name="T6" fmla="*/ 31 w 2335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" h="176">
                  <a:moveTo>
                    <a:pt x="2335" y="0"/>
                  </a:moveTo>
                  <a:cubicBezTo>
                    <a:pt x="2328" y="59"/>
                    <a:pt x="2321" y="119"/>
                    <a:pt x="1986" y="144"/>
                  </a:cubicBezTo>
                  <a:cubicBezTo>
                    <a:pt x="1651" y="169"/>
                    <a:pt x="652" y="176"/>
                    <a:pt x="326" y="152"/>
                  </a:cubicBezTo>
                  <a:cubicBezTo>
                    <a:pt x="0" y="128"/>
                    <a:pt x="15" y="64"/>
                    <a:pt x="31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auto">
            <a:xfrm flipV="1">
              <a:off x="3290" y="2100"/>
              <a:ext cx="2335" cy="176"/>
            </a:xfrm>
            <a:custGeom>
              <a:avLst/>
              <a:gdLst>
                <a:gd name="T0" fmla="*/ 2335 w 2335"/>
                <a:gd name="T1" fmla="*/ 0 h 176"/>
                <a:gd name="T2" fmla="*/ 1986 w 2335"/>
                <a:gd name="T3" fmla="*/ 144 h 176"/>
                <a:gd name="T4" fmla="*/ 326 w 2335"/>
                <a:gd name="T5" fmla="*/ 152 h 176"/>
                <a:gd name="T6" fmla="*/ 31 w 2335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" h="176">
                  <a:moveTo>
                    <a:pt x="2335" y="0"/>
                  </a:moveTo>
                  <a:cubicBezTo>
                    <a:pt x="2328" y="59"/>
                    <a:pt x="2321" y="119"/>
                    <a:pt x="1986" y="144"/>
                  </a:cubicBezTo>
                  <a:cubicBezTo>
                    <a:pt x="1651" y="169"/>
                    <a:pt x="652" y="176"/>
                    <a:pt x="326" y="152"/>
                  </a:cubicBezTo>
                  <a:cubicBezTo>
                    <a:pt x="0" y="128"/>
                    <a:pt x="15" y="64"/>
                    <a:pt x="31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Line 19"/>
            <p:cNvSpPr>
              <a:spLocks noChangeShapeType="1"/>
            </p:cNvSpPr>
            <p:nvPr/>
          </p:nvSpPr>
          <p:spPr bwMode="auto">
            <a:xfrm flipH="1">
              <a:off x="3989" y="1926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Line 21"/>
            <p:cNvSpPr>
              <a:spLocks noChangeShapeType="1"/>
            </p:cNvSpPr>
            <p:nvPr/>
          </p:nvSpPr>
          <p:spPr bwMode="auto">
            <a:xfrm flipH="1">
              <a:off x="3984" y="2110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5289" name="Group 25"/>
          <p:cNvGrpSpPr>
            <a:grpSpLocks/>
          </p:cNvGrpSpPr>
          <p:nvPr/>
        </p:nvGrpSpPr>
        <p:grpSpPr bwMode="auto">
          <a:xfrm>
            <a:off x="4978400" y="2611438"/>
            <a:ext cx="3624263" cy="1195387"/>
            <a:chOff x="3320" y="1645"/>
            <a:chExt cx="2283" cy="753"/>
          </a:xfrm>
        </p:grpSpPr>
        <p:sp>
          <p:nvSpPr>
            <p:cNvPr id="49163" name="Freeform 13"/>
            <p:cNvSpPr>
              <a:spLocks/>
            </p:cNvSpPr>
            <p:nvPr/>
          </p:nvSpPr>
          <p:spPr bwMode="auto">
            <a:xfrm>
              <a:off x="3320" y="1645"/>
              <a:ext cx="2275" cy="175"/>
            </a:xfrm>
            <a:custGeom>
              <a:avLst/>
              <a:gdLst>
                <a:gd name="T0" fmla="*/ 2175 w 2275"/>
                <a:gd name="T1" fmla="*/ 15 h 175"/>
                <a:gd name="T2" fmla="*/ 1963 w 2275"/>
                <a:gd name="T3" fmla="*/ 144 h 175"/>
                <a:gd name="T4" fmla="*/ 303 w 2275"/>
                <a:gd name="T5" fmla="*/ 151 h 175"/>
                <a:gd name="T6" fmla="*/ 144 w 2275"/>
                <a:gd name="T7" fmla="*/ 0 h 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5" h="175">
                  <a:moveTo>
                    <a:pt x="2175" y="15"/>
                  </a:moveTo>
                  <a:cubicBezTo>
                    <a:pt x="2225" y="68"/>
                    <a:pt x="2275" y="121"/>
                    <a:pt x="1963" y="144"/>
                  </a:cubicBezTo>
                  <a:cubicBezTo>
                    <a:pt x="1651" y="167"/>
                    <a:pt x="606" y="175"/>
                    <a:pt x="303" y="151"/>
                  </a:cubicBezTo>
                  <a:cubicBezTo>
                    <a:pt x="0" y="127"/>
                    <a:pt x="72" y="63"/>
                    <a:pt x="144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Freeform 14"/>
            <p:cNvSpPr>
              <a:spLocks/>
            </p:cNvSpPr>
            <p:nvPr/>
          </p:nvSpPr>
          <p:spPr bwMode="auto">
            <a:xfrm flipV="1">
              <a:off x="3328" y="2223"/>
              <a:ext cx="2275" cy="175"/>
            </a:xfrm>
            <a:custGeom>
              <a:avLst/>
              <a:gdLst>
                <a:gd name="T0" fmla="*/ 2175 w 2275"/>
                <a:gd name="T1" fmla="*/ 15 h 175"/>
                <a:gd name="T2" fmla="*/ 1963 w 2275"/>
                <a:gd name="T3" fmla="*/ 144 h 175"/>
                <a:gd name="T4" fmla="*/ 303 w 2275"/>
                <a:gd name="T5" fmla="*/ 151 h 175"/>
                <a:gd name="T6" fmla="*/ 144 w 2275"/>
                <a:gd name="T7" fmla="*/ 0 h 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5" h="175">
                  <a:moveTo>
                    <a:pt x="2175" y="15"/>
                  </a:moveTo>
                  <a:cubicBezTo>
                    <a:pt x="2225" y="68"/>
                    <a:pt x="2275" y="121"/>
                    <a:pt x="1963" y="144"/>
                  </a:cubicBezTo>
                  <a:cubicBezTo>
                    <a:pt x="1651" y="167"/>
                    <a:pt x="606" y="175"/>
                    <a:pt x="303" y="151"/>
                  </a:cubicBezTo>
                  <a:cubicBezTo>
                    <a:pt x="0" y="127"/>
                    <a:pt x="72" y="63"/>
                    <a:pt x="144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Line 18"/>
            <p:cNvSpPr>
              <a:spLocks noChangeShapeType="1"/>
            </p:cNvSpPr>
            <p:nvPr/>
          </p:nvSpPr>
          <p:spPr bwMode="auto">
            <a:xfrm flipH="1">
              <a:off x="4104" y="1811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Line 22"/>
            <p:cNvSpPr>
              <a:spLocks noChangeShapeType="1"/>
            </p:cNvSpPr>
            <p:nvPr/>
          </p:nvSpPr>
          <p:spPr bwMode="auto">
            <a:xfrm flipH="1">
              <a:off x="4099" y="2233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527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7238" y="2747963"/>
            <a:ext cx="16843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917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5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5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5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5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5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5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5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5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035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035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035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ChangeArrowheads="1"/>
          </p:cNvSpPr>
          <p:nvPr/>
        </p:nvSpPr>
        <p:spPr bwMode="auto">
          <a:xfrm>
            <a:off x="687388" y="1987550"/>
            <a:ext cx="7772400" cy="4870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The diagram                                             shows a cross-section of a                                           current-carrying solenoid.                                                 The current enters the                                                     paper at the top of the                                                solenoid, and leaves it at the bottom.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(b) A positive charge enters the inside of the vacuum-filled solenoid from the left as shown. Find the direction of the magnetic force acting on the charge.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From the picture we see that  = 180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°.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Then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qvB</a:t>
            </a:r>
            <a:r>
              <a:rPr lang="en-US" altLang="en-US" i="1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sin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 = </a:t>
            </a:r>
            <a:r>
              <a:rPr lang="en-US" altLang="en-US" i="1">
                <a:sym typeface="Symbol" pitchFamily="18" charset="2"/>
              </a:rPr>
              <a:t>qvB</a:t>
            </a:r>
            <a:r>
              <a:rPr lang="en-US" altLang="en-US" i="1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sin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180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° = 0 N.</a:t>
            </a:r>
            <a:r>
              <a:rPr lang="en-US" altLang="en-US">
                <a:sym typeface="Symbol" pitchFamily="18" charset="2"/>
              </a:rPr>
              <a:t> </a:t>
            </a: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63" r="33440" b="10994"/>
          <a:stretch>
            <a:fillRect/>
          </a:stretch>
        </p:blipFill>
        <p:spPr bwMode="auto">
          <a:xfrm>
            <a:off x="5465763" y="2571750"/>
            <a:ext cx="2635250" cy="128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0181" name="Group 7"/>
          <p:cNvGrpSpPr>
            <a:grpSpLocks/>
          </p:cNvGrpSpPr>
          <p:nvPr/>
        </p:nvGrpSpPr>
        <p:grpSpPr bwMode="auto">
          <a:xfrm>
            <a:off x="4845050" y="3200400"/>
            <a:ext cx="3849688" cy="0"/>
            <a:chOff x="3236" y="2016"/>
            <a:chExt cx="2425" cy="0"/>
          </a:xfrm>
        </p:grpSpPr>
        <p:sp>
          <p:nvSpPr>
            <p:cNvPr id="50202" name="Line 8"/>
            <p:cNvSpPr>
              <a:spLocks noChangeShapeType="1"/>
            </p:cNvSpPr>
            <p:nvPr/>
          </p:nvSpPr>
          <p:spPr bwMode="auto">
            <a:xfrm flipH="1">
              <a:off x="3236" y="2016"/>
              <a:ext cx="242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Line 9"/>
            <p:cNvSpPr>
              <a:spLocks noChangeShapeType="1"/>
            </p:cNvSpPr>
            <p:nvPr/>
          </p:nvSpPr>
          <p:spPr bwMode="auto">
            <a:xfrm flipH="1">
              <a:off x="3876" y="2016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2" name="Group 10"/>
          <p:cNvGrpSpPr>
            <a:grpSpLocks/>
          </p:cNvGrpSpPr>
          <p:nvPr/>
        </p:nvGrpSpPr>
        <p:grpSpPr bwMode="auto">
          <a:xfrm>
            <a:off x="4930775" y="2794000"/>
            <a:ext cx="3729038" cy="819150"/>
            <a:chOff x="3290" y="1760"/>
            <a:chExt cx="2349" cy="516"/>
          </a:xfrm>
        </p:grpSpPr>
        <p:sp>
          <p:nvSpPr>
            <p:cNvPr id="50198" name="Freeform 11"/>
            <p:cNvSpPr>
              <a:spLocks/>
            </p:cNvSpPr>
            <p:nvPr/>
          </p:nvSpPr>
          <p:spPr bwMode="auto">
            <a:xfrm>
              <a:off x="3304" y="1760"/>
              <a:ext cx="2335" cy="176"/>
            </a:xfrm>
            <a:custGeom>
              <a:avLst/>
              <a:gdLst>
                <a:gd name="T0" fmla="*/ 2335 w 2335"/>
                <a:gd name="T1" fmla="*/ 0 h 176"/>
                <a:gd name="T2" fmla="*/ 1986 w 2335"/>
                <a:gd name="T3" fmla="*/ 144 h 176"/>
                <a:gd name="T4" fmla="*/ 326 w 2335"/>
                <a:gd name="T5" fmla="*/ 152 h 176"/>
                <a:gd name="T6" fmla="*/ 31 w 2335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" h="176">
                  <a:moveTo>
                    <a:pt x="2335" y="0"/>
                  </a:moveTo>
                  <a:cubicBezTo>
                    <a:pt x="2328" y="59"/>
                    <a:pt x="2321" y="119"/>
                    <a:pt x="1986" y="144"/>
                  </a:cubicBezTo>
                  <a:cubicBezTo>
                    <a:pt x="1651" y="169"/>
                    <a:pt x="652" y="176"/>
                    <a:pt x="326" y="152"/>
                  </a:cubicBezTo>
                  <a:cubicBezTo>
                    <a:pt x="0" y="128"/>
                    <a:pt x="15" y="64"/>
                    <a:pt x="31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Freeform 12"/>
            <p:cNvSpPr>
              <a:spLocks/>
            </p:cNvSpPr>
            <p:nvPr/>
          </p:nvSpPr>
          <p:spPr bwMode="auto">
            <a:xfrm flipV="1">
              <a:off x="3290" y="2100"/>
              <a:ext cx="2335" cy="176"/>
            </a:xfrm>
            <a:custGeom>
              <a:avLst/>
              <a:gdLst>
                <a:gd name="T0" fmla="*/ 2335 w 2335"/>
                <a:gd name="T1" fmla="*/ 0 h 176"/>
                <a:gd name="T2" fmla="*/ 1986 w 2335"/>
                <a:gd name="T3" fmla="*/ 144 h 176"/>
                <a:gd name="T4" fmla="*/ 326 w 2335"/>
                <a:gd name="T5" fmla="*/ 152 h 176"/>
                <a:gd name="T6" fmla="*/ 31 w 2335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" h="176">
                  <a:moveTo>
                    <a:pt x="2335" y="0"/>
                  </a:moveTo>
                  <a:cubicBezTo>
                    <a:pt x="2328" y="59"/>
                    <a:pt x="2321" y="119"/>
                    <a:pt x="1986" y="144"/>
                  </a:cubicBezTo>
                  <a:cubicBezTo>
                    <a:pt x="1651" y="169"/>
                    <a:pt x="652" y="176"/>
                    <a:pt x="326" y="152"/>
                  </a:cubicBezTo>
                  <a:cubicBezTo>
                    <a:pt x="0" y="128"/>
                    <a:pt x="15" y="64"/>
                    <a:pt x="31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Line 13"/>
            <p:cNvSpPr>
              <a:spLocks noChangeShapeType="1"/>
            </p:cNvSpPr>
            <p:nvPr/>
          </p:nvSpPr>
          <p:spPr bwMode="auto">
            <a:xfrm flipH="1">
              <a:off x="3989" y="1926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Line 14"/>
            <p:cNvSpPr>
              <a:spLocks noChangeShapeType="1"/>
            </p:cNvSpPr>
            <p:nvPr/>
          </p:nvSpPr>
          <p:spPr bwMode="auto">
            <a:xfrm flipH="1">
              <a:off x="3984" y="2110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3" name="Group 15"/>
          <p:cNvGrpSpPr>
            <a:grpSpLocks/>
          </p:cNvGrpSpPr>
          <p:nvPr/>
        </p:nvGrpSpPr>
        <p:grpSpPr bwMode="auto">
          <a:xfrm>
            <a:off x="4978400" y="2611438"/>
            <a:ext cx="3624263" cy="1195387"/>
            <a:chOff x="3320" y="1645"/>
            <a:chExt cx="2283" cy="753"/>
          </a:xfrm>
        </p:grpSpPr>
        <p:sp>
          <p:nvSpPr>
            <p:cNvPr id="50194" name="Freeform 16"/>
            <p:cNvSpPr>
              <a:spLocks/>
            </p:cNvSpPr>
            <p:nvPr/>
          </p:nvSpPr>
          <p:spPr bwMode="auto">
            <a:xfrm>
              <a:off x="3320" y="1645"/>
              <a:ext cx="2275" cy="175"/>
            </a:xfrm>
            <a:custGeom>
              <a:avLst/>
              <a:gdLst>
                <a:gd name="T0" fmla="*/ 2175 w 2275"/>
                <a:gd name="T1" fmla="*/ 15 h 175"/>
                <a:gd name="T2" fmla="*/ 1963 w 2275"/>
                <a:gd name="T3" fmla="*/ 144 h 175"/>
                <a:gd name="T4" fmla="*/ 303 w 2275"/>
                <a:gd name="T5" fmla="*/ 151 h 175"/>
                <a:gd name="T6" fmla="*/ 144 w 2275"/>
                <a:gd name="T7" fmla="*/ 0 h 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5" h="175">
                  <a:moveTo>
                    <a:pt x="2175" y="15"/>
                  </a:moveTo>
                  <a:cubicBezTo>
                    <a:pt x="2225" y="68"/>
                    <a:pt x="2275" y="121"/>
                    <a:pt x="1963" y="144"/>
                  </a:cubicBezTo>
                  <a:cubicBezTo>
                    <a:pt x="1651" y="167"/>
                    <a:pt x="606" y="175"/>
                    <a:pt x="303" y="151"/>
                  </a:cubicBezTo>
                  <a:cubicBezTo>
                    <a:pt x="0" y="127"/>
                    <a:pt x="72" y="63"/>
                    <a:pt x="144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Freeform 17"/>
            <p:cNvSpPr>
              <a:spLocks/>
            </p:cNvSpPr>
            <p:nvPr/>
          </p:nvSpPr>
          <p:spPr bwMode="auto">
            <a:xfrm flipV="1">
              <a:off x="3328" y="2223"/>
              <a:ext cx="2275" cy="175"/>
            </a:xfrm>
            <a:custGeom>
              <a:avLst/>
              <a:gdLst>
                <a:gd name="T0" fmla="*/ 2175 w 2275"/>
                <a:gd name="T1" fmla="*/ 15 h 175"/>
                <a:gd name="T2" fmla="*/ 1963 w 2275"/>
                <a:gd name="T3" fmla="*/ 144 h 175"/>
                <a:gd name="T4" fmla="*/ 303 w 2275"/>
                <a:gd name="T5" fmla="*/ 151 h 175"/>
                <a:gd name="T6" fmla="*/ 144 w 2275"/>
                <a:gd name="T7" fmla="*/ 0 h 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5" h="175">
                  <a:moveTo>
                    <a:pt x="2175" y="15"/>
                  </a:moveTo>
                  <a:cubicBezTo>
                    <a:pt x="2225" y="68"/>
                    <a:pt x="2275" y="121"/>
                    <a:pt x="1963" y="144"/>
                  </a:cubicBezTo>
                  <a:cubicBezTo>
                    <a:pt x="1651" y="167"/>
                    <a:pt x="606" y="175"/>
                    <a:pt x="303" y="151"/>
                  </a:cubicBezTo>
                  <a:cubicBezTo>
                    <a:pt x="0" y="127"/>
                    <a:pt x="72" y="63"/>
                    <a:pt x="144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Line 18"/>
            <p:cNvSpPr>
              <a:spLocks noChangeShapeType="1"/>
            </p:cNvSpPr>
            <p:nvPr/>
          </p:nvSpPr>
          <p:spPr bwMode="auto">
            <a:xfrm flipH="1">
              <a:off x="4104" y="1811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Line 19"/>
            <p:cNvSpPr>
              <a:spLocks noChangeShapeType="1"/>
            </p:cNvSpPr>
            <p:nvPr/>
          </p:nvSpPr>
          <p:spPr bwMode="auto">
            <a:xfrm flipH="1">
              <a:off x="4099" y="2233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4" name="Text Box 24"/>
          <p:cNvSpPr txBox="1">
            <a:spLocks noChangeArrowheads="1"/>
          </p:cNvSpPr>
          <p:nvPr/>
        </p:nvSpPr>
        <p:spPr bwMode="auto">
          <a:xfrm>
            <a:off x="4840288" y="37734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grpSp>
        <p:nvGrpSpPr>
          <p:cNvPr id="1037339" name="Group 27"/>
          <p:cNvGrpSpPr>
            <a:grpSpLocks/>
          </p:cNvGrpSpPr>
          <p:nvPr/>
        </p:nvGrpSpPr>
        <p:grpSpPr bwMode="auto">
          <a:xfrm>
            <a:off x="4356100" y="2836863"/>
            <a:ext cx="949325" cy="457200"/>
            <a:chOff x="2744" y="1787"/>
            <a:chExt cx="598" cy="288"/>
          </a:xfrm>
        </p:grpSpPr>
        <p:grpSp>
          <p:nvGrpSpPr>
            <p:cNvPr id="50190" name="Group 23"/>
            <p:cNvGrpSpPr>
              <a:grpSpLocks/>
            </p:cNvGrpSpPr>
            <p:nvPr/>
          </p:nvGrpSpPr>
          <p:grpSpPr bwMode="auto">
            <a:xfrm>
              <a:off x="2744" y="1971"/>
              <a:ext cx="598" cy="91"/>
              <a:chOff x="2744" y="1963"/>
              <a:chExt cx="598" cy="91"/>
            </a:xfrm>
          </p:grpSpPr>
          <p:sp>
            <p:nvSpPr>
              <p:cNvPr id="50192" name="Oval 21"/>
              <p:cNvSpPr>
                <a:spLocks noChangeArrowheads="1"/>
              </p:cNvSpPr>
              <p:nvPr/>
            </p:nvSpPr>
            <p:spPr bwMode="auto">
              <a:xfrm>
                <a:off x="2744" y="196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100000">
                    <a:srgbClr val="765E5E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0193" name="Line 22"/>
              <p:cNvSpPr>
                <a:spLocks noChangeShapeType="1"/>
              </p:cNvSpPr>
              <p:nvPr/>
            </p:nvSpPr>
            <p:spPr bwMode="auto">
              <a:xfrm>
                <a:off x="2835" y="2008"/>
                <a:ext cx="507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91" name="Text Box 26"/>
            <p:cNvSpPr txBox="1">
              <a:spLocks noChangeArrowheads="1"/>
            </p:cNvSpPr>
            <p:nvPr/>
          </p:nvSpPr>
          <p:spPr bwMode="auto">
            <a:xfrm>
              <a:off x="2914" y="1787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0066"/>
                  </a:solidFill>
                </a:rPr>
                <a:t>v</a:t>
              </a:r>
            </a:p>
          </p:txBody>
        </p:sp>
      </p:grpSp>
      <p:sp>
        <p:nvSpPr>
          <p:cNvPr id="1037342" name="Arc 30"/>
          <p:cNvSpPr>
            <a:spLocks/>
          </p:cNvSpPr>
          <p:nvPr/>
        </p:nvSpPr>
        <p:spPr bwMode="auto">
          <a:xfrm>
            <a:off x="6462713" y="3962400"/>
            <a:ext cx="720725" cy="361950"/>
          </a:xfrm>
          <a:custGeom>
            <a:avLst/>
            <a:gdLst>
              <a:gd name="T0" fmla="*/ 0 w 42966"/>
              <a:gd name="T1" fmla="*/ 1452812957 h 21600"/>
              <a:gd name="T2" fmla="*/ 2147483647 w 42966"/>
              <a:gd name="T3" fmla="*/ 1703072225 h 21600"/>
              <a:gd name="T4" fmla="*/ 1691616892 w 42966"/>
              <a:gd name="T5" fmla="*/ 17030722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66" h="21600" fill="none" extrusionOk="0">
                <a:moveTo>
                  <a:pt x="0" y="18426"/>
                </a:moveTo>
                <a:cubicBezTo>
                  <a:pt x="1573" y="7838"/>
                  <a:pt x="10662" y="-1"/>
                  <a:pt x="21366" y="0"/>
                </a:cubicBezTo>
                <a:cubicBezTo>
                  <a:pt x="33295" y="0"/>
                  <a:pt x="42966" y="9670"/>
                  <a:pt x="42966" y="21600"/>
                </a:cubicBezTo>
              </a:path>
              <a:path w="42966" h="21600" stroke="0" extrusionOk="0">
                <a:moveTo>
                  <a:pt x="0" y="18426"/>
                </a:moveTo>
                <a:cubicBezTo>
                  <a:pt x="1573" y="7838"/>
                  <a:pt x="10662" y="-1"/>
                  <a:pt x="21366" y="0"/>
                </a:cubicBezTo>
                <a:cubicBezTo>
                  <a:pt x="33295" y="0"/>
                  <a:pt x="42966" y="9670"/>
                  <a:pt x="42966" y="21600"/>
                </a:cubicBezTo>
                <a:lnTo>
                  <a:pt x="21366" y="21600"/>
                </a:lnTo>
                <a:lnTo>
                  <a:pt x="0" y="1842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340" name="Line 28"/>
          <p:cNvSpPr>
            <a:spLocks noChangeShapeType="1"/>
          </p:cNvSpPr>
          <p:nvPr/>
        </p:nvSpPr>
        <p:spPr bwMode="auto">
          <a:xfrm flipH="1">
            <a:off x="5883275" y="4300538"/>
            <a:ext cx="962025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7341" name="Line 29"/>
          <p:cNvSpPr>
            <a:spLocks noChangeShapeType="1"/>
          </p:cNvSpPr>
          <p:nvPr/>
        </p:nvSpPr>
        <p:spPr bwMode="auto">
          <a:xfrm flipH="1">
            <a:off x="6848475" y="4303713"/>
            <a:ext cx="96202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020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7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7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7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7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7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7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7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7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37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7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037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7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7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42" grpId="0" animBg="1"/>
      <p:bldP spid="1037340" grpId="0" animBg="1"/>
      <p:bldP spid="10373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1687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/>
              <a:t>Utilization: </a:t>
            </a:r>
            <a:endParaRPr lang="en-US" altLang="en-US"/>
          </a:p>
          <a:p>
            <a:pPr marL="625475" indent="-625475" eaLnBrk="0" hangingPunct="0"/>
            <a:r>
              <a:rPr lang="en-US" altLang="en-US"/>
              <a:t>• Only comparatively recently has the magnetic compass been superseded by different technologies after hundreds of years of our dependence on it </a:t>
            </a:r>
          </a:p>
          <a:p>
            <a:pPr marL="625475" indent="-625475" eaLnBrk="0" hangingPunct="0"/>
            <a:r>
              <a:rPr lang="en-US" altLang="en-US"/>
              <a:t>• Modern medical scanners rely heavily on the strong, uniform magnetic fields produced by devices that utilize superconductors </a:t>
            </a:r>
          </a:p>
          <a:p>
            <a:pPr marL="625475" indent="-625475" eaLnBrk="0" hangingPunct="0"/>
            <a:r>
              <a:rPr lang="en-US" altLang="en-US"/>
              <a:t>• Particle accelerators such as the Large Hadron Collider at CERN rely on a variety of precise magnets for aligning the particle beams</a:t>
            </a:r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Two current-carrying                                parallel wires are kept in position by                                    a card with two holes in it as shown.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(a) In diagram 1, sketch in the force                              acting on each wire.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 From the RHR for                                    wires, the magnetic field from the                                   right wire looks like this: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velocity of the charges in the                                    left wire looks like this: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Thus the force on the left wire looks like this: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Repeat for the force on the right wire:</a:t>
            </a:r>
          </a:p>
        </p:txBody>
      </p:sp>
      <p:pic>
        <p:nvPicPr>
          <p:cNvPr id="1039391" name="Picture 3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3575" y="4408488"/>
            <a:ext cx="89693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389" name="Picture 2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7725" y="2087563"/>
            <a:ext cx="2520950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392" name="Picture 3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5813" y="4424363"/>
            <a:ext cx="77311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9395" name="Group 35"/>
          <p:cNvGrpSpPr>
            <a:grpSpLocks/>
          </p:cNvGrpSpPr>
          <p:nvPr/>
        </p:nvGrpSpPr>
        <p:grpSpPr bwMode="auto">
          <a:xfrm>
            <a:off x="6942138" y="3638550"/>
            <a:ext cx="973137" cy="620713"/>
            <a:chOff x="4373" y="2364"/>
            <a:chExt cx="613" cy="391"/>
          </a:xfrm>
        </p:grpSpPr>
        <p:sp>
          <p:nvSpPr>
            <p:cNvPr id="51216" name="Freeform 33"/>
            <p:cNvSpPr>
              <a:spLocks/>
            </p:cNvSpPr>
            <p:nvPr/>
          </p:nvSpPr>
          <p:spPr bwMode="auto">
            <a:xfrm>
              <a:off x="4373" y="2405"/>
              <a:ext cx="613" cy="350"/>
            </a:xfrm>
            <a:custGeom>
              <a:avLst/>
              <a:gdLst>
                <a:gd name="T0" fmla="*/ 359 w 613"/>
                <a:gd name="T1" fmla="*/ 0 h 448"/>
                <a:gd name="T2" fmla="*/ 455 w 613"/>
                <a:gd name="T3" fmla="*/ 6 h 448"/>
                <a:gd name="T4" fmla="*/ 534 w 613"/>
                <a:gd name="T5" fmla="*/ 20 h 448"/>
                <a:gd name="T6" fmla="*/ 606 w 613"/>
                <a:gd name="T7" fmla="*/ 63 h 448"/>
                <a:gd name="T8" fmla="*/ 577 w 613"/>
                <a:gd name="T9" fmla="*/ 113 h 448"/>
                <a:gd name="T10" fmla="*/ 417 w 613"/>
                <a:gd name="T11" fmla="*/ 155 h 448"/>
                <a:gd name="T12" fmla="*/ 190 w 613"/>
                <a:gd name="T13" fmla="*/ 161 h 448"/>
                <a:gd name="T14" fmla="*/ 37 w 613"/>
                <a:gd name="T15" fmla="*/ 119 h 448"/>
                <a:gd name="T16" fmla="*/ 14 w 613"/>
                <a:gd name="T17" fmla="*/ 60 h 448"/>
                <a:gd name="T18" fmla="*/ 121 w 613"/>
                <a:gd name="T19" fmla="*/ 17 h 448"/>
                <a:gd name="T20" fmla="*/ 278 w 613"/>
                <a:gd name="T21" fmla="*/ 0 h 4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3" h="448">
                  <a:moveTo>
                    <a:pt x="359" y="0"/>
                  </a:moveTo>
                  <a:cubicBezTo>
                    <a:pt x="375" y="3"/>
                    <a:pt x="426" y="7"/>
                    <a:pt x="455" y="16"/>
                  </a:cubicBezTo>
                  <a:cubicBezTo>
                    <a:pt x="484" y="25"/>
                    <a:pt x="509" y="29"/>
                    <a:pt x="534" y="54"/>
                  </a:cubicBezTo>
                  <a:cubicBezTo>
                    <a:pt x="559" y="79"/>
                    <a:pt x="600" y="125"/>
                    <a:pt x="606" y="167"/>
                  </a:cubicBezTo>
                  <a:cubicBezTo>
                    <a:pt x="613" y="209"/>
                    <a:pt x="608" y="262"/>
                    <a:pt x="577" y="304"/>
                  </a:cubicBezTo>
                  <a:cubicBezTo>
                    <a:pt x="546" y="346"/>
                    <a:pt x="481" y="396"/>
                    <a:pt x="417" y="417"/>
                  </a:cubicBezTo>
                  <a:cubicBezTo>
                    <a:pt x="353" y="438"/>
                    <a:pt x="253" y="448"/>
                    <a:pt x="190" y="432"/>
                  </a:cubicBezTo>
                  <a:cubicBezTo>
                    <a:pt x="127" y="416"/>
                    <a:pt x="66" y="364"/>
                    <a:pt x="37" y="319"/>
                  </a:cubicBezTo>
                  <a:cubicBezTo>
                    <a:pt x="8" y="274"/>
                    <a:pt x="0" y="205"/>
                    <a:pt x="14" y="160"/>
                  </a:cubicBezTo>
                  <a:cubicBezTo>
                    <a:pt x="28" y="115"/>
                    <a:pt x="77" y="73"/>
                    <a:pt x="121" y="46"/>
                  </a:cubicBezTo>
                  <a:cubicBezTo>
                    <a:pt x="165" y="19"/>
                    <a:pt x="245" y="10"/>
                    <a:pt x="278" y="0"/>
                  </a:cubicBezTo>
                </a:path>
              </a:pathLst>
            </a:custGeom>
            <a:noFill/>
            <a:ln w="381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Line 34"/>
            <p:cNvSpPr>
              <a:spLocks noChangeShapeType="1"/>
            </p:cNvSpPr>
            <p:nvPr/>
          </p:nvSpPr>
          <p:spPr bwMode="auto">
            <a:xfrm flipV="1">
              <a:off x="4380" y="2364"/>
              <a:ext cx="129" cy="16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9396" name="Text Box 36"/>
          <p:cNvSpPr txBox="1">
            <a:spLocks noChangeArrowheads="1"/>
          </p:cNvSpPr>
          <p:nvPr/>
        </p:nvSpPr>
        <p:spPr bwMode="auto">
          <a:xfrm>
            <a:off x="7067550" y="33845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1039398" name="Text Box 38"/>
          <p:cNvSpPr txBox="1">
            <a:spLocks noChangeArrowheads="1"/>
          </p:cNvSpPr>
          <p:nvPr/>
        </p:nvSpPr>
        <p:spPr bwMode="auto">
          <a:xfrm>
            <a:off x="6545263" y="404971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1039400" name="Freeform 40"/>
          <p:cNvSpPr>
            <a:spLocks/>
          </p:cNvSpPr>
          <p:nvPr/>
        </p:nvSpPr>
        <p:spPr bwMode="auto">
          <a:xfrm>
            <a:off x="6940550" y="3817938"/>
            <a:ext cx="125413" cy="347662"/>
          </a:xfrm>
          <a:custGeom>
            <a:avLst/>
            <a:gdLst>
              <a:gd name="T0" fmla="*/ 0 w 79"/>
              <a:gd name="T1" fmla="*/ 2147483647 h 219"/>
              <a:gd name="T2" fmla="*/ 2147483647 w 79"/>
              <a:gd name="T3" fmla="*/ 2147483647 h 219"/>
              <a:gd name="T4" fmla="*/ 2147483647 w 79"/>
              <a:gd name="T5" fmla="*/ 2147483647 h 219"/>
              <a:gd name="T6" fmla="*/ 2147483647 w 79"/>
              <a:gd name="T7" fmla="*/ 0 h 2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" h="219">
                <a:moveTo>
                  <a:pt x="0" y="219"/>
                </a:moveTo>
                <a:cubicBezTo>
                  <a:pt x="17" y="191"/>
                  <a:pt x="34" y="164"/>
                  <a:pt x="46" y="138"/>
                </a:cubicBezTo>
                <a:cubicBezTo>
                  <a:pt x="58" y="112"/>
                  <a:pt x="71" y="86"/>
                  <a:pt x="75" y="63"/>
                </a:cubicBezTo>
                <a:cubicBezTo>
                  <a:pt x="79" y="40"/>
                  <a:pt x="70" y="13"/>
                  <a:pt x="6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9397" name="Line 37"/>
          <p:cNvSpPr>
            <a:spLocks noChangeShapeType="1"/>
          </p:cNvSpPr>
          <p:nvPr/>
        </p:nvSpPr>
        <p:spPr bwMode="auto">
          <a:xfrm>
            <a:off x="6940550" y="3946525"/>
            <a:ext cx="0" cy="43973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9401" name="Line 41"/>
          <p:cNvSpPr>
            <a:spLocks noChangeShapeType="1"/>
          </p:cNvSpPr>
          <p:nvPr/>
        </p:nvSpPr>
        <p:spPr bwMode="auto">
          <a:xfrm>
            <a:off x="6931025" y="3927475"/>
            <a:ext cx="3937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9402" name="Text Box 42"/>
          <p:cNvSpPr txBox="1">
            <a:spLocks noChangeArrowheads="1"/>
          </p:cNvSpPr>
          <p:nvPr/>
        </p:nvSpPr>
        <p:spPr bwMode="auto">
          <a:xfrm>
            <a:off x="7172325" y="38481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1039403" name="Line 43"/>
          <p:cNvSpPr>
            <a:spLocks noChangeShapeType="1"/>
          </p:cNvSpPr>
          <p:nvPr/>
        </p:nvSpPr>
        <p:spPr bwMode="auto">
          <a:xfrm>
            <a:off x="7051675" y="3856038"/>
            <a:ext cx="3937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121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2000" y="116112"/>
            <a:ext cx="203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333333"/>
                </a:solidFill>
              </a:rPr>
              <a:t>You can also use Newton’s 3</a:t>
            </a:r>
            <a:r>
              <a:rPr lang="en-US" sz="2000" i="1" baseline="30000" dirty="0" smtClean="0">
                <a:solidFill>
                  <a:srgbClr val="333333"/>
                </a:solidFill>
              </a:rPr>
              <a:t>rd</a:t>
            </a:r>
            <a:r>
              <a:rPr lang="en-US" sz="2000" i="1" dirty="0" smtClean="0">
                <a:solidFill>
                  <a:srgbClr val="333333"/>
                </a:solidFill>
              </a:rPr>
              <a:t> law for the second force.</a:t>
            </a:r>
            <a:endParaRPr lang="en-US" sz="2000" i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9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9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9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9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9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9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9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9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9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9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9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9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39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9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9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9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1039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03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9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9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9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039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96" grpId="0"/>
      <p:bldP spid="1039398" grpId="0"/>
      <p:bldP spid="1039400" grpId="0" animBg="1"/>
      <p:bldP spid="1039397" grpId="0" animBg="1"/>
      <p:bldP spid="1039401" grpId="0" animBg="1"/>
      <p:bldP spid="1039402" grpId="0"/>
      <p:bldP spid="1039403" grpId="0" animBg="1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46" name="Rectangle 38"/>
          <p:cNvSpPr>
            <a:spLocks noChangeArrowheads="1"/>
          </p:cNvSpPr>
          <p:nvPr/>
        </p:nvSpPr>
        <p:spPr bwMode="auto">
          <a:xfrm>
            <a:off x="679450" y="5551488"/>
            <a:ext cx="7778750" cy="13065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 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Sometimes it might help to look ahead on a problem. This diagram could certainly assist you in solving part (a).</a:t>
            </a:r>
          </a:p>
        </p:txBody>
      </p:sp>
      <p:sp>
        <p:nvSpPr>
          <p:cNvPr id="1041410" name="Rectangle 2"/>
          <p:cNvSpPr>
            <a:spLocks noChangeArrowheads="1"/>
          </p:cNvSpPr>
          <p:nvPr/>
        </p:nvSpPr>
        <p:spPr bwMode="auto">
          <a:xfrm>
            <a:off x="687388" y="1973263"/>
            <a:ext cx="7772400" cy="36083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Two current-carrying                                parallel wires are kept in position by                                    a card with two holes in it as shown.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(b) In diagram 2, sketch the                                        magnetic field lines in the card                                 produced by the two wires.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From the RHR the field lines look like this (as seen on the previous problem):</a:t>
            </a:r>
          </a:p>
        </p:txBody>
      </p:sp>
      <p:pic>
        <p:nvPicPr>
          <p:cNvPr id="104141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038350"/>
            <a:ext cx="3362325" cy="279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41439" name="Group 31"/>
          <p:cNvGrpSpPr>
            <a:grpSpLocks/>
          </p:cNvGrpSpPr>
          <p:nvPr/>
        </p:nvGrpSpPr>
        <p:grpSpPr bwMode="auto">
          <a:xfrm>
            <a:off x="6605588" y="2071688"/>
            <a:ext cx="2363787" cy="2525712"/>
            <a:chOff x="4089" y="1395"/>
            <a:chExt cx="1489" cy="1591"/>
          </a:xfrm>
        </p:grpSpPr>
        <p:grpSp>
          <p:nvGrpSpPr>
            <p:cNvPr id="52247" name="Group 17"/>
            <p:cNvGrpSpPr>
              <a:grpSpLocks/>
            </p:cNvGrpSpPr>
            <p:nvPr/>
          </p:nvGrpSpPr>
          <p:grpSpPr bwMode="auto">
            <a:xfrm>
              <a:off x="4089" y="1395"/>
              <a:ext cx="1489" cy="1591"/>
              <a:chOff x="4089" y="1395"/>
              <a:chExt cx="1489" cy="1591"/>
            </a:xfrm>
          </p:grpSpPr>
          <p:sp>
            <p:nvSpPr>
              <p:cNvPr id="52252" name="Oval 8"/>
              <p:cNvSpPr>
                <a:spLocks noChangeArrowheads="1"/>
              </p:cNvSpPr>
              <p:nvPr/>
            </p:nvSpPr>
            <p:spPr bwMode="auto">
              <a:xfrm>
                <a:off x="4791" y="1987"/>
                <a:ext cx="401" cy="401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2253" name="Oval 9"/>
              <p:cNvSpPr>
                <a:spLocks noChangeArrowheads="1"/>
              </p:cNvSpPr>
              <p:nvPr/>
            </p:nvSpPr>
            <p:spPr bwMode="auto">
              <a:xfrm>
                <a:off x="4656" y="1852"/>
                <a:ext cx="667" cy="667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2254" name="Oval 10"/>
              <p:cNvSpPr>
                <a:spLocks noChangeArrowheads="1"/>
              </p:cNvSpPr>
              <p:nvPr/>
            </p:nvSpPr>
            <p:spPr bwMode="auto">
              <a:xfrm>
                <a:off x="4436" y="1632"/>
                <a:ext cx="1114" cy="1114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grpSp>
            <p:nvGrpSpPr>
              <p:cNvPr id="52255" name="Group 16"/>
              <p:cNvGrpSpPr>
                <a:grpSpLocks/>
              </p:cNvGrpSpPr>
              <p:nvPr/>
            </p:nvGrpSpPr>
            <p:grpSpPr bwMode="auto">
              <a:xfrm>
                <a:off x="4089" y="1395"/>
                <a:ext cx="1489" cy="1591"/>
                <a:chOff x="4089" y="1395"/>
                <a:chExt cx="1489" cy="1591"/>
              </a:xfrm>
            </p:grpSpPr>
            <p:sp>
              <p:nvSpPr>
                <p:cNvPr id="52256" name="Freeform 12"/>
                <p:cNvSpPr>
                  <a:spLocks/>
                </p:cNvSpPr>
                <p:nvPr/>
              </p:nvSpPr>
              <p:spPr bwMode="auto">
                <a:xfrm>
                  <a:off x="4093" y="1395"/>
                  <a:ext cx="500" cy="788"/>
                </a:xfrm>
                <a:custGeom>
                  <a:avLst/>
                  <a:gdLst>
                    <a:gd name="T0" fmla="*/ 0 w 500"/>
                    <a:gd name="T1" fmla="*/ 788 h 788"/>
                    <a:gd name="T2" fmla="*/ 7 w 500"/>
                    <a:gd name="T3" fmla="*/ 682 h 788"/>
                    <a:gd name="T4" fmla="*/ 22 w 500"/>
                    <a:gd name="T5" fmla="*/ 568 h 788"/>
                    <a:gd name="T6" fmla="*/ 83 w 500"/>
                    <a:gd name="T7" fmla="*/ 424 h 788"/>
                    <a:gd name="T8" fmla="*/ 136 w 500"/>
                    <a:gd name="T9" fmla="*/ 318 h 788"/>
                    <a:gd name="T10" fmla="*/ 227 w 500"/>
                    <a:gd name="T11" fmla="*/ 204 h 788"/>
                    <a:gd name="T12" fmla="*/ 310 w 500"/>
                    <a:gd name="T13" fmla="*/ 121 h 788"/>
                    <a:gd name="T14" fmla="*/ 416 w 500"/>
                    <a:gd name="T15" fmla="*/ 53 h 788"/>
                    <a:gd name="T16" fmla="*/ 500 w 500"/>
                    <a:gd name="T17" fmla="*/ 0 h 7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00" h="788">
                      <a:moveTo>
                        <a:pt x="0" y="788"/>
                      </a:moveTo>
                      <a:cubicBezTo>
                        <a:pt x="1" y="753"/>
                        <a:pt x="3" y="719"/>
                        <a:pt x="7" y="682"/>
                      </a:cubicBezTo>
                      <a:cubicBezTo>
                        <a:pt x="11" y="645"/>
                        <a:pt x="9" y="611"/>
                        <a:pt x="22" y="568"/>
                      </a:cubicBezTo>
                      <a:cubicBezTo>
                        <a:pt x="35" y="525"/>
                        <a:pt x="64" y="466"/>
                        <a:pt x="83" y="424"/>
                      </a:cubicBezTo>
                      <a:cubicBezTo>
                        <a:pt x="102" y="382"/>
                        <a:pt x="112" y="355"/>
                        <a:pt x="136" y="318"/>
                      </a:cubicBezTo>
                      <a:cubicBezTo>
                        <a:pt x="160" y="281"/>
                        <a:pt x="198" y="237"/>
                        <a:pt x="227" y="204"/>
                      </a:cubicBezTo>
                      <a:cubicBezTo>
                        <a:pt x="256" y="171"/>
                        <a:pt x="278" y="146"/>
                        <a:pt x="310" y="121"/>
                      </a:cubicBezTo>
                      <a:cubicBezTo>
                        <a:pt x="342" y="96"/>
                        <a:pt x="384" y="73"/>
                        <a:pt x="416" y="53"/>
                      </a:cubicBezTo>
                      <a:cubicBezTo>
                        <a:pt x="448" y="33"/>
                        <a:pt x="474" y="16"/>
                        <a:pt x="50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57" name="Freeform 13"/>
                <p:cNvSpPr>
                  <a:spLocks/>
                </p:cNvSpPr>
                <p:nvPr/>
              </p:nvSpPr>
              <p:spPr bwMode="auto">
                <a:xfrm>
                  <a:off x="5358" y="1395"/>
                  <a:ext cx="220" cy="136"/>
                </a:xfrm>
                <a:custGeom>
                  <a:avLst/>
                  <a:gdLst>
                    <a:gd name="T0" fmla="*/ 0 w 220"/>
                    <a:gd name="T1" fmla="*/ 0 h 136"/>
                    <a:gd name="T2" fmla="*/ 76 w 220"/>
                    <a:gd name="T3" fmla="*/ 37 h 136"/>
                    <a:gd name="T4" fmla="*/ 159 w 220"/>
                    <a:gd name="T5" fmla="*/ 83 h 136"/>
                    <a:gd name="T6" fmla="*/ 220 w 220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0" h="136">
                      <a:moveTo>
                        <a:pt x="0" y="0"/>
                      </a:moveTo>
                      <a:cubicBezTo>
                        <a:pt x="25" y="11"/>
                        <a:pt x="50" y="23"/>
                        <a:pt x="76" y="37"/>
                      </a:cubicBezTo>
                      <a:cubicBezTo>
                        <a:pt x="102" y="51"/>
                        <a:pt x="135" y="67"/>
                        <a:pt x="159" y="83"/>
                      </a:cubicBezTo>
                      <a:cubicBezTo>
                        <a:pt x="183" y="99"/>
                        <a:pt x="201" y="117"/>
                        <a:pt x="220" y="136"/>
                      </a:cubicBezTo>
                    </a:path>
                  </a:pathLst>
                </a:custGeom>
                <a:noFill/>
                <a:ln w="1905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58" name="Freeform 14"/>
                <p:cNvSpPr>
                  <a:spLocks/>
                </p:cNvSpPr>
                <p:nvPr/>
              </p:nvSpPr>
              <p:spPr bwMode="auto">
                <a:xfrm>
                  <a:off x="5313" y="2812"/>
                  <a:ext cx="265" cy="174"/>
                </a:xfrm>
                <a:custGeom>
                  <a:avLst/>
                  <a:gdLst>
                    <a:gd name="T0" fmla="*/ 265 w 265"/>
                    <a:gd name="T1" fmla="*/ 0 h 174"/>
                    <a:gd name="T2" fmla="*/ 204 w 265"/>
                    <a:gd name="T3" fmla="*/ 60 h 174"/>
                    <a:gd name="T4" fmla="*/ 114 w 265"/>
                    <a:gd name="T5" fmla="*/ 121 h 174"/>
                    <a:gd name="T6" fmla="*/ 0 w 265"/>
                    <a:gd name="T7" fmla="*/ 174 h 1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5" h="174">
                      <a:moveTo>
                        <a:pt x="265" y="0"/>
                      </a:moveTo>
                      <a:cubicBezTo>
                        <a:pt x="247" y="20"/>
                        <a:pt x="229" y="40"/>
                        <a:pt x="204" y="60"/>
                      </a:cubicBezTo>
                      <a:cubicBezTo>
                        <a:pt x="179" y="80"/>
                        <a:pt x="148" y="102"/>
                        <a:pt x="114" y="121"/>
                      </a:cubicBezTo>
                      <a:cubicBezTo>
                        <a:pt x="80" y="140"/>
                        <a:pt x="40" y="157"/>
                        <a:pt x="0" y="174"/>
                      </a:cubicBezTo>
                    </a:path>
                  </a:pathLst>
                </a:custGeom>
                <a:noFill/>
                <a:ln w="1905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59" name="Freeform 15"/>
                <p:cNvSpPr>
                  <a:spLocks/>
                </p:cNvSpPr>
                <p:nvPr/>
              </p:nvSpPr>
              <p:spPr bwMode="auto">
                <a:xfrm>
                  <a:off x="4089" y="2183"/>
                  <a:ext cx="580" cy="803"/>
                </a:xfrm>
                <a:custGeom>
                  <a:avLst/>
                  <a:gdLst>
                    <a:gd name="T0" fmla="*/ 580 w 580"/>
                    <a:gd name="T1" fmla="*/ 803 h 803"/>
                    <a:gd name="T2" fmla="*/ 458 w 580"/>
                    <a:gd name="T3" fmla="*/ 758 h 803"/>
                    <a:gd name="T4" fmla="*/ 314 w 580"/>
                    <a:gd name="T5" fmla="*/ 652 h 803"/>
                    <a:gd name="T6" fmla="*/ 163 w 580"/>
                    <a:gd name="T7" fmla="*/ 500 h 803"/>
                    <a:gd name="T8" fmla="*/ 72 w 580"/>
                    <a:gd name="T9" fmla="*/ 326 h 803"/>
                    <a:gd name="T10" fmla="*/ 11 w 580"/>
                    <a:gd name="T11" fmla="*/ 144 h 803"/>
                    <a:gd name="T12" fmla="*/ 4 w 580"/>
                    <a:gd name="T13" fmla="*/ 0 h 8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0" h="803">
                      <a:moveTo>
                        <a:pt x="580" y="803"/>
                      </a:moveTo>
                      <a:cubicBezTo>
                        <a:pt x="541" y="793"/>
                        <a:pt x="502" y="783"/>
                        <a:pt x="458" y="758"/>
                      </a:cubicBezTo>
                      <a:cubicBezTo>
                        <a:pt x="414" y="733"/>
                        <a:pt x="363" y="695"/>
                        <a:pt x="314" y="652"/>
                      </a:cubicBezTo>
                      <a:cubicBezTo>
                        <a:pt x="265" y="609"/>
                        <a:pt x="203" y="554"/>
                        <a:pt x="163" y="500"/>
                      </a:cubicBezTo>
                      <a:cubicBezTo>
                        <a:pt x="123" y="446"/>
                        <a:pt x="97" y="385"/>
                        <a:pt x="72" y="326"/>
                      </a:cubicBezTo>
                      <a:cubicBezTo>
                        <a:pt x="47" y="267"/>
                        <a:pt x="22" y="198"/>
                        <a:pt x="11" y="144"/>
                      </a:cubicBezTo>
                      <a:cubicBezTo>
                        <a:pt x="0" y="90"/>
                        <a:pt x="2" y="45"/>
                        <a:pt x="4" y="0"/>
                      </a:cubicBezTo>
                    </a:path>
                  </a:pathLst>
                </a:custGeom>
                <a:noFill/>
                <a:ln w="1905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248" name="Line 18"/>
            <p:cNvSpPr>
              <a:spLocks noChangeShapeType="1"/>
            </p:cNvSpPr>
            <p:nvPr/>
          </p:nvSpPr>
          <p:spPr bwMode="auto">
            <a:xfrm flipV="1">
              <a:off x="4434" y="2107"/>
              <a:ext cx="0" cy="11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Line 19"/>
            <p:cNvSpPr>
              <a:spLocks noChangeShapeType="1"/>
            </p:cNvSpPr>
            <p:nvPr/>
          </p:nvSpPr>
          <p:spPr bwMode="auto">
            <a:xfrm flipV="1">
              <a:off x="4655" y="2131"/>
              <a:ext cx="0" cy="9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Line 20"/>
            <p:cNvSpPr>
              <a:spLocks noChangeShapeType="1"/>
            </p:cNvSpPr>
            <p:nvPr/>
          </p:nvSpPr>
          <p:spPr bwMode="auto">
            <a:xfrm flipV="1">
              <a:off x="4785" y="2140"/>
              <a:ext cx="7" cy="6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Line 21"/>
            <p:cNvSpPr>
              <a:spLocks noChangeShapeType="1"/>
            </p:cNvSpPr>
            <p:nvPr/>
          </p:nvSpPr>
          <p:spPr bwMode="auto">
            <a:xfrm flipV="1">
              <a:off x="4103" y="2047"/>
              <a:ext cx="0" cy="11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1445" name="Group 37"/>
          <p:cNvGrpSpPr>
            <a:grpSpLocks/>
          </p:cNvGrpSpPr>
          <p:nvPr/>
        </p:nvGrpSpPr>
        <p:grpSpPr bwMode="auto">
          <a:xfrm>
            <a:off x="5683250" y="2060575"/>
            <a:ext cx="2363788" cy="2525713"/>
            <a:chOff x="3098" y="228"/>
            <a:chExt cx="1489" cy="1591"/>
          </a:xfrm>
        </p:grpSpPr>
        <p:grpSp>
          <p:nvGrpSpPr>
            <p:cNvPr id="52234" name="Group 22"/>
            <p:cNvGrpSpPr>
              <a:grpSpLocks/>
            </p:cNvGrpSpPr>
            <p:nvPr/>
          </p:nvGrpSpPr>
          <p:grpSpPr bwMode="auto">
            <a:xfrm flipH="1">
              <a:off x="3098" y="228"/>
              <a:ext cx="1489" cy="1591"/>
              <a:chOff x="4089" y="1395"/>
              <a:chExt cx="1489" cy="1591"/>
            </a:xfrm>
          </p:grpSpPr>
          <p:sp>
            <p:nvSpPr>
              <p:cNvPr id="52239" name="Oval 23"/>
              <p:cNvSpPr>
                <a:spLocks noChangeArrowheads="1"/>
              </p:cNvSpPr>
              <p:nvPr/>
            </p:nvSpPr>
            <p:spPr bwMode="auto">
              <a:xfrm>
                <a:off x="4791" y="1987"/>
                <a:ext cx="401" cy="401"/>
              </a:xfrm>
              <a:prstGeom prst="ellipse">
                <a:avLst/>
              </a:pr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2240" name="Oval 24"/>
              <p:cNvSpPr>
                <a:spLocks noChangeArrowheads="1"/>
              </p:cNvSpPr>
              <p:nvPr/>
            </p:nvSpPr>
            <p:spPr bwMode="auto">
              <a:xfrm>
                <a:off x="4656" y="1852"/>
                <a:ext cx="667" cy="667"/>
              </a:xfrm>
              <a:prstGeom prst="ellipse">
                <a:avLst/>
              </a:pr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2241" name="Oval 25"/>
              <p:cNvSpPr>
                <a:spLocks noChangeArrowheads="1"/>
              </p:cNvSpPr>
              <p:nvPr/>
            </p:nvSpPr>
            <p:spPr bwMode="auto">
              <a:xfrm>
                <a:off x="4436" y="1632"/>
                <a:ext cx="1114" cy="1114"/>
              </a:xfrm>
              <a:prstGeom prst="ellipse">
                <a:avLst/>
              </a:pr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grpSp>
            <p:nvGrpSpPr>
              <p:cNvPr id="52242" name="Group 26"/>
              <p:cNvGrpSpPr>
                <a:grpSpLocks/>
              </p:cNvGrpSpPr>
              <p:nvPr/>
            </p:nvGrpSpPr>
            <p:grpSpPr bwMode="auto">
              <a:xfrm>
                <a:off x="4089" y="1395"/>
                <a:ext cx="1489" cy="1591"/>
                <a:chOff x="4089" y="1395"/>
                <a:chExt cx="1489" cy="1591"/>
              </a:xfrm>
            </p:grpSpPr>
            <p:sp>
              <p:nvSpPr>
                <p:cNvPr id="52243" name="Freeform 27"/>
                <p:cNvSpPr>
                  <a:spLocks/>
                </p:cNvSpPr>
                <p:nvPr/>
              </p:nvSpPr>
              <p:spPr bwMode="auto">
                <a:xfrm>
                  <a:off x="4093" y="1395"/>
                  <a:ext cx="500" cy="788"/>
                </a:xfrm>
                <a:custGeom>
                  <a:avLst/>
                  <a:gdLst>
                    <a:gd name="T0" fmla="*/ 0 w 500"/>
                    <a:gd name="T1" fmla="*/ 788 h 788"/>
                    <a:gd name="T2" fmla="*/ 7 w 500"/>
                    <a:gd name="T3" fmla="*/ 682 h 788"/>
                    <a:gd name="T4" fmla="*/ 22 w 500"/>
                    <a:gd name="T5" fmla="*/ 568 h 788"/>
                    <a:gd name="T6" fmla="*/ 83 w 500"/>
                    <a:gd name="T7" fmla="*/ 424 h 788"/>
                    <a:gd name="T8" fmla="*/ 136 w 500"/>
                    <a:gd name="T9" fmla="*/ 318 h 788"/>
                    <a:gd name="T10" fmla="*/ 227 w 500"/>
                    <a:gd name="T11" fmla="*/ 204 h 788"/>
                    <a:gd name="T12" fmla="*/ 310 w 500"/>
                    <a:gd name="T13" fmla="*/ 121 h 788"/>
                    <a:gd name="T14" fmla="*/ 416 w 500"/>
                    <a:gd name="T15" fmla="*/ 53 h 788"/>
                    <a:gd name="T16" fmla="*/ 500 w 500"/>
                    <a:gd name="T17" fmla="*/ 0 h 7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00" h="788">
                      <a:moveTo>
                        <a:pt x="0" y="788"/>
                      </a:moveTo>
                      <a:cubicBezTo>
                        <a:pt x="1" y="753"/>
                        <a:pt x="3" y="719"/>
                        <a:pt x="7" y="682"/>
                      </a:cubicBezTo>
                      <a:cubicBezTo>
                        <a:pt x="11" y="645"/>
                        <a:pt x="9" y="611"/>
                        <a:pt x="22" y="568"/>
                      </a:cubicBezTo>
                      <a:cubicBezTo>
                        <a:pt x="35" y="525"/>
                        <a:pt x="64" y="466"/>
                        <a:pt x="83" y="424"/>
                      </a:cubicBezTo>
                      <a:cubicBezTo>
                        <a:pt x="102" y="382"/>
                        <a:pt x="112" y="355"/>
                        <a:pt x="136" y="318"/>
                      </a:cubicBezTo>
                      <a:cubicBezTo>
                        <a:pt x="160" y="281"/>
                        <a:pt x="198" y="237"/>
                        <a:pt x="227" y="204"/>
                      </a:cubicBezTo>
                      <a:cubicBezTo>
                        <a:pt x="256" y="171"/>
                        <a:pt x="278" y="146"/>
                        <a:pt x="310" y="121"/>
                      </a:cubicBezTo>
                      <a:cubicBezTo>
                        <a:pt x="342" y="96"/>
                        <a:pt x="384" y="73"/>
                        <a:pt x="416" y="53"/>
                      </a:cubicBezTo>
                      <a:cubicBezTo>
                        <a:pt x="448" y="33"/>
                        <a:pt x="474" y="16"/>
                        <a:pt x="50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4" name="Freeform 28"/>
                <p:cNvSpPr>
                  <a:spLocks/>
                </p:cNvSpPr>
                <p:nvPr/>
              </p:nvSpPr>
              <p:spPr bwMode="auto">
                <a:xfrm>
                  <a:off x="5358" y="1395"/>
                  <a:ext cx="220" cy="136"/>
                </a:xfrm>
                <a:custGeom>
                  <a:avLst/>
                  <a:gdLst>
                    <a:gd name="T0" fmla="*/ 0 w 220"/>
                    <a:gd name="T1" fmla="*/ 0 h 136"/>
                    <a:gd name="T2" fmla="*/ 76 w 220"/>
                    <a:gd name="T3" fmla="*/ 37 h 136"/>
                    <a:gd name="T4" fmla="*/ 159 w 220"/>
                    <a:gd name="T5" fmla="*/ 83 h 136"/>
                    <a:gd name="T6" fmla="*/ 220 w 220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0" h="136">
                      <a:moveTo>
                        <a:pt x="0" y="0"/>
                      </a:moveTo>
                      <a:cubicBezTo>
                        <a:pt x="25" y="11"/>
                        <a:pt x="50" y="23"/>
                        <a:pt x="76" y="37"/>
                      </a:cubicBezTo>
                      <a:cubicBezTo>
                        <a:pt x="102" y="51"/>
                        <a:pt x="135" y="67"/>
                        <a:pt x="159" y="83"/>
                      </a:cubicBezTo>
                      <a:cubicBezTo>
                        <a:pt x="183" y="99"/>
                        <a:pt x="201" y="117"/>
                        <a:pt x="220" y="136"/>
                      </a:cubicBezTo>
                    </a:path>
                  </a:pathLst>
                </a:custGeom>
                <a:noFill/>
                <a:ln w="19050" cmpd="sng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5" name="Freeform 29"/>
                <p:cNvSpPr>
                  <a:spLocks/>
                </p:cNvSpPr>
                <p:nvPr/>
              </p:nvSpPr>
              <p:spPr bwMode="auto">
                <a:xfrm>
                  <a:off x="5313" y="2812"/>
                  <a:ext cx="265" cy="174"/>
                </a:xfrm>
                <a:custGeom>
                  <a:avLst/>
                  <a:gdLst>
                    <a:gd name="T0" fmla="*/ 265 w 265"/>
                    <a:gd name="T1" fmla="*/ 0 h 174"/>
                    <a:gd name="T2" fmla="*/ 204 w 265"/>
                    <a:gd name="T3" fmla="*/ 60 h 174"/>
                    <a:gd name="T4" fmla="*/ 114 w 265"/>
                    <a:gd name="T5" fmla="*/ 121 h 174"/>
                    <a:gd name="T6" fmla="*/ 0 w 265"/>
                    <a:gd name="T7" fmla="*/ 174 h 1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5" h="174">
                      <a:moveTo>
                        <a:pt x="265" y="0"/>
                      </a:moveTo>
                      <a:cubicBezTo>
                        <a:pt x="247" y="20"/>
                        <a:pt x="229" y="40"/>
                        <a:pt x="204" y="60"/>
                      </a:cubicBezTo>
                      <a:cubicBezTo>
                        <a:pt x="179" y="80"/>
                        <a:pt x="148" y="102"/>
                        <a:pt x="114" y="121"/>
                      </a:cubicBezTo>
                      <a:cubicBezTo>
                        <a:pt x="80" y="140"/>
                        <a:pt x="40" y="157"/>
                        <a:pt x="0" y="174"/>
                      </a:cubicBezTo>
                    </a:path>
                  </a:pathLst>
                </a:custGeom>
                <a:noFill/>
                <a:ln w="19050" cmpd="sng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6" name="Freeform 30"/>
                <p:cNvSpPr>
                  <a:spLocks/>
                </p:cNvSpPr>
                <p:nvPr/>
              </p:nvSpPr>
              <p:spPr bwMode="auto">
                <a:xfrm>
                  <a:off x="4089" y="2183"/>
                  <a:ext cx="580" cy="803"/>
                </a:xfrm>
                <a:custGeom>
                  <a:avLst/>
                  <a:gdLst>
                    <a:gd name="T0" fmla="*/ 580 w 580"/>
                    <a:gd name="T1" fmla="*/ 803 h 803"/>
                    <a:gd name="T2" fmla="*/ 458 w 580"/>
                    <a:gd name="T3" fmla="*/ 758 h 803"/>
                    <a:gd name="T4" fmla="*/ 314 w 580"/>
                    <a:gd name="T5" fmla="*/ 652 h 803"/>
                    <a:gd name="T6" fmla="*/ 163 w 580"/>
                    <a:gd name="T7" fmla="*/ 500 h 803"/>
                    <a:gd name="T8" fmla="*/ 72 w 580"/>
                    <a:gd name="T9" fmla="*/ 326 h 803"/>
                    <a:gd name="T10" fmla="*/ 11 w 580"/>
                    <a:gd name="T11" fmla="*/ 144 h 803"/>
                    <a:gd name="T12" fmla="*/ 4 w 580"/>
                    <a:gd name="T13" fmla="*/ 0 h 8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0" h="803">
                      <a:moveTo>
                        <a:pt x="580" y="803"/>
                      </a:moveTo>
                      <a:cubicBezTo>
                        <a:pt x="541" y="793"/>
                        <a:pt x="502" y="783"/>
                        <a:pt x="458" y="758"/>
                      </a:cubicBezTo>
                      <a:cubicBezTo>
                        <a:pt x="414" y="733"/>
                        <a:pt x="363" y="695"/>
                        <a:pt x="314" y="652"/>
                      </a:cubicBezTo>
                      <a:cubicBezTo>
                        <a:pt x="265" y="609"/>
                        <a:pt x="203" y="554"/>
                        <a:pt x="163" y="500"/>
                      </a:cubicBezTo>
                      <a:cubicBezTo>
                        <a:pt x="123" y="446"/>
                        <a:pt x="97" y="385"/>
                        <a:pt x="72" y="326"/>
                      </a:cubicBezTo>
                      <a:cubicBezTo>
                        <a:pt x="47" y="267"/>
                        <a:pt x="22" y="198"/>
                        <a:pt x="11" y="144"/>
                      </a:cubicBezTo>
                      <a:cubicBezTo>
                        <a:pt x="0" y="90"/>
                        <a:pt x="2" y="45"/>
                        <a:pt x="4" y="0"/>
                      </a:cubicBezTo>
                    </a:path>
                  </a:pathLst>
                </a:custGeom>
                <a:noFill/>
                <a:ln w="19050" cmpd="sng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235" name="Line 32"/>
            <p:cNvSpPr>
              <a:spLocks noChangeShapeType="1"/>
            </p:cNvSpPr>
            <p:nvPr/>
          </p:nvSpPr>
          <p:spPr bwMode="auto">
            <a:xfrm flipH="1">
              <a:off x="4418" y="1430"/>
              <a:ext cx="53" cy="69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36" name="Line 33"/>
            <p:cNvSpPr>
              <a:spLocks noChangeShapeType="1"/>
            </p:cNvSpPr>
            <p:nvPr/>
          </p:nvSpPr>
          <p:spPr bwMode="auto">
            <a:xfrm flipH="1">
              <a:off x="4116" y="1294"/>
              <a:ext cx="53" cy="6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Line 34"/>
            <p:cNvSpPr>
              <a:spLocks noChangeShapeType="1"/>
            </p:cNvSpPr>
            <p:nvPr/>
          </p:nvSpPr>
          <p:spPr bwMode="auto">
            <a:xfrm flipH="1">
              <a:off x="3927" y="1198"/>
              <a:ext cx="46" cy="6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Line 35"/>
            <p:cNvSpPr>
              <a:spLocks noChangeShapeType="1"/>
            </p:cNvSpPr>
            <p:nvPr/>
          </p:nvSpPr>
          <p:spPr bwMode="auto">
            <a:xfrm flipH="1">
              <a:off x="3822" y="1108"/>
              <a:ext cx="53" cy="6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226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sp>
        <p:nvSpPr>
          <p:cNvPr id="1041447" name="Text Box 39"/>
          <p:cNvSpPr txBox="1">
            <a:spLocks noChangeArrowheads="1"/>
          </p:cNvSpPr>
          <p:nvPr/>
        </p:nvSpPr>
        <p:spPr bwMode="auto">
          <a:xfrm>
            <a:off x="7132638" y="-22225"/>
            <a:ext cx="18430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000" i="1" dirty="0">
                <a:solidFill>
                  <a:srgbClr val="333333"/>
                </a:solidFill>
              </a:rPr>
              <a:t>Why are the circles </a:t>
            </a:r>
            <a:r>
              <a:rPr lang="en-US" altLang="en-US" sz="2000" i="1" u="sng" dirty="0">
                <a:solidFill>
                  <a:srgbClr val="333333"/>
                </a:solidFill>
              </a:rPr>
              <a:t>not</a:t>
            </a:r>
            <a:r>
              <a:rPr lang="en-US" altLang="en-US" sz="2000" i="1" dirty="0">
                <a:solidFill>
                  <a:srgbClr val="333333"/>
                </a:solidFill>
              </a:rPr>
              <a:t> equally spaced about each wire?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41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41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Two parallel wires are shown with              the given currents in the given directions. The                force on Wire 2 due to the current in Wire 1 is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.                   Find the force in Wire 1 due to the current in                  Wire 2 in terms of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Recall Newton’s 3</a:t>
            </a:r>
            <a:r>
              <a:rPr lang="en-US" altLang="en-US" baseline="30000">
                <a:sym typeface="Symbol" pitchFamily="18" charset="2"/>
              </a:rPr>
              <a:t>rd</a:t>
            </a:r>
            <a:r>
              <a:rPr lang="en-US" altLang="en-US">
                <a:sym typeface="Symbol" pitchFamily="18" charset="2"/>
              </a:rPr>
              <a:t> law.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force on Wire 1 and the force on Wire 2                  are an action-reaction pair.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But action-reaction pairs have equal magnitude             (and opposite direction).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Thus Wire 1 feels the exact same force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!</a:t>
            </a:r>
          </a:p>
        </p:txBody>
      </p:sp>
      <p:sp>
        <p:nvSpPr>
          <p:cNvPr id="1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 smtClean="0"/>
              <a:t>Topic 5: Electricity and magnetism</a:t>
            </a:r>
            <a:br>
              <a:rPr lang="en-US" altLang="en-US" sz="2800" b="1" kern="0" dirty="0" smtClean="0"/>
            </a:br>
            <a:r>
              <a:rPr lang="en-US" altLang="en-US" sz="2800" kern="0" dirty="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  <p:sp>
        <p:nvSpPr>
          <p:cNvPr id="5940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pic>
        <p:nvPicPr>
          <p:cNvPr id="59410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7460" y="2076677"/>
            <a:ext cx="1343025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5786" name="Picture 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3938" y="4292600"/>
            <a:ext cx="1455737" cy="238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5787" name="Oval 43"/>
          <p:cNvSpPr>
            <a:spLocks noChangeArrowheads="1"/>
          </p:cNvSpPr>
          <p:nvPr/>
        </p:nvSpPr>
        <p:spPr bwMode="auto">
          <a:xfrm>
            <a:off x="7593013" y="5881688"/>
            <a:ext cx="300037" cy="3000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05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5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5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5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5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5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5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5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5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5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8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ChangeArrowheads="1"/>
          </p:cNvSpPr>
          <p:nvPr/>
        </p:nvSpPr>
        <p:spPr bwMode="auto">
          <a:xfrm>
            <a:off x="687388" y="1987550"/>
            <a:ext cx="7772400" cy="4870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A very flexible wire                                        is formed into exactly two loops.                                       The top loop is firmly anchored                                            to a support, and cannot move.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Explain why, when a current                                             is passed through the wire, the                                       loops get closer together.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Use the RHR for straight wire.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Assume the current enters at the bottom.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Use RHR on bottom loop to get </a:t>
            </a:r>
            <a:r>
              <a:rPr lang="en-US" altLang="en-US" b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en-US" altLang="en-US" b="1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for top loop: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But </a:t>
            </a:r>
            <a:r>
              <a:rPr lang="en-US" altLang="en-US" b="1">
                <a:solidFill>
                  <a:srgbClr val="FF0066"/>
                </a:solidFill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 of the charge in top loop is as shown: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Then </a:t>
            </a:r>
            <a:r>
              <a:rPr lang="en-US" altLang="en-US" b="1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on the top loop is as shown:</a:t>
            </a:r>
          </a:p>
        </p:txBody>
      </p:sp>
      <p:pic>
        <p:nvPicPr>
          <p:cNvPr id="1043518" name="Picture 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6700" y="3255963"/>
            <a:ext cx="15970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2" name="Picture 3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8548" y="2336803"/>
            <a:ext cx="3114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517" name="Line 61"/>
          <p:cNvSpPr>
            <a:spLocks noChangeShapeType="1"/>
          </p:cNvSpPr>
          <p:nvPr/>
        </p:nvSpPr>
        <p:spPr bwMode="auto">
          <a:xfrm>
            <a:off x="5521325" y="3333750"/>
            <a:ext cx="7826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43519" name="Picture 6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263900"/>
            <a:ext cx="881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520" name="Line 64"/>
          <p:cNvSpPr>
            <a:spLocks noChangeShapeType="1"/>
          </p:cNvSpPr>
          <p:nvPr/>
        </p:nvSpPr>
        <p:spPr bwMode="auto">
          <a:xfrm flipH="1">
            <a:off x="6473825" y="3227388"/>
            <a:ext cx="517525" cy="4810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3521" name="Line 65"/>
          <p:cNvSpPr>
            <a:spLocks noChangeShapeType="1"/>
          </p:cNvSpPr>
          <p:nvPr/>
        </p:nvSpPr>
        <p:spPr bwMode="auto">
          <a:xfrm>
            <a:off x="7004050" y="3214688"/>
            <a:ext cx="782638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3522" name="Text Box 66"/>
          <p:cNvSpPr txBox="1">
            <a:spLocks noChangeArrowheads="1"/>
          </p:cNvSpPr>
          <p:nvPr/>
        </p:nvSpPr>
        <p:spPr bwMode="auto">
          <a:xfrm>
            <a:off x="6105525" y="3546475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1043523" name="Text Box 67"/>
          <p:cNvSpPr txBox="1">
            <a:spLocks noChangeArrowheads="1"/>
          </p:cNvSpPr>
          <p:nvPr/>
        </p:nvSpPr>
        <p:spPr bwMode="auto">
          <a:xfrm>
            <a:off x="7723188" y="304323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1043525" name="Line 69"/>
          <p:cNvSpPr>
            <a:spLocks noChangeShapeType="1"/>
          </p:cNvSpPr>
          <p:nvPr/>
        </p:nvSpPr>
        <p:spPr bwMode="auto">
          <a:xfrm>
            <a:off x="6965950" y="3200400"/>
            <a:ext cx="0" cy="8905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3524" name="Freeform 68"/>
          <p:cNvSpPr>
            <a:spLocks/>
          </p:cNvSpPr>
          <p:nvPr/>
        </p:nvSpPr>
        <p:spPr bwMode="auto">
          <a:xfrm>
            <a:off x="6702425" y="3219450"/>
            <a:ext cx="860425" cy="285750"/>
          </a:xfrm>
          <a:custGeom>
            <a:avLst/>
            <a:gdLst>
              <a:gd name="T0" fmla="*/ 2147483647 w 542"/>
              <a:gd name="T1" fmla="*/ 0 h 180"/>
              <a:gd name="T2" fmla="*/ 2147483647 w 542"/>
              <a:gd name="T3" fmla="*/ 2147483647 h 180"/>
              <a:gd name="T4" fmla="*/ 2147483647 w 542"/>
              <a:gd name="T5" fmla="*/ 2147483647 h 180"/>
              <a:gd name="T6" fmla="*/ 2147483647 w 542"/>
              <a:gd name="T7" fmla="*/ 2147483647 h 180"/>
              <a:gd name="T8" fmla="*/ 2147483647 w 542"/>
              <a:gd name="T9" fmla="*/ 2147483647 h 180"/>
              <a:gd name="T10" fmla="*/ 0 w 542"/>
              <a:gd name="T11" fmla="*/ 2147483647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2" h="180">
                <a:moveTo>
                  <a:pt x="542" y="0"/>
                </a:moveTo>
                <a:cubicBezTo>
                  <a:pt x="527" y="21"/>
                  <a:pt x="513" y="43"/>
                  <a:pt x="490" y="63"/>
                </a:cubicBezTo>
                <a:cubicBezTo>
                  <a:pt x="467" y="83"/>
                  <a:pt x="441" y="103"/>
                  <a:pt x="403" y="120"/>
                </a:cubicBezTo>
                <a:cubicBezTo>
                  <a:pt x="365" y="137"/>
                  <a:pt x="314" y="157"/>
                  <a:pt x="265" y="167"/>
                </a:cubicBezTo>
                <a:cubicBezTo>
                  <a:pt x="216" y="177"/>
                  <a:pt x="154" y="176"/>
                  <a:pt x="110" y="178"/>
                </a:cubicBezTo>
                <a:cubicBezTo>
                  <a:pt x="66" y="180"/>
                  <a:pt x="33" y="179"/>
                  <a:pt x="0" y="1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3526" name="Text Box 70"/>
          <p:cNvSpPr txBox="1">
            <a:spLocks noChangeArrowheads="1"/>
          </p:cNvSpPr>
          <p:nvPr/>
        </p:nvSpPr>
        <p:spPr bwMode="auto">
          <a:xfrm>
            <a:off x="6788150" y="40005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3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328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3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3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3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3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3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3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43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3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3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43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43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43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3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3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3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43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3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3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3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3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3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1043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104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43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43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43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517" grpId="0" animBg="1"/>
      <p:bldP spid="1043520" grpId="0" animBg="1"/>
      <p:bldP spid="1043521" grpId="0" animBg="1"/>
      <p:bldP spid="1043522" grpId="0"/>
      <p:bldP spid="1043523" grpId="0"/>
      <p:bldP spid="1043525" grpId="0" animBg="1"/>
      <p:bldP spid="1043524" grpId="0" animBg="1"/>
      <p:bldP spid="10435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ChangeArrowheads="1"/>
          </p:cNvSpPr>
          <p:nvPr/>
        </p:nvSpPr>
        <p:spPr bwMode="auto">
          <a:xfrm>
            <a:off x="687388" y="1987550"/>
            <a:ext cx="7772400" cy="4870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A very flexible wire                                        is formed into exactly two loops.                                       The top loop is firmly anchored                                            to a support, and cannot move.</a:t>
            </a:r>
            <a:endParaRPr lang="en-US" altLang="en-US" sz="2000">
              <a:latin typeface="Courier New" pitchFamily="49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Explain why, when a current                                           is passed through the wire, the                                        loops get closer together.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Use the RHR for straight wire.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Use the RHR on the top loop for </a:t>
            </a:r>
            <a:r>
              <a:rPr lang="en-US" altLang="en-US" b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en-US" altLang="en-US" b="1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at the bottom loop: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But </a:t>
            </a:r>
            <a:r>
              <a:rPr lang="en-US" altLang="en-US" b="1">
                <a:solidFill>
                  <a:srgbClr val="FF0066"/>
                </a:solidFill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 of the charge in bottom loop is as shown: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Then </a:t>
            </a:r>
            <a:r>
              <a:rPr lang="en-US" altLang="en-US" b="1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on the bottom loop is as shown: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Both </a:t>
            </a:r>
            <a:r>
              <a:rPr lang="en-US" altLang="en-US" b="1">
                <a:sym typeface="Symbol" pitchFamily="18" charset="2"/>
              </a:rPr>
              <a:t>F’</a:t>
            </a:r>
            <a:r>
              <a:rPr lang="en-US" altLang="en-US">
                <a:sym typeface="Symbol" pitchFamily="18" charset="2"/>
              </a:rPr>
              <a:t>s cause the loop separation to decrease.</a:t>
            </a:r>
          </a:p>
        </p:txBody>
      </p:sp>
      <p:pic>
        <p:nvPicPr>
          <p:cNvPr id="32" name="Picture 3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8548" y="2336803"/>
            <a:ext cx="3114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Line 27"/>
          <p:cNvSpPr>
            <a:spLocks noChangeShapeType="1"/>
          </p:cNvSpPr>
          <p:nvPr/>
        </p:nvSpPr>
        <p:spPr bwMode="auto">
          <a:xfrm>
            <a:off x="5521325" y="3333750"/>
            <a:ext cx="7826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5535" name="Text Box 31"/>
          <p:cNvSpPr txBox="1">
            <a:spLocks noChangeArrowheads="1"/>
          </p:cNvSpPr>
          <p:nvPr/>
        </p:nvSpPr>
        <p:spPr bwMode="auto">
          <a:xfrm>
            <a:off x="7586663" y="2613025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1045536" name="Text Box 32"/>
          <p:cNvSpPr txBox="1">
            <a:spLocks noChangeArrowheads="1"/>
          </p:cNvSpPr>
          <p:nvPr/>
        </p:nvSpPr>
        <p:spPr bwMode="auto">
          <a:xfrm>
            <a:off x="7504113" y="3509963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1045539" name="Text Box 35"/>
          <p:cNvSpPr txBox="1">
            <a:spLocks noChangeArrowheads="1"/>
          </p:cNvSpPr>
          <p:nvPr/>
        </p:nvSpPr>
        <p:spPr bwMode="auto">
          <a:xfrm>
            <a:off x="6630988" y="238918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grpSp>
        <p:nvGrpSpPr>
          <p:cNvPr id="1045541" name="Group 37"/>
          <p:cNvGrpSpPr>
            <a:grpSpLocks/>
          </p:cNvGrpSpPr>
          <p:nvPr/>
        </p:nvGrpSpPr>
        <p:grpSpPr bwMode="auto">
          <a:xfrm>
            <a:off x="6985000" y="2945266"/>
            <a:ext cx="655638" cy="619125"/>
            <a:chOff x="4400" y="1837"/>
            <a:chExt cx="413" cy="390"/>
          </a:xfrm>
        </p:grpSpPr>
        <p:sp>
          <p:nvSpPr>
            <p:cNvPr id="54286" name="Line 29"/>
            <p:cNvSpPr>
              <a:spLocks noChangeShapeType="1"/>
            </p:cNvSpPr>
            <p:nvPr/>
          </p:nvSpPr>
          <p:spPr bwMode="auto">
            <a:xfrm flipH="1">
              <a:off x="4650" y="1837"/>
              <a:ext cx="163" cy="15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Line 36"/>
            <p:cNvSpPr>
              <a:spLocks noChangeShapeType="1"/>
            </p:cNvSpPr>
            <p:nvPr/>
          </p:nvSpPr>
          <p:spPr bwMode="auto">
            <a:xfrm flipH="1">
              <a:off x="4400" y="2051"/>
              <a:ext cx="189" cy="17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5542" name="Freeform 38"/>
          <p:cNvSpPr>
            <a:spLocks/>
          </p:cNvSpPr>
          <p:nvPr/>
        </p:nvSpPr>
        <p:spPr bwMode="auto">
          <a:xfrm>
            <a:off x="7288213" y="3259138"/>
            <a:ext cx="192087" cy="252412"/>
          </a:xfrm>
          <a:custGeom>
            <a:avLst/>
            <a:gdLst>
              <a:gd name="T0" fmla="*/ 2147483647 w 121"/>
              <a:gd name="T1" fmla="*/ 2147483647 h 159"/>
              <a:gd name="T2" fmla="*/ 2147483647 w 121"/>
              <a:gd name="T3" fmla="*/ 2147483647 h 159"/>
              <a:gd name="T4" fmla="*/ 2147483647 w 121"/>
              <a:gd name="T5" fmla="*/ 2147483647 h 159"/>
              <a:gd name="T6" fmla="*/ 2147483647 w 121"/>
              <a:gd name="T7" fmla="*/ 2147483647 h 159"/>
              <a:gd name="T8" fmla="*/ 2147483647 w 121"/>
              <a:gd name="T9" fmla="*/ 2147483647 h 159"/>
              <a:gd name="T10" fmla="*/ 0 w 121"/>
              <a:gd name="T11" fmla="*/ 2147483647 h 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1" h="159">
                <a:moveTo>
                  <a:pt x="46" y="159"/>
                </a:moveTo>
                <a:cubicBezTo>
                  <a:pt x="71" y="140"/>
                  <a:pt x="97" y="122"/>
                  <a:pt x="109" y="107"/>
                </a:cubicBezTo>
                <a:cubicBezTo>
                  <a:pt x="121" y="92"/>
                  <a:pt x="117" y="81"/>
                  <a:pt x="115" y="67"/>
                </a:cubicBezTo>
                <a:cubicBezTo>
                  <a:pt x="113" y="53"/>
                  <a:pt x="109" y="32"/>
                  <a:pt x="98" y="21"/>
                </a:cubicBezTo>
                <a:cubicBezTo>
                  <a:pt x="87" y="10"/>
                  <a:pt x="62" y="6"/>
                  <a:pt x="46" y="3"/>
                </a:cubicBezTo>
                <a:cubicBezTo>
                  <a:pt x="30" y="0"/>
                  <a:pt x="15" y="1"/>
                  <a:pt x="0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5534" name="Line 30"/>
          <p:cNvSpPr>
            <a:spLocks noChangeShapeType="1"/>
          </p:cNvSpPr>
          <p:nvPr/>
        </p:nvSpPr>
        <p:spPr bwMode="auto">
          <a:xfrm>
            <a:off x="6986588" y="3562803"/>
            <a:ext cx="782637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5537" name="Line 33"/>
          <p:cNvSpPr>
            <a:spLocks noChangeShapeType="1"/>
          </p:cNvSpPr>
          <p:nvPr/>
        </p:nvSpPr>
        <p:spPr bwMode="auto">
          <a:xfrm>
            <a:off x="6975475" y="2686503"/>
            <a:ext cx="0" cy="8905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430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5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5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45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5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5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5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5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5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5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5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5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5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045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4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5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5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5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35" grpId="0"/>
      <p:bldP spid="1045536" grpId="0"/>
      <p:bldP spid="1045539" grpId="0"/>
      <p:bldP spid="1045542" grpId="0" animBg="1"/>
      <p:bldP spid="1045534" grpId="0" animBg="1"/>
      <p:bldP spid="10455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0368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/>
              <a:t>Aims: </a:t>
            </a:r>
            <a:endParaRPr lang="en-US" altLang="en-US"/>
          </a:p>
          <a:p>
            <a:pPr marL="625475" indent="-625475" eaLnBrk="0" hangingPunct="0"/>
            <a:r>
              <a:rPr lang="en-US" altLang="en-US"/>
              <a:t>• </a:t>
            </a:r>
            <a:r>
              <a:rPr lang="en-US" altLang="en-US" b="1"/>
              <a:t>Aim 2 and 9: </a:t>
            </a:r>
            <a:r>
              <a:rPr lang="en-US" altLang="en-US"/>
              <a:t>visualizations frequently provide us with insights into the action of magnetic fields, however the visualizations themselves have their own limitations </a:t>
            </a:r>
          </a:p>
          <a:p>
            <a:pPr marL="625475" indent="-625475" eaLnBrk="0" hangingPunct="0"/>
            <a:r>
              <a:rPr lang="en-US" altLang="en-US"/>
              <a:t>• </a:t>
            </a:r>
            <a:r>
              <a:rPr lang="en-US" altLang="en-US" b="1"/>
              <a:t>Aim 7: </a:t>
            </a:r>
            <a:r>
              <a:rPr lang="en-US" altLang="en-US"/>
              <a:t>computer-based simulations enable the visualization of electro-magnetic fields in three-dimensional space 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2400" i="1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Magnetic force</a:t>
            </a:r>
            <a:r>
              <a:rPr lang="en-US" altLang="en-US" sz="2400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	</a:t>
            </a:r>
          </a:p>
          <a:p>
            <a:pPr algn="l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magnetic force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can be demonstrated using two bar magnets, which are metallic bars that have north and south poles:</a:t>
            </a:r>
          </a:p>
          <a:p>
            <a:pPr algn="l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From a) and b) we see                                                         that </a:t>
            </a:r>
            <a:r>
              <a:rPr lang="en-US" altLang="en-US" sz="2400" dirty="0" smtClean="0">
                <a:solidFill>
                  <a:srgbClr val="009999"/>
                </a:solidFill>
                <a:latin typeface="+mn-lt"/>
                <a:cs typeface="Times New Roman" pitchFamily="18" charset="0"/>
              </a:rPr>
              <a:t>like poles repel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From c) and d) we see                                                          that </a:t>
            </a:r>
            <a:r>
              <a:rPr lang="en-US" altLang="en-US" sz="2400" dirty="0" smtClean="0">
                <a:solidFill>
                  <a:srgbClr val="009999"/>
                </a:solidFill>
                <a:latin typeface="+mn-lt"/>
                <a:cs typeface="Times New Roman" pitchFamily="18" charset="0"/>
              </a:rPr>
              <a:t>unlike poles attract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Both statements                                                                   together are called                                                                        the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pole law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Note the similarity                                                                   with the charge law.</a:t>
            </a:r>
          </a:p>
        </p:txBody>
      </p:sp>
      <p:pic>
        <p:nvPicPr>
          <p:cNvPr id="956427" name="Picture 11" descr="magnetpropert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1350" y="3429000"/>
            <a:ext cx="4497388" cy="306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6428" name="Rectangle 12"/>
          <p:cNvSpPr>
            <a:spLocks noChangeArrowheads="1"/>
          </p:cNvSpPr>
          <p:nvPr/>
        </p:nvSpPr>
        <p:spPr bwMode="auto">
          <a:xfrm>
            <a:off x="6137275" y="3424238"/>
            <a:ext cx="1406525" cy="541337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6429" name="Rectangle 13"/>
          <p:cNvSpPr>
            <a:spLocks noChangeArrowheads="1"/>
          </p:cNvSpPr>
          <p:nvPr/>
        </p:nvSpPr>
        <p:spPr bwMode="auto">
          <a:xfrm>
            <a:off x="6151563" y="4292600"/>
            <a:ext cx="1406525" cy="541338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6430" name="Rectangle 14"/>
          <p:cNvSpPr>
            <a:spLocks noChangeArrowheads="1"/>
          </p:cNvSpPr>
          <p:nvPr/>
        </p:nvSpPr>
        <p:spPr bwMode="auto">
          <a:xfrm>
            <a:off x="6105525" y="5027613"/>
            <a:ext cx="1406525" cy="660400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6431" name="Rectangle 15"/>
          <p:cNvSpPr>
            <a:spLocks noChangeArrowheads="1"/>
          </p:cNvSpPr>
          <p:nvPr/>
        </p:nvSpPr>
        <p:spPr bwMode="auto">
          <a:xfrm>
            <a:off x="6091238" y="5895975"/>
            <a:ext cx="1406525" cy="660400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00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6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6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6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6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6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6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6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6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6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6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6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6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6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5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5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5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28" grpId="0" animBg="1"/>
      <p:bldP spid="956429" grpId="0" animBg="1"/>
      <p:bldP spid="956430" grpId="0" animBg="1"/>
      <p:bldP spid="9564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  <a:cs typeface="Times New Roman" pitchFamily="18" charset="0"/>
              </a:rPr>
              <a:t>Magnetic field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Because of their historical use for navigation, magnetic poles of detection devices are defined like this: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olidFill>
                  <a:schemeClr val="hlink"/>
                </a:solidFill>
              </a:rPr>
              <a:t>The pole labeled "North" is                                                  really the north-</a:t>
            </a:r>
            <a:r>
              <a:rPr lang="en-US" altLang="en-US" u="sng">
                <a:solidFill>
                  <a:schemeClr val="hlink"/>
                </a:solidFill>
              </a:rPr>
              <a:t>seeking</a:t>
            </a:r>
            <a:r>
              <a:rPr lang="en-US" altLang="en-US">
                <a:solidFill>
                  <a:schemeClr val="hlink"/>
                </a:solidFill>
              </a:rPr>
              <a:t> pole.</a:t>
            </a:r>
            <a:r>
              <a:rPr lang="en-US" altLang="en-US">
                <a:sym typeface="Symbol" pitchFamily="18" charset="2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>
                <a:solidFill>
                  <a:schemeClr val="hlink"/>
                </a:solidFill>
              </a:rPr>
              <a:t>The pole labeled "South" is                                                                     really the south-</a:t>
            </a:r>
            <a:r>
              <a:rPr lang="en-US" altLang="en-US" u="sng">
                <a:solidFill>
                  <a:schemeClr val="hlink"/>
                </a:solidFill>
              </a:rPr>
              <a:t>seeking</a:t>
            </a:r>
            <a:r>
              <a:rPr lang="en-US" altLang="en-US">
                <a:solidFill>
                  <a:schemeClr val="hlink"/>
                </a:solidFill>
              </a:rPr>
              <a:t> pole.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20738" y="4498975"/>
            <a:ext cx="3113087" cy="2271713"/>
            <a:chOff x="4989725" y="3918855"/>
            <a:chExt cx="3617247" cy="2639103"/>
          </a:xfrm>
        </p:grpSpPr>
        <p:pic>
          <p:nvPicPr>
            <p:cNvPr id="46" name="Picture 4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89725" y="3918855"/>
              <a:ext cx="1737607" cy="26169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9887" y="4416799"/>
              <a:ext cx="1737607" cy="1704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869365" y="3940986"/>
              <a:ext cx="1737607" cy="26169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58468" name="Picture 4" descr="61171-0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3200" y="2570165"/>
            <a:ext cx="2862262" cy="286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8469" name="Line 5"/>
          <p:cNvSpPr>
            <a:spLocks noChangeShapeType="1"/>
          </p:cNvSpPr>
          <p:nvPr/>
        </p:nvSpPr>
        <p:spPr bwMode="auto">
          <a:xfrm>
            <a:off x="4833257" y="3396344"/>
            <a:ext cx="2348593" cy="16442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8470" name="Line 6"/>
          <p:cNvSpPr>
            <a:spLocks noChangeShapeType="1"/>
          </p:cNvSpPr>
          <p:nvPr/>
        </p:nvSpPr>
        <p:spPr bwMode="auto">
          <a:xfrm>
            <a:off x="4862286" y="4165599"/>
            <a:ext cx="2611664" cy="3714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58475" name="Group 11"/>
          <p:cNvGrpSpPr>
            <a:grpSpLocks/>
          </p:cNvGrpSpPr>
          <p:nvPr/>
        </p:nvGrpSpPr>
        <p:grpSpPr bwMode="auto">
          <a:xfrm>
            <a:off x="4267200" y="5300663"/>
            <a:ext cx="457200" cy="790575"/>
            <a:chOff x="4742" y="1122"/>
            <a:chExt cx="288" cy="498"/>
          </a:xfrm>
        </p:grpSpPr>
        <p:grpSp>
          <p:nvGrpSpPr>
            <p:cNvPr id="9246" name="Group 12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9249" name="AutoShape 13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9250" name="AutoShape 14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9247" name="Text Box 15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9248" name="Text Box 16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958481" name="Group 17"/>
          <p:cNvGrpSpPr>
            <a:grpSpLocks/>
          </p:cNvGrpSpPr>
          <p:nvPr/>
        </p:nvGrpSpPr>
        <p:grpSpPr bwMode="auto">
          <a:xfrm rot="-7938046">
            <a:off x="2578894" y="4490244"/>
            <a:ext cx="228600" cy="395288"/>
            <a:chOff x="4608" y="1536"/>
            <a:chExt cx="288" cy="498"/>
          </a:xfrm>
        </p:grpSpPr>
        <p:sp>
          <p:nvSpPr>
            <p:cNvPr id="9244" name="AutoShape 18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45" name="AutoShape 19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84" name="Group 20"/>
          <p:cNvGrpSpPr>
            <a:grpSpLocks/>
          </p:cNvGrpSpPr>
          <p:nvPr/>
        </p:nvGrpSpPr>
        <p:grpSpPr bwMode="auto">
          <a:xfrm rot="-4463839">
            <a:off x="3115469" y="4368006"/>
            <a:ext cx="228600" cy="395288"/>
            <a:chOff x="4608" y="1536"/>
            <a:chExt cx="288" cy="498"/>
          </a:xfrm>
        </p:grpSpPr>
        <p:sp>
          <p:nvSpPr>
            <p:cNvPr id="9242" name="AutoShape 21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43" name="AutoShape 22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87" name="Group 23"/>
          <p:cNvGrpSpPr>
            <a:grpSpLocks/>
          </p:cNvGrpSpPr>
          <p:nvPr/>
        </p:nvGrpSpPr>
        <p:grpSpPr bwMode="auto">
          <a:xfrm rot="-1678781">
            <a:off x="3530600" y="4724400"/>
            <a:ext cx="228600" cy="395288"/>
            <a:chOff x="4608" y="1536"/>
            <a:chExt cx="288" cy="498"/>
          </a:xfrm>
        </p:grpSpPr>
        <p:sp>
          <p:nvSpPr>
            <p:cNvPr id="9240" name="AutoShape 24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41" name="AutoShape 25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90" name="Group 26"/>
          <p:cNvGrpSpPr>
            <a:grpSpLocks/>
          </p:cNvGrpSpPr>
          <p:nvPr/>
        </p:nvGrpSpPr>
        <p:grpSpPr bwMode="auto">
          <a:xfrm>
            <a:off x="3702050" y="5472113"/>
            <a:ext cx="228600" cy="395287"/>
            <a:chOff x="4608" y="1536"/>
            <a:chExt cx="288" cy="498"/>
          </a:xfrm>
        </p:grpSpPr>
        <p:sp>
          <p:nvSpPr>
            <p:cNvPr id="9238" name="AutoShape 27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9" name="AutoShape 28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93" name="Group 29"/>
          <p:cNvGrpSpPr>
            <a:grpSpLocks/>
          </p:cNvGrpSpPr>
          <p:nvPr/>
        </p:nvGrpSpPr>
        <p:grpSpPr bwMode="auto">
          <a:xfrm rot="1753824">
            <a:off x="3557588" y="6061075"/>
            <a:ext cx="228600" cy="395288"/>
            <a:chOff x="4608" y="1536"/>
            <a:chExt cx="288" cy="498"/>
          </a:xfrm>
        </p:grpSpPr>
        <p:sp>
          <p:nvSpPr>
            <p:cNvPr id="9236" name="AutoShape 30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7" name="AutoShape 31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96" name="Group 32"/>
          <p:cNvGrpSpPr>
            <a:grpSpLocks/>
          </p:cNvGrpSpPr>
          <p:nvPr/>
        </p:nvGrpSpPr>
        <p:grpSpPr bwMode="auto">
          <a:xfrm rot="4098642">
            <a:off x="3140869" y="6488906"/>
            <a:ext cx="228600" cy="395288"/>
            <a:chOff x="4608" y="1536"/>
            <a:chExt cx="288" cy="498"/>
          </a:xfrm>
        </p:grpSpPr>
        <p:sp>
          <p:nvSpPr>
            <p:cNvPr id="9234" name="AutoShape 33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5" name="AutoShape 34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99" name="Group 35"/>
          <p:cNvGrpSpPr>
            <a:grpSpLocks/>
          </p:cNvGrpSpPr>
          <p:nvPr/>
        </p:nvGrpSpPr>
        <p:grpSpPr bwMode="auto">
          <a:xfrm rot="8176510">
            <a:off x="2466975" y="6313488"/>
            <a:ext cx="228600" cy="395287"/>
            <a:chOff x="4608" y="1536"/>
            <a:chExt cx="288" cy="498"/>
          </a:xfrm>
        </p:grpSpPr>
        <p:sp>
          <p:nvSpPr>
            <p:cNvPr id="9232" name="AutoShape 36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3" name="AutoShape 37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923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62286" y="5355775"/>
            <a:ext cx="4078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333333"/>
                </a:solidFill>
              </a:rPr>
              <a:t>From the pole law we see that the north geographic pole is actually a south magnetic pole!</a:t>
            </a:r>
            <a:endParaRPr lang="en-US" i="1" dirty="0">
              <a:solidFill>
                <a:srgbClr val="333333"/>
              </a:solidFill>
            </a:endParaRPr>
          </a:p>
        </p:txBody>
      </p:sp>
      <p:pic>
        <p:nvPicPr>
          <p:cNvPr id="39" name="Picture 51" descr="Bar_magne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9" t="33678" r="5229" b="26706"/>
          <a:stretch>
            <a:fillRect/>
          </a:stretch>
        </p:blipFill>
        <p:spPr bwMode="auto">
          <a:xfrm rot="5400000">
            <a:off x="1713005" y="5448479"/>
            <a:ext cx="1276802" cy="4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58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58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958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8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8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8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58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8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58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8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9" grpId="0" animBg="1"/>
      <p:bldP spid="958470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  <a:cs typeface="Times New Roman" pitchFamily="18" charset="0"/>
              </a:rPr>
              <a:t>Magnetic field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When we say "north-seeking" we mean that the north pole of a hanging, balanced magnet will tend to point toward the north </a:t>
            </a:r>
            <a:r>
              <a:rPr lang="en-US" altLang="en-US" u="sng">
                <a:solidFill>
                  <a:srgbClr val="000000"/>
                </a:solidFill>
                <a:cs typeface="Times New Roman" pitchFamily="18" charset="0"/>
              </a:rPr>
              <a:t>geographic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pole of the earth.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/>
              <a:t>We call the lines along which the magnets align                                                     themselves the </a:t>
            </a:r>
            <a:r>
              <a:rPr lang="en-US" altLang="en-US" b="1"/>
              <a:t>magnetic                                                        field lines</a:t>
            </a:r>
            <a:r>
              <a:rPr lang="en-US" altLang="en-US"/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/>
              <a:t>The symbol </a:t>
            </a:r>
            <a:r>
              <a:rPr lang="en-US" altLang="en-US" b="1"/>
              <a:t>B</a:t>
            </a:r>
            <a:r>
              <a:rPr lang="en-US" altLang="en-US"/>
              <a:t> is used to                                                            represent the </a:t>
            </a:r>
            <a:r>
              <a:rPr lang="en-US" altLang="en-US" b="1"/>
              <a:t>magnetic                                                                         flux density</a:t>
            </a:r>
            <a:r>
              <a:rPr lang="en-US" altLang="en-US"/>
              <a:t> and is                                                                measured in Tesla (T).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/>
              <a:t>Note that </a:t>
            </a:r>
            <a:r>
              <a:rPr lang="en-US" altLang="en-US" b="1"/>
              <a:t>B</a:t>
            </a:r>
            <a:r>
              <a:rPr lang="en-US" altLang="en-US"/>
              <a:t> is a vector                                                                          since it has direction</a:t>
            </a:r>
            <a:r>
              <a:rPr lang="en-US" altLang="en-US" sz="2000">
                <a:latin typeface="Courier New" pitchFamily="49" charset="0"/>
              </a:rPr>
              <a:t>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989513" y="3919538"/>
            <a:ext cx="3617912" cy="2638425"/>
            <a:chOff x="4989725" y="3918855"/>
            <a:chExt cx="3617247" cy="2639103"/>
          </a:xfrm>
        </p:grpSpPr>
        <p:pic>
          <p:nvPicPr>
            <p:cNvPr id="34" name="Picture 4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89725" y="3918855"/>
              <a:ext cx="1737992" cy="2616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9672" y="4415870"/>
              <a:ext cx="1737993" cy="1705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868980" y="3941086"/>
              <a:ext cx="1737992" cy="2616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8314" name="WordArt 90"/>
          <p:cNvSpPr>
            <a:spLocks noChangeArrowheads="1" noChangeShapeType="1" noTextEdit="1"/>
          </p:cNvSpPr>
          <p:nvPr/>
        </p:nvSpPr>
        <p:spPr bwMode="auto">
          <a:xfrm rot="-5098308">
            <a:off x="4381500" y="4460876"/>
            <a:ext cx="2687637" cy="14398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99099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Magnetic field lines</a:t>
            </a:r>
          </a:p>
        </p:txBody>
      </p:sp>
      <p:grpSp>
        <p:nvGrpSpPr>
          <p:cNvPr id="948315" name="Group 91"/>
          <p:cNvGrpSpPr>
            <a:grpSpLocks/>
          </p:cNvGrpSpPr>
          <p:nvPr/>
        </p:nvGrpSpPr>
        <p:grpSpPr bwMode="auto">
          <a:xfrm>
            <a:off x="8455025" y="6029325"/>
            <a:ext cx="457200" cy="790575"/>
            <a:chOff x="4742" y="1122"/>
            <a:chExt cx="288" cy="498"/>
          </a:xfrm>
        </p:grpSpPr>
        <p:grpSp>
          <p:nvGrpSpPr>
            <p:cNvPr id="10268" name="Group 92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10271" name="AutoShape 93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0272" name="AutoShape 94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0269" name="Text Box 95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10270" name="Text Box 96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948321" name="Group 97"/>
          <p:cNvGrpSpPr>
            <a:grpSpLocks/>
          </p:cNvGrpSpPr>
          <p:nvPr/>
        </p:nvGrpSpPr>
        <p:grpSpPr bwMode="auto">
          <a:xfrm rot="-8357450">
            <a:off x="6948488" y="4019550"/>
            <a:ext cx="228600" cy="395288"/>
            <a:chOff x="4608" y="1536"/>
            <a:chExt cx="288" cy="498"/>
          </a:xfrm>
        </p:grpSpPr>
        <p:sp>
          <p:nvSpPr>
            <p:cNvPr id="10266" name="AutoShape 98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67" name="AutoShape 99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24" name="Group 100"/>
          <p:cNvGrpSpPr>
            <a:grpSpLocks/>
          </p:cNvGrpSpPr>
          <p:nvPr/>
        </p:nvGrpSpPr>
        <p:grpSpPr bwMode="auto">
          <a:xfrm rot="-4463839">
            <a:off x="7684294" y="3807619"/>
            <a:ext cx="228600" cy="395288"/>
            <a:chOff x="4608" y="1536"/>
            <a:chExt cx="288" cy="498"/>
          </a:xfrm>
        </p:grpSpPr>
        <p:sp>
          <p:nvSpPr>
            <p:cNvPr id="10264" name="AutoShape 101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65" name="AutoShape 102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27" name="Group 103"/>
          <p:cNvGrpSpPr>
            <a:grpSpLocks/>
          </p:cNvGrpSpPr>
          <p:nvPr/>
        </p:nvGrpSpPr>
        <p:grpSpPr bwMode="auto">
          <a:xfrm rot="-1678781">
            <a:off x="8191500" y="4254500"/>
            <a:ext cx="228600" cy="395288"/>
            <a:chOff x="4608" y="1536"/>
            <a:chExt cx="288" cy="498"/>
          </a:xfrm>
        </p:grpSpPr>
        <p:sp>
          <p:nvSpPr>
            <p:cNvPr id="10262" name="AutoShape 104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63" name="AutoShape 105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30" name="Group 106"/>
          <p:cNvGrpSpPr>
            <a:grpSpLocks/>
          </p:cNvGrpSpPr>
          <p:nvPr/>
        </p:nvGrpSpPr>
        <p:grpSpPr bwMode="auto">
          <a:xfrm>
            <a:off x="8372475" y="5048250"/>
            <a:ext cx="228600" cy="395288"/>
            <a:chOff x="4608" y="1536"/>
            <a:chExt cx="288" cy="498"/>
          </a:xfrm>
        </p:grpSpPr>
        <p:sp>
          <p:nvSpPr>
            <p:cNvPr id="10260" name="AutoShape 107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61" name="AutoShape 108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33" name="Group 109"/>
          <p:cNvGrpSpPr>
            <a:grpSpLocks/>
          </p:cNvGrpSpPr>
          <p:nvPr/>
        </p:nvGrpSpPr>
        <p:grpSpPr bwMode="auto">
          <a:xfrm rot="1753824">
            <a:off x="8110538" y="5910263"/>
            <a:ext cx="228600" cy="395287"/>
            <a:chOff x="4608" y="1536"/>
            <a:chExt cx="288" cy="498"/>
          </a:xfrm>
        </p:grpSpPr>
        <p:sp>
          <p:nvSpPr>
            <p:cNvPr id="10258" name="AutoShape 110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9" name="AutoShape 111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36" name="Group 112"/>
          <p:cNvGrpSpPr>
            <a:grpSpLocks/>
          </p:cNvGrpSpPr>
          <p:nvPr/>
        </p:nvGrpSpPr>
        <p:grpSpPr bwMode="auto">
          <a:xfrm rot="4876037">
            <a:off x="7555707" y="6303169"/>
            <a:ext cx="228600" cy="395287"/>
            <a:chOff x="4608" y="1536"/>
            <a:chExt cx="288" cy="498"/>
          </a:xfrm>
        </p:grpSpPr>
        <p:sp>
          <p:nvSpPr>
            <p:cNvPr id="10256" name="AutoShape 113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7" name="AutoShape 114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39" name="Group 115"/>
          <p:cNvGrpSpPr>
            <a:grpSpLocks/>
          </p:cNvGrpSpPr>
          <p:nvPr/>
        </p:nvGrpSpPr>
        <p:grpSpPr bwMode="auto">
          <a:xfrm rot="8522458">
            <a:off x="6926263" y="6054725"/>
            <a:ext cx="228600" cy="395288"/>
            <a:chOff x="4608" y="1536"/>
            <a:chExt cx="288" cy="498"/>
          </a:xfrm>
        </p:grpSpPr>
        <p:sp>
          <p:nvSpPr>
            <p:cNvPr id="10254" name="AutoShape 116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5" name="AutoShape 117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0253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948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8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8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8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8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8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8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8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48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4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4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31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9777</TotalTime>
  <Words>4671</Words>
  <Application>Microsoft Office PowerPoint</Application>
  <PresentationFormat>On-screen Show (4:3)</PresentationFormat>
  <Paragraphs>725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Courier New</vt:lpstr>
      <vt:lpstr>Symbol</vt:lpstr>
      <vt:lpstr>Times New Roman</vt:lpstr>
      <vt:lpstr>Default Design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 View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Jawad Ahmad</cp:lastModifiedBy>
  <cp:revision>795</cp:revision>
  <dcterms:created xsi:type="dcterms:W3CDTF">2006-01-31T23:43:34Z</dcterms:created>
  <dcterms:modified xsi:type="dcterms:W3CDTF">2016-06-26T06:39:52Z</dcterms:modified>
</cp:coreProperties>
</file>