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97" r:id="rId12"/>
    <p:sldId id="276" r:id="rId13"/>
    <p:sldId id="277" r:id="rId14"/>
    <p:sldId id="278" r:id="rId15"/>
    <p:sldId id="279" r:id="rId16"/>
    <p:sldId id="280" r:id="rId17"/>
    <p:sldId id="284" r:id="rId18"/>
    <p:sldId id="285" r:id="rId19"/>
    <p:sldId id="286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8" r:id="rId29"/>
    <p:sldId id="299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99"/>
    <a:srgbClr val="00CC00"/>
    <a:srgbClr val="333333"/>
    <a:srgbClr val="333399"/>
    <a:srgbClr val="FFFFCC"/>
    <a:srgbClr val="C9E7E9"/>
    <a:srgbClr val="EAEAEA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56" autoAdjust="0"/>
  </p:normalViewPr>
  <p:slideViewPr>
    <p:cSldViewPr snapToGrid="0">
      <p:cViewPr varScale="1">
        <p:scale>
          <a:sx n="93" d="100"/>
          <a:sy n="93" d="100"/>
        </p:scale>
        <p:origin x="924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1926" y="-90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C32D95E-BA02-46E5-B679-9F6D91FD16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2799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63AF33-7229-40E7-9648-016D5CBA1D60}" type="slidenum">
              <a:rPr lang="en-US" altLang="en-US" smtClean="0"/>
              <a:pPr>
                <a:defRPr/>
              </a:pPr>
              <a:t>1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© 2014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6941220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F363A-DD50-4A05-B5FE-74095D2EA5C8}" type="slidenum">
              <a:rPr lang="en-US"/>
              <a:pPr/>
              <a:t>10</a:t>
            </a:fld>
            <a:endParaRPr lang="en-US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424241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F363A-DD50-4A05-B5FE-74095D2EA5C8}" type="slidenum">
              <a:rPr lang="en-US"/>
              <a:pPr/>
              <a:t>11</a:t>
            </a:fld>
            <a:endParaRPr lang="en-US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37604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416B90-9B3A-4EFD-8B67-5BFC7A14738F}" type="slidenum">
              <a:rPr lang="en-US"/>
              <a:pPr/>
              <a:t>12</a:t>
            </a:fld>
            <a:endParaRPr lang="en-US"/>
          </a:p>
        </p:txBody>
      </p:sp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948258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32AA4-E202-4B4A-A62F-6C6FF94001B5}" type="slidenum">
              <a:rPr lang="en-US"/>
              <a:pPr/>
              <a:t>13</a:t>
            </a:fld>
            <a:endParaRPr lang="en-US"/>
          </a:p>
        </p:txBody>
      </p:sp>
      <p:sp>
        <p:nvSpPr>
          <p:cNvPr id="70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407461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91DA33-C3DB-40E5-BBB7-07C602550276}" type="slidenum">
              <a:rPr lang="en-US"/>
              <a:pPr/>
              <a:t>14</a:t>
            </a:fld>
            <a:endParaRPr lang="en-US"/>
          </a:p>
        </p:txBody>
      </p:sp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42001072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906C9-4529-4E61-BA59-C09E4186E4BD}" type="slidenum">
              <a:rPr lang="en-US"/>
              <a:pPr/>
              <a:t>15</a:t>
            </a:fld>
            <a:endParaRPr lang="en-US"/>
          </a:p>
        </p:txBody>
      </p:sp>
      <p:sp>
        <p:nvSpPr>
          <p:cNvPr id="71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1202757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40D6AE-898F-4D06-901A-1E28AB5EDC98}" type="slidenum">
              <a:rPr lang="en-US"/>
              <a:pPr/>
              <a:t>16</a:t>
            </a:fld>
            <a:endParaRPr lang="en-US"/>
          </a:p>
        </p:txBody>
      </p:sp>
      <p:sp>
        <p:nvSpPr>
          <p:cNvPr id="69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3626893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488352-2BFA-48B9-B339-F1296335033E}" type="slidenum">
              <a:rPr lang="en-US"/>
              <a:pPr/>
              <a:t>17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6055441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A3E701-F6DD-4090-88CA-21343EDF1097}" type="slidenum">
              <a:rPr lang="en-US"/>
              <a:pPr/>
              <a:t>18</a:t>
            </a:fld>
            <a:endParaRPr lang="en-US"/>
          </a:p>
        </p:txBody>
      </p:sp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3241461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35B771-EC33-41B7-9F2D-FB413F8902E4}" type="slidenum">
              <a:rPr lang="en-US"/>
              <a:pPr/>
              <a:t>19</a:t>
            </a:fld>
            <a:endParaRPr lang="en-US"/>
          </a:p>
        </p:txBody>
      </p:sp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104005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63AF33-7229-40E7-9648-016D5CBA1D60}" type="slidenum">
              <a:rPr lang="en-US" altLang="en-US" smtClean="0"/>
              <a:pPr>
                <a:defRPr/>
              </a:pPr>
              <a:t>2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© 2014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5298080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5D19B-559B-432B-8AED-196A65FCCFFD}" type="slidenum">
              <a:rPr lang="en-US"/>
              <a:pPr/>
              <a:t>20</a:t>
            </a:fld>
            <a:endParaRPr lang="en-US"/>
          </a:p>
        </p:txBody>
      </p:sp>
      <p:sp>
        <p:nvSpPr>
          <p:cNvPr id="80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4613455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3BA1EC-6BF1-4D59-A487-6F9336E19279}" type="slidenum">
              <a:rPr lang="en-US"/>
              <a:pPr/>
              <a:t>21</a:t>
            </a:fld>
            <a:endParaRPr lang="en-US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1436931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232439-D57F-4A75-8FE9-805BF52BF448}" type="slidenum">
              <a:rPr lang="en-US"/>
              <a:pPr/>
              <a:t>22</a:t>
            </a:fld>
            <a:endParaRPr lang="en-US"/>
          </a:p>
        </p:txBody>
      </p:sp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6396202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261AD1-4FB4-4A2D-8CCB-FA575D7F2CF9}" type="slidenum">
              <a:rPr lang="en-US"/>
              <a:pPr/>
              <a:t>23</a:t>
            </a:fld>
            <a:endParaRPr lang="en-US"/>
          </a:p>
        </p:txBody>
      </p:sp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8403330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8DFE6D-5102-4500-8F35-568022905D89}" type="slidenum">
              <a:rPr lang="en-US"/>
              <a:pPr/>
              <a:t>24</a:t>
            </a:fld>
            <a:endParaRPr lang="en-US"/>
          </a:p>
        </p:txBody>
      </p:sp>
      <p:sp>
        <p:nvSpPr>
          <p:cNvPr id="80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36083086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7D4B4A-0492-4C52-8470-2782D64395AB}" type="slidenum">
              <a:rPr lang="en-US"/>
              <a:pPr/>
              <a:t>25</a:t>
            </a:fld>
            <a:endParaRPr lang="en-US"/>
          </a:p>
        </p:txBody>
      </p:sp>
      <p:sp>
        <p:nvSpPr>
          <p:cNvPr id="81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2423514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9F9601-223D-4E44-8C07-62FC0DB58803}" type="slidenum">
              <a:rPr lang="en-US"/>
              <a:pPr/>
              <a:t>26</a:t>
            </a:fld>
            <a:endParaRPr lang="en-US"/>
          </a:p>
        </p:txBody>
      </p:sp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7962276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7EBBD9-B9D6-4638-8745-71D9EFB34101}" type="slidenum">
              <a:rPr lang="en-US"/>
              <a:pPr/>
              <a:t>27</a:t>
            </a:fld>
            <a:endParaRPr lang="en-US"/>
          </a:p>
        </p:txBody>
      </p:sp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31148564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7EBBD9-B9D6-4638-8745-71D9EFB34101}" type="slidenum">
              <a:rPr lang="en-US"/>
              <a:pPr/>
              <a:t>28</a:t>
            </a:fld>
            <a:endParaRPr lang="en-US"/>
          </a:p>
        </p:txBody>
      </p:sp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1043180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7EBBD9-B9D6-4638-8745-71D9EFB34101}" type="slidenum">
              <a:rPr lang="en-US"/>
              <a:pPr/>
              <a:t>29</a:t>
            </a:fld>
            <a:endParaRPr lang="en-US"/>
          </a:p>
        </p:txBody>
      </p:sp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743193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63AF33-7229-40E7-9648-016D5CBA1D60}" type="slidenum">
              <a:rPr lang="en-US" altLang="en-US" smtClean="0"/>
              <a:pPr>
                <a:defRPr/>
              </a:pPr>
              <a:t>3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© 2014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26782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63AF33-7229-40E7-9648-016D5CBA1D60}" type="slidenum">
              <a:rPr lang="en-US" altLang="en-US" smtClean="0"/>
              <a:pPr>
                <a:defRPr/>
              </a:pPr>
              <a:t>4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© 2014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3703076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63AF33-7229-40E7-9648-016D5CBA1D60}" type="slidenum">
              <a:rPr lang="en-US" altLang="en-US" smtClean="0"/>
              <a:pPr>
                <a:defRPr/>
              </a:pPr>
              <a:t>5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© 2014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2305830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63AF33-7229-40E7-9648-016D5CBA1D60}" type="slidenum">
              <a:rPr lang="en-US" altLang="en-US" smtClean="0"/>
              <a:pPr>
                <a:defRPr/>
              </a:pPr>
              <a:t>6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© 2014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4294245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87C3E1-2D23-4EC8-AFAD-28C8D39B92BC}" type="slidenum">
              <a:rPr lang="en-US"/>
              <a:pPr/>
              <a:t>7</a:t>
            </a:fld>
            <a:endParaRPr lang="en-US"/>
          </a:p>
        </p:txBody>
      </p:sp>
      <p:sp>
        <p:nvSpPr>
          <p:cNvPr id="71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3261561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57507B-F0FE-47DD-B484-F8F3DCFD1C2E}" type="slidenum">
              <a:rPr lang="en-US"/>
              <a:pPr/>
              <a:t>8</a:t>
            </a:fld>
            <a:endParaRPr lang="en-US"/>
          </a:p>
        </p:txBody>
      </p:sp>
      <p:sp>
        <p:nvSpPr>
          <p:cNvPr id="69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697034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74F542-C41E-40FA-AFF8-FAF32B99B4AA}" type="slidenum">
              <a:rPr lang="en-US"/>
              <a:pPr/>
              <a:t>9</a:t>
            </a:fld>
            <a:endParaRPr lang="en-US"/>
          </a:p>
        </p:txBody>
      </p:sp>
      <p:sp>
        <p:nvSpPr>
          <p:cNvPr id="69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2014 </a:t>
            </a:r>
            <a:r>
              <a:rPr lang="en-US" dirty="0"/>
              <a:t>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897791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D0B3D-70CC-4C23-91F3-FAB18E29EC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054EF-D123-40A1-89D1-4472B7ECFE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87CF9-6593-4A6D-8C9F-E6478AF18A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2DA9F-AA70-461D-BB76-A8691DC946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9577E-2762-4760-93FB-D2CFB41ED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5F1CB-865F-4BB9-B478-18F325E73A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48942-30D6-45F8-BDC6-409B32EA27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1221D-A867-4837-8E31-BB3E52CF8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F4D62-BEB3-4739-A4EC-E5DC64162A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A3F8F-3EDA-4EDA-8960-368117A6C2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40BCF-EFBB-4750-8C6B-7539DF130A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E0138CC3-DB0B-4540-9107-4E9895BD0B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sndAc>
      <p:stSnd>
        <p:snd r:embed="rId13" name="camera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8.wav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8.wav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7.wav"/><Relationship Id="rId5" Type="http://schemas.openxmlformats.org/officeDocument/2006/relationships/audio" Target="../media/audio2.wav"/><Relationship Id="rId4" Type="http://schemas.openxmlformats.org/officeDocument/2006/relationships/audio" Target="../media/audio9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8.wav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7.wav"/><Relationship Id="rId5" Type="http://schemas.openxmlformats.org/officeDocument/2006/relationships/audio" Target="../media/audio9.wav"/><Relationship Id="rId4" Type="http://schemas.openxmlformats.org/officeDocument/2006/relationships/audio" Target="../media/audio2.wav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audio" Target="../media/audio10.wav"/><Relationship Id="rId10" Type="http://schemas.openxmlformats.org/officeDocument/2006/relationships/image" Target="../media/image12.png"/><Relationship Id="rId4" Type="http://schemas.openxmlformats.org/officeDocument/2006/relationships/audio" Target="../media/audio2.wav"/><Relationship Id="rId9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1.wav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audio" Target="../media/audio2.wav"/><Relationship Id="rId9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3.jpeg"/><Relationship Id="rId10" Type="http://schemas.openxmlformats.org/officeDocument/2006/relationships/image" Target="../media/image12.png"/><Relationship Id="rId4" Type="http://schemas.openxmlformats.org/officeDocument/2006/relationships/audio" Target="../media/audio2.wav"/><Relationship Id="rId9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1.wav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audio" Target="../media/audio1.wav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9.wav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4.wav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6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3037114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5475" indent="-625475" eaLnBrk="0" hangingPunct="0"/>
            <a:r>
              <a:rPr lang="en-US" altLang="en-US" b="1" dirty="0" smtClean="0">
                <a:solidFill>
                  <a:srgbClr val="000000"/>
                </a:solidFill>
              </a:rPr>
              <a:t>Essential </a:t>
            </a:r>
            <a:r>
              <a:rPr lang="en-US" altLang="en-US" b="1" dirty="0">
                <a:solidFill>
                  <a:srgbClr val="000000"/>
                </a:solidFill>
              </a:rPr>
              <a:t>idea: </a:t>
            </a:r>
            <a:r>
              <a:rPr lang="en-US" altLang="en-US" dirty="0">
                <a:solidFill>
                  <a:srgbClr val="000000"/>
                </a:solidFill>
              </a:rPr>
              <a:t>Electric cells allow us to store energy in a chemical form.</a:t>
            </a:r>
          </a:p>
          <a:p>
            <a:pPr marL="625475" indent="-625475" eaLnBrk="0" hangingPunct="0"/>
            <a:r>
              <a:rPr lang="en-US" altLang="en-US" b="1" dirty="0">
                <a:solidFill>
                  <a:srgbClr val="000000"/>
                </a:solidFill>
              </a:rPr>
              <a:t>Nature of science: </a:t>
            </a:r>
            <a:r>
              <a:rPr lang="en-US" altLang="en-US" dirty="0">
                <a:solidFill>
                  <a:srgbClr val="000000"/>
                </a:solidFill>
              </a:rPr>
              <a:t>Long-term risks: Scientists need to balance the research into electric cells that can store energy with greater energy density to provide longer device lifetimes with the long-term risks associated with the disposal of the chemicals involved when batteries are discarded. </a:t>
            </a:r>
          </a:p>
        </p:txBody>
      </p:sp>
      <p:sp>
        <p:nvSpPr>
          <p:cNvPr id="20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438" name="Rectangle 46"/>
          <p:cNvSpPr>
            <a:spLocks noChangeArrowheads="1"/>
          </p:cNvSpPr>
          <p:nvPr/>
        </p:nvSpPr>
        <p:spPr bwMode="auto">
          <a:xfrm>
            <a:off x="685800" y="1973942"/>
            <a:ext cx="7772400" cy="4884057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dirty="0"/>
              <a:t>PRACTICE: A current isn’t </a:t>
            </a:r>
            <a:r>
              <a:rPr lang="en-US" dirty="0" smtClean="0"/>
              <a:t>really </a:t>
            </a:r>
            <a:r>
              <a:rPr lang="en-US" dirty="0"/>
              <a:t>just </a:t>
            </a:r>
            <a:r>
              <a:rPr lang="en-US" dirty="0" smtClean="0"/>
              <a:t>                                   one </a:t>
            </a:r>
            <a:r>
              <a:rPr lang="en-US" dirty="0"/>
              <a:t>electron moving </a:t>
            </a:r>
            <a:r>
              <a:rPr lang="en-US" dirty="0" smtClean="0"/>
              <a:t>through a </a:t>
            </a:r>
            <a:r>
              <a:rPr lang="en-US" dirty="0"/>
              <a:t>circuit. </a:t>
            </a:r>
            <a:r>
              <a:rPr lang="en-US" dirty="0" smtClean="0"/>
              <a:t>                                   It </a:t>
            </a:r>
            <a:r>
              <a:rPr lang="en-US" dirty="0"/>
              <a:t>is in reality </a:t>
            </a:r>
            <a:r>
              <a:rPr lang="en-US" dirty="0" smtClean="0"/>
              <a:t>more like </a:t>
            </a:r>
            <a:r>
              <a:rPr lang="en-US" dirty="0"/>
              <a:t>a chain of </a:t>
            </a:r>
            <a:r>
              <a:rPr lang="en-US" dirty="0" smtClean="0"/>
              <a:t>                                          them</a:t>
            </a:r>
            <a:r>
              <a:rPr lang="en-US" dirty="0"/>
              <a:t>, each </a:t>
            </a:r>
            <a:r>
              <a:rPr lang="en-US" dirty="0" smtClean="0"/>
              <a:t>one shoving </a:t>
            </a:r>
            <a:r>
              <a:rPr lang="en-US" dirty="0"/>
              <a:t>the next </a:t>
            </a:r>
            <a:r>
              <a:rPr lang="en-US" dirty="0" smtClean="0"/>
              <a:t>                                            through the circuit</a:t>
            </a:r>
            <a:r>
              <a:rPr lang="en-US" dirty="0"/>
              <a:t>.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Recalling the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charge law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“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like charges </a:t>
            </a:r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repel,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                                              and unlike charges </a:t>
            </a:r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attract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,” explain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  why the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current flows from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(-)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to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(+)                                   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in terms of the force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of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repulsion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SOLUTION: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Consider electrons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and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B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Both electrons feel a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repulsive                                             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force at their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respective electrodes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.</a:t>
            </a:r>
          </a:p>
        </p:txBody>
      </p:sp>
      <p:sp>
        <p:nvSpPr>
          <p:cNvPr id="699394" name="Rectangle 2"/>
          <p:cNvSpPr>
            <a:spLocks noChangeArrowheads="1"/>
          </p:cNvSpPr>
          <p:nvPr/>
        </p:nvSpPr>
        <p:spPr bwMode="auto">
          <a:xfrm>
            <a:off x="685800" y="1549399"/>
            <a:ext cx="7772400" cy="43905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current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699396" name="Freeform 4"/>
          <p:cNvSpPr>
            <a:spLocks/>
          </p:cNvSpPr>
          <p:nvPr/>
        </p:nvSpPr>
        <p:spPr bwMode="auto">
          <a:xfrm>
            <a:off x="6402388" y="227965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397" name="Freeform 5"/>
          <p:cNvSpPr>
            <a:spLocks/>
          </p:cNvSpPr>
          <p:nvPr/>
        </p:nvSpPr>
        <p:spPr bwMode="auto">
          <a:xfrm>
            <a:off x="6388100" y="22653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398" name="Freeform 6"/>
          <p:cNvSpPr>
            <a:spLocks/>
          </p:cNvSpPr>
          <p:nvPr/>
        </p:nvSpPr>
        <p:spPr bwMode="auto">
          <a:xfrm>
            <a:off x="6402388" y="22780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399" name="Freeform 7"/>
          <p:cNvSpPr>
            <a:spLocks/>
          </p:cNvSpPr>
          <p:nvPr/>
        </p:nvSpPr>
        <p:spPr bwMode="auto">
          <a:xfrm>
            <a:off x="6399213" y="224472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618413" y="2663825"/>
            <a:ext cx="1143000" cy="165100"/>
            <a:chOff x="2068" y="3283"/>
            <a:chExt cx="720" cy="104"/>
          </a:xfrm>
        </p:grpSpPr>
        <p:sp>
          <p:nvSpPr>
            <p:cNvPr id="699401" name="Rectangle 9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02" name="Rectangle 10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9403" name="Oval 11"/>
          <p:cNvSpPr>
            <a:spLocks noChangeArrowheads="1"/>
          </p:cNvSpPr>
          <p:nvPr/>
        </p:nvSpPr>
        <p:spPr bwMode="auto">
          <a:xfrm>
            <a:off x="6115050" y="187007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4" name="Rectangle 12"/>
          <p:cNvSpPr>
            <a:spLocks noChangeArrowheads="1"/>
          </p:cNvSpPr>
          <p:nvPr/>
        </p:nvSpPr>
        <p:spPr bwMode="auto">
          <a:xfrm>
            <a:off x="6453188" y="404336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5" name="Rectangle 13"/>
          <p:cNvSpPr>
            <a:spLocks noChangeArrowheads="1"/>
          </p:cNvSpPr>
          <p:nvPr/>
        </p:nvSpPr>
        <p:spPr bwMode="auto">
          <a:xfrm>
            <a:off x="7727950" y="404495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6" name="Freeform 14"/>
          <p:cNvSpPr>
            <a:spLocks/>
          </p:cNvSpPr>
          <p:nvPr/>
        </p:nvSpPr>
        <p:spPr bwMode="auto">
          <a:xfrm>
            <a:off x="5783263" y="417195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6435725" y="4219575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7689850" y="420211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9409" name="Text Box 17"/>
          <p:cNvSpPr txBox="1">
            <a:spLocks noChangeArrowheads="1"/>
          </p:cNvSpPr>
          <p:nvPr/>
        </p:nvSpPr>
        <p:spPr bwMode="auto">
          <a:xfrm>
            <a:off x="7972425" y="4206875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9410" name="Text Box 18"/>
          <p:cNvSpPr txBox="1">
            <a:spLocks noChangeArrowheads="1"/>
          </p:cNvSpPr>
          <p:nvPr/>
        </p:nvSpPr>
        <p:spPr bwMode="auto">
          <a:xfrm>
            <a:off x="6718300" y="422433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6689725" y="64325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699414" name="Text Box 22"/>
          <p:cNvSpPr txBox="1">
            <a:spLocks noChangeArrowheads="1"/>
          </p:cNvSpPr>
          <p:nvPr/>
        </p:nvSpPr>
        <p:spPr bwMode="auto">
          <a:xfrm rot="16200000">
            <a:off x="7889082" y="5337968"/>
            <a:ext cx="194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chemical cell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995988" y="2743200"/>
            <a:ext cx="1103312" cy="366713"/>
            <a:chOff x="1166" y="2930"/>
            <a:chExt cx="695" cy="231"/>
          </a:xfrm>
        </p:grpSpPr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699417" name="Rectangle 25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9418" name="Rectangle 26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9419" name="Rectangle 27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0" name="Rectangle 28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1" name="Text Box 29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699422" name="Text Box 30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354888" y="2676525"/>
            <a:ext cx="1312862" cy="419100"/>
            <a:chOff x="1902" y="3291"/>
            <a:chExt cx="827" cy="264"/>
          </a:xfrm>
        </p:grpSpPr>
        <p:sp>
          <p:nvSpPr>
            <p:cNvPr id="699424" name="Rectangle 32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5" name="Rectangle 33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6" name="Rectangle 34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7" name="Rectangle 35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8" name="Rectangle 36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9" name="Oval 37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30" name="Oval 38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9431" name="Freeform 39"/>
          <p:cNvSpPr>
            <a:spLocks/>
          </p:cNvSpPr>
          <p:nvPr/>
        </p:nvSpPr>
        <p:spPr bwMode="auto">
          <a:xfrm>
            <a:off x="5743575" y="280193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32" name="Freeform 40"/>
          <p:cNvSpPr>
            <a:spLocks/>
          </p:cNvSpPr>
          <p:nvPr/>
        </p:nvSpPr>
        <p:spPr bwMode="auto">
          <a:xfrm>
            <a:off x="6915150" y="279241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33" name="Freeform 41"/>
          <p:cNvSpPr>
            <a:spLocks/>
          </p:cNvSpPr>
          <p:nvPr/>
        </p:nvSpPr>
        <p:spPr bwMode="auto">
          <a:xfrm>
            <a:off x="7847013" y="278447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34" name="Oval 42"/>
          <p:cNvSpPr>
            <a:spLocks noChangeArrowheads="1"/>
          </p:cNvSpPr>
          <p:nvPr/>
        </p:nvSpPr>
        <p:spPr bwMode="auto">
          <a:xfrm>
            <a:off x="6110288" y="186531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7769225" y="3863975"/>
            <a:ext cx="171450" cy="171450"/>
            <a:chOff x="690" y="2749"/>
            <a:chExt cx="108" cy="108"/>
          </a:xfrm>
        </p:grpSpPr>
        <p:sp>
          <p:nvSpPr>
            <p:cNvPr id="699436" name="Oval 4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37" name="Line 4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6484938" y="3865563"/>
            <a:ext cx="171450" cy="171450"/>
            <a:chOff x="690" y="2749"/>
            <a:chExt cx="108" cy="108"/>
          </a:xfrm>
        </p:grpSpPr>
        <p:sp>
          <p:nvSpPr>
            <p:cNvPr id="699440" name="Oval 4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41" name="Line 4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9443" name="Text Box 51"/>
          <p:cNvSpPr txBox="1">
            <a:spLocks noChangeArrowheads="1"/>
          </p:cNvSpPr>
          <p:nvPr/>
        </p:nvSpPr>
        <p:spPr bwMode="auto">
          <a:xfrm>
            <a:off x="7391855" y="3738336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A</a:t>
            </a:r>
          </a:p>
        </p:txBody>
      </p:sp>
      <p:sp>
        <p:nvSpPr>
          <p:cNvPr id="699444" name="Text Box 52"/>
          <p:cNvSpPr txBox="1">
            <a:spLocks noChangeArrowheads="1"/>
          </p:cNvSpPr>
          <p:nvPr/>
        </p:nvSpPr>
        <p:spPr bwMode="auto">
          <a:xfrm>
            <a:off x="6639152" y="3733574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B</a:t>
            </a:r>
          </a:p>
        </p:txBody>
      </p: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8772525" y="3046413"/>
            <a:ext cx="171450" cy="171450"/>
            <a:chOff x="690" y="2749"/>
            <a:chExt cx="108" cy="108"/>
          </a:xfrm>
        </p:grpSpPr>
        <p:sp>
          <p:nvSpPr>
            <p:cNvPr id="699446" name="Oval 5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47" name="Line 5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6"/>
          <p:cNvGrpSpPr>
            <a:grpSpLocks/>
          </p:cNvGrpSpPr>
          <p:nvPr/>
        </p:nvGrpSpPr>
        <p:grpSpPr bwMode="auto">
          <a:xfrm>
            <a:off x="8775700" y="3265488"/>
            <a:ext cx="171450" cy="171450"/>
            <a:chOff x="690" y="2749"/>
            <a:chExt cx="108" cy="108"/>
          </a:xfrm>
        </p:grpSpPr>
        <p:sp>
          <p:nvSpPr>
            <p:cNvPr id="699449" name="Oval 5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0" name="Line 5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8643938" y="3400425"/>
            <a:ext cx="171450" cy="171450"/>
            <a:chOff x="690" y="2749"/>
            <a:chExt cx="108" cy="108"/>
          </a:xfrm>
        </p:grpSpPr>
        <p:sp>
          <p:nvSpPr>
            <p:cNvPr id="699452" name="Oval 6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3" name="Line 6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2"/>
          <p:cNvGrpSpPr>
            <a:grpSpLocks/>
          </p:cNvGrpSpPr>
          <p:nvPr/>
        </p:nvGrpSpPr>
        <p:grpSpPr bwMode="auto">
          <a:xfrm>
            <a:off x="8407400" y="3402013"/>
            <a:ext cx="171450" cy="171450"/>
            <a:chOff x="690" y="2749"/>
            <a:chExt cx="108" cy="108"/>
          </a:xfrm>
        </p:grpSpPr>
        <p:sp>
          <p:nvSpPr>
            <p:cNvPr id="699455" name="Oval 6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6" name="Line 6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65"/>
          <p:cNvGrpSpPr>
            <a:grpSpLocks/>
          </p:cNvGrpSpPr>
          <p:nvPr/>
        </p:nvGrpSpPr>
        <p:grpSpPr bwMode="auto">
          <a:xfrm>
            <a:off x="8154988" y="3405188"/>
            <a:ext cx="171450" cy="171450"/>
            <a:chOff x="690" y="2749"/>
            <a:chExt cx="108" cy="108"/>
          </a:xfrm>
        </p:grpSpPr>
        <p:sp>
          <p:nvSpPr>
            <p:cNvPr id="699458" name="Oval 6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9" name="Line 6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68"/>
          <p:cNvGrpSpPr>
            <a:grpSpLocks/>
          </p:cNvGrpSpPr>
          <p:nvPr/>
        </p:nvGrpSpPr>
        <p:grpSpPr bwMode="auto">
          <a:xfrm>
            <a:off x="7893050" y="3406775"/>
            <a:ext cx="171450" cy="171450"/>
            <a:chOff x="690" y="2749"/>
            <a:chExt cx="108" cy="108"/>
          </a:xfrm>
        </p:grpSpPr>
        <p:sp>
          <p:nvSpPr>
            <p:cNvPr id="699461" name="Oval 6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62" name="Line 7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71"/>
          <p:cNvGrpSpPr>
            <a:grpSpLocks/>
          </p:cNvGrpSpPr>
          <p:nvPr/>
        </p:nvGrpSpPr>
        <p:grpSpPr bwMode="auto">
          <a:xfrm>
            <a:off x="7773988" y="3600450"/>
            <a:ext cx="171450" cy="171450"/>
            <a:chOff x="690" y="2749"/>
            <a:chExt cx="108" cy="108"/>
          </a:xfrm>
        </p:grpSpPr>
        <p:sp>
          <p:nvSpPr>
            <p:cNvPr id="699464" name="Oval 7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65" name="Line 7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74"/>
          <p:cNvGrpSpPr>
            <a:grpSpLocks/>
          </p:cNvGrpSpPr>
          <p:nvPr/>
        </p:nvGrpSpPr>
        <p:grpSpPr bwMode="auto">
          <a:xfrm>
            <a:off x="6350000" y="3419475"/>
            <a:ext cx="171450" cy="171450"/>
            <a:chOff x="690" y="2749"/>
            <a:chExt cx="108" cy="108"/>
          </a:xfrm>
        </p:grpSpPr>
        <p:sp>
          <p:nvSpPr>
            <p:cNvPr id="699467" name="Oval 7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68" name="Line 7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77"/>
          <p:cNvGrpSpPr>
            <a:grpSpLocks/>
          </p:cNvGrpSpPr>
          <p:nvPr/>
        </p:nvGrpSpPr>
        <p:grpSpPr bwMode="auto">
          <a:xfrm>
            <a:off x="6480175" y="3613150"/>
            <a:ext cx="171450" cy="171450"/>
            <a:chOff x="690" y="2749"/>
            <a:chExt cx="108" cy="108"/>
          </a:xfrm>
        </p:grpSpPr>
        <p:sp>
          <p:nvSpPr>
            <p:cNvPr id="699470" name="Oval 7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71" name="Line 7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80"/>
          <p:cNvGrpSpPr>
            <a:grpSpLocks/>
          </p:cNvGrpSpPr>
          <p:nvPr/>
        </p:nvGrpSpPr>
        <p:grpSpPr bwMode="auto">
          <a:xfrm>
            <a:off x="6099175" y="3416300"/>
            <a:ext cx="171450" cy="171450"/>
            <a:chOff x="690" y="2749"/>
            <a:chExt cx="108" cy="108"/>
          </a:xfrm>
        </p:grpSpPr>
        <p:sp>
          <p:nvSpPr>
            <p:cNvPr id="699473" name="Oval 81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74" name="Line 82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5846763" y="3419475"/>
            <a:ext cx="171450" cy="171450"/>
            <a:chOff x="690" y="2749"/>
            <a:chExt cx="108" cy="108"/>
          </a:xfrm>
        </p:grpSpPr>
        <p:sp>
          <p:nvSpPr>
            <p:cNvPr id="699476" name="Oval 8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77" name="Line 8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86"/>
          <p:cNvGrpSpPr>
            <a:grpSpLocks/>
          </p:cNvGrpSpPr>
          <p:nvPr/>
        </p:nvGrpSpPr>
        <p:grpSpPr bwMode="auto">
          <a:xfrm>
            <a:off x="5645150" y="3300413"/>
            <a:ext cx="171450" cy="171450"/>
            <a:chOff x="690" y="2749"/>
            <a:chExt cx="108" cy="108"/>
          </a:xfrm>
        </p:grpSpPr>
        <p:sp>
          <p:nvSpPr>
            <p:cNvPr id="699479" name="Oval 8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0" name="Line 8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89"/>
          <p:cNvGrpSpPr>
            <a:grpSpLocks/>
          </p:cNvGrpSpPr>
          <p:nvPr/>
        </p:nvGrpSpPr>
        <p:grpSpPr bwMode="auto">
          <a:xfrm>
            <a:off x="8778875" y="2835275"/>
            <a:ext cx="171450" cy="171450"/>
            <a:chOff x="690" y="2749"/>
            <a:chExt cx="108" cy="108"/>
          </a:xfrm>
        </p:grpSpPr>
        <p:sp>
          <p:nvSpPr>
            <p:cNvPr id="699482" name="Oval 9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3" name="Line 9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92"/>
          <p:cNvGrpSpPr>
            <a:grpSpLocks/>
          </p:cNvGrpSpPr>
          <p:nvPr/>
        </p:nvGrpSpPr>
        <p:grpSpPr bwMode="auto">
          <a:xfrm>
            <a:off x="8597900" y="2740025"/>
            <a:ext cx="171450" cy="171450"/>
            <a:chOff x="690" y="2749"/>
            <a:chExt cx="108" cy="108"/>
          </a:xfrm>
        </p:grpSpPr>
        <p:sp>
          <p:nvSpPr>
            <p:cNvPr id="699485" name="Oval 9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6" name="Line 9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95"/>
          <p:cNvGrpSpPr>
            <a:grpSpLocks/>
          </p:cNvGrpSpPr>
          <p:nvPr/>
        </p:nvGrpSpPr>
        <p:grpSpPr bwMode="auto">
          <a:xfrm>
            <a:off x="8493125" y="2909888"/>
            <a:ext cx="171450" cy="171450"/>
            <a:chOff x="690" y="2749"/>
            <a:chExt cx="108" cy="108"/>
          </a:xfrm>
        </p:grpSpPr>
        <p:sp>
          <p:nvSpPr>
            <p:cNvPr id="699488" name="Oval 9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9" name="Line 9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98"/>
          <p:cNvGrpSpPr>
            <a:grpSpLocks/>
          </p:cNvGrpSpPr>
          <p:nvPr/>
        </p:nvGrpSpPr>
        <p:grpSpPr bwMode="auto">
          <a:xfrm>
            <a:off x="8266113" y="2913063"/>
            <a:ext cx="171450" cy="171450"/>
            <a:chOff x="690" y="2749"/>
            <a:chExt cx="108" cy="108"/>
          </a:xfrm>
        </p:grpSpPr>
        <p:sp>
          <p:nvSpPr>
            <p:cNvPr id="699491" name="Oval 9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92" name="Line 10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101"/>
          <p:cNvGrpSpPr>
            <a:grpSpLocks/>
          </p:cNvGrpSpPr>
          <p:nvPr/>
        </p:nvGrpSpPr>
        <p:grpSpPr bwMode="auto">
          <a:xfrm>
            <a:off x="8255000" y="2665413"/>
            <a:ext cx="171450" cy="171450"/>
            <a:chOff x="690" y="2749"/>
            <a:chExt cx="108" cy="108"/>
          </a:xfrm>
        </p:grpSpPr>
        <p:sp>
          <p:nvSpPr>
            <p:cNvPr id="699494" name="Oval 10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95" name="Line 10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104"/>
          <p:cNvGrpSpPr>
            <a:grpSpLocks/>
          </p:cNvGrpSpPr>
          <p:nvPr/>
        </p:nvGrpSpPr>
        <p:grpSpPr bwMode="auto">
          <a:xfrm>
            <a:off x="8037513" y="2668588"/>
            <a:ext cx="171450" cy="171450"/>
            <a:chOff x="690" y="2749"/>
            <a:chExt cx="108" cy="108"/>
          </a:xfrm>
        </p:grpSpPr>
        <p:sp>
          <p:nvSpPr>
            <p:cNvPr id="699497" name="Oval 10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98" name="Line 10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107"/>
          <p:cNvGrpSpPr>
            <a:grpSpLocks/>
          </p:cNvGrpSpPr>
          <p:nvPr/>
        </p:nvGrpSpPr>
        <p:grpSpPr bwMode="auto">
          <a:xfrm>
            <a:off x="7820025" y="2670175"/>
            <a:ext cx="171450" cy="171450"/>
            <a:chOff x="690" y="2749"/>
            <a:chExt cx="108" cy="108"/>
          </a:xfrm>
        </p:grpSpPr>
        <p:sp>
          <p:nvSpPr>
            <p:cNvPr id="699500" name="Oval 10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01" name="Line 10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110"/>
          <p:cNvGrpSpPr>
            <a:grpSpLocks/>
          </p:cNvGrpSpPr>
          <p:nvPr/>
        </p:nvGrpSpPr>
        <p:grpSpPr bwMode="auto">
          <a:xfrm>
            <a:off x="7605713" y="2673350"/>
            <a:ext cx="171450" cy="171450"/>
            <a:chOff x="690" y="2749"/>
            <a:chExt cx="108" cy="108"/>
          </a:xfrm>
        </p:grpSpPr>
        <p:sp>
          <p:nvSpPr>
            <p:cNvPr id="699503" name="Oval 111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04" name="Line 112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113"/>
          <p:cNvGrpSpPr>
            <a:grpSpLocks/>
          </p:cNvGrpSpPr>
          <p:nvPr/>
        </p:nvGrpSpPr>
        <p:grpSpPr bwMode="auto">
          <a:xfrm>
            <a:off x="7597775" y="2911475"/>
            <a:ext cx="171450" cy="171450"/>
            <a:chOff x="690" y="2749"/>
            <a:chExt cx="108" cy="108"/>
          </a:xfrm>
        </p:grpSpPr>
        <p:sp>
          <p:nvSpPr>
            <p:cNvPr id="699506" name="Oval 11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07" name="Line 11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116"/>
          <p:cNvGrpSpPr>
            <a:grpSpLocks/>
          </p:cNvGrpSpPr>
          <p:nvPr/>
        </p:nvGrpSpPr>
        <p:grpSpPr bwMode="auto">
          <a:xfrm>
            <a:off x="7388225" y="2914650"/>
            <a:ext cx="171450" cy="171450"/>
            <a:chOff x="690" y="2749"/>
            <a:chExt cx="108" cy="108"/>
          </a:xfrm>
        </p:grpSpPr>
        <p:sp>
          <p:nvSpPr>
            <p:cNvPr id="699509" name="Oval 11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0" name="Line 11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" name="Group 119"/>
          <p:cNvGrpSpPr>
            <a:grpSpLocks/>
          </p:cNvGrpSpPr>
          <p:nvPr/>
        </p:nvGrpSpPr>
        <p:grpSpPr bwMode="auto">
          <a:xfrm>
            <a:off x="7342188" y="2695575"/>
            <a:ext cx="171450" cy="171450"/>
            <a:chOff x="690" y="2749"/>
            <a:chExt cx="108" cy="108"/>
          </a:xfrm>
        </p:grpSpPr>
        <p:sp>
          <p:nvSpPr>
            <p:cNvPr id="699512" name="Oval 12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3" name="Line 12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122"/>
          <p:cNvGrpSpPr>
            <a:grpSpLocks/>
          </p:cNvGrpSpPr>
          <p:nvPr/>
        </p:nvGrpSpPr>
        <p:grpSpPr bwMode="auto">
          <a:xfrm>
            <a:off x="7124700" y="2697163"/>
            <a:ext cx="171450" cy="171450"/>
            <a:chOff x="690" y="2749"/>
            <a:chExt cx="108" cy="108"/>
          </a:xfrm>
        </p:grpSpPr>
        <p:sp>
          <p:nvSpPr>
            <p:cNvPr id="699515" name="Oval 12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6" name="Line 12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53" name="Group 125"/>
          <p:cNvGrpSpPr>
            <a:grpSpLocks/>
          </p:cNvGrpSpPr>
          <p:nvPr/>
        </p:nvGrpSpPr>
        <p:grpSpPr bwMode="auto">
          <a:xfrm>
            <a:off x="6910388" y="2700338"/>
            <a:ext cx="171450" cy="171450"/>
            <a:chOff x="690" y="2749"/>
            <a:chExt cx="108" cy="108"/>
          </a:xfrm>
        </p:grpSpPr>
        <p:sp>
          <p:nvSpPr>
            <p:cNvPr id="699518" name="Oval 12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9" name="Line 12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56" name="Group 128"/>
          <p:cNvGrpSpPr>
            <a:grpSpLocks/>
          </p:cNvGrpSpPr>
          <p:nvPr/>
        </p:nvGrpSpPr>
        <p:grpSpPr bwMode="auto">
          <a:xfrm>
            <a:off x="6838950" y="2909888"/>
            <a:ext cx="171450" cy="171450"/>
            <a:chOff x="690" y="2749"/>
            <a:chExt cx="108" cy="108"/>
          </a:xfrm>
        </p:grpSpPr>
        <p:sp>
          <p:nvSpPr>
            <p:cNvPr id="699521" name="Oval 12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22" name="Line 13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59" name="Group 131"/>
          <p:cNvGrpSpPr>
            <a:grpSpLocks/>
          </p:cNvGrpSpPr>
          <p:nvPr/>
        </p:nvGrpSpPr>
        <p:grpSpPr bwMode="auto">
          <a:xfrm>
            <a:off x="6611938" y="2903538"/>
            <a:ext cx="171450" cy="171450"/>
            <a:chOff x="690" y="2749"/>
            <a:chExt cx="108" cy="108"/>
          </a:xfrm>
        </p:grpSpPr>
        <p:sp>
          <p:nvSpPr>
            <p:cNvPr id="699524" name="Oval 13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25" name="Line 13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0" name="Group 134"/>
          <p:cNvGrpSpPr>
            <a:grpSpLocks/>
          </p:cNvGrpSpPr>
          <p:nvPr/>
        </p:nvGrpSpPr>
        <p:grpSpPr bwMode="auto">
          <a:xfrm>
            <a:off x="6577013" y="2470150"/>
            <a:ext cx="171450" cy="171450"/>
            <a:chOff x="690" y="2749"/>
            <a:chExt cx="108" cy="108"/>
          </a:xfrm>
        </p:grpSpPr>
        <p:sp>
          <p:nvSpPr>
            <p:cNvPr id="699527" name="Oval 13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28" name="Line 13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1" name="Group 137"/>
          <p:cNvGrpSpPr>
            <a:grpSpLocks/>
          </p:cNvGrpSpPr>
          <p:nvPr/>
        </p:nvGrpSpPr>
        <p:grpSpPr bwMode="auto">
          <a:xfrm>
            <a:off x="6580188" y="2689225"/>
            <a:ext cx="171450" cy="171450"/>
            <a:chOff x="690" y="2749"/>
            <a:chExt cx="108" cy="108"/>
          </a:xfrm>
        </p:grpSpPr>
        <p:sp>
          <p:nvSpPr>
            <p:cNvPr id="699530" name="Oval 13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31" name="Line 13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2" name="Group 140"/>
          <p:cNvGrpSpPr>
            <a:grpSpLocks/>
          </p:cNvGrpSpPr>
          <p:nvPr/>
        </p:nvGrpSpPr>
        <p:grpSpPr bwMode="auto">
          <a:xfrm>
            <a:off x="6483350" y="2295525"/>
            <a:ext cx="171450" cy="171450"/>
            <a:chOff x="690" y="2749"/>
            <a:chExt cx="108" cy="108"/>
          </a:xfrm>
        </p:grpSpPr>
        <p:sp>
          <p:nvSpPr>
            <p:cNvPr id="699533" name="Oval 141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34" name="Line 142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3" name="Group 143"/>
          <p:cNvGrpSpPr>
            <a:grpSpLocks/>
          </p:cNvGrpSpPr>
          <p:nvPr/>
        </p:nvGrpSpPr>
        <p:grpSpPr bwMode="auto">
          <a:xfrm>
            <a:off x="6316663" y="2903538"/>
            <a:ext cx="171450" cy="171450"/>
            <a:chOff x="690" y="2749"/>
            <a:chExt cx="108" cy="108"/>
          </a:xfrm>
        </p:grpSpPr>
        <p:sp>
          <p:nvSpPr>
            <p:cNvPr id="699536" name="Oval 14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37" name="Line 14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4" name="Group 146"/>
          <p:cNvGrpSpPr>
            <a:grpSpLocks/>
          </p:cNvGrpSpPr>
          <p:nvPr/>
        </p:nvGrpSpPr>
        <p:grpSpPr bwMode="auto">
          <a:xfrm>
            <a:off x="6338888" y="2470150"/>
            <a:ext cx="171450" cy="171450"/>
            <a:chOff x="690" y="2749"/>
            <a:chExt cx="108" cy="108"/>
          </a:xfrm>
        </p:grpSpPr>
        <p:sp>
          <p:nvSpPr>
            <p:cNvPr id="699539" name="Oval 14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0" name="Line 14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5" name="Group 149"/>
          <p:cNvGrpSpPr>
            <a:grpSpLocks/>
          </p:cNvGrpSpPr>
          <p:nvPr/>
        </p:nvGrpSpPr>
        <p:grpSpPr bwMode="auto">
          <a:xfrm>
            <a:off x="6342063" y="2689225"/>
            <a:ext cx="171450" cy="171450"/>
            <a:chOff x="690" y="2749"/>
            <a:chExt cx="108" cy="108"/>
          </a:xfrm>
        </p:grpSpPr>
        <p:sp>
          <p:nvSpPr>
            <p:cNvPr id="699542" name="Oval 15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3" name="Line 15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6" name="Group 152"/>
          <p:cNvGrpSpPr>
            <a:grpSpLocks/>
          </p:cNvGrpSpPr>
          <p:nvPr/>
        </p:nvGrpSpPr>
        <p:grpSpPr bwMode="auto">
          <a:xfrm>
            <a:off x="6089650" y="2905125"/>
            <a:ext cx="171450" cy="171450"/>
            <a:chOff x="690" y="2749"/>
            <a:chExt cx="108" cy="108"/>
          </a:xfrm>
        </p:grpSpPr>
        <p:sp>
          <p:nvSpPr>
            <p:cNvPr id="699545" name="Oval 15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6" name="Line 15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7" name="Group 155"/>
          <p:cNvGrpSpPr>
            <a:grpSpLocks/>
          </p:cNvGrpSpPr>
          <p:nvPr/>
        </p:nvGrpSpPr>
        <p:grpSpPr bwMode="auto">
          <a:xfrm>
            <a:off x="6062663" y="2695575"/>
            <a:ext cx="171450" cy="171450"/>
            <a:chOff x="690" y="2749"/>
            <a:chExt cx="108" cy="108"/>
          </a:xfrm>
        </p:grpSpPr>
        <p:sp>
          <p:nvSpPr>
            <p:cNvPr id="699548" name="Oval 15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9" name="Line 15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8" name="Group 158"/>
          <p:cNvGrpSpPr>
            <a:grpSpLocks/>
          </p:cNvGrpSpPr>
          <p:nvPr/>
        </p:nvGrpSpPr>
        <p:grpSpPr bwMode="auto">
          <a:xfrm>
            <a:off x="5845175" y="2697163"/>
            <a:ext cx="171450" cy="171450"/>
            <a:chOff x="690" y="2749"/>
            <a:chExt cx="108" cy="108"/>
          </a:xfrm>
        </p:grpSpPr>
        <p:sp>
          <p:nvSpPr>
            <p:cNvPr id="699551" name="Oval 15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52" name="Line 16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9" name="Group 161"/>
          <p:cNvGrpSpPr>
            <a:grpSpLocks/>
          </p:cNvGrpSpPr>
          <p:nvPr/>
        </p:nvGrpSpPr>
        <p:grpSpPr bwMode="auto">
          <a:xfrm>
            <a:off x="5659438" y="2809875"/>
            <a:ext cx="171450" cy="171450"/>
            <a:chOff x="690" y="2749"/>
            <a:chExt cx="108" cy="108"/>
          </a:xfrm>
        </p:grpSpPr>
        <p:sp>
          <p:nvSpPr>
            <p:cNvPr id="699554" name="Oval 16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55" name="Line 16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70" name="Group 164"/>
          <p:cNvGrpSpPr>
            <a:grpSpLocks/>
          </p:cNvGrpSpPr>
          <p:nvPr/>
        </p:nvGrpSpPr>
        <p:grpSpPr bwMode="auto">
          <a:xfrm>
            <a:off x="5640388" y="3065463"/>
            <a:ext cx="171450" cy="171450"/>
            <a:chOff x="690" y="2749"/>
            <a:chExt cx="108" cy="108"/>
          </a:xfrm>
        </p:grpSpPr>
        <p:sp>
          <p:nvSpPr>
            <p:cNvPr id="699557" name="Oval 16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58" name="Line 16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7" name="Rectangle 118"/>
          <p:cNvSpPr txBox="1">
            <a:spLocks noChangeArrowheads="1"/>
          </p:cNvSpPr>
          <p:nvPr/>
        </p:nvSpPr>
        <p:spPr bwMode="auto">
          <a:xfrm>
            <a:off x="685800" y="533400"/>
            <a:ext cx="7772400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Topic 5: Electricity and magnetism</a:t>
            </a:r>
            <a:br>
              <a:rPr kumimoji="0" lang="en-US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5.3 – Electric cells</a:t>
            </a:r>
            <a:endParaRPr kumimoji="0" lang="en-US" alt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8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169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9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9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9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9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99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99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99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995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99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99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995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995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99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99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995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995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995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99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75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850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90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9500"/>
                            </p:stCondLst>
                            <p:childTnLst>
                              <p:par>
                                <p:cTn id="1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699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699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699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699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6994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699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699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6994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99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99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443" grpId="0"/>
      <p:bldP spid="6994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438" name="Rectangle 46"/>
          <p:cNvSpPr>
            <a:spLocks noChangeArrowheads="1"/>
          </p:cNvSpPr>
          <p:nvPr/>
        </p:nvSpPr>
        <p:spPr bwMode="auto">
          <a:xfrm>
            <a:off x="685800" y="1973942"/>
            <a:ext cx="7772400" cy="4884057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dirty="0"/>
              <a:t>PRACTICE: A current isn’t </a:t>
            </a:r>
            <a:r>
              <a:rPr lang="en-US" dirty="0" smtClean="0"/>
              <a:t>really </a:t>
            </a:r>
            <a:r>
              <a:rPr lang="en-US" dirty="0"/>
              <a:t>just </a:t>
            </a:r>
            <a:r>
              <a:rPr lang="en-US" dirty="0" smtClean="0"/>
              <a:t>                                   one </a:t>
            </a:r>
            <a:r>
              <a:rPr lang="en-US" dirty="0"/>
              <a:t>electron moving </a:t>
            </a:r>
            <a:r>
              <a:rPr lang="en-US" dirty="0" smtClean="0"/>
              <a:t>through a </a:t>
            </a:r>
            <a:r>
              <a:rPr lang="en-US" dirty="0"/>
              <a:t>circuit. </a:t>
            </a:r>
            <a:r>
              <a:rPr lang="en-US" dirty="0" smtClean="0"/>
              <a:t>                                   It </a:t>
            </a:r>
            <a:r>
              <a:rPr lang="en-US" dirty="0"/>
              <a:t>is in reality </a:t>
            </a:r>
            <a:r>
              <a:rPr lang="en-US" dirty="0" smtClean="0"/>
              <a:t>more like </a:t>
            </a:r>
            <a:r>
              <a:rPr lang="en-US" dirty="0"/>
              <a:t>a chain of </a:t>
            </a:r>
            <a:r>
              <a:rPr lang="en-US" dirty="0" smtClean="0"/>
              <a:t>                                          them</a:t>
            </a:r>
            <a:r>
              <a:rPr lang="en-US" dirty="0"/>
              <a:t>, each </a:t>
            </a:r>
            <a:r>
              <a:rPr lang="en-US" dirty="0" smtClean="0"/>
              <a:t>one shoving </a:t>
            </a:r>
            <a:r>
              <a:rPr lang="en-US" dirty="0"/>
              <a:t>the next </a:t>
            </a:r>
            <a:r>
              <a:rPr lang="en-US" dirty="0" smtClean="0"/>
              <a:t>                                            through the circuit</a:t>
            </a:r>
            <a:r>
              <a:rPr lang="en-US" dirty="0"/>
              <a:t>.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Recalling the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charge law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“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like charges </a:t>
            </a:r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repel,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                                              and unlike charges </a:t>
            </a:r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attract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,” explain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  why the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current flows from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(-)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to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(+)                                   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in terms of the force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of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repulsion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SOLUTION: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But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’s is bigger than </a:t>
            </a:r>
            <a:r>
              <a:rPr lang="en-US" b="1" dirty="0" smtClean="0">
                <a:solidFill>
                  <a:srgbClr val="000000"/>
                </a:solidFill>
                <a:sym typeface="Symbol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’s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because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there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are more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negatives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repelling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  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than </a:t>
            </a:r>
            <a:r>
              <a:rPr lang="en-US" b="1" dirty="0" smtClean="0">
                <a:solidFill>
                  <a:srgbClr val="000000"/>
                </a:solidFill>
                <a:sym typeface="Symbol" pitchFamily="18" charset="2"/>
              </a:rPr>
              <a:t>B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. Thus </a:t>
            </a:r>
            <a:r>
              <a:rPr lang="en-US" b="1" dirty="0" smtClean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wins.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</p:txBody>
      </p:sp>
      <p:sp>
        <p:nvSpPr>
          <p:cNvPr id="699394" name="Rectangle 2"/>
          <p:cNvSpPr>
            <a:spLocks noChangeArrowheads="1"/>
          </p:cNvSpPr>
          <p:nvPr/>
        </p:nvSpPr>
        <p:spPr bwMode="auto">
          <a:xfrm>
            <a:off x="685800" y="1549399"/>
            <a:ext cx="7772400" cy="43905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current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699396" name="Freeform 4"/>
          <p:cNvSpPr>
            <a:spLocks/>
          </p:cNvSpPr>
          <p:nvPr/>
        </p:nvSpPr>
        <p:spPr bwMode="auto">
          <a:xfrm>
            <a:off x="6402388" y="227965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397" name="Freeform 5"/>
          <p:cNvSpPr>
            <a:spLocks/>
          </p:cNvSpPr>
          <p:nvPr/>
        </p:nvSpPr>
        <p:spPr bwMode="auto">
          <a:xfrm>
            <a:off x="6388100" y="22653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398" name="Freeform 6"/>
          <p:cNvSpPr>
            <a:spLocks/>
          </p:cNvSpPr>
          <p:nvPr/>
        </p:nvSpPr>
        <p:spPr bwMode="auto">
          <a:xfrm>
            <a:off x="6402388" y="22780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399" name="Freeform 7"/>
          <p:cNvSpPr>
            <a:spLocks/>
          </p:cNvSpPr>
          <p:nvPr/>
        </p:nvSpPr>
        <p:spPr bwMode="auto">
          <a:xfrm>
            <a:off x="6399213" y="224472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618413" y="2663825"/>
            <a:ext cx="1143000" cy="165100"/>
            <a:chOff x="2068" y="3283"/>
            <a:chExt cx="720" cy="104"/>
          </a:xfrm>
        </p:grpSpPr>
        <p:sp>
          <p:nvSpPr>
            <p:cNvPr id="699401" name="Rectangle 9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02" name="Rectangle 10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9403" name="Oval 11"/>
          <p:cNvSpPr>
            <a:spLocks noChangeArrowheads="1"/>
          </p:cNvSpPr>
          <p:nvPr/>
        </p:nvSpPr>
        <p:spPr bwMode="auto">
          <a:xfrm>
            <a:off x="6115050" y="187007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4" name="Rectangle 12"/>
          <p:cNvSpPr>
            <a:spLocks noChangeArrowheads="1"/>
          </p:cNvSpPr>
          <p:nvPr/>
        </p:nvSpPr>
        <p:spPr bwMode="auto">
          <a:xfrm>
            <a:off x="6453188" y="404336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5" name="Rectangle 13"/>
          <p:cNvSpPr>
            <a:spLocks noChangeArrowheads="1"/>
          </p:cNvSpPr>
          <p:nvPr/>
        </p:nvSpPr>
        <p:spPr bwMode="auto">
          <a:xfrm>
            <a:off x="7727950" y="404495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6" name="Freeform 14"/>
          <p:cNvSpPr>
            <a:spLocks/>
          </p:cNvSpPr>
          <p:nvPr/>
        </p:nvSpPr>
        <p:spPr bwMode="auto">
          <a:xfrm>
            <a:off x="5783263" y="417195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6435725" y="4219575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7689850" y="420211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9409" name="Text Box 17"/>
          <p:cNvSpPr txBox="1">
            <a:spLocks noChangeArrowheads="1"/>
          </p:cNvSpPr>
          <p:nvPr/>
        </p:nvSpPr>
        <p:spPr bwMode="auto">
          <a:xfrm>
            <a:off x="7972425" y="4206875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9410" name="Text Box 18"/>
          <p:cNvSpPr txBox="1">
            <a:spLocks noChangeArrowheads="1"/>
          </p:cNvSpPr>
          <p:nvPr/>
        </p:nvSpPr>
        <p:spPr bwMode="auto">
          <a:xfrm>
            <a:off x="6718300" y="422433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6689725" y="64325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699414" name="Text Box 22"/>
          <p:cNvSpPr txBox="1">
            <a:spLocks noChangeArrowheads="1"/>
          </p:cNvSpPr>
          <p:nvPr/>
        </p:nvSpPr>
        <p:spPr bwMode="auto">
          <a:xfrm rot="16200000">
            <a:off x="7889082" y="5337968"/>
            <a:ext cx="194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chemical cell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995988" y="2743200"/>
            <a:ext cx="1103312" cy="366713"/>
            <a:chOff x="1166" y="2930"/>
            <a:chExt cx="695" cy="231"/>
          </a:xfrm>
        </p:grpSpPr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699417" name="Rectangle 25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9418" name="Rectangle 26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9419" name="Rectangle 27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0" name="Rectangle 28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1" name="Text Box 29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699422" name="Text Box 30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354888" y="2676525"/>
            <a:ext cx="1312862" cy="419100"/>
            <a:chOff x="1902" y="3291"/>
            <a:chExt cx="827" cy="264"/>
          </a:xfrm>
        </p:grpSpPr>
        <p:sp>
          <p:nvSpPr>
            <p:cNvPr id="699424" name="Rectangle 32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5" name="Rectangle 33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6" name="Rectangle 34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7" name="Rectangle 35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8" name="Rectangle 36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29" name="Oval 37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30" name="Oval 38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9431" name="Freeform 39"/>
          <p:cNvSpPr>
            <a:spLocks/>
          </p:cNvSpPr>
          <p:nvPr/>
        </p:nvSpPr>
        <p:spPr bwMode="auto">
          <a:xfrm>
            <a:off x="5743575" y="280193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32" name="Freeform 40"/>
          <p:cNvSpPr>
            <a:spLocks/>
          </p:cNvSpPr>
          <p:nvPr/>
        </p:nvSpPr>
        <p:spPr bwMode="auto">
          <a:xfrm>
            <a:off x="6915150" y="279241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33" name="Freeform 41"/>
          <p:cNvSpPr>
            <a:spLocks/>
          </p:cNvSpPr>
          <p:nvPr/>
        </p:nvSpPr>
        <p:spPr bwMode="auto">
          <a:xfrm>
            <a:off x="7847013" y="278447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9434" name="Oval 42"/>
          <p:cNvSpPr>
            <a:spLocks noChangeArrowheads="1"/>
          </p:cNvSpPr>
          <p:nvPr/>
        </p:nvSpPr>
        <p:spPr bwMode="auto">
          <a:xfrm>
            <a:off x="6110288" y="186531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7769225" y="3863975"/>
            <a:ext cx="171450" cy="171450"/>
            <a:chOff x="690" y="2749"/>
            <a:chExt cx="108" cy="108"/>
          </a:xfrm>
        </p:grpSpPr>
        <p:sp>
          <p:nvSpPr>
            <p:cNvPr id="699436" name="Oval 4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37" name="Line 4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6484938" y="3865563"/>
            <a:ext cx="171450" cy="171450"/>
            <a:chOff x="690" y="2749"/>
            <a:chExt cx="108" cy="108"/>
          </a:xfrm>
        </p:grpSpPr>
        <p:sp>
          <p:nvSpPr>
            <p:cNvPr id="699440" name="Oval 4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41" name="Line 4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9443" name="Text Box 51"/>
          <p:cNvSpPr txBox="1">
            <a:spLocks noChangeArrowheads="1"/>
          </p:cNvSpPr>
          <p:nvPr/>
        </p:nvSpPr>
        <p:spPr bwMode="auto">
          <a:xfrm>
            <a:off x="7391855" y="3738336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A</a:t>
            </a:r>
          </a:p>
        </p:txBody>
      </p:sp>
      <p:sp>
        <p:nvSpPr>
          <p:cNvPr id="699444" name="Text Box 52"/>
          <p:cNvSpPr txBox="1">
            <a:spLocks noChangeArrowheads="1"/>
          </p:cNvSpPr>
          <p:nvPr/>
        </p:nvSpPr>
        <p:spPr bwMode="auto">
          <a:xfrm>
            <a:off x="6639152" y="3733574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B</a:t>
            </a:r>
          </a:p>
        </p:txBody>
      </p: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8772525" y="3046413"/>
            <a:ext cx="171450" cy="171450"/>
            <a:chOff x="690" y="2749"/>
            <a:chExt cx="108" cy="108"/>
          </a:xfrm>
        </p:grpSpPr>
        <p:sp>
          <p:nvSpPr>
            <p:cNvPr id="699446" name="Oval 5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47" name="Line 5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6"/>
          <p:cNvGrpSpPr>
            <a:grpSpLocks/>
          </p:cNvGrpSpPr>
          <p:nvPr/>
        </p:nvGrpSpPr>
        <p:grpSpPr bwMode="auto">
          <a:xfrm>
            <a:off x="8775700" y="3265488"/>
            <a:ext cx="171450" cy="171450"/>
            <a:chOff x="690" y="2749"/>
            <a:chExt cx="108" cy="108"/>
          </a:xfrm>
        </p:grpSpPr>
        <p:sp>
          <p:nvSpPr>
            <p:cNvPr id="699449" name="Oval 5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0" name="Line 5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8643938" y="3400425"/>
            <a:ext cx="171450" cy="171450"/>
            <a:chOff x="690" y="2749"/>
            <a:chExt cx="108" cy="108"/>
          </a:xfrm>
        </p:grpSpPr>
        <p:sp>
          <p:nvSpPr>
            <p:cNvPr id="699452" name="Oval 6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3" name="Line 6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2"/>
          <p:cNvGrpSpPr>
            <a:grpSpLocks/>
          </p:cNvGrpSpPr>
          <p:nvPr/>
        </p:nvGrpSpPr>
        <p:grpSpPr bwMode="auto">
          <a:xfrm>
            <a:off x="8407400" y="3402013"/>
            <a:ext cx="171450" cy="171450"/>
            <a:chOff x="690" y="2749"/>
            <a:chExt cx="108" cy="108"/>
          </a:xfrm>
        </p:grpSpPr>
        <p:sp>
          <p:nvSpPr>
            <p:cNvPr id="699455" name="Oval 6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6" name="Line 6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65"/>
          <p:cNvGrpSpPr>
            <a:grpSpLocks/>
          </p:cNvGrpSpPr>
          <p:nvPr/>
        </p:nvGrpSpPr>
        <p:grpSpPr bwMode="auto">
          <a:xfrm>
            <a:off x="8154988" y="3405188"/>
            <a:ext cx="171450" cy="171450"/>
            <a:chOff x="690" y="2749"/>
            <a:chExt cx="108" cy="108"/>
          </a:xfrm>
        </p:grpSpPr>
        <p:sp>
          <p:nvSpPr>
            <p:cNvPr id="699458" name="Oval 6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59" name="Line 6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68"/>
          <p:cNvGrpSpPr>
            <a:grpSpLocks/>
          </p:cNvGrpSpPr>
          <p:nvPr/>
        </p:nvGrpSpPr>
        <p:grpSpPr bwMode="auto">
          <a:xfrm>
            <a:off x="7893050" y="3406775"/>
            <a:ext cx="171450" cy="171450"/>
            <a:chOff x="690" y="2749"/>
            <a:chExt cx="108" cy="108"/>
          </a:xfrm>
        </p:grpSpPr>
        <p:sp>
          <p:nvSpPr>
            <p:cNvPr id="699461" name="Oval 6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62" name="Line 7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71"/>
          <p:cNvGrpSpPr>
            <a:grpSpLocks/>
          </p:cNvGrpSpPr>
          <p:nvPr/>
        </p:nvGrpSpPr>
        <p:grpSpPr bwMode="auto">
          <a:xfrm>
            <a:off x="7773988" y="3600450"/>
            <a:ext cx="171450" cy="171450"/>
            <a:chOff x="690" y="2749"/>
            <a:chExt cx="108" cy="108"/>
          </a:xfrm>
        </p:grpSpPr>
        <p:sp>
          <p:nvSpPr>
            <p:cNvPr id="699464" name="Oval 7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65" name="Line 7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74"/>
          <p:cNvGrpSpPr>
            <a:grpSpLocks/>
          </p:cNvGrpSpPr>
          <p:nvPr/>
        </p:nvGrpSpPr>
        <p:grpSpPr bwMode="auto">
          <a:xfrm>
            <a:off x="6350000" y="3419475"/>
            <a:ext cx="171450" cy="171450"/>
            <a:chOff x="690" y="2749"/>
            <a:chExt cx="108" cy="108"/>
          </a:xfrm>
        </p:grpSpPr>
        <p:sp>
          <p:nvSpPr>
            <p:cNvPr id="699467" name="Oval 7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68" name="Line 7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77"/>
          <p:cNvGrpSpPr>
            <a:grpSpLocks/>
          </p:cNvGrpSpPr>
          <p:nvPr/>
        </p:nvGrpSpPr>
        <p:grpSpPr bwMode="auto">
          <a:xfrm>
            <a:off x="6480175" y="3613150"/>
            <a:ext cx="171450" cy="171450"/>
            <a:chOff x="690" y="2749"/>
            <a:chExt cx="108" cy="108"/>
          </a:xfrm>
        </p:grpSpPr>
        <p:sp>
          <p:nvSpPr>
            <p:cNvPr id="699470" name="Oval 7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71" name="Line 7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80"/>
          <p:cNvGrpSpPr>
            <a:grpSpLocks/>
          </p:cNvGrpSpPr>
          <p:nvPr/>
        </p:nvGrpSpPr>
        <p:grpSpPr bwMode="auto">
          <a:xfrm>
            <a:off x="6099175" y="3416300"/>
            <a:ext cx="171450" cy="171450"/>
            <a:chOff x="690" y="2749"/>
            <a:chExt cx="108" cy="108"/>
          </a:xfrm>
        </p:grpSpPr>
        <p:sp>
          <p:nvSpPr>
            <p:cNvPr id="699473" name="Oval 81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74" name="Line 82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5846763" y="3419475"/>
            <a:ext cx="171450" cy="171450"/>
            <a:chOff x="690" y="2749"/>
            <a:chExt cx="108" cy="108"/>
          </a:xfrm>
        </p:grpSpPr>
        <p:sp>
          <p:nvSpPr>
            <p:cNvPr id="699476" name="Oval 8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77" name="Line 8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86"/>
          <p:cNvGrpSpPr>
            <a:grpSpLocks/>
          </p:cNvGrpSpPr>
          <p:nvPr/>
        </p:nvGrpSpPr>
        <p:grpSpPr bwMode="auto">
          <a:xfrm>
            <a:off x="5645150" y="3300413"/>
            <a:ext cx="171450" cy="171450"/>
            <a:chOff x="690" y="2749"/>
            <a:chExt cx="108" cy="108"/>
          </a:xfrm>
        </p:grpSpPr>
        <p:sp>
          <p:nvSpPr>
            <p:cNvPr id="699479" name="Oval 8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0" name="Line 8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89"/>
          <p:cNvGrpSpPr>
            <a:grpSpLocks/>
          </p:cNvGrpSpPr>
          <p:nvPr/>
        </p:nvGrpSpPr>
        <p:grpSpPr bwMode="auto">
          <a:xfrm>
            <a:off x="8778875" y="2835275"/>
            <a:ext cx="171450" cy="171450"/>
            <a:chOff x="690" y="2749"/>
            <a:chExt cx="108" cy="108"/>
          </a:xfrm>
        </p:grpSpPr>
        <p:sp>
          <p:nvSpPr>
            <p:cNvPr id="699482" name="Oval 9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3" name="Line 9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92"/>
          <p:cNvGrpSpPr>
            <a:grpSpLocks/>
          </p:cNvGrpSpPr>
          <p:nvPr/>
        </p:nvGrpSpPr>
        <p:grpSpPr bwMode="auto">
          <a:xfrm>
            <a:off x="8597900" y="2740025"/>
            <a:ext cx="171450" cy="171450"/>
            <a:chOff x="690" y="2749"/>
            <a:chExt cx="108" cy="108"/>
          </a:xfrm>
        </p:grpSpPr>
        <p:sp>
          <p:nvSpPr>
            <p:cNvPr id="699485" name="Oval 9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6" name="Line 9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95"/>
          <p:cNvGrpSpPr>
            <a:grpSpLocks/>
          </p:cNvGrpSpPr>
          <p:nvPr/>
        </p:nvGrpSpPr>
        <p:grpSpPr bwMode="auto">
          <a:xfrm>
            <a:off x="8493125" y="2909888"/>
            <a:ext cx="171450" cy="171450"/>
            <a:chOff x="690" y="2749"/>
            <a:chExt cx="108" cy="108"/>
          </a:xfrm>
        </p:grpSpPr>
        <p:sp>
          <p:nvSpPr>
            <p:cNvPr id="699488" name="Oval 9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89" name="Line 9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98"/>
          <p:cNvGrpSpPr>
            <a:grpSpLocks/>
          </p:cNvGrpSpPr>
          <p:nvPr/>
        </p:nvGrpSpPr>
        <p:grpSpPr bwMode="auto">
          <a:xfrm>
            <a:off x="8266113" y="2913063"/>
            <a:ext cx="171450" cy="171450"/>
            <a:chOff x="690" y="2749"/>
            <a:chExt cx="108" cy="108"/>
          </a:xfrm>
        </p:grpSpPr>
        <p:sp>
          <p:nvSpPr>
            <p:cNvPr id="699491" name="Oval 9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92" name="Line 10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101"/>
          <p:cNvGrpSpPr>
            <a:grpSpLocks/>
          </p:cNvGrpSpPr>
          <p:nvPr/>
        </p:nvGrpSpPr>
        <p:grpSpPr bwMode="auto">
          <a:xfrm>
            <a:off x="8255000" y="2665413"/>
            <a:ext cx="171450" cy="171450"/>
            <a:chOff x="690" y="2749"/>
            <a:chExt cx="108" cy="108"/>
          </a:xfrm>
        </p:grpSpPr>
        <p:sp>
          <p:nvSpPr>
            <p:cNvPr id="699494" name="Oval 10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95" name="Line 10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104"/>
          <p:cNvGrpSpPr>
            <a:grpSpLocks/>
          </p:cNvGrpSpPr>
          <p:nvPr/>
        </p:nvGrpSpPr>
        <p:grpSpPr bwMode="auto">
          <a:xfrm>
            <a:off x="8037513" y="2668588"/>
            <a:ext cx="171450" cy="171450"/>
            <a:chOff x="690" y="2749"/>
            <a:chExt cx="108" cy="108"/>
          </a:xfrm>
        </p:grpSpPr>
        <p:sp>
          <p:nvSpPr>
            <p:cNvPr id="699497" name="Oval 10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498" name="Line 10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107"/>
          <p:cNvGrpSpPr>
            <a:grpSpLocks/>
          </p:cNvGrpSpPr>
          <p:nvPr/>
        </p:nvGrpSpPr>
        <p:grpSpPr bwMode="auto">
          <a:xfrm>
            <a:off x="7820025" y="2670175"/>
            <a:ext cx="171450" cy="171450"/>
            <a:chOff x="690" y="2749"/>
            <a:chExt cx="108" cy="108"/>
          </a:xfrm>
        </p:grpSpPr>
        <p:sp>
          <p:nvSpPr>
            <p:cNvPr id="699500" name="Oval 10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01" name="Line 10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110"/>
          <p:cNvGrpSpPr>
            <a:grpSpLocks/>
          </p:cNvGrpSpPr>
          <p:nvPr/>
        </p:nvGrpSpPr>
        <p:grpSpPr bwMode="auto">
          <a:xfrm>
            <a:off x="7605713" y="2673350"/>
            <a:ext cx="171450" cy="171450"/>
            <a:chOff x="690" y="2749"/>
            <a:chExt cx="108" cy="108"/>
          </a:xfrm>
        </p:grpSpPr>
        <p:sp>
          <p:nvSpPr>
            <p:cNvPr id="699503" name="Oval 111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04" name="Line 112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113"/>
          <p:cNvGrpSpPr>
            <a:grpSpLocks/>
          </p:cNvGrpSpPr>
          <p:nvPr/>
        </p:nvGrpSpPr>
        <p:grpSpPr bwMode="auto">
          <a:xfrm>
            <a:off x="7597775" y="2911475"/>
            <a:ext cx="171450" cy="171450"/>
            <a:chOff x="690" y="2749"/>
            <a:chExt cx="108" cy="108"/>
          </a:xfrm>
        </p:grpSpPr>
        <p:sp>
          <p:nvSpPr>
            <p:cNvPr id="699506" name="Oval 11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07" name="Line 11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116"/>
          <p:cNvGrpSpPr>
            <a:grpSpLocks/>
          </p:cNvGrpSpPr>
          <p:nvPr/>
        </p:nvGrpSpPr>
        <p:grpSpPr bwMode="auto">
          <a:xfrm>
            <a:off x="7388225" y="2914650"/>
            <a:ext cx="171450" cy="171450"/>
            <a:chOff x="690" y="2749"/>
            <a:chExt cx="108" cy="108"/>
          </a:xfrm>
        </p:grpSpPr>
        <p:sp>
          <p:nvSpPr>
            <p:cNvPr id="699509" name="Oval 11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0" name="Line 11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" name="Group 119"/>
          <p:cNvGrpSpPr>
            <a:grpSpLocks/>
          </p:cNvGrpSpPr>
          <p:nvPr/>
        </p:nvGrpSpPr>
        <p:grpSpPr bwMode="auto">
          <a:xfrm>
            <a:off x="7342188" y="2695575"/>
            <a:ext cx="171450" cy="171450"/>
            <a:chOff x="690" y="2749"/>
            <a:chExt cx="108" cy="108"/>
          </a:xfrm>
        </p:grpSpPr>
        <p:sp>
          <p:nvSpPr>
            <p:cNvPr id="699512" name="Oval 12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3" name="Line 12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122"/>
          <p:cNvGrpSpPr>
            <a:grpSpLocks/>
          </p:cNvGrpSpPr>
          <p:nvPr/>
        </p:nvGrpSpPr>
        <p:grpSpPr bwMode="auto">
          <a:xfrm>
            <a:off x="7124700" y="2697163"/>
            <a:ext cx="171450" cy="171450"/>
            <a:chOff x="690" y="2749"/>
            <a:chExt cx="108" cy="108"/>
          </a:xfrm>
        </p:grpSpPr>
        <p:sp>
          <p:nvSpPr>
            <p:cNvPr id="699515" name="Oval 12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6" name="Line 12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53" name="Group 125"/>
          <p:cNvGrpSpPr>
            <a:grpSpLocks/>
          </p:cNvGrpSpPr>
          <p:nvPr/>
        </p:nvGrpSpPr>
        <p:grpSpPr bwMode="auto">
          <a:xfrm>
            <a:off x="6910388" y="2700338"/>
            <a:ext cx="171450" cy="171450"/>
            <a:chOff x="690" y="2749"/>
            <a:chExt cx="108" cy="108"/>
          </a:xfrm>
        </p:grpSpPr>
        <p:sp>
          <p:nvSpPr>
            <p:cNvPr id="699518" name="Oval 12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19" name="Line 12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56" name="Group 128"/>
          <p:cNvGrpSpPr>
            <a:grpSpLocks/>
          </p:cNvGrpSpPr>
          <p:nvPr/>
        </p:nvGrpSpPr>
        <p:grpSpPr bwMode="auto">
          <a:xfrm>
            <a:off x="6838950" y="2909888"/>
            <a:ext cx="171450" cy="171450"/>
            <a:chOff x="690" y="2749"/>
            <a:chExt cx="108" cy="108"/>
          </a:xfrm>
        </p:grpSpPr>
        <p:sp>
          <p:nvSpPr>
            <p:cNvPr id="699521" name="Oval 12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22" name="Line 13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59" name="Group 131"/>
          <p:cNvGrpSpPr>
            <a:grpSpLocks/>
          </p:cNvGrpSpPr>
          <p:nvPr/>
        </p:nvGrpSpPr>
        <p:grpSpPr bwMode="auto">
          <a:xfrm>
            <a:off x="6611938" y="2903538"/>
            <a:ext cx="171450" cy="171450"/>
            <a:chOff x="690" y="2749"/>
            <a:chExt cx="108" cy="108"/>
          </a:xfrm>
        </p:grpSpPr>
        <p:sp>
          <p:nvSpPr>
            <p:cNvPr id="699524" name="Oval 13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25" name="Line 13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0" name="Group 134"/>
          <p:cNvGrpSpPr>
            <a:grpSpLocks/>
          </p:cNvGrpSpPr>
          <p:nvPr/>
        </p:nvGrpSpPr>
        <p:grpSpPr bwMode="auto">
          <a:xfrm>
            <a:off x="6577013" y="2470150"/>
            <a:ext cx="171450" cy="171450"/>
            <a:chOff x="690" y="2749"/>
            <a:chExt cx="108" cy="108"/>
          </a:xfrm>
        </p:grpSpPr>
        <p:sp>
          <p:nvSpPr>
            <p:cNvPr id="699527" name="Oval 13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28" name="Line 13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1" name="Group 137"/>
          <p:cNvGrpSpPr>
            <a:grpSpLocks/>
          </p:cNvGrpSpPr>
          <p:nvPr/>
        </p:nvGrpSpPr>
        <p:grpSpPr bwMode="auto">
          <a:xfrm>
            <a:off x="6580188" y="2689225"/>
            <a:ext cx="171450" cy="171450"/>
            <a:chOff x="690" y="2749"/>
            <a:chExt cx="108" cy="108"/>
          </a:xfrm>
        </p:grpSpPr>
        <p:sp>
          <p:nvSpPr>
            <p:cNvPr id="699530" name="Oval 138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31" name="Line 139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2" name="Group 140"/>
          <p:cNvGrpSpPr>
            <a:grpSpLocks/>
          </p:cNvGrpSpPr>
          <p:nvPr/>
        </p:nvGrpSpPr>
        <p:grpSpPr bwMode="auto">
          <a:xfrm>
            <a:off x="6483350" y="2295525"/>
            <a:ext cx="171450" cy="171450"/>
            <a:chOff x="690" y="2749"/>
            <a:chExt cx="108" cy="108"/>
          </a:xfrm>
        </p:grpSpPr>
        <p:sp>
          <p:nvSpPr>
            <p:cNvPr id="699533" name="Oval 141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34" name="Line 142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3" name="Group 143"/>
          <p:cNvGrpSpPr>
            <a:grpSpLocks/>
          </p:cNvGrpSpPr>
          <p:nvPr/>
        </p:nvGrpSpPr>
        <p:grpSpPr bwMode="auto">
          <a:xfrm>
            <a:off x="6316663" y="2903538"/>
            <a:ext cx="171450" cy="171450"/>
            <a:chOff x="690" y="2749"/>
            <a:chExt cx="108" cy="108"/>
          </a:xfrm>
        </p:grpSpPr>
        <p:sp>
          <p:nvSpPr>
            <p:cNvPr id="699536" name="Oval 14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37" name="Line 14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4" name="Group 146"/>
          <p:cNvGrpSpPr>
            <a:grpSpLocks/>
          </p:cNvGrpSpPr>
          <p:nvPr/>
        </p:nvGrpSpPr>
        <p:grpSpPr bwMode="auto">
          <a:xfrm>
            <a:off x="6338888" y="2470150"/>
            <a:ext cx="171450" cy="171450"/>
            <a:chOff x="690" y="2749"/>
            <a:chExt cx="108" cy="108"/>
          </a:xfrm>
        </p:grpSpPr>
        <p:sp>
          <p:nvSpPr>
            <p:cNvPr id="699539" name="Oval 14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0" name="Line 14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5" name="Group 149"/>
          <p:cNvGrpSpPr>
            <a:grpSpLocks/>
          </p:cNvGrpSpPr>
          <p:nvPr/>
        </p:nvGrpSpPr>
        <p:grpSpPr bwMode="auto">
          <a:xfrm>
            <a:off x="6342063" y="2689225"/>
            <a:ext cx="171450" cy="171450"/>
            <a:chOff x="690" y="2749"/>
            <a:chExt cx="108" cy="108"/>
          </a:xfrm>
        </p:grpSpPr>
        <p:sp>
          <p:nvSpPr>
            <p:cNvPr id="699542" name="Oval 150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3" name="Line 151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6" name="Group 152"/>
          <p:cNvGrpSpPr>
            <a:grpSpLocks/>
          </p:cNvGrpSpPr>
          <p:nvPr/>
        </p:nvGrpSpPr>
        <p:grpSpPr bwMode="auto">
          <a:xfrm>
            <a:off x="6089650" y="2905125"/>
            <a:ext cx="171450" cy="171450"/>
            <a:chOff x="690" y="2749"/>
            <a:chExt cx="108" cy="108"/>
          </a:xfrm>
        </p:grpSpPr>
        <p:sp>
          <p:nvSpPr>
            <p:cNvPr id="699545" name="Oval 153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6" name="Line 154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7" name="Group 155"/>
          <p:cNvGrpSpPr>
            <a:grpSpLocks/>
          </p:cNvGrpSpPr>
          <p:nvPr/>
        </p:nvGrpSpPr>
        <p:grpSpPr bwMode="auto">
          <a:xfrm>
            <a:off x="6062663" y="2695575"/>
            <a:ext cx="171450" cy="171450"/>
            <a:chOff x="690" y="2749"/>
            <a:chExt cx="108" cy="108"/>
          </a:xfrm>
        </p:grpSpPr>
        <p:sp>
          <p:nvSpPr>
            <p:cNvPr id="699548" name="Oval 156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49" name="Line 157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8" name="Group 158"/>
          <p:cNvGrpSpPr>
            <a:grpSpLocks/>
          </p:cNvGrpSpPr>
          <p:nvPr/>
        </p:nvGrpSpPr>
        <p:grpSpPr bwMode="auto">
          <a:xfrm>
            <a:off x="5845175" y="2697163"/>
            <a:ext cx="171450" cy="171450"/>
            <a:chOff x="690" y="2749"/>
            <a:chExt cx="108" cy="108"/>
          </a:xfrm>
        </p:grpSpPr>
        <p:sp>
          <p:nvSpPr>
            <p:cNvPr id="699551" name="Oval 15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52" name="Line 16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69" name="Group 161"/>
          <p:cNvGrpSpPr>
            <a:grpSpLocks/>
          </p:cNvGrpSpPr>
          <p:nvPr/>
        </p:nvGrpSpPr>
        <p:grpSpPr bwMode="auto">
          <a:xfrm>
            <a:off x="5659438" y="2809875"/>
            <a:ext cx="171450" cy="171450"/>
            <a:chOff x="690" y="2749"/>
            <a:chExt cx="108" cy="108"/>
          </a:xfrm>
        </p:grpSpPr>
        <p:sp>
          <p:nvSpPr>
            <p:cNvPr id="699554" name="Oval 162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55" name="Line 163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99570" name="Group 164"/>
          <p:cNvGrpSpPr>
            <a:grpSpLocks/>
          </p:cNvGrpSpPr>
          <p:nvPr/>
        </p:nvGrpSpPr>
        <p:grpSpPr bwMode="auto">
          <a:xfrm>
            <a:off x="5640388" y="3065463"/>
            <a:ext cx="171450" cy="171450"/>
            <a:chOff x="690" y="2749"/>
            <a:chExt cx="108" cy="108"/>
          </a:xfrm>
        </p:grpSpPr>
        <p:sp>
          <p:nvSpPr>
            <p:cNvPr id="699557" name="Oval 165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9558" name="Line 166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7" name="Rectangle 118"/>
          <p:cNvSpPr txBox="1">
            <a:spLocks noChangeArrowheads="1"/>
          </p:cNvSpPr>
          <p:nvPr/>
        </p:nvSpPr>
        <p:spPr bwMode="auto">
          <a:xfrm>
            <a:off x="685800" y="533400"/>
            <a:ext cx="7772400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Topic 5: Electricity and magnetism</a:t>
            </a:r>
            <a:br>
              <a:rPr kumimoji="0" lang="en-US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5.3 – Electric cells</a:t>
            </a:r>
            <a:endParaRPr kumimoji="0" lang="en-US" alt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8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169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9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9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534" name="Rectangle 46"/>
          <p:cNvSpPr>
            <a:spLocks noChangeArrowheads="1"/>
          </p:cNvSpPr>
          <p:nvPr/>
        </p:nvSpPr>
        <p:spPr bwMode="auto">
          <a:xfrm>
            <a:off x="685800" y="1988456"/>
            <a:ext cx="7772400" cy="486954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dirty="0"/>
              <a:t>PRACTICE: Consider </a:t>
            </a:r>
            <a:r>
              <a:rPr lang="en-US" dirty="0" smtClean="0"/>
              <a:t>electrons                                             at points </a:t>
            </a:r>
            <a:r>
              <a:rPr lang="en-US" dirty="0"/>
              <a:t>A </a:t>
            </a:r>
            <a:r>
              <a:rPr lang="en-US" dirty="0" smtClean="0"/>
              <a:t>and B</a:t>
            </a:r>
            <a:r>
              <a:rPr lang="en-US" dirty="0"/>
              <a:t>. Which one </a:t>
            </a:r>
            <a:r>
              <a:rPr lang="en-US" dirty="0" smtClean="0"/>
              <a:t>has                                        more potential  energy?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SOLUTION: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The electron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B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has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already                                           traveled through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the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circuit and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is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returning to the cell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so it can do no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more work on the bulb.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The electron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still has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the full                                         circuit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to travel and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can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thus still do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 work on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the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bulb.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Thus the electron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has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more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potential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energy.</a:t>
            </a:r>
          </a:p>
        </p:txBody>
      </p:sp>
      <p:sp>
        <p:nvSpPr>
          <p:cNvPr id="703490" name="Rectangle 2"/>
          <p:cNvSpPr>
            <a:spLocks noChangeArrowheads="1"/>
          </p:cNvSpPr>
          <p:nvPr/>
        </p:nvSpPr>
        <p:spPr bwMode="auto">
          <a:xfrm>
            <a:off x="685800" y="1549399"/>
            <a:ext cx="7772400" cy="453571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electric potential energy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703492" name="Freeform 4"/>
          <p:cNvSpPr>
            <a:spLocks/>
          </p:cNvSpPr>
          <p:nvPr/>
        </p:nvSpPr>
        <p:spPr bwMode="auto">
          <a:xfrm>
            <a:off x="6402388" y="227965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3493" name="Freeform 5"/>
          <p:cNvSpPr>
            <a:spLocks/>
          </p:cNvSpPr>
          <p:nvPr/>
        </p:nvSpPr>
        <p:spPr bwMode="auto">
          <a:xfrm>
            <a:off x="6388100" y="22653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3494" name="Freeform 6"/>
          <p:cNvSpPr>
            <a:spLocks/>
          </p:cNvSpPr>
          <p:nvPr/>
        </p:nvSpPr>
        <p:spPr bwMode="auto">
          <a:xfrm>
            <a:off x="6402388" y="22780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3495" name="Freeform 7"/>
          <p:cNvSpPr>
            <a:spLocks/>
          </p:cNvSpPr>
          <p:nvPr/>
        </p:nvSpPr>
        <p:spPr bwMode="auto">
          <a:xfrm>
            <a:off x="6399213" y="224472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618413" y="2663825"/>
            <a:ext cx="1143000" cy="165100"/>
            <a:chOff x="2068" y="3283"/>
            <a:chExt cx="720" cy="104"/>
          </a:xfrm>
        </p:grpSpPr>
        <p:sp>
          <p:nvSpPr>
            <p:cNvPr id="703497" name="Rectangle 9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498" name="Rectangle 10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3499" name="Oval 11"/>
          <p:cNvSpPr>
            <a:spLocks noChangeArrowheads="1"/>
          </p:cNvSpPr>
          <p:nvPr/>
        </p:nvSpPr>
        <p:spPr bwMode="auto">
          <a:xfrm>
            <a:off x="6115050" y="187007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0" name="Rectangle 12"/>
          <p:cNvSpPr>
            <a:spLocks noChangeArrowheads="1"/>
          </p:cNvSpPr>
          <p:nvPr/>
        </p:nvSpPr>
        <p:spPr bwMode="auto">
          <a:xfrm>
            <a:off x="6453188" y="404336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1" name="Rectangle 13"/>
          <p:cNvSpPr>
            <a:spLocks noChangeArrowheads="1"/>
          </p:cNvSpPr>
          <p:nvPr/>
        </p:nvSpPr>
        <p:spPr bwMode="auto">
          <a:xfrm>
            <a:off x="7727950" y="404495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2" name="Freeform 14"/>
          <p:cNvSpPr>
            <a:spLocks/>
          </p:cNvSpPr>
          <p:nvPr/>
        </p:nvSpPr>
        <p:spPr bwMode="auto">
          <a:xfrm>
            <a:off x="5783263" y="417195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3503" name="Text Box 15"/>
          <p:cNvSpPr txBox="1">
            <a:spLocks noChangeArrowheads="1"/>
          </p:cNvSpPr>
          <p:nvPr/>
        </p:nvSpPr>
        <p:spPr bwMode="auto">
          <a:xfrm>
            <a:off x="6435725" y="4219575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3504" name="Text Box 16"/>
          <p:cNvSpPr txBox="1">
            <a:spLocks noChangeArrowheads="1"/>
          </p:cNvSpPr>
          <p:nvPr/>
        </p:nvSpPr>
        <p:spPr bwMode="auto">
          <a:xfrm>
            <a:off x="7689850" y="420211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3505" name="Text Box 17"/>
          <p:cNvSpPr txBox="1">
            <a:spLocks noChangeArrowheads="1"/>
          </p:cNvSpPr>
          <p:nvPr/>
        </p:nvSpPr>
        <p:spPr bwMode="auto">
          <a:xfrm>
            <a:off x="7972425" y="4206875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3506" name="Text Box 18"/>
          <p:cNvSpPr txBox="1">
            <a:spLocks noChangeArrowheads="1"/>
          </p:cNvSpPr>
          <p:nvPr/>
        </p:nvSpPr>
        <p:spPr bwMode="auto">
          <a:xfrm>
            <a:off x="6718300" y="422433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3507" name="Text Box 19"/>
          <p:cNvSpPr txBox="1">
            <a:spLocks noChangeArrowheads="1"/>
          </p:cNvSpPr>
          <p:nvPr/>
        </p:nvSpPr>
        <p:spPr bwMode="auto">
          <a:xfrm>
            <a:off x="6689725" y="64325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703510" name="Text Box 22"/>
          <p:cNvSpPr txBox="1">
            <a:spLocks noChangeArrowheads="1"/>
          </p:cNvSpPr>
          <p:nvPr/>
        </p:nvSpPr>
        <p:spPr bwMode="auto">
          <a:xfrm rot="16200000">
            <a:off x="7889082" y="5337968"/>
            <a:ext cx="194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chemical cell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995988" y="2743200"/>
            <a:ext cx="1103312" cy="366713"/>
            <a:chOff x="1166" y="2930"/>
            <a:chExt cx="695" cy="231"/>
          </a:xfrm>
        </p:grpSpPr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703513" name="Rectangle 25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3514" name="Rectangle 26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03515" name="Rectangle 27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16" name="Rectangle 28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17" name="Text Box 29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703518" name="Text Box 30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354888" y="2676525"/>
            <a:ext cx="1312862" cy="419100"/>
            <a:chOff x="1902" y="3291"/>
            <a:chExt cx="827" cy="264"/>
          </a:xfrm>
        </p:grpSpPr>
        <p:sp>
          <p:nvSpPr>
            <p:cNvPr id="703520" name="Rectangle 32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21" name="Rectangle 33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22" name="Rectangle 34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23" name="Rectangle 35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24" name="Rectangle 36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25" name="Oval 37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3526" name="Oval 38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3527" name="Freeform 39"/>
          <p:cNvSpPr>
            <a:spLocks/>
          </p:cNvSpPr>
          <p:nvPr/>
        </p:nvSpPr>
        <p:spPr bwMode="auto">
          <a:xfrm>
            <a:off x="5743575" y="280193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3528" name="Freeform 40"/>
          <p:cNvSpPr>
            <a:spLocks/>
          </p:cNvSpPr>
          <p:nvPr/>
        </p:nvSpPr>
        <p:spPr bwMode="auto">
          <a:xfrm>
            <a:off x="6915150" y="279241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3529" name="Freeform 41"/>
          <p:cNvSpPr>
            <a:spLocks/>
          </p:cNvSpPr>
          <p:nvPr/>
        </p:nvSpPr>
        <p:spPr bwMode="auto">
          <a:xfrm>
            <a:off x="7847013" y="278447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3530" name="Oval 42"/>
          <p:cNvSpPr>
            <a:spLocks noChangeArrowheads="1"/>
          </p:cNvSpPr>
          <p:nvPr/>
        </p:nvSpPr>
        <p:spPr bwMode="auto">
          <a:xfrm>
            <a:off x="6111875" y="1865313"/>
            <a:ext cx="887413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7391427" y="3738563"/>
            <a:ext cx="536577" cy="396875"/>
            <a:chOff x="4656" y="2355"/>
            <a:chExt cx="338" cy="250"/>
          </a:xfrm>
        </p:grpSpPr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4886" y="2442"/>
              <a:ext cx="108" cy="108"/>
              <a:chOff x="690" y="2749"/>
              <a:chExt cx="108" cy="108"/>
            </a:xfrm>
          </p:grpSpPr>
          <p:sp>
            <p:nvSpPr>
              <p:cNvPr id="703532" name="Oval 44"/>
              <p:cNvSpPr>
                <a:spLocks noChangeArrowheads="1"/>
              </p:cNvSpPr>
              <p:nvPr/>
            </p:nvSpPr>
            <p:spPr bwMode="auto">
              <a:xfrm>
                <a:off x="690" y="2749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3533" name="Line 45"/>
              <p:cNvSpPr>
                <a:spLocks noChangeShapeType="1"/>
              </p:cNvSpPr>
              <p:nvPr/>
            </p:nvSpPr>
            <p:spPr bwMode="auto">
              <a:xfrm>
                <a:off x="719" y="2800"/>
                <a:ext cx="5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3535" name="Text Box 47"/>
            <p:cNvSpPr txBox="1">
              <a:spLocks noChangeArrowheads="1"/>
            </p:cNvSpPr>
            <p:nvPr/>
          </p:nvSpPr>
          <p:spPr bwMode="auto">
            <a:xfrm>
              <a:off x="4656" y="2355"/>
              <a:ext cx="2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dirty="0"/>
                <a:t>A</a:t>
              </a:r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6496057" y="3733801"/>
            <a:ext cx="479426" cy="396875"/>
            <a:chOff x="4092" y="2352"/>
            <a:chExt cx="302" cy="250"/>
          </a:xfrm>
        </p:grpSpPr>
        <p:sp>
          <p:nvSpPr>
            <p:cNvPr id="703536" name="Text Box 48"/>
            <p:cNvSpPr txBox="1">
              <a:spLocks noChangeArrowheads="1"/>
            </p:cNvSpPr>
            <p:nvPr/>
          </p:nvSpPr>
          <p:spPr bwMode="auto">
            <a:xfrm>
              <a:off x="4182" y="2352"/>
              <a:ext cx="2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dirty="0"/>
                <a:t>B</a:t>
              </a:r>
            </a:p>
          </p:txBody>
        </p:sp>
        <p:grpSp>
          <p:nvGrpSpPr>
            <p:cNvPr id="9" name="Group 49"/>
            <p:cNvGrpSpPr>
              <a:grpSpLocks/>
            </p:cNvGrpSpPr>
            <p:nvPr/>
          </p:nvGrpSpPr>
          <p:grpSpPr bwMode="auto">
            <a:xfrm>
              <a:off x="4092" y="2435"/>
              <a:ext cx="108" cy="108"/>
              <a:chOff x="690" y="2749"/>
              <a:chExt cx="108" cy="108"/>
            </a:xfrm>
          </p:grpSpPr>
          <p:sp>
            <p:nvSpPr>
              <p:cNvPr id="703538" name="Oval 50"/>
              <p:cNvSpPr>
                <a:spLocks noChangeArrowheads="1"/>
              </p:cNvSpPr>
              <p:nvPr/>
            </p:nvSpPr>
            <p:spPr bwMode="auto">
              <a:xfrm>
                <a:off x="690" y="2749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3539" name="Line 51"/>
              <p:cNvSpPr>
                <a:spLocks noChangeShapeType="1"/>
              </p:cNvSpPr>
              <p:nvPr/>
            </p:nvSpPr>
            <p:spPr bwMode="auto">
              <a:xfrm>
                <a:off x="719" y="2800"/>
                <a:ext cx="5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5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56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57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3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3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3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3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3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3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3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3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3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03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conventional current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Back in the days of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Ben Franklin                                  scientists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understood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that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there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                                      were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two types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of electricity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                                              positive and negative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/>
              <a:t>What they didn’t know </a:t>
            </a:r>
            <a:r>
              <a:rPr lang="en-US" dirty="0" smtClean="0"/>
              <a:t>was which                                         one </a:t>
            </a:r>
            <a:r>
              <a:rPr lang="en-US" dirty="0"/>
              <a:t>was actually </a:t>
            </a:r>
            <a:r>
              <a:rPr lang="en-US" dirty="0" smtClean="0"/>
              <a:t>free to </a:t>
            </a:r>
            <a:r>
              <a:rPr lang="en-US" dirty="0"/>
              <a:t>travel </a:t>
            </a:r>
            <a:r>
              <a:rPr lang="en-US" dirty="0" smtClean="0"/>
              <a:t>                                           through </a:t>
            </a:r>
            <a:r>
              <a:rPr lang="en-US" dirty="0"/>
              <a:t>a circuit.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 influential Ben Franklin 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guessed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wrongly that it was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                                     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positive charge.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Thus, his vision of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our chemical cell                                          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looked like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the one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on the </a:t>
            </a:r>
            <a:r>
              <a:rPr lang="en-US" u="sng" dirty="0">
                <a:solidFill>
                  <a:srgbClr val="000000"/>
                </a:solidFill>
                <a:cs typeface="Times New Roman" pitchFamily="18" charset="0"/>
              </a:rPr>
              <a:t>next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slide.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705540" name="Freeform 4"/>
          <p:cNvSpPr>
            <a:spLocks/>
          </p:cNvSpPr>
          <p:nvPr/>
        </p:nvSpPr>
        <p:spPr bwMode="auto">
          <a:xfrm>
            <a:off x="6402388" y="227965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5541" name="Freeform 5"/>
          <p:cNvSpPr>
            <a:spLocks/>
          </p:cNvSpPr>
          <p:nvPr/>
        </p:nvSpPr>
        <p:spPr bwMode="auto">
          <a:xfrm>
            <a:off x="6388100" y="22653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5542" name="Freeform 6"/>
          <p:cNvSpPr>
            <a:spLocks/>
          </p:cNvSpPr>
          <p:nvPr/>
        </p:nvSpPr>
        <p:spPr bwMode="auto">
          <a:xfrm>
            <a:off x="6402388" y="22780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5543" name="Freeform 7"/>
          <p:cNvSpPr>
            <a:spLocks/>
          </p:cNvSpPr>
          <p:nvPr/>
        </p:nvSpPr>
        <p:spPr bwMode="auto">
          <a:xfrm>
            <a:off x="6399213" y="224472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618413" y="2663825"/>
            <a:ext cx="1143000" cy="165100"/>
            <a:chOff x="2068" y="3283"/>
            <a:chExt cx="720" cy="104"/>
          </a:xfrm>
        </p:grpSpPr>
        <p:sp>
          <p:nvSpPr>
            <p:cNvPr id="705545" name="Rectangle 9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46" name="Rectangle 10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5547" name="Oval 11"/>
          <p:cNvSpPr>
            <a:spLocks noChangeArrowheads="1"/>
          </p:cNvSpPr>
          <p:nvPr/>
        </p:nvSpPr>
        <p:spPr bwMode="auto">
          <a:xfrm>
            <a:off x="6115050" y="187007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48" name="Rectangle 12"/>
          <p:cNvSpPr>
            <a:spLocks noChangeArrowheads="1"/>
          </p:cNvSpPr>
          <p:nvPr/>
        </p:nvSpPr>
        <p:spPr bwMode="auto">
          <a:xfrm>
            <a:off x="6453188" y="404336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49" name="Rectangle 13"/>
          <p:cNvSpPr>
            <a:spLocks noChangeArrowheads="1"/>
          </p:cNvSpPr>
          <p:nvPr/>
        </p:nvSpPr>
        <p:spPr bwMode="auto">
          <a:xfrm>
            <a:off x="7727950" y="404495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0" name="Freeform 14"/>
          <p:cNvSpPr>
            <a:spLocks/>
          </p:cNvSpPr>
          <p:nvPr/>
        </p:nvSpPr>
        <p:spPr bwMode="auto">
          <a:xfrm>
            <a:off x="5783263" y="417195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5551" name="Text Box 15"/>
          <p:cNvSpPr txBox="1">
            <a:spLocks noChangeArrowheads="1"/>
          </p:cNvSpPr>
          <p:nvPr/>
        </p:nvSpPr>
        <p:spPr bwMode="auto">
          <a:xfrm>
            <a:off x="6435725" y="4219575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5552" name="Text Box 16"/>
          <p:cNvSpPr txBox="1">
            <a:spLocks noChangeArrowheads="1"/>
          </p:cNvSpPr>
          <p:nvPr/>
        </p:nvSpPr>
        <p:spPr bwMode="auto">
          <a:xfrm>
            <a:off x="7689850" y="420211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5553" name="Text Box 17"/>
          <p:cNvSpPr txBox="1">
            <a:spLocks noChangeArrowheads="1"/>
          </p:cNvSpPr>
          <p:nvPr/>
        </p:nvSpPr>
        <p:spPr bwMode="auto">
          <a:xfrm>
            <a:off x="7972425" y="4206875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5554" name="Text Box 18"/>
          <p:cNvSpPr txBox="1">
            <a:spLocks noChangeArrowheads="1"/>
          </p:cNvSpPr>
          <p:nvPr/>
        </p:nvSpPr>
        <p:spPr bwMode="auto">
          <a:xfrm>
            <a:off x="6718300" y="422433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5555" name="Text Box 19"/>
          <p:cNvSpPr txBox="1">
            <a:spLocks noChangeArrowheads="1"/>
          </p:cNvSpPr>
          <p:nvPr/>
        </p:nvSpPr>
        <p:spPr bwMode="auto">
          <a:xfrm>
            <a:off x="6689725" y="64325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705558" name="Text Box 22"/>
          <p:cNvSpPr txBox="1">
            <a:spLocks noChangeArrowheads="1"/>
          </p:cNvSpPr>
          <p:nvPr/>
        </p:nvSpPr>
        <p:spPr bwMode="auto">
          <a:xfrm rot="16200000">
            <a:off x="7889082" y="5337968"/>
            <a:ext cx="194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chemical cell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995988" y="2743200"/>
            <a:ext cx="1103312" cy="366713"/>
            <a:chOff x="1166" y="2930"/>
            <a:chExt cx="695" cy="231"/>
          </a:xfrm>
        </p:grpSpPr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705561" name="Rectangle 25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5562" name="Rectangle 26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05563" name="Rectangle 27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64" name="Rectangle 28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65" name="Text Box 29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705566" name="Text Box 30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354888" y="2676525"/>
            <a:ext cx="1312862" cy="419100"/>
            <a:chOff x="1902" y="3291"/>
            <a:chExt cx="827" cy="264"/>
          </a:xfrm>
        </p:grpSpPr>
        <p:sp>
          <p:nvSpPr>
            <p:cNvPr id="705568" name="Rectangle 32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69" name="Rectangle 33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70" name="Rectangle 34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71" name="Rectangle 35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72" name="Rectangle 36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73" name="Oval 37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74" name="Oval 38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5575" name="Freeform 39"/>
          <p:cNvSpPr>
            <a:spLocks/>
          </p:cNvSpPr>
          <p:nvPr/>
        </p:nvSpPr>
        <p:spPr bwMode="auto">
          <a:xfrm>
            <a:off x="5743575" y="280193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5576" name="Freeform 40"/>
          <p:cNvSpPr>
            <a:spLocks/>
          </p:cNvSpPr>
          <p:nvPr/>
        </p:nvSpPr>
        <p:spPr bwMode="auto">
          <a:xfrm>
            <a:off x="6915150" y="279241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5577" name="Freeform 41"/>
          <p:cNvSpPr>
            <a:spLocks/>
          </p:cNvSpPr>
          <p:nvPr/>
        </p:nvSpPr>
        <p:spPr bwMode="auto">
          <a:xfrm>
            <a:off x="7847013" y="278447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5578" name="Oval 42"/>
          <p:cNvSpPr>
            <a:spLocks noChangeArrowheads="1"/>
          </p:cNvSpPr>
          <p:nvPr/>
        </p:nvSpPr>
        <p:spPr bwMode="auto">
          <a:xfrm>
            <a:off x="6110288" y="186531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7769225" y="4210050"/>
            <a:ext cx="171450" cy="171450"/>
            <a:chOff x="690" y="2749"/>
            <a:chExt cx="108" cy="108"/>
          </a:xfrm>
        </p:grpSpPr>
        <p:sp>
          <p:nvSpPr>
            <p:cNvPr id="705580" name="Oval 4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5581" name="Line 4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05583" name="Picture 47" descr="franklin"/>
          <p:cNvPicPr>
            <a:picLocks noChangeAspect="1" noChangeArrowheads="1"/>
          </p:cNvPicPr>
          <p:nvPr/>
        </p:nvPicPr>
        <p:blipFill>
          <a:blip r:embed="rId5" cstate="print"/>
          <a:srcRect r="14931"/>
          <a:stretch>
            <a:fillRect/>
          </a:stretch>
        </p:blipFill>
        <p:spPr bwMode="auto">
          <a:xfrm>
            <a:off x="6991350" y="72574"/>
            <a:ext cx="1930346" cy="18904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8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2.22222E-6 -0.11273 L 0.11076 -0.11273 L 0.11076 -0.21759 L 0.07743 -0.21759 L 0.07743 -0.18727 L 0.05243 -0.18727 L 0.05243 -0.22222 L -0.02136 -0.22222 L -0.02136 -0.18727 L -0.04167 -0.18727 L -0.04167 -0.21759 L -0.10365 -0.21759 L -0.10365 -0.1794 L -0.12969 -0.1794 L -0.12969 -0.2794 L -0.15834 -0.2794 L -0.15834 -0.1794 L -0.18455 -0.1794 L -0.18455 -0.21597 L -0.2309 -0.21597 L -0.2309 -0.11435 L -0.13924 -0.11435 L -0.13924 0.01736 " pathEditMode="relative" rAng="0" ptsTypes="AAAAAAAAAAAAAAAAAAAAAA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-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0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5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5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5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0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0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0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conventional current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707679" name="Rectangle 95"/>
          <p:cNvSpPr>
            <a:spLocks noChangeArrowheads="1"/>
          </p:cNvSpPr>
          <p:nvPr/>
        </p:nvSpPr>
        <p:spPr bwMode="auto">
          <a:xfrm>
            <a:off x="3338059" y="4211638"/>
            <a:ext cx="2525712" cy="2646362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b="1" i="1" dirty="0"/>
              <a:t>FYI</a:t>
            </a:r>
          </a:p>
          <a:p>
            <a:pPr>
              <a:spcBef>
                <a:spcPts val="400"/>
              </a:spcBef>
            </a:pPr>
            <a:r>
              <a:rPr lang="en-US" b="1" dirty="0">
                <a:sym typeface="Symbol" pitchFamily="18" charset="2"/>
              </a:rPr>
              <a:t></a:t>
            </a:r>
            <a:r>
              <a:rPr lang="en-US" dirty="0">
                <a:sym typeface="Symbol" pitchFamily="18" charset="2"/>
              </a:rPr>
              <a:t>Positive charge flow is called </a:t>
            </a:r>
            <a:r>
              <a:rPr lang="en-US" b="1" dirty="0">
                <a:sym typeface="Symbol" pitchFamily="18" charset="2"/>
              </a:rPr>
              <a:t>conventional current</a:t>
            </a:r>
            <a:r>
              <a:rPr lang="en-US" dirty="0">
                <a:sym typeface="Symbol" pitchFamily="18" charset="2"/>
              </a:rPr>
              <a:t> and is still used in circuit analysis.</a:t>
            </a:r>
          </a:p>
        </p:txBody>
      </p:sp>
      <p:sp>
        <p:nvSpPr>
          <p:cNvPr id="707588" name="Freeform 4"/>
          <p:cNvSpPr>
            <a:spLocks/>
          </p:cNvSpPr>
          <p:nvPr/>
        </p:nvSpPr>
        <p:spPr bwMode="auto">
          <a:xfrm>
            <a:off x="6402388" y="230505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589" name="Freeform 5"/>
          <p:cNvSpPr>
            <a:spLocks/>
          </p:cNvSpPr>
          <p:nvPr/>
        </p:nvSpPr>
        <p:spPr bwMode="auto">
          <a:xfrm>
            <a:off x="6388100" y="22907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590" name="Freeform 6"/>
          <p:cNvSpPr>
            <a:spLocks/>
          </p:cNvSpPr>
          <p:nvPr/>
        </p:nvSpPr>
        <p:spPr bwMode="auto">
          <a:xfrm>
            <a:off x="6402388" y="23034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591" name="Freeform 7"/>
          <p:cNvSpPr>
            <a:spLocks/>
          </p:cNvSpPr>
          <p:nvPr/>
        </p:nvSpPr>
        <p:spPr bwMode="auto">
          <a:xfrm>
            <a:off x="6399213" y="227012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618413" y="2689225"/>
            <a:ext cx="1143000" cy="165100"/>
            <a:chOff x="2068" y="3283"/>
            <a:chExt cx="720" cy="104"/>
          </a:xfrm>
        </p:grpSpPr>
        <p:sp>
          <p:nvSpPr>
            <p:cNvPr id="707593" name="Rectangle 9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94" name="Rectangle 10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7595" name="Oval 11"/>
          <p:cNvSpPr>
            <a:spLocks noChangeArrowheads="1"/>
          </p:cNvSpPr>
          <p:nvPr/>
        </p:nvSpPr>
        <p:spPr bwMode="auto">
          <a:xfrm>
            <a:off x="6115050" y="189547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596" name="Rectangle 12"/>
          <p:cNvSpPr>
            <a:spLocks noChangeArrowheads="1"/>
          </p:cNvSpPr>
          <p:nvPr/>
        </p:nvSpPr>
        <p:spPr bwMode="auto">
          <a:xfrm>
            <a:off x="6453188" y="406876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597" name="Rectangle 13"/>
          <p:cNvSpPr>
            <a:spLocks noChangeArrowheads="1"/>
          </p:cNvSpPr>
          <p:nvPr/>
        </p:nvSpPr>
        <p:spPr bwMode="auto">
          <a:xfrm>
            <a:off x="7727950" y="407035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598" name="Freeform 14"/>
          <p:cNvSpPr>
            <a:spLocks/>
          </p:cNvSpPr>
          <p:nvPr/>
        </p:nvSpPr>
        <p:spPr bwMode="auto">
          <a:xfrm>
            <a:off x="5783263" y="419735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599" name="Text Box 15"/>
          <p:cNvSpPr txBox="1">
            <a:spLocks noChangeArrowheads="1"/>
          </p:cNvSpPr>
          <p:nvPr/>
        </p:nvSpPr>
        <p:spPr bwMode="auto">
          <a:xfrm>
            <a:off x="6435725" y="4244975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7600" name="Text Box 16"/>
          <p:cNvSpPr txBox="1">
            <a:spLocks noChangeArrowheads="1"/>
          </p:cNvSpPr>
          <p:nvPr/>
        </p:nvSpPr>
        <p:spPr bwMode="auto">
          <a:xfrm>
            <a:off x="7689850" y="422751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7601" name="Text Box 17"/>
          <p:cNvSpPr txBox="1">
            <a:spLocks noChangeArrowheads="1"/>
          </p:cNvSpPr>
          <p:nvPr/>
        </p:nvSpPr>
        <p:spPr bwMode="auto">
          <a:xfrm>
            <a:off x="7972425" y="4232275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7602" name="Text Box 18"/>
          <p:cNvSpPr txBox="1">
            <a:spLocks noChangeArrowheads="1"/>
          </p:cNvSpPr>
          <p:nvPr/>
        </p:nvSpPr>
        <p:spPr bwMode="auto">
          <a:xfrm>
            <a:off x="6718300" y="424973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7603" name="Text Box 19"/>
          <p:cNvSpPr txBox="1">
            <a:spLocks noChangeArrowheads="1"/>
          </p:cNvSpPr>
          <p:nvPr/>
        </p:nvSpPr>
        <p:spPr bwMode="auto">
          <a:xfrm>
            <a:off x="6689725" y="64579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707606" name="Text Box 22"/>
          <p:cNvSpPr txBox="1">
            <a:spLocks noChangeArrowheads="1"/>
          </p:cNvSpPr>
          <p:nvPr/>
        </p:nvSpPr>
        <p:spPr bwMode="auto">
          <a:xfrm rot="16200000">
            <a:off x="7889082" y="5363368"/>
            <a:ext cx="194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chemical cell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995988" y="2768600"/>
            <a:ext cx="1103312" cy="366713"/>
            <a:chOff x="1166" y="2930"/>
            <a:chExt cx="695" cy="231"/>
          </a:xfrm>
        </p:grpSpPr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707609" name="Rectangle 25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610" name="Rectangle 26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07611" name="Rectangle 27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12" name="Rectangle 28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13" name="Text Box 29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707614" name="Text Box 30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354888" y="2701925"/>
            <a:ext cx="1312862" cy="419100"/>
            <a:chOff x="1902" y="3291"/>
            <a:chExt cx="827" cy="264"/>
          </a:xfrm>
        </p:grpSpPr>
        <p:sp>
          <p:nvSpPr>
            <p:cNvPr id="707616" name="Rectangle 32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17" name="Rectangle 33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18" name="Rectangle 34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19" name="Rectangle 35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20" name="Rectangle 36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21" name="Oval 37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22" name="Oval 38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7623" name="Freeform 39"/>
          <p:cNvSpPr>
            <a:spLocks/>
          </p:cNvSpPr>
          <p:nvPr/>
        </p:nvSpPr>
        <p:spPr bwMode="auto">
          <a:xfrm>
            <a:off x="5743575" y="282733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24" name="Freeform 40"/>
          <p:cNvSpPr>
            <a:spLocks/>
          </p:cNvSpPr>
          <p:nvPr/>
        </p:nvSpPr>
        <p:spPr bwMode="auto">
          <a:xfrm>
            <a:off x="6915150" y="281781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25" name="Freeform 41"/>
          <p:cNvSpPr>
            <a:spLocks/>
          </p:cNvSpPr>
          <p:nvPr/>
        </p:nvSpPr>
        <p:spPr bwMode="auto">
          <a:xfrm>
            <a:off x="7847013" y="280987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26" name="Oval 42"/>
          <p:cNvSpPr>
            <a:spLocks noChangeArrowheads="1"/>
          </p:cNvSpPr>
          <p:nvPr/>
        </p:nvSpPr>
        <p:spPr bwMode="auto">
          <a:xfrm>
            <a:off x="6110288" y="189071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7769225" y="4235450"/>
            <a:ext cx="171450" cy="171450"/>
            <a:chOff x="690" y="2749"/>
            <a:chExt cx="108" cy="108"/>
          </a:xfrm>
        </p:grpSpPr>
        <p:sp>
          <p:nvSpPr>
            <p:cNvPr id="707628" name="Oval 44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29" name="Line 45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31" name="Freeform 47"/>
          <p:cNvSpPr>
            <a:spLocks/>
          </p:cNvSpPr>
          <p:nvPr/>
        </p:nvSpPr>
        <p:spPr bwMode="auto">
          <a:xfrm>
            <a:off x="1050925" y="228600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32" name="Freeform 48"/>
          <p:cNvSpPr>
            <a:spLocks/>
          </p:cNvSpPr>
          <p:nvPr/>
        </p:nvSpPr>
        <p:spPr bwMode="auto">
          <a:xfrm>
            <a:off x="1036638" y="227171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33" name="Freeform 49"/>
          <p:cNvSpPr>
            <a:spLocks/>
          </p:cNvSpPr>
          <p:nvPr/>
        </p:nvSpPr>
        <p:spPr bwMode="auto">
          <a:xfrm>
            <a:off x="1050925" y="228441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34" name="Freeform 50"/>
          <p:cNvSpPr>
            <a:spLocks/>
          </p:cNvSpPr>
          <p:nvPr/>
        </p:nvSpPr>
        <p:spPr bwMode="auto">
          <a:xfrm>
            <a:off x="1047750" y="225107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2266950" y="2670175"/>
            <a:ext cx="1143000" cy="165100"/>
            <a:chOff x="2068" y="3283"/>
            <a:chExt cx="720" cy="104"/>
          </a:xfrm>
        </p:grpSpPr>
        <p:sp>
          <p:nvSpPr>
            <p:cNvPr id="707636" name="Rectangle 52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37" name="Rectangle 53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7638" name="Oval 54"/>
          <p:cNvSpPr>
            <a:spLocks noChangeArrowheads="1"/>
          </p:cNvSpPr>
          <p:nvPr/>
        </p:nvSpPr>
        <p:spPr bwMode="auto">
          <a:xfrm>
            <a:off x="763588" y="1876425"/>
            <a:ext cx="887412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39" name="Rectangle 55"/>
          <p:cNvSpPr>
            <a:spLocks noChangeArrowheads="1"/>
          </p:cNvSpPr>
          <p:nvPr/>
        </p:nvSpPr>
        <p:spPr bwMode="auto">
          <a:xfrm>
            <a:off x="1101725" y="4049713"/>
            <a:ext cx="261938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40" name="Rectangle 56"/>
          <p:cNvSpPr>
            <a:spLocks noChangeArrowheads="1"/>
          </p:cNvSpPr>
          <p:nvPr/>
        </p:nvSpPr>
        <p:spPr bwMode="auto">
          <a:xfrm>
            <a:off x="2376488" y="4051300"/>
            <a:ext cx="261937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41" name="Freeform 57"/>
          <p:cNvSpPr>
            <a:spLocks/>
          </p:cNvSpPr>
          <p:nvPr/>
        </p:nvSpPr>
        <p:spPr bwMode="auto">
          <a:xfrm>
            <a:off x="431800" y="417830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42" name="Text Box 58"/>
          <p:cNvSpPr txBox="1">
            <a:spLocks noChangeArrowheads="1"/>
          </p:cNvSpPr>
          <p:nvPr/>
        </p:nvSpPr>
        <p:spPr bwMode="auto">
          <a:xfrm>
            <a:off x="2649538" y="4235450"/>
            <a:ext cx="280987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7643" name="Text Box 59"/>
          <p:cNvSpPr txBox="1">
            <a:spLocks noChangeArrowheads="1"/>
          </p:cNvSpPr>
          <p:nvPr/>
        </p:nvSpPr>
        <p:spPr bwMode="auto">
          <a:xfrm>
            <a:off x="1404938" y="4210050"/>
            <a:ext cx="280987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7644" name="Text Box 60"/>
          <p:cNvSpPr txBox="1">
            <a:spLocks noChangeArrowheads="1"/>
          </p:cNvSpPr>
          <p:nvPr/>
        </p:nvSpPr>
        <p:spPr bwMode="auto">
          <a:xfrm>
            <a:off x="1074738" y="4195763"/>
            <a:ext cx="280987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7645" name="Text Box 61"/>
          <p:cNvSpPr txBox="1">
            <a:spLocks noChangeArrowheads="1"/>
          </p:cNvSpPr>
          <p:nvPr/>
        </p:nvSpPr>
        <p:spPr bwMode="auto">
          <a:xfrm>
            <a:off x="2352675" y="423068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7646" name="Text Box 62"/>
          <p:cNvSpPr txBox="1">
            <a:spLocks noChangeArrowheads="1"/>
          </p:cNvSpPr>
          <p:nvPr/>
        </p:nvSpPr>
        <p:spPr bwMode="auto">
          <a:xfrm>
            <a:off x="1338263" y="64389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707649" name="Text Box 65"/>
          <p:cNvSpPr txBox="1">
            <a:spLocks noChangeArrowheads="1"/>
          </p:cNvSpPr>
          <p:nvPr/>
        </p:nvSpPr>
        <p:spPr bwMode="auto">
          <a:xfrm rot="16200000">
            <a:off x="-1154906" y="5336381"/>
            <a:ext cx="2676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>
                <a:latin typeface="Arial" charset="0"/>
              </a:rPr>
              <a:t>Franklin’s chemical cell</a:t>
            </a:r>
          </a:p>
        </p:txBody>
      </p: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644525" y="2749550"/>
            <a:ext cx="1103313" cy="366713"/>
            <a:chOff x="1166" y="2930"/>
            <a:chExt cx="695" cy="231"/>
          </a:xfrm>
        </p:grpSpPr>
        <p:grpSp>
          <p:nvGrpSpPr>
            <p:cNvPr id="9" name="Group 67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707652" name="Rectangle 68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653" name="Rectangle 69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07654" name="Rectangle 70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55" name="Rectangle 71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56" name="Text Box 72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707657" name="Text Box 73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2003425" y="2682875"/>
            <a:ext cx="1312863" cy="419100"/>
            <a:chOff x="1902" y="3291"/>
            <a:chExt cx="827" cy="264"/>
          </a:xfrm>
        </p:grpSpPr>
        <p:sp>
          <p:nvSpPr>
            <p:cNvPr id="707659" name="Rectangle 75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0" name="Rectangle 76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1" name="Rectangle 77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2" name="Rectangle 78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3" name="Rectangle 79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4" name="Oval 80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5" name="Oval 81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7666" name="Freeform 82"/>
          <p:cNvSpPr>
            <a:spLocks/>
          </p:cNvSpPr>
          <p:nvPr/>
        </p:nvSpPr>
        <p:spPr bwMode="auto">
          <a:xfrm>
            <a:off x="392113" y="2808288"/>
            <a:ext cx="833437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67" name="Freeform 83"/>
          <p:cNvSpPr>
            <a:spLocks/>
          </p:cNvSpPr>
          <p:nvPr/>
        </p:nvSpPr>
        <p:spPr bwMode="auto">
          <a:xfrm>
            <a:off x="1563688" y="2798763"/>
            <a:ext cx="566737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68" name="Freeform 84"/>
          <p:cNvSpPr>
            <a:spLocks/>
          </p:cNvSpPr>
          <p:nvPr/>
        </p:nvSpPr>
        <p:spPr bwMode="auto">
          <a:xfrm>
            <a:off x="2495550" y="279082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669" name="Oval 85"/>
          <p:cNvSpPr>
            <a:spLocks noChangeArrowheads="1"/>
          </p:cNvSpPr>
          <p:nvPr/>
        </p:nvSpPr>
        <p:spPr bwMode="auto">
          <a:xfrm>
            <a:off x="758825" y="1871663"/>
            <a:ext cx="887413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90"/>
          <p:cNvGrpSpPr>
            <a:grpSpLocks/>
          </p:cNvGrpSpPr>
          <p:nvPr/>
        </p:nvGrpSpPr>
        <p:grpSpPr bwMode="auto">
          <a:xfrm>
            <a:off x="1138238" y="4217988"/>
            <a:ext cx="171450" cy="171450"/>
            <a:chOff x="1761" y="2415"/>
            <a:chExt cx="108" cy="108"/>
          </a:xfrm>
        </p:grpSpPr>
        <p:sp>
          <p:nvSpPr>
            <p:cNvPr id="707671" name="Oval 87"/>
            <p:cNvSpPr>
              <a:spLocks noChangeArrowheads="1"/>
            </p:cNvSpPr>
            <p:nvPr/>
          </p:nvSpPr>
          <p:spPr bwMode="auto">
            <a:xfrm>
              <a:off x="1761" y="2415"/>
              <a:ext cx="108" cy="108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72" name="Line 88"/>
            <p:cNvSpPr>
              <a:spLocks noChangeShapeType="1"/>
            </p:cNvSpPr>
            <p:nvPr/>
          </p:nvSpPr>
          <p:spPr bwMode="auto">
            <a:xfrm>
              <a:off x="1790" y="2466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7673" name="Line 89"/>
            <p:cNvSpPr>
              <a:spLocks noChangeShapeType="1"/>
            </p:cNvSpPr>
            <p:nvPr/>
          </p:nvSpPr>
          <p:spPr bwMode="auto">
            <a:xfrm>
              <a:off x="1814" y="2436"/>
              <a:ext cx="0" cy="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675" name="Text Box 91"/>
          <p:cNvSpPr txBox="1">
            <a:spLocks noChangeArrowheads="1"/>
          </p:cNvSpPr>
          <p:nvPr/>
        </p:nvSpPr>
        <p:spPr bwMode="auto">
          <a:xfrm rot="16200000">
            <a:off x="5230813" y="5154613"/>
            <a:ext cx="2005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>
                <a:solidFill>
                  <a:srgbClr val="FF0000"/>
                </a:solidFill>
                <a:latin typeface="Arial" charset="0"/>
              </a:rPr>
              <a:t>less negative</a:t>
            </a:r>
          </a:p>
        </p:txBody>
      </p:sp>
      <p:sp>
        <p:nvSpPr>
          <p:cNvPr id="707676" name="Text Box 92"/>
          <p:cNvSpPr txBox="1">
            <a:spLocks noChangeArrowheads="1"/>
          </p:cNvSpPr>
          <p:nvPr/>
        </p:nvSpPr>
        <p:spPr bwMode="auto">
          <a:xfrm rot="16200000">
            <a:off x="-76200" y="5165725"/>
            <a:ext cx="20050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>
                <a:solidFill>
                  <a:srgbClr val="FF0000"/>
                </a:solidFill>
                <a:latin typeface="Arial" charset="0"/>
              </a:rPr>
              <a:t>= more positive</a:t>
            </a:r>
          </a:p>
        </p:txBody>
      </p:sp>
      <p:sp>
        <p:nvSpPr>
          <p:cNvPr id="707677" name="Text Box 93"/>
          <p:cNvSpPr txBox="1">
            <a:spLocks noChangeArrowheads="1"/>
          </p:cNvSpPr>
          <p:nvPr/>
        </p:nvSpPr>
        <p:spPr bwMode="auto">
          <a:xfrm rot="16200000">
            <a:off x="6510338" y="5145088"/>
            <a:ext cx="2005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>
                <a:solidFill>
                  <a:schemeClr val="accent2"/>
                </a:solidFill>
                <a:latin typeface="Arial" charset="0"/>
              </a:rPr>
              <a:t>more negative</a:t>
            </a:r>
          </a:p>
        </p:txBody>
      </p:sp>
      <p:sp>
        <p:nvSpPr>
          <p:cNvPr id="707678" name="Text Box 94"/>
          <p:cNvSpPr txBox="1">
            <a:spLocks noChangeArrowheads="1"/>
          </p:cNvSpPr>
          <p:nvPr/>
        </p:nvSpPr>
        <p:spPr bwMode="auto">
          <a:xfrm rot="16200000">
            <a:off x="1203325" y="5156200"/>
            <a:ext cx="20050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>
                <a:solidFill>
                  <a:schemeClr val="accent2"/>
                </a:solidFill>
                <a:latin typeface="Arial" charset="0"/>
              </a:rPr>
              <a:t>= less positive</a:t>
            </a:r>
          </a:p>
        </p:txBody>
      </p:sp>
      <p:sp>
        <p:nvSpPr>
          <p:cNvPr id="96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pic>
        <p:nvPicPr>
          <p:cNvPr id="98" name="Picture 47" descr="franklin"/>
          <p:cNvPicPr>
            <a:picLocks noChangeAspect="1" noChangeArrowheads="1"/>
          </p:cNvPicPr>
          <p:nvPr/>
        </p:nvPicPr>
        <p:blipFill>
          <a:blip r:embed="rId7" cstate="print"/>
          <a:srcRect r="14931"/>
          <a:stretch>
            <a:fillRect/>
          </a:stretch>
        </p:blipFill>
        <p:spPr bwMode="auto">
          <a:xfrm>
            <a:off x="6991350" y="72574"/>
            <a:ext cx="1930346" cy="18904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9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100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  <p:sp>
        <p:nvSpPr>
          <p:cNvPr id="101" name="Text Box 13"/>
          <p:cNvSpPr txBox="1">
            <a:spLocks noChangeArrowheads="1"/>
          </p:cNvSpPr>
          <p:nvPr/>
        </p:nvSpPr>
        <p:spPr bwMode="auto">
          <a:xfrm>
            <a:off x="559022" y="3787091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102" name="Text Box 14"/>
          <p:cNvSpPr txBox="1">
            <a:spLocks noChangeArrowheads="1"/>
          </p:cNvSpPr>
          <p:nvPr/>
        </p:nvSpPr>
        <p:spPr bwMode="auto">
          <a:xfrm>
            <a:off x="2709407" y="3796616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  <p:sp>
        <p:nvSpPr>
          <p:cNvPr id="103" name="Text Box 67"/>
          <p:cNvSpPr txBox="1">
            <a:spLocks noChangeArrowheads="1"/>
          </p:cNvSpPr>
          <p:nvPr/>
        </p:nvSpPr>
        <p:spPr bwMode="auto">
          <a:xfrm>
            <a:off x="3614057" y="2041837"/>
            <a:ext cx="20465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333333"/>
                </a:solidFill>
              </a:rPr>
              <a:t>We will use only  conventional current in this course.</a:t>
            </a:r>
            <a:endParaRPr lang="en-US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2.22222E-6 -0.11273 L 0.11076 -0.11273 L 0.11076 -0.21759 L 0.07743 -0.21759 L 0.07743 -0.18727 L 0.05243 -0.18727 L 0.05243 -0.22222 L -0.02136 -0.22222 L -0.02136 -0.18727 L -0.04167 -0.18727 L -0.04167 -0.21759 L -0.10365 -0.21759 L -0.10365 -0.1794 L -0.12969 -0.1794 L -0.12969 -0.2794 L -0.15834 -0.2794 L -0.15834 -0.1794 L -0.18455 -0.1794 L -0.18455 -0.21597 L -0.2309 -0.21597 L -0.2309 -0.11435 L -0.13924 -0.11435 L -0.13924 0.01736 " pathEditMode="relative" rAng="0" ptsTypes="AAAAAAAAAAAAAAAAAAAAAA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-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07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7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76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7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7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076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7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7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076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7076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7076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07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07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076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07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07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07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7076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707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-1.11111E-6 -0.11759 L -0.0908 -0.11759 L -0.0908 -0.21759 L -0.0434 -0.21759 L -0.0434 -0.18264 L -0.0184 -0.18264 L -0.0184 -0.27894 L 0.0118 -0.27894 L 0.0118 -0.18264 L 0.0368 -0.18264 L 0.0368 -0.21945 L 0.10139 -0.21945 L 0.10139 -0.18611 L 0.12101 -0.18611 L 0.12101 -0.22454 L 0.1934 -0.22454 L 0.1934 -0.18611 L 0.21701 -0.18611 L 0.21701 -0.22107 L 0.25139 -0.22107 L 0.25139 -0.11597 L 0.13941 -0.11597 L 0.13941 0.00509 " pathEditMode="relative" ptsTypes="AAAAAAAAAAAAAAAAAAAAAAAA">
                                      <p:cBhvr>
                                        <p:cTn id="6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07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07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642" grpId="0"/>
      <p:bldP spid="707643" grpId="0"/>
      <p:bldP spid="707644" grpId="0"/>
      <p:bldP spid="707645" grpId="0"/>
      <p:bldP spid="707649" grpId="0"/>
      <p:bldP spid="707675" grpId="0"/>
      <p:bldP spid="707676" grpId="0"/>
      <p:bldP spid="707677" grpId="0"/>
      <p:bldP spid="707678" grpId="0"/>
      <p:bldP spid="101" grpId="0"/>
      <p:bldP spid="102" grpId="0"/>
      <p:bldP spid="10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ChangeArrowheads="1"/>
          </p:cNvSpPr>
          <p:nvPr/>
        </p:nvSpPr>
        <p:spPr bwMode="auto">
          <a:xfrm>
            <a:off x="685800" y="1931988"/>
            <a:ext cx="7772400" cy="4926012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dirty="0"/>
              <a:t>PRACTICE: Consider positive </a:t>
            </a:r>
            <a:r>
              <a:rPr lang="en-US" dirty="0" smtClean="0"/>
              <a:t>charges                                   at </a:t>
            </a:r>
            <a:r>
              <a:rPr lang="en-US" dirty="0"/>
              <a:t>points A and B. </a:t>
            </a:r>
            <a:r>
              <a:rPr lang="en-US" dirty="0" smtClean="0"/>
              <a:t> Which </a:t>
            </a:r>
            <a:r>
              <a:rPr lang="en-US" dirty="0"/>
              <a:t>one has </a:t>
            </a:r>
            <a:r>
              <a:rPr lang="en-US" dirty="0" smtClean="0"/>
              <a:t>                                       more potential energy?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SOLUTION: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The charge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B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has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already                                          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traveled through the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circuit and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is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returning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to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the battery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so it can do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       no more work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on the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bulb.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The charge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still has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the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full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circuit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to travel and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can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thus still do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       work on the bulb.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Thus the positive charge at 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A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has                                       more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potential energy.</a:t>
            </a:r>
          </a:p>
        </p:txBody>
      </p:sp>
      <p:sp>
        <p:nvSpPr>
          <p:cNvPr id="709635" name="Rectangle 3"/>
          <p:cNvSpPr>
            <a:spLocks noChangeArrowheads="1"/>
          </p:cNvSpPr>
          <p:nvPr/>
        </p:nvSpPr>
        <p:spPr bwMode="auto">
          <a:xfrm>
            <a:off x="685800" y="1549399"/>
            <a:ext cx="7772400" cy="410029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electric potential energy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709686" name="Freeform 54"/>
          <p:cNvSpPr>
            <a:spLocks/>
          </p:cNvSpPr>
          <p:nvPr/>
        </p:nvSpPr>
        <p:spPr bwMode="auto">
          <a:xfrm>
            <a:off x="6402388" y="228600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9687" name="Freeform 55"/>
          <p:cNvSpPr>
            <a:spLocks/>
          </p:cNvSpPr>
          <p:nvPr/>
        </p:nvSpPr>
        <p:spPr bwMode="auto">
          <a:xfrm>
            <a:off x="6388100" y="227171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9688" name="Freeform 56"/>
          <p:cNvSpPr>
            <a:spLocks/>
          </p:cNvSpPr>
          <p:nvPr/>
        </p:nvSpPr>
        <p:spPr bwMode="auto">
          <a:xfrm>
            <a:off x="6402388" y="228441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9689" name="Freeform 57"/>
          <p:cNvSpPr>
            <a:spLocks/>
          </p:cNvSpPr>
          <p:nvPr/>
        </p:nvSpPr>
        <p:spPr bwMode="auto">
          <a:xfrm>
            <a:off x="6399213" y="225107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7618413" y="2670175"/>
            <a:ext cx="1143000" cy="165100"/>
            <a:chOff x="2068" y="3283"/>
            <a:chExt cx="720" cy="104"/>
          </a:xfrm>
        </p:grpSpPr>
        <p:sp>
          <p:nvSpPr>
            <p:cNvPr id="709691" name="Rectangle 59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692" name="Rectangle 60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9693" name="Oval 61"/>
          <p:cNvSpPr>
            <a:spLocks noChangeArrowheads="1"/>
          </p:cNvSpPr>
          <p:nvPr/>
        </p:nvSpPr>
        <p:spPr bwMode="auto">
          <a:xfrm>
            <a:off x="6115050" y="187642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9694" name="Rectangle 62"/>
          <p:cNvSpPr>
            <a:spLocks noChangeArrowheads="1"/>
          </p:cNvSpPr>
          <p:nvPr/>
        </p:nvSpPr>
        <p:spPr bwMode="auto">
          <a:xfrm>
            <a:off x="6453188" y="404971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9695" name="Rectangle 63"/>
          <p:cNvSpPr>
            <a:spLocks noChangeArrowheads="1"/>
          </p:cNvSpPr>
          <p:nvPr/>
        </p:nvSpPr>
        <p:spPr bwMode="auto">
          <a:xfrm>
            <a:off x="7727950" y="405130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9696" name="Freeform 64"/>
          <p:cNvSpPr>
            <a:spLocks/>
          </p:cNvSpPr>
          <p:nvPr/>
        </p:nvSpPr>
        <p:spPr bwMode="auto">
          <a:xfrm>
            <a:off x="5783263" y="417830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9697" name="Text Box 65"/>
          <p:cNvSpPr txBox="1">
            <a:spLocks noChangeArrowheads="1"/>
          </p:cNvSpPr>
          <p:nvPr/>
        </p:nvSpPr>
        <p:spPr bwMode="auto">
          <a:xfrm>
            <a:off x="8001000" y="4235450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9698" name="Text Box 66"/>
          <p:cNvSpPr txBox="1">
            <a:spLocks noChangeArrowheads="1"/>
          </p:cNvSpPr>
          <p:nvPr/>
        </p:nvSpPr>
        <p:spPr bwMode="auto">
          <a:xfrm>
            <a:off x="6756400" y="4210050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09699" name="Text Box 67"/>
          <p:cNvSpPr txBox="1">
            <a:spLocks noChangeArrowheads="1"/>
          </p:cNvSpPr>
          <p:nvPr/>
        </p:nvSpPr>
        <p:spPr bwMode="auto">
          <a:xfrm>
            <a:off x="6426200" y="419576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9700" name="Text Box 68"/>
          <p:cNvSpPr txBox="1">
            <a:spLocks noChangeArrowheads="1"/>
          </p:cNvSpPr>
          <p:nvPr/>
        </p:nvSpPr>
        <p:spPr bwMode="auto">
          <a:xfrm>
            <a:off x="7704138" y="4230688"/>
            <a:ext cx="280987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09701" name="Text Box 69"/>
          <p:cNvSpPr txBox="1">
            <a:spLocks noChangeArrowheads="1"/>
          </p:cNvSpPr>
          <p:nvPr/>
        </p:nvSpPr>
        <p:spPr bwMode="auto">
          <a:xfrm>
            <a:off x="6689725" y="64389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709704" name="Text Box 72"/>
          <p:cNvSpPr txBox="1">
            <a:spLocks noChangeArrowheads="1"/>
          </p:cNvSpPr>
          <p:nvPr/>
        </p:nvSpPr>
        <p:spPr bwMode="auto">
          <a:xfrm rot="16200000">
            <a:off x="7495381" y="5336382"/>
            <a:ext cx="267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>
                <a:latin typeface="Arial" charset="0"/>
              </a:rPr>
              <a:t>Franklin’s chemical cell</a:t>
            </a:r>
          </a:p>
        </p:txBody>
      </p:sp>
      <p:grpSp>
        <p:nvGrpSpPr>
          <p:cNvPr id="3" name="Group 73"/>
          <p:cNvGrpSpPr>
            <a:grpSpLocks/>
          </p:cNvGrpSpPr>
          <p:nvPr/>
        </p:nvGrpSpPr>
        <p:grpSpPr bwMode="auto">
          <a:xfrm>
            <a:off x="5995988" y="2749550"/>
            <a:ext cx="1103312" cy="366713"/>
            <a:chOff x="1166" y="2930"/>
            <a:chExt cx="695" cy="231"/>
          </a:xfrm>
        </p:grpSpPr>
        <p:grpSp>
          <p:nvGrpSpPr>
            <p:cNvPr id="4" name="Group 74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709707" name="Rectangle 75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9708" name="Rectangle 76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09709" name="Rectangle 77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10" name="Rectangle 78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11" name="Text Box 79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709712" name="Text Box 80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81"/>
          <p:cNvGrpSpPr>
            <a:grpSpLocks/>
          </p:cNvGrpSpPr>
          <p:nvPr/>
        </p:nvGrpSpPr>
        <p:grpSpPr bwMode="auto">
          <a:xfrm>
            <a:off x="7354888" y="2682875"/>
            <a:ext cx="1312862" cy="419100"/>
            <a:chOff x="1902" y="3291"/>
            <a:chExt cx="827" cy="264"/>
          </a:xfrm>
        </p:grpSpPr>
        <p:sp>
          <p:nvSpPr>
            <p:cNvPr id="709714" name="Rectangle 82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15" name="Rectangle 83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16" name="Rectangle 84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17" name="Rectangle 85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18" name="Rectangle 86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19" name="Oval 87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9720" name="Oval 88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9721" name="Freeform 89"/>
          <p:cNvSpPr>
            <a:spLocks/>
          </p:cNvSpPr>
          <p:nvPr/>
        </p:nvSpPr>
        <p:spPr bwMode="auto">
          <a:xfrm>
            <a:off x="5743575" y="280828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9722" name="Freeform 90"/>
          <p:cNvSpPr>
            <a:spLocks/>
          </p:cNvSpPr>
          <p:nvPr/>
        </p:nvSpPr>
        <p:spPr bwMode="auto">
          <a:xfrm>
            <a:off x="6915150" y="279876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9723" name="Freeform 91"/>
          <p:cNvSpPr>
            <a:spLocks/>
          </p:cNvSpPr>
          <p:nvPr/>
        </p:nvSpPr>
        <p:spPr bwMode="auto">
          <a:xfrm>
            <a:off x="7847013" y="279082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9724" name="Oval 92"/>
          <p:cNvSpPr>
            <a:spLocks noChangeArrowheads="1"/>
          </p:cNvSpPr>
          <p:nvPr/>
        </p:nvSpPr>
        <p:spPr bwMode="auto">
          <a:xfrm>
            <a:off x="6110288" y="187166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105"/>
          <p:cNvGrpSpPr>
            <a:grpSpLocks/>
          </p:cNvGrpSpPr>
          <p:nvPr/>
        </p:nvGrpSpPr>
        <p:grpSpPr bwMode="auto">
          <a:xfrm>
            <a:off x="6500827" y="3697288"/>
            <a:ext cx="482601" cy="396875"/>
            <a:chOff x="4095" y="2329"/>
            <a:chExt cx="304" cy="250"/>
          </a:xfrm>
        </p:grpSpPr>
        <p:grpSp>
          <p:nvGrpSpPr>
            <p:cNvPr id="7" name="Group 93"/>
            <p:cNvGrpSpPr>
              <a:grpSpLocks/>
            </p:cNvGrpSpPr>
            <p:nvPr/>
          </p:nvGrpSpPr>
          <p:grpSpPr bwMode="auto">
            <a:xfrm>
              <a:off x="4095" y="2430"/>
              <a:ext cx="108" cy="108"/>
              <a:chOff x="1761" y="2415"/>
              <a:chExt cx="108" cy="108"/>
            </a:xfrm>
          </p:grpSpPr>
          <p:sp>
            <p:nvSpPr>
              <p:cNvPr id="709726" name="Oval 94"/>
              <p:cNvSpPr>
                <a:spLocks noChangeArrowheads="1"/>
              </p:cNvSpPr>
              <p:nvPr/>
            </p:nvSpPr>
            <p:spPr bwMode="auto">
              <a:xfrm>
                <a:off x="1761" y="2415"/>
                <a:ext cx="108" cy="108"/>
              </a:xfrm>
              <a:prstGeom prst="ellipse">
                <a:avLst/>
              </a:prstGeom>
              <a:solidFill>
                <a:srgbClr val="FFCC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9727" name="Line 95"/>
              <p:cNvSpPr>
                <a:spLocks noChangeShapeType="1"/>
              </p:cNvSpPr>
              <p:nvPr/>
            </p:nvSpPr>
            <p:spPr bwMode="auto">
              <a:xfrm>
                <a:off x="1790" y="2466"/>
                <a:ext cx="5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9728" name="Line 96"/>
              <p:cNvSpPr>
                <a:spLocks noChangeShapeType="1"/>
              </p:cNvSpPr>
              <p:nvPr/>
            </p:nvSpPr>
            <p:spPr bwMode="auto">
              <a:xfrm>
                <a:off x="1814" y="2436"/>
                <a:ext cx="0" cy="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9735" name="Text Box 103"/>
            <p:cNvSpPr txBox="1">
              <a:spLocks noChangeArrowheads="1"/>
            </p:cNvSpPr>
            <p:nvPr/>
          </p:nvSpPr>
          <p:spPr bwMode="auto">
            <a:xfrm>
              <a:off x="4187" y="2329"/>
              <a:ext cx="2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dirty="0"/>
                <a:t>A</a:t>
              </a:r>
            </a:p>
          </p:txBody>
        </p:sp>
      </p:grpSp>
      <p:grpSp>
        <p:nvGrpSpPr>
          <p:cNvPr id="8" name="Group 106"/>
          <p:cNvGrpSpPr>
            <a:grpSpLocks/>
          </p:cNvGrpSpPr>
          <p:nvPr/>
        </p:nvGrpSpPr>
        <p:grpSpPr bwMode="auto">
          <a:xfrm>
            <a:off x="7402548" y="3702050"/>
            <a:ext cx="534990" cy="396875"/>
            <a:chOff x="4663" y="2332"/>
            <a:chExt cx="337" cy="250"/>
          </a:xfrm>
        </p:grpSpPr>
        <p:grpSp>
          <p:nvGrpSpPr>
            <p:cNvPr id="9" name="Group 99"/>
            <p:cNvGrpSpPr>
              <a:grpSpLocks/>
            </p:cNvGrpSpPr>
            <p:nvPr/>
          </p:nvGrpSpPr>
          <p:grpSpPr bwMode="auto">
            <a:xfrm>
              <a:off x="4892" y="2424"/>
              <a:ext cx="108" cy="108"/>
              <a:chOff x="1761" y="2415"/>
              <a:chExt cx="108" cy="108"/>
            </a:xfrm>
          </p:grpSpPr>
          <p:sp>
            <p:nvSpPr>
              <p:cNvPr id="709732" name="Oval 100"/>
              <p:cNvSpPr>
                <a:spLocks noChangeArrowheads="1"/>
              </p:cNvSpPr>
              <p:nvPr/>
            </p:nvSpPr>
            <p:spPr bwMode="auto">
              <a:xfrm>
                <a:off x="1761" y="2415"/>
                <a:ext cx="108" cy="108"/>
              </a:xfrm>
              <a:prstGeom prst="ellipse">
                <a:avLst/>
              </a:prstGeom>
              <a:solidFill>
                <a:srgbClr val="FFCC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9733" name="Line 101"/>
              <p:cNvSpPr>
                <a:spLocks noChangeShapeType="1"/>
              </p:cNvSpPr>
              <p:nvPr/>
            </p:nvSpPr>
            <p:spPr bwMode="auto">
              <a:xfrm>
                <a:off x="1790" y="2466"/>
                <a:ext cx="5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9734" name="Line 102"/>
              <p:cNvSpPr>
                <a:spLocks noChangeShapeType="1"/>
              </p:cNvSpPr>
              <p:nvPr/>
            </p:nvSpPr>
            <p:spPr bwMode="auto">
              <a:xfrm>
                <a:off x="1814" y="2436"/>
                <a:ext cx="0" cy="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9736" name="Text Box 104"/>
            <p:cNvSpPr txBox="1">
              <a:spLocks noChangeArrowheads="1"/>
            </p:cNvSpPr>
            <p:nvPr/>
          </p:nvSpPr>
          <p:spPr bwMode="auto">
            <a:xfrm>
              <a:off x="4663" y="2332"/>
              <a:ext cx="2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dirty="0"/>
                <a:t>B</a:t>
              </a:r>
            </a:p>
          </p:txBody>
        </p:sp>
      </p:grpSp>
      <p:sp>
        <p:nvSpPr>
          <p:cNvPr id="57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58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59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097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9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09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9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9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970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93" name="Rectangle 49"/>
          <p:cNvSpPr>
            <a:spLocks noChangeArrowheads="1"/>
          </p:cNvSpPr>
          <p:nvPr/>
        </p:nvSpPr>
        <p:spPr bwMode="auto">
          <a:xfrm>
            <a:off x="682625" y="5878286"/>
            <a:ext cx="5108575" cy="979713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b="1" i="1" dirty="0" smtClean="0"/>
              <a:t>FYI  </a:t>
            </a:r>
            <a:r>
              <a:rPr lang="en-US" b="1" dirty="0" smtClean="0">
                <a:sym typeface="Symbol" pitchFamily="18" charset="2"/>
              </a:rPr>
              <a:t></a:t>
            </a:r>
            <a:r>
              <a:rPr lang="en-US" dirty="0">
                <a:sym typeface="Symbol" pitchFamily="18" charset="2"/>
              </a:rPr>
              <a:t>Electric potential difference </a:t>
            </a:r>
            <a:r>
              <a:rPr lang="en-US" dirty="0" smtClean="0">
                <a:sym typeface="Symbol" pitchFamily="18" charset="2"/>
              </a:rPr>
              <a:t>is </a:t>
            </a:r>
            <a:r>
              <a:rPr lang="en-US" dirty="0">
                <a:sym typeface="Symbol" pitchFamily="18" charset="2"/>
              </a:rPr>
              <a:t>often abbreviated </a:t>
            </a:r>
            <a:r>
              <a:rPr lang="en-US" dirty="0" err="1">
                <a:sym typeface="Symbol" pitchFamily="18" charset="2"/>
              </a:rPr>
              <a:t>p.d</a:t>
            </a:r>
            <a:r>
              <a:rPr lang="en-US" dirty="0">
                <a:sym typeface="Symbol" pitchFamily="18" charset="2"/>
              </a:rPr>
              <a:t>. </a:t>
            </a:r>
          </a:p>
        </p:txBody>
      </p:sp>
      <p:sp>
        <p:nvSpPr>
          <p:cNvPr id="69734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3434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electric potential difference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We define the 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electric potential                                  difference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as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amount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of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work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done in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moving a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positive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charge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q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from a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point of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lower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potential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energy to a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point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of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higher potential energy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 units for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electric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potential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difference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are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volts V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or, as can be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seen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from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formula,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J</a:t>
            </a:r>
            <a:r>
              <a:rPr lang="en-US" baseline="-250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</a:t>
            </a:r>
            <a:r>
              <a:rPr lang="en-US" baseline="300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-1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  <a:endParaRPr lang="en-US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97394" name="Freeform 50"/>
          <p:cNvSpPr>
            <a:spLocks/>
          </p:cNvSpPr>
          <p:nvPr/>
        </p:nvSpPr>
        <p:spPr bwMode="auto">
          <a:xfrm>
            <a:off x="6402388" y="228600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395" name="Freeform 51"/>
          <p:cNvSpPr>
            <a:spLocks/>
          </p:cNvSpPr>
          <p:nvPr/>
        </p:nvSpPr>
        <p:spPr bwMode="auto">
          <a:xfrm>
            <a:off x="6388100" y="227171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396" name="Freeform 52"/>
          <p:cNvSpPr>
            <a:spLocks/>
          </p:cNvSpPr>
          <p:nvPr/>
        </p:nvSpPr>
        <p:spPr bwMode="auto">
          <a:xfrm>
            <a:off x="6402388" y="228441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397" name="Freeform 53"/>
          <p:cNvSpPr>
            <a:spLocks/>
          </p:cNvSpPr>
          <p:nvPr/>
        </p:nvSpPr>
        <p:spPr bwMode="auto">
          <a:xfrm>
            <a:off x="6399213" y="225107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7618413" y="2670175"/>
            <a:ext cx="1143000" cy="165100"/>
            <a:chOff x="2068" y="3283"/>
            <a:chExt cx="720" cy="104"/>
          </a:xfrm>
        </p:grpSpPr>
        <p:sp>
          <p:nvSpPr>
            <p:cNvPr id="697399" name="Rectangle 55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00" name="Rectangle 56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7401" name="Oval 57"/>
          <p:cNvSpPr>
            <a:spLocks noChangeArrowheads="1"/>
          </p:cNvSpPr>
          <p:nvPr/>
        </p:nvSpPr>
        <p:spPr bwMode="auto">
          <a:xfrm>
            <a:off x="6115050" y="187642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402" name="Rectangle 58"/>
          <p:cNvSpPr>
            <a:spLocks noChangeArrowheads="1"/>
          </p:cNvSpPr>
          <p:nvPr/>
        </p:nvSpPr>
        <p:spPr bwMode="auto">
          <a:xfrm>
            <a:off x="6453188" y="404971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403" name="Rectangle 59"/>
          <p:cNvSpPr>
            <a:spLocks noChangeArrowheads="1"/>
          </p:cNvSpPr>
          <p:nvPr/>
        </p:nvSpPr>
        <p:spPr bwMode="auto">
          <a:xfrm>
            <a:off x="7727950" y="405130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404" name="Freeform 60"/>
          <p:cNvSpPr>
            <a:spLocks/>
          </p:cNvSpPr>
          <p:nvPr/>
        </p:nvSpPr>
        <p:spPr bwMode="auto">
          <a:xfrm>
            <a:off x="5783263" y="417830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405" name="Text Box 61"/>
          <p:cNvSpPr txBox="1">
            <a:spLocks noChangeArrowheads="1"/>
          </p:cNvSpPr>
          <p:nvPr/>
        </p:nvSpPr>
        <p:spPr bwMode="auto">
          <a:xfrm>
            <a:off x="8001000" y="4235450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7406" name="Text Box 62"/>
          <p:cNvSpPr txBox="1">
            <a:spLocks noChangeArrowheads="1"/>
          </p:cNvSpPr>
          <p:nvPr/>
        </p:nvSpPr>
        <p:spPr bwMode="auto">
          <a:xfrm>
            <a:off x="6756400" y="4210050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7407" name="Text Box 63"/>
          <p:cNvSpPr txBox="1">
            <a:spLocks noChangeArrowheads="1"/>
          </p:cNvSpPr>
          <p:nvPr/>
        </p:nvSpPr>
        <p:spPr bwMode="auto">
          <a:xfrm>
            <a:off x="6426200" y="419576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7408" name="Text Box 64"/>
          <p:cNvSpPr txBox="1">
            <a:spLocks noChangeArrowheads="1"/>
          </p:cNvSpPr>
          <p:nvPr/>
        </p:nvSpPr>
        <p:spPr bwMode="auto">
          <a:xfrm>
            <a:off x="7704138" y="4230688"/>
            <a:ext cx="280987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7409" name="Text Box 65"/>
          <p:cNvSpPr txBox="1">
            <a:spLocks noChangeArrowheads="1"/>
          </p:cNvSpPr>
          <p:nvPr/>
        </p:nvSpPr>
        <p:spPr bwMode="auto">
          <a:xfrm>
            <a:off x="6689725" y="64389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5995988" y="2749550"/>
            <a:ext cx="1103312" cy="366713"/>
            <a:chOff x="1166" y="2930"/>
            <a:chExt cx="695" cy="231"/>
          </a:xfrm>
        </p:grpSpPr>
        <p:grpSp>
          <p:nvGrpSpPr>
            <p:cNvPr id="4" name="Group 70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697415" name="Rectangle 71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7416" name="Rectangle 72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7417" name="Rectangle 73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18" name="Rectangle 74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19" name="Text Box 75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697420" name="Text Box 76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77"/>
          <p:cNvGrpSpPr>
            <a:grpSpLocks/>
          </p:cNvGrpSpPr>
          <p:nvPr/>
        </p:nvGrpSpPr>
        <p:grpSpPr bwMode="auto">
          <a:xfrm>
            <a:off x="7354888" y="2682875"/>
            <a:ext cx="1312862" cy="419100"/>
            <a:chOff x="1902" y="3291"/>
            <a:chExt cx="827" cy="264"/>
          </a:xfrm>
        </p:grpSpPr>
        <p:sp>
          <p:nvSpPr>
            <p:cNvPr id="697422" name="Rectangle 78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23" name="Rectangle 79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24" name="Rectangle 80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25" name="Rectangle 81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26" name="Rectangle 82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27" name="Oval 83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28" name="Oval 84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7429" name="Freeform 85"/>
          <p:cNvSpPr>
            <a:spLocks/>
          </p:cNvSpPr>
          <p:nvPr/>
        </p:nvSpPr>
        <p:spPr bwMode="auto">
          <a:xfrm>
            <a:off x="5743575" y="280828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430" name="Freeform 86"/>
          <p:cNvSpPr>
            <a:spLocks/>
          </p:cNvSpPr>
          <p:nvPr/>
        </p:nvSpPr>
        <p:spPr bwMode="auto">
          <a:xfrm>
            <a:off x="6915150" y="279876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431" name="Freeform 87"/>
          <p:cNvSpPr>
            <a:spLocks/>
          </p:cNvSpPr>
          <p:nvPr/>
        </p:nvSpPr>
        <p:spPr bwMode="auto">
          <a:xfrm>
            <a:off x="7847013" y="279082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7432" name="Oval 88"/>
          <p:cNvSpPr>
            <a:spLocks noChangeArrowheads="1"/>
          </p:cNvSpPr>
          <p:nvPr/>
        </p:nvSpPr>
        <p:spPr bwMode="auto">
          <a:xfrm>
            <a:off x="6110288" y="187166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89"/>
          <p:cNvGrpSpPr>
            <a:grpSpLocks/>
          </p:cNvGrpSpPr>
          <p:nvPr/>
        </p:nvGrpSpPr>
        <p:grpSpPr bwMode="auto">
          <a:xfrm>
            <a:off x="6489700" y="4217988"/>
            <a:ext cx="171450" cy="171450"/>
            <a:chOff x="1761" y="2415"/>
            <a:chExt cx="108" cy="108"/>
          </a:xfrm>
        </p:grpSpPr>
        <p:sp>
          <p:nvSpPr>
            <p:cNvPr id="697434" name="Oval 90"/>
            <p:cNvSpPr>
              <a:spLocks noChangeArrowheads="1"/>
            </p:cNvSpPr>
            <p:nvPr/>
          </p:nvSpPr>
          <p:spPr bwMode="auto">
            <a:xfrm>
              <a:off x="1761" y="2415"/>
              <a:ext cx="108" cy="108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435" name="Line 91"/>
            <p:cNvSpPr>
              <a:spLocks noChangeShapeType="1"/>
            </p:cNvSpPr>
            <p:nvPr/>
          </p:nvSpPr>
          <p:spPr bwMode="auto">
            <a:xfrm>
              <a:off x="1790" y="2466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7436" name="Line 92"/>
            <p:cNvSpPr>
              <a:spLocks noChangeShapeType="1"/>
            </p:cNvSpPr>
            <p:nvPr/>
          </p:nvSpPr>
          <p:spPr bwMode="auto">
            <a:xfrm>
              <a:off x="1814" y="2436"/>
              <a:ext cx="0" cy="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100"/>
          <p:cNvGrpSpPr>
            <a:grpSpLocks/>
          </p:cNvGrpSpPr>
          <p:nvPr/>
        </p:nvGrpSpPr>
        <p:grpSpPr bwMode="auto">
          <a:xfrm>
            <a:off x="833438" y="4266525"/>
            <a:ext cx="4729162" cy="461963"/>
            <a:chOff x="525" y="2625"/>
            <a:chExt cx="2979" cy="291"/>
          </a:xfrm>
        </p:grpSpPr>
        <p:sp>
          <p:nvSpPr>
            <p:cNvPr id="697440" name="Rectangle 96"/>
            <p:cNvSpPr>
              <a:spLocks noChangeArrowheads="1"/>
            </p:cNvSpPr>
            <p:nvPr/>
          </p:nvSpPr>
          <p:spPr bwMode="auto">
            <a:xfrm>
              <a:off x="528" y="2638"/>
              <a:ext cx="1310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 dirty="0">
                  <a:cs typeface="Courier New" pitchFamily="49" charset="0"/>
                  <a:sym typeface="Symbol" pitchFamily="18" charset="2"/>
                </a:rPr>
                <a:t>∆</a:t>
              </a:r>
              <a:r>
                <a:rPr lang="en-US" i="1" dirty="0">
                  <a:cs typeface="Courier New" pitchFamily="49" charset="0"/>
                  <a:sym typeface="Symbol" pitchFamily="18" charset="2"/>
                </a:rPr>
                <a:t>V </a:t>
              </a:r>
              <a:r>
                <a:rPr lang="en-US" dirty="0">
                  <a:cs typeface="Courier New" pitchFamily="49" charset="0"/>
                  <a:sym typeface="Symbol" pitchFamily="18" charset="2"/>
                </a:rPr>
                <a:t>=</a:t>
              </a:r>
              <a:r>
                <a:rPr lang="en-US" i="1" dirty="0">
                  <a:cs typeface="Courier New" pitchFamily="49" charset="0"/>
                  <a:sym typeface="Symbol" pitchFamily="18" charset="2"/>
                </a:rPr>
                <a:t> </a:t>
              </a:r>
              <a:r>
                <a:rPr lang="en-US" dirty="0">
                  <a:cs typeface="Courier New" pitchFamily="49" charset="0"/>
                  <a:sym typeface="Symbol" pitchFamily="18" charset="2"/>
                </a:rPr>
                <a:t>∆</a:t>
              </a:r>
              <a:r>
                <a:rPr lang="en-US" i="1" dirty="0" smtClean="0">
                  <a:cs typeface="Courier New" pitchFamily="49" charset="0"/>
                  <a:sym typeface="Symbol" pitchFamily="18" charset="2"/>
                </a:rPr>
                <a:t>E</a:t>
              </a:r>
              <a:r>
                <a:rPr lang="en-US" baseline="-25000" dirty="0" smtClean="0">
                  <a:cs typeface="Courier New" pitchFamily="49" charset="0"/>
                  <a:sym typeface="Symbol" pitchFamily="18" charset="2"/>
                </a:rPr>
                <a:t>P </a:t>
              </a:r>
              <a:r>
                <a:rPr lang="en-US" i="1" dirty="0" smtClean="0">
                  <a:cs typeface="Courier New" pitchFamily="49" charset="0"/>
                  <a:sym typeface="Symbol" pitchFamily="18" charset="2"/>
                </a:rPr>
                <a:t>/ q</a:t>
              </a:r>
              <a:endParaRPr lang="en-US" i="1" dirty="0">
                <a:cs typeface="Courier New" pitchFamily="49" charset="0"/>
                <a:sym typeface="Symbol" pitchFamily="18" charset="2"/>
              </a:endParaRPr>
            </a:p>
          </p:txBody>
        </p:sp>
        <p:sp>
          <p:nvSpPr>
            <p:cNvPr id="697441" name="Text Box 97"/>
            <p:cNvSpPr txBox="1">
              <a:spLocks noChangeArrowheads="1"/>
            </p:cNvSpPr>
            <p:nvPr/>
          </p:nvSpPr>
          <p:spPr bwMode="auto">
            <a:xfrm>
              <a:off x="1691" y="2625"/>
              <a:ext cx="1813" cy="291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potential difference</a:t>
              </a:r>
            </a:p>
          </p:txBody>
        </p:sp>
        <p:sp>
          <p:nvSpPr>
            <p:cNvPr id="697442" name="Rectangle 98"/>
            <p:cNvSpPr>
              <a:spLocks noChangeArrowheads="1"/>
            </p:cNvSpPr>
            <p:nvPr/>
          </p:nvSpPr>
          <p:spPr bwMode="auto">
            <a:xfrm>
              <a:off x="525" y="2627"/>
              <a:ext cx="2973" cy="28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54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-1.11111E-6 -0.11759 L -0.0908 -0.11759 L -0.0908 -0.21759 L -0.0434 -0.21759 L -0.0434 -0.18264 L -0.0184 -0.18264 L -0.0184 -0.27894 L 0.0118 -0.27894 L 0.0118 -0.18264 L 0.0368 -0.18264 L 0.0368 -0.21945 L 0.10139 -0.21945 L 0.10139 -0.18611 L 0.12101 -0.18611 L 0.12101 -0.22454 L 0.1934 -0.22454 L 0.1934 -0.18611 L 0.21701 -0.18611 L 0.21701 -0.22107 L 0.25139 -0.22107 L 0.25139 -0.11597 L 0.13941 -0.11597 L 0.13941 0.00509 " pathEditMode="relative" ptsTypes="AAAAAAAAAAAAAAAAAAAAAA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7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7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2" name="Rectangle 4"/>
          <p:cNvSpPr>
            <a:spLocks noChangeArrowheads="1"/>
          </p:cNvSpPr>
          <p:nvPr/>
        </p:nvSpPr>
        <p:spPr bwMode="auto">
          <a:xfrm>
            <a:off x="685800" y="1549400"/>
            <a:ext cx="7772400" cy="52832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electric potential difference 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Think of a battery as an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engine that                                  uses </a:t>
            </a:r>
            <a:r>
              <a:rPr lang="en-US" u="sng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chemical energy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to take                                            positive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charges and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move them                                        from 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low to high 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potential within                                          the cell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so that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they can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do work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outside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cell in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external circuit.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 schematic symbol for a switch                                                 is shown.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For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this    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                        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circuit we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                            have the                                                                          schematic: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5745618" y="1871663"/>
            <a:ext cx="3119438" cy="4986337"/>
            <a:chOff x="3665" y="1179"/>
            <a:chExt cx="1965" cy="3141"/>
          </a:xfrm>
        </p:grpSpPr>
        <p:sp>
          <p:nvSpPr>
            <p:cNvPr id="723982" name="Freeform 14"/>
            <p:cNvSpPr>
              <a:spLocks/>
            </p:cNvSpPr>
            <p:nvPr/>
          </p:nvSpPr>
          <p:spPr bwMode="auto">
            <a:xfrm>
              <a:off x="4080" y="1440"/>
              <a:ext cx="182" cy="456"/>
            </a:xfrm>
            <a:custGeom>
              <a:avLst/>
              <a:gdLst/>
              <a:ahLst/>
              <a:cxnLst>
                <a:cxn ang="0">
                  <a:pos x="17" y="572"/>
                </a:cxn>
                <a:cxn ang="0">
                  <a:pos x="17" y="209"/>
                </a:cxn>
                <a:cxn ang="0">
                  <a:pos x="17" y="111"/>
                </a:cxn>
                <a:cxn ang="0">
                  <a:pos x="120" y="8"/>
                </a:cxn>
                <a:cxn ang="0">
                  <a:pos x="212" y="100"/>
                </a:cxn>
                <a:cxn ang="0">
                  <a:pos x="142" y="221"/>
                </a:cxn>
                <a:cxn ang="0">
                  <a:pos x="74" y="105"/>
                </a:cxn>
                <a:cxn ang="0">
                  <a:pos x="178" y="7"/>
                </a:cxn>
                <a:cxn ang="0">
                  <a:pos x="276" y="117"/>
                </a:cxn>
                <a:cxn ang="0">
                  <a:pos x="195" y="209"/>
                </a:cxn>
                <a:cxn ang="0">
                  <a:pos x="126" y="105"/>
                </a:cxn>
                <a:cxn ang="0">
                  <a:pos x="247" y="2"/>
                </a:cxn>
                <a:cxn ang="0">
                  <a:pos x="333" y="117"/>
                </a:cxn>
                <a:cxn ang="0">
                  <a:pos x="281" y="209"/>
                </a:cxn>
                <a:cxn ang="0">
                  <a:pos x="166" y="105"/>
                </a:cxn>
                <a:cxn ang="0">
                  <a:pos x="287" y="7"/>
                </a:cxn>
                <a:cxn ang="0">
                  <a:pos x="379" y="65"/>
                </a:cxn>
                <a:cxn ang="0">
                  <a:pos x="379" y="157"/>
                </a:cxn>
                <a:cxn ang="0">
                  <a:pos x="379" y="589"/>
                </a:cxn>
              </a:cxnLst>
              <a:rect l="0" t="0" r="r" b="b"/>
              <a:pathLst>
                <a:path w="394" h="589">
                  <a:moveTo>
                    <a:pt x="17" y="572"/>
                  </a:moveTo>
                  <a:cubicBezTo>
                    <a:pt x="17" y="429"/>
                    <a:pt x="17" y="286"/>
                    <a:pt x="17" y="209"/>
                  </a:cubicBezTo>
                  <a:cubicBezTo>
                    <a:pt x="17" y="132"/>
                    <a:pt x="0" y="144"/>
                    <a:pt x="17" y="111"/>
                  </a:cubicBezTo>
                  <a:cubicBezTo>
                    <a:pt x="34" y="78"/>
                    <a:pt x="88" y="10"/>
                    <a:pt x="120" y="8"/>
                  </a:cubicBezTo>
                  <a:cubicBezTo>
                    <a:pt x="152" y="6"/>
                    <a:pt x="208" y="65"/>
                    <a:pt x="212" y="100"/>
                  </a:cubicBezTo>
                  <a:cubicBezTo>
                    <a:pt x="216" y="135"/>
                    <a:pt x="165" y="220"/>
                    <a:pt x="142" y="221"/>
                  </a:cubicBezTo>
                  <a:cubicBezTo>
                    <a:pt x="119" y="222"/>
                    <a:pt x="68" y="141"/>
                    <a:pt x="74" y="105"/>
                  </a:cubicBezTo>
                  <a:cubicBezTo>
                    <a:pt x="80" y="69"/>
                    <a:pt x="144" y="5"/>
                    <a:pt x="178" y="7"/>
                  </a:cubicBezTo>
                  <a:cubicBezTo>
                    <a:pt x="212" y="9"/>
                    <a:pt x="273" y="83"/>
                    <a:pt x="276" y="117"/>
                  </a:cubicBezTo>
                  <a:cubicBezTo>
                    <a:pt x="279" y="151"/>
                    <a:pt x="220" y="211"/>
                    <a:pt x="195" y="209"/>
                  </a:cubicBezTo>
                  <a:cubicBezTo>
                    <a:pt x="170" y="207"/>
                    <a:pt x="117" y="139"/>
                    <a:pt x="126" y="105"/>
                  </a:cubicBezTo>
                  <a:cubicBezTo>
                    <a:pt x="135" y="71"/>
                    <a:pt x="213" y="0"/>
                    <a:pt x="247" y="2"/>
                  </a:cubicBezTo>
                  <a:cubicBezTo>
                    <a:pt x="281" y="4"/>
                    <a:pt x="327" y="82"/>
                    <a:pt x="333" y="117"/>
                  </a:cubicBezTo>
                  <a:cubicBezTo>
                    <a:pt x="339" y="152"/>
                    <a:pt x="309" y="211"/>
                    <a:pt x="281" y="209"/>
                  </a:cubicBezTo>
                  <a:cubicBezTo>
                    <a:pt x="253" y="207"/>
                    <a:pt x="165" y="139"/>
                    <a:pt x="166" y="105"/>
                  </a:cubicBezTo>
                  <a:cubicBezTo>
                    <a:pt x="167" y="71"/>
                    <a:pt x="251" y="14"/>
                    <a:pt x="287" y="7"/>
                  </a:cubicBezTo>
                  <a:cubicBezTo>
                    <a:pt x="323" y="0"/>
                    <a:pt x="364" y="40"/>
                    <a:pt x="379" y="65"/>
                  </a:cubicBezTo>
                  <a:cubicBezTo>
                    <a:pt x="394" y="90"/>
                    <a:pt x="379" y="70"/>
                    <a:pt x="379" y="157"/>
                  </a:cubicBezTo>
                  <a:cubicBezTo>
                    <a:pt x="379" y="244"/>
                    <a:pt x="379" y="416"/>
                    <a:pt x="379" y="58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983" name="Freeform 15"/>
            <p:cNvSpPr>
              <a:spLocks/>
            </p:cNvSpPr>
            <p:nvPr/>
          </p:nvSpPr>
          <p:spPr bwMode="auto">
            <a:xfrm>
              <a:off x="4071" y="1431"/>
              <a:ext cx="182" cy="456"/>
            </a:xfrm>
            <a:custGeom>
              <a:avLst/>
              <a:gdLst/>
              <a:ahLst/>
              <a:cxnLst>
                <a:cxn ang="0">
                  <a:pos x="17" y="572"/>
                </a:cxn>
                <a:cxn ang="0">
                  <a:pos x="17" y="209"/>
                </a:cxn>
                <a:cxn ang="0">
                  <a:pos x="17" y="111"/>
                </a:cxn>
                <a:cxn ang="0">
                  <a:pos x="120" y="8"/>
                </a:cxn>
                <a:cxn ang="0">
                  <a:pos x="212" y="100"/>
                </a:cxn>
                <a:cxn ang="0">
                  <a:pos x="142" y="221"/>
                </a:cxn>
                <a:cxn ang="0">
                  <a:pos x="74" y="105"/>
                </a:cxn>
                <a:cxn ang="0">
                  <a:pos x="178" y="7"/>
                </a:cxn>
                <a:cxn ang="0">
                  <a:pos x="276" y="117"/>
                </a:cxn>
                <a:cxn ang="0">
                  <a:pos x="195" y="209"/>
                </a:cxn>
                <a:cxn ang="0">
                  <a:pos x="126" y="105"/>
                </a:cxn>
                <a:cxn ang="0">
                  <a:pos x="247" y="2"/>
                </a:cxn>
                <a:cxn ang="0">
                  <a:pos x="333" y="117"/>
                </a:cxn>
                <a:cxn ang="0">
                  <a:pos x="281" y="209"/>
                </a:cxn>
                <a:cxn ang="0">
                  <a:pos x="166" y="105"/>
                </a:cxn>
                <a:cxn ang="0">
                  <a:pos x="287" y="7"/>
                </a:cxn>
                <a:cxn ang="0">
                  <a:pos x="379" y="65"/>
                </a:cxn>
                <a:cxn ang="0">
                  <a:pos x="379" y="157"/>
                </a:cxn>
                <a:cxn ang="0">
                  <a:pos x="379" y="589"/>
                </a:cxn>
              </a:cxnLst>
              <a:rect l="0" t="0" r="r" b="b"/>
              <a:pathLst>
                <a:path w="394" h="589">
                  <a:moveTo>
                    <a:pt x="17" y="572"/>
                  </a:moveTo>
                  <a:cubicBezTo>
                    <a:pt x="17" y="429"/>
                    <a:pt x="17" y="286"/>
                    <a:pt x="17" y="209"/>
                  </a:cubicBezTo>
                  <a:cubicBezTo>
                    <a:pt x="17" y="132"/>
                    <a:pt x="0" y="144"/>
                    <a:pt x="17" y="111"/>
                  </a:cubicBezTo>
                  <a:cubicBezTo>
                    <a:pt x="34" y="78"/>
                    <a:pt x="88" y="10"/>
                    <a:pt x="120" y="8"/>
                  </a:cubicBezTo>
                  <a:cubicBezTo>
                    <a:pt x="152" y="6"/>
                    <a:pt x="208" y="65"/>
                    <a:pt x="212" y="100"/>
                  </a:cubicBezTo>
                  <a:cubicBezTo>
                    <a:pt x="216" y="135"/>
                    <a:pt x="165" y="220"/>
                    <a:pt x="142" y="221"/>
                  </a:cubicBezTo>
                  <a:cubicBezTo>
                    <a:pt x="119" y="222"/>
                    <a:pt x="68" y="141"/>
                    <a:pt x="74" y="105"/>
                  </a:cubicBezTo>
                  <a:cubicBezTo>
                    <a:pt x="80" y="69"/>
                    <a:pt x="144" y="5"/>
                    <a:pt x="178" y="7"/>
                  </a:cubicBezTo>
                  <a:cubicBezTo>
                    <a:pt x="212" y="9"/>
                    <a:pt x="273" y="83"/>
                    <a:pt x="276" y="117"/>
                  </a:cubicBezTo>
                  <a:cubicBezTo>
                    <a:pt x="279" y="151"/>
                    <a:pt x="220" y="211"/>
                    <a:pt x="195" y="209"/>
                  </a:cubicBezTo>
                  <a:cubicBezTo>
                    <a:pt x="170" y="207"/>
                    <a:pt x="117" y="139"/>
                    <a:pt x="126" y="105"/>
                  </a:cubicBezTo>
                  <a:cubicBezTo>
                    <a:pt x="135" y="71"/>
                    <a:pt x="213" y="0"/>
                    <a:pt x="247" y="2"/>
                  </a:cubicBezTo>
                  <a:cubicBezTo>
                    <a:pt x="281" y="4"/>
                    <a:pt x="327" y="82"/>
                    <a:pt x="333" y="117"/>
                  </a:cubicBezTo>
                  <a:cubicBezTo>
                    <a:pt x="339" y="152"/>
                    <a:pt x="309" y="211"/>
                    <a:pt x="281" y="209"/>
                  </a:cubicBezTo>
                  <a:cubicBezTo>
                    <a:pt x="253" y="207"/>
                    <a:pt x="165" y="139"/>
                    <a:pt x="166" y="105"/>
                  </a:cubicBezTo>
                  <a:cubicBezTo>
                    <a:pt x="167" y="71"/>
                    <a:pt x="251" y="14"/>
                    <a:pt x="287" y="7"/>
                  </a:cubicBezTo>
                  <a:cubicBezTo>
                    <a:pt x="323" y="0"/>
                    <a:pt x="364" y="40"/>
                    <a:pt x="379" y="65"/>
                  </a:cubicBezTo>
                  <a:cubicBezTo>
                    <a:pt x="394" y="90"/>
                    <a:pt x="379" y="70"/>
                    <a:pt x="379" y="157"/>
                  </a:cubicBezTo>
                  <a:cubicBezTo>
                    <a:pt x="379" y="244"/>
                    <a:pt x="379" y="416"/>
                    <a:pt x="379" y="589"/>
                  </a:cubicBezTo>
                </a:path>
              </a:pathLst>
            </a:custGeom>
            <a:noFill/>
            <a:ln w="9525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984" name="Freeform 16"/>
            <p:cNvSpPr>
              <a:spLocks/>
            </p:cNvSpPr>
            <p:nvPr/>
          </p:nvSpPr>
          <p:spPr bwMode="auto">
            <a:xfrm>
              <a:off x="4080" y="1439"/>
              <a:ext cx="182" cy="456"/>
            </a:xfrm>
            <a:custGeom>
              <a:avLst/>
              <a:gdLst/>
              <a:ahLst/>
              <a:cxnLst>
                <a:cxn ang="0">
                  <a:pos x="17" y="572"/>
                </a:cxn>
                <a:cxn ang="0">
                  <a:pos x="17" y="209"/>
                </a:cxn>
                <a:cxn ang="0">
                  <a:pos x="17" y="111"/>
                </a:cxn>
                <a:cxn ang="0">
                  <a:pos x="120" y="8"/>
                </a:cxn>
                <a:cxn ang="0">
                  <a:pos x="212" y="100"/>
                </a:cxn>
                <a:cxn ang="0">
                  <a:pos x="142" y="221"/>
                </a:cxn>
                <a:cxn ang="0">
                  <a:pos x="74" y="105"/>
                </a:cxn>
                <a:cxn ang="0">
                  <a:pos x="178" y="7"/>
                </a:cxn>
                <a:cxn ang="0">
                  <a:pos x="276" y="117"/>
                </a:cxn>
                <a:cxn ang="0">
                  <a:pos x="195" y="209"/>
                </a:cxn>
                <a:cxn ang="0">
                  <a:pos x="126" y="105"/>
                </a:cxn>
                <a:cxn ang="0">
                  <a:pos x="247" y="2"/>
                </a:cxn>
                <a:cxn ang="0">
                  <a:pos x="333" y="117"/>
                </a:cxn>
                <a:cxn ang="0">
                  <a:pos x="281" y="209"/>
                </a:cxn>
                <a:cxn ang="0">
                  <a:pos x="166" y="105"/>
                </a:cxn>
                <a:cxn ang="0">
                  <a:pos x="287" y="7"/>
                </a:cxn>
                <a:cxn ang="0">
                  <a:pos x="379" y="65"/>
                </a:cxn>
                <a:cxn ang="0">
                  <a:pos x="379" y="157"/>
                </a:cxn>
                <a:cxn ang="0">
                  <a:pos x="379" y="589"/>
                </a:cxn>
              </a:cxnLst>
              <a:rect l="0" t="0" r="r" b="b"/>
              <a:pathLst>
                <a:path w="394" h="589">
                  <a:moveTo>
                    <a:pt x="17" y="572"/>
                  </a:moveTo>
                  <a:cubicBezTo>
                    <a:pt x="17" y="429"/>
                    <a:pt x="17" y="286"/>
                    <a:pt x="17" y="209"/>
                  </a:cubicBezTo>
                  <a:cubicBezTo>
                    <a:pt x="17" y="132"/>
                    <a:pt x="0" y="144"/>
                    <a:pt x="17" y="111"/>
                  </a:cubicBezTo>
                  <a:cubicBezTo>
                    <a:pt x="34" y="78"/>
                    <a:pt x="88" y="10"/>
                    <a:pt x="120" y="8"/>
                  </a:cubicBezTo>
                  <a:cubicBezTo>
                    <a:pt x="152" y="6"/>
                    <a:pt x="208" y="65"/>
                    <a:pt x="212" y="100"/>
                  </a:cubicBezTo>
                  <a:cubicBezTo>
                    <a:pt x="216" y="135"/>
                    <a:pt x="165" y="220"/>
                    <a:pt x="142" y="221"/>
                  </a:cubicBezTo>
                  <a:cubicBezTo>
                    <a:pt x="119" y="222"/>
                    <a:pt x="68" y="141"/>
                    <a:pt x="74" y="105"/>
                  </a:cubicBezTo>
                  <a:cubicBezTo>
                    <a:pt x="80" y="69"/>
                    <a:pt x="144" y="5"/>
                    <a:pt x="178" y="7"/>
                  </a:cubicBezTo>
                  <a:cubicBezTo>
                    <a:pt x="212" y="9"/>
                    <a:pt x="273" y="83"/>
                    <a:pt x="276" y="117"/>
                  </a:cubicBezTo>
                  <a:cubicBezTo>
                    <a:pt x="279" y="151"/>
                    <a:pt x="220" y="211"/>
                    <a:pt x="195" y="209"/>
                  </a:cubicBezTo>
                  <a:cubicBezTo>
                    <a:pt x="170" y="207"/>
                    <a:pt x="117" y="139"/>
                    <a:pt x="126" y="105"/>
                  </a:cubicBezTo>
                  <a:cubicBezTo>
                    <a:pt x="135" y="71"/>
                    <a:pt x="213" y="0"/>
                    <a:pt x="247" y="2"/>
                  </a:cubicBezTo>
                  <a:cubicBezTo>
                    <a:pt x="281" y="4"/>
                    <a:pt x="327" y="82"/>
                    <a:pt x="333" y="117"/>
                  </a:cubicBezTo>
                  <a:cubicBezTo>
                    <a:pt x="339" y="152"/>
                    <a:pt x="309" y="211"/>
                    <a:pt x="281" y="209"/>
                  </a:cubicBezTo>
                  <a:cubicBezTo>
                    <a:pt x="253" y="207"/>
                    <a:pt x="165" y="139"/>
                    <a:pt x="166" y="105"/>
                  </a:cubicBezTo>
                  <a:cubicBezTo>
                    <a:pt x="167" y="71"/>
                    <a:pt x="251" y="14"/>
                    <a:pt x="287" y="7"/>
                  </a:cubicBezTo>
                  <a:cubicBezTo>
                    <a:pt x="323" y="0"/>
                    <a:pt x="364" y="40"/>
                    <a:pt x="379" y="65"/>
                  </a:cubicBezTo>
                  <a:cubicBezTo>
                    <a:pt x="394" y="90"/>
                    <a:pt x="379" y="70"/>
                    <a:pt x="379" y="157"/>
                  </a:cubicBezTo>
                  <a:cubicBezTo>
                    <a:pt x="379" y="244"/>
                    <a:pt x="379" y="416"/>
                    <a:pt x="379" y="589"/>
                  </a:cubicBezTo>
                </a:path>
              </a:pathLst>
            </a:cu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985" name="Freeform 17"/>
            <p:cNvSpPr>
              <a:spLocks/>
            </p:cNvSpPr>
            <p:nvPr/>
          </p:nvSpPr>
          <p:spPr bwMode="auto">
            <a:xfrm>
              <a:off x="4078" y="1418"/>
              <a:ext cx="182" cy="456"/>
            </a:xfrm>
            <a:custGeom>
              <a:avLst/>
              <a:gdLst/>
              <a:ahLst/>
              <a:cxnLst>
                <a:cxn ang="0">
                  <a:pos x="17" y="572"/>
                </a:cxn>
                <a:cxn ang="0">
                  <a:pos x="17" y="209"/>
                </a:cxn>
                <a:cxn ang="0">
                  <a:pos x="17" y="111"/>
                </a:cxn>
                <a:cxn ang="0">
                  <a:pos x="120" y="8"/>
                </a:cxn>
                <a:cxn ang="0">
                  <a:pos x="212" y="100"/>
                </a:cxn>
                <a:cxn ang="0">
                  <a:pos x="142" y="221"/>
                </a:cxn>
                <a:cxn ang="0">
                  <a:pos x="74" y="105"/>
                </a:cxn>
                <a:cxn ang="0">
                  <a:pos x="178" y="7"/>
                </a:cxn>
                <a:cxn ang="0">
                  <a:pos x="276" y="117"/>
                </a:cxn>
                <a:cxn ang="0">
                  <a:pos x="195" y="209"/>
                </a:cxn>
                <a:cxn ang="0">
                  <a:pos x="126" y="105"/>
                </a:cxn>
                <a:cxn ang="0">
                  <a:pos x="247" y="2"/>
                </a:cxn>
                <a:cxn ang="0">
                  <a:pos x="333" y="117"/>
                </a:cxn>
                <a:cxn ang="0">
                  <a:pos x="281" y="209"/>
                </a:cxn>
                <a:cxn ang="0">
                  <a:pos x="166" y="105"/>
                </a:cxn>
                <a:cxn ang="0">
                  <a:pos x="287" y="7"/>
                </a:cxn>
                <a:cxn ang="0">
                  <a:pos x="379" y="65"/>
                </a:cxn>
                <a:cxn ang="0">
                  <a:pos x="379" y="157"/>
                </a:cxn>
                <a:cxn ang="0">
                  <a:pos x="379" y="589"/>
                </a:cxn>
              </a:cxnLst>
              <a:rect l="0" t="0" r="r" b="b"/>
              <a:pathLst>
                <a:path w="394" h="589">
                  <a:moveTo>
                    <a:pt x="17" y="572"/>
                  </a:moveTo>
                  <a:cubicBezTo>
                    <a:pt x="17" y="429"/>
                    <a:pt x="17" y="286"/>
                    <a:pt x="17" y="209"/>
                  </a:cubicBezTo>
                  <a:cubicBezTo>
                    <a:pt x="17" y="132"/>
                    <a:pt x="0" y="144"/>
                    <a:pt x="17" y="111"/>
                  </a:cubicBezTo>
                  <a:cubicBezTo>
                    <a:pt x="34" y="78"/>
                    <a:pt x="88" y="10"/>
                    <a:pt x="120" y="8"/>
                  </a:cubicBezTo>
                  <a:cubicBezTo>
                    <a:pt x="152" y="6"/>
                    <a:pt x="208" y="65"/>
                    <a:pt x="212" y="100"/>
                  </a:cubicBezTo>
                  <a:cubicBezTo>
                    <a:pt x="216" y="135"/>
                    <a:pt x="165" y="220"/>
                    <a:pt x="142" y="221"/>
                  </a:cubicBezTo>
                  <a:cubicBezTo>
                    <a:pt x="119" y="222"/>
                    <a:pt x="68" y="141"/>
                    <a:pt x="74" y="105"/>
                  </a:cubicBezTo>
                  <a:cubicBezTo>
                    <a:pt x="80" y="69"/>
                    <a:pt x="144" y="5"/>
                    <a:pt x="178" y="7"/>
                  </a:cubicBezTo>
                  <a:cubicBezTo>
                    <a:pt x="212" y="9"/>
                    <a:pt x="273" y="83"/>
                    <a:pt x="276" y="117"/>
                  </a:cubicBezTo>
                  <a:cubicBezTo>
                    <a:pt x="279" y="151"/>
                    <a:pt x="220" y="211"/>
                    <a:pt x="195" y="209"/>
                  </a:cubicBezTo>
                  <a:cubicBezTo>
                    <a:pt x="170" y="207"/>
                    <a:pt x="117" y="139"/>
                    <a:pt x="126" y="105"/>
                  </a:cubicBezTo>
                  <a:cubicBezTo>
                    <a:pt x="135" y="71"/>
                    <a:pt x="213" y="0"/>
                    <a:pt x="247" y="2"/>
                  </a:cubicBezTo>
                  <a:cubicBezTo>
                    <a:pt x="281" y="4"/>
                    <a:pt x="327" y="82"/>
                    <a:pt x="333" y="117"/>
                  </a:cubicBezTo>
                  <a:cubicBezTo>
                    <a:pt x="339" y="152"/>
                    <a:pt x="309" y="211"/>
                    <a:pt x="281" y="209"/>
                  </a:cubicBezTo>
                  <a:cubicBezTo>
                    <a:pt x="253" y="207"/>
                    <a:pt x="165" y="139"/>
                    <a:pt x="166" y="105"/>
                  </a:cubicBezTo>
                  <a:cubicBezTo>
                    <a:pt x="167" y="71"/>
                    <a:pt x="251" y="14"/>
                    <a:pt x="287" y="7"/>
                  </a:cubicBezTo>
                  <a:cubicBezTo>
                    <a:pt x="323" y="0"/>
                    <a:pt x="364" y="40"/>
                    <a:pt x="379" y="65"/>
                  </a:cubicBezTo>
                  <a:cubicBezTo>
                    <a:pt x="394" y="90"/>
                    <a:pt x="379" y="70"/>
                    <a:pt x="379" y="157"/>
                  </a:cubicBezTo>
                  <a:cubicBezTo>
                    <a:pt x="379" y="244"/>
                    <a:pt x="379" y="416"/>
                    <a:pt x="379" y="589"/>
                  </a:cubicBezTo>
                </a:path>
              </a:pathLst>
            </a:cu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4846" y="1682"/>
              <a:ext cx="720" cy="104"/>
              <a:chOff x="2068" y="3283"/>
              <a:chExt cx="720" cy="104"/>
            </a:xfrm>
          </p:grpSpPr>
          <p:sp>
            <p:nvSpPr>
              <p:cNvPr id="723987" name="Rectangle 19"/>
              <p:cNvSpPr>
                <a:spLocks noChangeArrowheads="1"/>
              </p:cNvSpPr>
              <p:nvPr/>
            </p:nvSpPr>
            <p:spPr bwMode="auto">
              <a:xfrm>
                <a:off x="2068" y="3300"/>
                <a:ext cx="714" cy="70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988" name="Rectangle 20"/>
              <p:cNvSpPr>
                <a:spLocks noChangeArrowheads="1"/>
              </p:cNvSpPr>
              <p:nvPr/>
            </p:nvSpPr>
            <p:spPr bwMode="auto">
              <a:xfrm>
                <a:off x="2655" y="3283"/>
                <a:ext cx="133" cy="104"/>
              </a:xfrm>
              <a:prstGeom prst="rect">
                <a:avLst/>
              </a:prstGeom>
              <a:gradFill rotWithShape="1">
                <a:gsLst>
                  <a:gs pos="0">
                    <a:schemeClr val="tx1"/>
                  </a:gs>
                  <a:gs pos="50000">
                    <a:schemeClr val="tx1">
                      <a:gamma/>
                      <a:tint val="0"/>
                      <a:invGamma/>
                    </a:schemeClr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3989" name="Oval 21"/>
            <p:cNvSpPr>
              <a:spLocks noChangeArrowheads="1"/>
            </p:cNvSpPr>
            <p:nvPr/>
          </p:nvSpPr>
          <p:spPr bwMode="auto">
            <a:xfrm>
              <a:off x="3899" y="1182"/>
              <a:ext cx="559" cy="559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990" name="Rectangle 22"/>
            <p:cNvSpPr>
              <a:spLocks noChangeArrowheads="1"/>
            </p:cNvSpPr>
            <p:nvPr/>
          </p:nvSpPr>
          <p:spPr bwMode="auto">
            <a:xfrm>
              <a:off x="4112" y="2551"/>
              <a:ext cx="165" cy="1449"/>
            </a:xfrm>
            <a:prstGeom prst="rect">
              <a:avLst/>
            </a:prstGeom>
            <a:gradFill rotWithShape="1">
              <a:gsLst>
                <a:gs pos="0">
                  <a:srgbClr val="FF7C80">
                    <a:gamma/>
                    <a:shade val="46275"/>
                    <a:invGamma/>
                  </a:srgbClr>
                </a:gs>
                <a:gs pos="5000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991" name="Rectangle 23"/>
            <p:cNvSpPr>
              <a:spLocks noChangeArrowheads="1"/>
            </p:cNvSpPr>
            <p:nvPr/>
          </p:nvSpPr>
          <p:spPr bwMode="auto">
            <a:xfrm>
              <a:off x="4915" y="2552"/>
              <a:ext cx="165" cy="1445"/>
            </a:xfrm>
            <a:prstGeom prst="rect">
              <a:avLst/>
            </a:prstGeom>
            <a:gradFill rotWithShape="1">
              <a:gsLst>
                <a:gs pos="0">
                  <a:srgbClr val="0099CC">
                    <a:gamma/>
                    <a:shade val="46275"/>
                    <a:invGamma/>
                  </a:srgbClr>
                </a:gs>
                <a:gs pos="50000">
                  <a:srgbClr val="0099CC"/>
                </a:gs>
                <a:gs pos="100000">
                  <a:srgbClr val="0099CC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992" name="Freeform 24"/>
            <p:cNvSpPr>
              <a:spLocks/>
            </p:cNvSpPr>
            <p:nvPr/>
          </p:nvSpPr>
          <p:spPr bwMode="auto">
            <a:xfrm>
              <a:off x="3690" y="2632"/>
              <a:ext cx="1824" cy="16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88"/>
                </a:cxn>
                <a:cxn ang="0">
                  <a:pos x="1904" y="1688"/>
                </a:cxn>
                <a:cxn ang="0">
                  <a:pos x="1904" y="23"/>
                </a:cxn>
              </a:cxnLst>
              <a:rect l="0" t="0" r="r" b="b"/>
              <a:pathLst>
                <a:path w="1904" h="1688">
                  <a:moveTo>
                    <a:pt x="0" y="0"/>
                  </a:moveTo>
                  <a:lnTo>
                    <a:pt x="0" y="1688"/>
                  </a:lnTo>
                  <a:lnTo>
                    <a:pt x="1904" y="1688"/>
                  </a:lnTo>
                  <a:lnTo>
                    <a:pt x="1904" y="23"/>
                  </a:lnTo>
                </a:path>
              </a:pathLst>
            </a:custGeom>
            <a:gradFill rotWithShape="1">
              <a:gsLst>
                <a:gs pos="0">
                  <a:srgbClr val="996633">
                    <a:gamma/>
                    <a:shade val="46275"/>
                    <a:invGamma/>
                  </a:srgbClr>
                </a:gs>
                <a:gs pos="50000">
                  <a:srgbClr val="996633">
                    <a:alpha val="47000"/>
                  </a:srgbClr>
                </a:gs>
                <a:gs pos="100000">
                  <a:srgbClr val="996633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997" name="Text Box 29"/>
            <p:cNvSpPr txBox="1">
              <a:spLocks noChangeArrowheads="1"/>
            </p:cNvSpPr>
            <p:nvPr/>
          </p:nvSpPr>
          <p:spPr bwMode="auto">
            <a:xfrm>
              <a:off x="4261" y="4056"/>
              <a:ext cx="7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Electrolyte</a:t>
              </a:r>
            </a:p>
          </p:txBody>
        </p: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3824" y="1732"/>
              <a:ext cx="695" cy="231"/>
              <a:chOff x="1166" y="2930"/>
              <a:chExt cx="695" cy="231"/>
            </a:xfrm>
          </p:grpSpPr>
          <p:grpSp>
            <p:nvGrpSpPr>
              <p:cNvPr id="5" name="Group 34"/>
              <p:cNvGrpSpPr>
                <a:grpSpLocks/>
              </p:cNvGrpSpPr>
              <p:nvPr/>
            </p:nvGrpSpPr>
            <p:grpSpPr bwMode="auto">
              <a:xfrm>
                <a:off x="1166" y="2936"/>
                <a:ext cx="695" cy="211"/>
                <a:chOff x="1166" y="2936"/>
                <a:chExt cx="695" cy="211"/>
              </a:xfrm>
            </p:grpSpPr>
            <p:sp>
              <p:nvSpPr>
                <p:cNvPr id="724003" name="Rectangle 35"/>
                <p:cNvSpPr>
                  <a:spLocks noChangeArrowheads="1"/>
                </p:cNvSpPr>
                <p:nvPr/>
              </p:nvSpPr>
              <p:spPr bwMode="auto">
                <a:xfrm>
                  <a:off x="1166" y="3091"/>
                  <a:ext cx="695" cy="5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>
                        <a:gamma/>
                        <a:shade val="46275"/>
                        <a:invGamma/>
                      </a:schemeClr>
                    </a:gs>
                    <a:gs pos="5000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004" name="Rectangle 36"/>
                <p:cNvSpPr>
                  <a:spLocks noChangeArrowheads="1"/>
                </p:cNvSpPr>
                <p:nvPr/>
              </p:nvSpPr>
              <p:spPr bwMode="auto">
                <a:xfrm>
                  <a:off x="1412" y="2936"/>
                  <a:ext cx="204" cy="155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>
                        <a:gamma/>
                        <a:shade val="46275"/>
                        <a:invGamma/>
                      </a:schemeClr>
                    </a:gs>
                    <a:gs pos="50000">
                      <a:schemeClr val="bg1"/>
                    </a:gs>
                    <a:gs pos="100000">
                      <a:schemeClr val="bg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4005" name="Rectangle 37"/>
              <p:cNvSpPr>
                <a:spLocks noChangeArrowheads="1"/>
              </p:cNvSpPr>
              <p:nvPr/>
            </p:nvSpPr>
            <p:spPr bwMode="auto">
              <a:xfrm>
                <a:off x="1222" y="3035"/>
                <a:ext cx="98" cy="56"/>
              </a:xfrm>
              <a:prstGeom prst="rect">
                <a:avLst/>
              </a:prstGeom>
              <a:gradFill rotWithShape="1">
                <a:gsLst>
                  <a:gs pos="0">
                    <a:schemeClr val="bg2">
                      <a:gamma/>
                      <a:shade val="46275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06" name="Rectangle 38"/>
              <p:cNvSpPr>
                <a:spLocks noChangeArrowheads="1"/>
              </p:cNvSpPr>
              <p:nvPr/>
            </p:nvSpPr>
            <p:spPr bwMode="auto">
              <a:xfrm>
                <a:off x="1697" y="3033"/>
                <a:ext cx="98" cy="56"/>
              </a:xfrm>
              <a:prstGeom prst="rect">
                <a:avLst/>
              </a:prstGeom>
              <a:gradFill rotWithShape="1">
                <a:gsLst>
                  <a:gs pos="0">
                    <a:schemeClr val="bg2">
                      <a:gamma/>
                      <a:shade val="46275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07" name="Text Box 39"/>
              <p:cNvSpPr txBox="1">
                <a:spLocks noChangeArrowheads="1"/>
              </p:cNvSpPr>
              <p:nvPr/>
            </p:nvSpPr>
            <p:spPr bwMode="auto">
              <a:xfrm>
                <a:off x="1664" y="2930"/>
                <a:ext cx="16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0">
                    <a:latin typeface="Arial" charset="0"/>
                  </a:rPr>
                  <a:t>-</a:t>
                </a:r>
              </a:p>
            </p:txBody>
          </p:sp>
          <p:sp>
            <p:nvSpPr>
              <p:cNvPr id="724008" name="Text Box 40"/>
              <p:cNvSpPr txBox="1">
                <a:spLocks noChangeArrowheads="1"/>
              </p:cNvSpPr>
              <p:nvPr/>
            </p:nvSpPr>
            <p:spPr bwMode="auto">
              <a:xfrm>
                <a:off x="1178" y="2965"/>
                <a:ext cx="18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4680" y="1690"/>
              <a:ext cx="827" cy="264"/>
              <a:chOff x="1902" y="3291"/>
              <a:chExt cx="827" cy="264"/>
            </a:xfrm>
          </p:grpSpPr>
          <p:sp>
            <p:nvSpPr>
              <p:cNvPr id="724010" name="Rectangle 42"/>
              <p:cNvSpPr>
                <a:spLocks noChangeArrowheads="1"/>
              </p:cNvSpPr>
              <p:nvPr/>
            </p:nvSpPr>
            <p:spPr bwMode="auto">
              <a:xfrm>
                <a:off x="1902" y="3447"/>
                <a:ext cx="827" cy="108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11" name="Rectangle 43"/>
              <p:cNvSpPr>
                <a:spLocks noChangeArrowheads="1"/>
              </p:cNvSpPr>
              <p:nvPr/>
            </p:nvSpPr>
            <p:spPr bwMode="auto">
              <a:xfrm>
                <a:off x="2051" y="3292"/>
                <a:ext cx="107" cy="15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12" name="Rectangle 44"/>
              <p:cNvSpPr>
                <a:spLocks noChangeArrowheads="1"/>
              </p:cNvSpPr>
              <p:nvPr/>
            </p:nvSpPr>
            <p:spPr bwMode="auto">
              <a:xfrm>
                <a:off x="1941" y="3421"/>
                <a:ext cx="98" cy="29"/>
              </a:xfrm>
              <a:prstGeom prst="rect">
                <a:avLst/>
              </a:prstGeom>
              <a:gradFill rotWithShape="1">
                <a:gsLst>
                  <a:gs pos="0">
                    <a:schemeClr val="bg2">
                      <a:gamma/>
                      <a:shade val="46275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13" name="Rectangle 45"/>
              <p:cNvSpPr>
                <a:spLocks noChangeArrowheads="1"/>
              </p:cNvSpPr>
              <p:nvPr/>
            </p:nvSpPr>
            <p:spPr bwMode="auto">
              <a:xfrm>
                <a:off x="2602" y="3418"/>
                <a:ext cx="98" cy="29"/>
              </a:xfrm>
              <a:prstGeom prst="rect">
                <a:avLst/>
              </a:prstGeom>
              <a:gradFill rotWithShape="1">
                <a:gsLst>
                  <a:gs pos="0">
                    <a:schemeClr val="bg2">
                      <a:gamma/>
                      <a:shade val="46275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14" name="Rectangle 46"/>
              <p:cNvSpPr>
                <a:spLocks noChangeArrowheads="1"/>
              </p:cNvSpPr>
              <p:nvPr/>
            </p:nvSpPr>
            <p:spPr bwMode="auto">
              <a:xfrm>
                <a:off x="2470" y="3291"/>
                <a:ext cx="107" cy="15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15" name="Oval 47"/>
              <p:cNvSpPr>
                <a:spLocks noChangeArrowheads="1"/>
              </p:cNvSpPr>
              <p:nvPr/>
            </p:nvSpPr>
            <p:spPr bwMode="auto">
              <a:xfrm>
                <a:off x="2079" y="3312"/>
                <a:ext cx="56" cy="5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16" name="Oval 48"/>
              <p:cNvSpPr>
                <a:spLocks noChangeArrowheads="1"/>
              </p:cNvSpPr>
              <p:nvPr/>
            </p:nvSpPr>
            <p:spPr bwMode="auto">
              <a:xfrm>
                <a:off x="2492" y="3310"/>
                <a:ext cx="56" cy="5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4017" name="Freeform 49"/>
            <p:cNvSpPr>
              <a:spLocks/>
            </p:cNvSpPr>
            <p:nvPr/>
          </p:nvSpPr>
          <p:spPr bwMode="auto">
            <a:xfrm>
              <a:off x="3665" y="1769"/>
              <a:ext cx="525" cy="778"/>
            </a:xfrm>
            <a:custGeom>
              <a:avLst/>
              <a:gdLst/>
              <a:ahLst/>
              <a:cxnLst>
                <a:cxn ang="0">
                  <a:pos x="525" y="778"/>
                </a:cxn>
                <a:cxn ang="0">
                  <a:pos x="525" y="438"/>
                </a:cxn>
                <a:cxn ang="0">
                  <a:pos x="0" y="438"/>
                </a:cxn>
                <a:cxn ang="0">
                  <a:pos x="0" y="0"/>
                </a:cxn>
                <a:cxn ang="0">
                  <a:pos x="271" y="0"/>
                </a:cxn>
                <a:cxn ang="0">
                  <a:pos x="271" y="58"/>
                </a:cxn>
              </a:cxnLst>
              <a:rect l="0" t="0" r="r" b="b"/>
              <a:pathLst>
                <a:path w="525" h="778">
                  <a:moveTo>
                    <a:pt x="525" y="778"/>
                  </a:moveTo>
                  <a:lnTo>
                    <a:pt x="525" y="438"/>
                  </a:lnTo>
                  <a:lnTo>
                    <a:pt x="0" y="438"/>
                  </a:lnTo>
                  <a:lnTo>
                    <a:pt x="0" y="0"/>
                  </a:lnTo>
                  <a:lnTo>
                    <a:pt x="271" y="0"/>
                  </a:lnTo>
                  <a:lnTo>
                    <a:pt x="271" y="58"/>
                  </a:ln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18" name="Freeform 50"/>
            <p:cNvSpPr>
              <a:spLocks/>
            </p:cNvSpPr>
            <p:nvPr/>
          </p:nvSpPr>
          <p:spPr bwMode="auto">
            <a:xfrm>
              <a:off x="4403" y="1763"/>
              <a:ext cx="357" cy="64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0" y="0"/>
                </a:cxn>
                <a:cxn ang="0">
                  <a:pos x="357" y="0"/>
                </a:cxn>
                <a:cxn ang="0">
                  <a:pos x="357" y="52"/>
                </a:cxn>
              </a:cxnLst>
              <a:rect l="0" t="0" r="r" b="b"/>
              <a:pathLst>
                <a:path w="357" h="64">
                  <a:moveTo>
                    <a:pt x="0" y="64"/>
                  </a:moveTo>
                  <a:lnTo>
                    <a:pt x="0" y="0"/>
                  </a:lnTo>
                  <a:lnTo>
                    <a:pt x="357" y="0"/>
                  </a:lnTo>
                  <a:lnTo>
                    <a:pt x="357" y="52"/>
                  </a:ln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19" name="Freeform 51"/>
            <p:cNvSpPr>
              <a:spLocks/>
            </p:cNvSpPr>
            <p:nvPr/>
          </p:nvSpPr>
          <p:spPr bwMode="auto">
            <a:xfrm>
              <a:off x="4990" y="1758"/>
              <a:ext cx="640" cy="789"/>
            </a:xfrm>
            <a:custGeom>
              <a:avLst/>
              <a:gdLst/>
              <a:ahLst/>
              <a:cxnLst>
                <a:cxn ang="0">
                  <a:pos x="455" y="57"/>
                </a:cxn>
                <a:cxn ang="0">
                  <a:pos x="455" y="0"/>
                </a:cxn>
                <a:cxn ang="0">
                  <a:pos x="657" y="0"/>
                </a:cxn>
                <a:cxn ang="0">
                  <a:pos x="657" y="426"/>
                </a:cxn>
                <a:cxn ang="0">
                  <a:pos x="0" y="426"/>
                </a:cxn>
                <a:cxn ang="0">
                  <a:pos x="0" y="749"/>
                </a:cxn>
              </a:cxnLst>
              <a:rect l="0" t="0" r="r" b="b"/>
              <a:pathLst>
                <a:path w="657" h="749">
                  <a:moveTo>
                    <a:pt x="455" y="57"/>
                  </a:moveTo>
                  <a:lnTo>
                    <a:pt x="455" y="0"/>
                  </a:lnTo>
                  <a:lnTo>
                    <a:pt x="657" y="0"/>
                  </a:lnTo>
                  <a:lnTo>
                    <a:pt x="657" y="426"/>
                  </a:lnTo>
                  <a:lnTo>
                    <a:pt x="0" y="426"/>
                  </a:lnTo>
                  <a:lnTo>
                    <a:pt x="0" y="749"/>
                  </a:ln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20" name="Oval 52"/>
            <p:cNvSpPr>
              <a:spLocks noChangeArrowheads="1"/>
            </p:cNvSpPr>
            <p:nvPr/>
          </p:nvSpPr>
          <p:spPr bwMode="auto">
            <a:xfrm>
              <a:off x="3896" y="1179"/>
              <a:ext cx="559" cy="559"/>
            </a:xfrm>
            <a:prstGeom prst="ellipse">
              <a:avLst/>
            </a:prstGeom>
            <a:solidFill>
              <a:srgbClr val="FFFF00">
                <a:alpha val="52000"/>
              </a:srgbClr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4028" name="Text Box 60"/>
          <p:cNvSpPr txBox="1">
            <a:spLocks noChangeArrowheads="1"/>
          </p:cNvSpPr>
          <p:nvPr/>
        </p:nvSpPr>
        <p:spPr bwMode="auto">
          <a:xfrm rot="16200000">
            <a:off x="5313818" y="5154613"/>
            <a:ext cx="2005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>
                <a:solidFill>
                  <a:srgbClr val="FF0000"/>
                </a:solidFill>
                <a:latin typeface="Arial" charset="0"/>
              </a:rPr>
              <a:t>high potential</a:t>
            </a:r>
          </a:p>
        </p:txBody>
      </p:sp>
      <p:sp>
        <p:nvSpPr>
          <p:cNvPr id="724029" name="Text Box 61"/>
          <p:cNvSpPr txBox="1">
            <a:spLocks noChangeArrowheads="1"/>
          </p:cNvSpPr>
          <p:nvPr/>
        </p:nvSpPr>
        <p:spPr bwMode="auto">
          <a:xfrm rot="16200000">
            <a:off x="7137856" y="5145087"/>
            <a:ext cx="2005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>
                <a:solidFill>
                  <a:schemeClr val="accent2"/>
                </a:solidFill>
                <a:latin typeface="Arial" charset="0"/>
              </a:rPr>
              <a:t>low potential</a:t>
            </a:r>
          </a:p>
        </p:txBody>
      </p:sp>
      <p:grpSp>
        <p:nvGrpSpPr>
          <p:cNvPr id="7" name="Group 66"/>
          <p:cNvGrpSpPr>
            <a:grpSpLocks/>
          </p:cNvGrpSpPr>
          <p:nvPr/>
        </p:nvGrpSpPr>
        <p:grpSpPr bwMode="auto">
          <a:xfrm>
            <a:off x="6580643" y="4891088"/>
            <a:ext cx="1268412" cy="4762"/>
            <a:chOff x="4191" y="3249"/>
            <a:chExt cx="799" cy="3"/>
          </a:xfrm>
        </p:grpSpPr>
        <p:sp>
          <p:nvSpPr>
            <p:cNvPr id="724030" name="Line 62"/>
            <p:cNvSpPr>
              <a:spLocks noChangeShapeType="1"/>
            </p:cNvSpPr>
            <p:nvPr/>
          </p:nvSpPr>
          <p:spPr bwMode="auto">
            <a:xfrm flipH="1">
              <a:off x="4191" y="3251"/>
              <a:ext cx="79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31" name="Line 63"/>
            <p:cNvSpPr>
              <a:spLocks noChangeShapeType="1"/>
            </p:cNvSpPr>
            <p:nvPr/>
          </p:nvSpPr>
          <p:spPr bwMode="auto">
            <a:xfrm flipH="1">
              <a:off x="4808" y="3252"/>
              <a:ext cx="18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32" name="Line 64"/>
            <p:cNvSpPr>
              <a:spLocks noChangeShapeType="1"/>
            </p:cNvSpPr>
            <p:nvPr/>
          </p:nvSpPr>
          <p:spPr bwMode="auto">
            <a:xfrm flipH="1">
              <a:off x="4652" y="3249"/>
              <a:ext cx="100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33" name="Line 65"/>
            <p:cNvSpPr>
              <a:spLocks noChangeShapeType="1"/>
            </p:cNvSpPr>
            <p:nvPr/>
          </p:nvSpPr>
          <p:spPr bwMode="auto">
            <a:xfrm flipH="1">
              <a:off x="4526" y="3252"/>
              <a:ext cx="53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4035" name="Text Box 67"/>
          <p:cNvSpPr txBox="1">
            <a:spLocks noChangeArrowheads="1"/>
          </p:cNvSpPr>
          <p:nvPr/>
        </p:nvSpPr>
        <p:spPr bwMode="auto">
          <a:xfrm rot="16200000">
            <a:off x="6349888" y="5264009"/>
            <a:ext cx="17505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Chemical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724039" name="Line 71"/>
          <p:cNvSpPr>
            <a:spLocks noChangeShapeType="1"/>
          </p:cNvSpPr>
          <p:nvPr/>
        </p:nvSpPr>
        <p:spPr bwMode="auto">
          <a:xfrm flipV="1">
            <a:off x="2935967" y="5110163"/>
            <a:ext cx="0" cy="125095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040" name="Line 72"/>
          <p:cNvSpPr>
            <a:spLocks noChangeShapeType="1"/>
          </p:cNvSpPr>
          <p:nvPr/>
        </p:nvSpPr>
        <p:spPr bwMode="auto">
          <a:xfrm flipV="1">
            <a:off x="5284335" y="5113338"/>
            <a:ext cx="0" cy="125095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041" name="Line 73"/>
          <p:cNvSpPr>
            <a:spLocks noChangeShapeType="1"/>
          </p:cNvSpPr>
          <p:nvPr/>
        </p:nvSpPr>
        <p:spPr bwMode="auto">
          <a:xfrm>
            <a:off x="3850822" y="6364288"/>
            <a:ext cx="1419225" cy="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042" name="Text Box 74"/>
          <p:cNvSpPr txBox="1">
            <a:spLocks noChangeArrowheads="1"/>
          </p:cNvSpPr>
          <p:nvPr/>
        </p:nvSpPr>
        <p:spPr bwMode="auto">
          <a:xfrm>
            <a:off x="3455761" y="5922510"/>
            <a:ext cx="6479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hlink"/>
                </a:solidFill>
              </a:rPr>
              <a:t>cell</a:t>
            </a:r>
          </a:p>
        </p:txBody>
      </p:sp>
      <p:sp>
        <p:nvSpPr>
          <p:cNvPr id="724043" name="Text Box 75"/>
          <p:cNvSpPr txBox="1">
            <a:spLocks noChangeArrowheads="1"/>
          </p:cNvSpPr>
          <p:nvPr/>
        </p:nvSpPr>
        <p:spPr bwMode="auto">
          <a:xfrm>
            <a:off x="3065463" y="5232400"/>
            <a:ext cx="8531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lamp</a:t>
            </a:r>
          </a:p>
        </p:txBody>
      </p:sp>
      <p:sp>
        <p:nvSpPr>
          <p:cNvPr id="724044" name="Text Box 76"/>
          <p:cNvSpPr txBox="1">
            <a:spLocks noChangeArrowheads="1"/>
          </p:cNvSpPr>
          <p:nvPr/>
        </p:nvSpPr>
        <p:spPr bwMode="auto">
          <a:xfrm>
            <a:off x="4067175" y="5307013"/>
            <a:ext cx="10406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switch</a:t>
            </a:r>
          </a:p>
        </p:txBody>
      </p:sp>
      <p:sp>
        <p:nvSpPr>
          <p:cNvPr id="724045" name="Text Box 77"/>
          <p:cNvSpPr txBox="1">
            <a:spLocks noChangeArrowheads="1"/>
          </p:cNvSpPr>
          <p:nvPr/>
        </p:nvSpPr>
        <p:spPr bwMode="auto">
          <a:xfrm>
            <a:off x="2780394" y="6359525"/>
            <a:ext cx="5693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hlink"/>
                </a:solidFill>
              </a:rPr>
              <a:t>(+)</a:t>
            </a:r>
          </a:p>
        </p:txBody>
      </p:sp>
      <p:sp>
        <p:nvSpPr>
          <p:cNvPr id="724046" name="Text Box 78"/>
          <p:cNvSpPr txBox="1">
            <a:spLocks noChangeArrowheads="1"/>
          </p:cNvSpPr>
          <p:nvPr/>
        </p:nvSpPr>
        <p:spPr bwMode="auto">
          <a:xfrm>
            <a:off x="3405188" y="6359525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(-)</a:t>
            </a:r>
          </a:p>
        </p:txBody>
      </p:sp>
      <p:grpSp>
        <p:nvGrpSpPr>
          <p:cNvPr id="8" name="Group 79"/>
          <p:cNvGrpSpPr>
            <a:grpSpLocks/>
          </p:cNvGrpSpPr>
          <p:nvPr/>
        </p:nvGrpSpPr>
        <p:grpSpPr bwMode="auto">
          <a:xfrm>
            <a:off x="3198813" y="6275388"/>
            <a:ext cx="171450" cy="171450"/>
            <a:chOff x="1761" y="2415"/>
            <a:chExt cx="108" cy="108"/>
          </a:xfrm>
        </p:grpSpPr>
        <p:sp>
          <p:nvSpPr>
            <p:cNvPr id="724048" name="Oval 80"/>
            <p:cNvSpPr>
              <a:spLocks noChangeArrowheads="1"/>
            </p:cNvSpPr>
            <p:nvPr/>
          </p:nvSpPr>
          <p:spPr bwMode="auto">
            <a:xfrm>
              <a:off x="1761" y="2415"/>
              <a:ext cx="108" cy="108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049" name="Line 81"/>
            <p:cNvSpPr>
              <a:spLocks noChangeShapeType="1"/>
            </p:cNvSpPr>
            <p:nvPr/>
          </p:nvSpPr>
          <p:spPr bwMode="auto">
            <a:xfrm>
              <a:off x="1790" y="2466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50" name="Line 82"/>
            <p:cNvSpPr>
              <a:spLocks noChangeShapeType="1"/>
            </p:cNvSpPr>
            <p:nvPr/>
          </p:nvSpPr>
          <p:spPr bwMode="auto">
            <a:xfrm>
              <a:off x="1814" y="2436"/>
              <a:ext cx="0" cy="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6504443" y="4794250"/>
            <a:ext cx="171450" cy="171450"/>
            <a:chOff x="1761" y="2415"/>
            <a:chExt cx="108" cy="108"/>
          </a:xfrm>
        </p:grpSpPr>
        <p:sp>
          <p:nvSpPr>
            <p:cNvPr id="724022" name="Oval 54"/>
            <p:cNvSpPr>
              <a:spLocks noChangeArrowheads="1"/>
            </p:cNvSpPr>
            <p:nvPr/>
          </p:nvSpPr>
          <p:spPr bwMode="auto">
            <a:xfrm>
              <a:off x="1761" y="2415"/>
              <a:ext cx="108" cy="108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023" name="Line 55"/>
            <p:cNvSpPr>
              <a:spLocks noChangeShapeType="1"/>
            </p:cNvSpPr>
            <p:nvPr/>
          </p:nvSpPr>
          <p:spPr bwMode="auto">
            <a:xfrm>
              <a:off x="1790" y="2466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024" name="Line 56"/>
            <p:cNvSpPr>
              <a:spLocks noChangeShapeType="1"/>
            </p:cNvSpPr>
            <p:nvPr/>
          </p:nvSpPr>
          <p:spPr bwMode="auto">
            <a:xfrm>
              <a:off x="1814" y="2436"/>
              <a:ext cx="0" cy="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68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69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6442" y="4831216"/>
            <a:ext cx="11430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1555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20911" y="5057096"/>
            <a:ext cx="12763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1556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53431" y="6056086"/>
            <a:ext cx="885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6 7.40741E-6 L -8.33333E-6 -0.20161 L -0.09202 -0.20161 L -0.09202 -0.30347 L -0.0448 -0.30347 L -0.0448 -0.26828 L -0.01841 -0.26828 L -0.01841 -0.36134 L 0.0092 -0.36134 L 0.0092 -0.26828 L 0.03558 -0.26828 L 0.03558 -0.30347 L 0.09878 -0.30347 L 0.09878 -0.2736 L 0.121 -0.2736 L 0.121 -0.30856 L 0.19218 -0.30856 L 0.19218 -0.2736 L 0.21579 -0.2736 L 0.21579 -0.30509 L 0.24878 -0.30509 L 0.24878 -0.19999 L 0.13819 -0.19999 L 0.13819 0.00186 L 0.01979 0.00186 " pathEditMode="relative" ptsTypes="AAAAAAAAAAAAAAAAAAAAAAAAA">
                                      <p:cBhvr>
                                        <p:cTn id="1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4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4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4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4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4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24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7240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2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1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2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240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24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24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240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24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24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240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24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24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240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24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24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240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2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2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240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24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24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240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2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24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240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40741E-7 L -0.0434 -7.40741E-7 L -0.0434 -0.17894 L 0.2224 -0.17894 L 0.2224 0.00347 L 0.0224 0.00347 " pathEditMode="relative" ptsTypes="AAAAAA">
                                      <p:cBhvr>
                                        <p:cTn id="140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028" grpId="0"/>
      <p:bldP spid="724029" grpId="0"/>
      <p:bldP spid="724035" grpId="0"/>
      <p:bldP spid="724039" grpId="0" animBg="1"/>
      <p:bldP spid="724040" grpId="0" animBg="1"/>
      <p:bldP spid="724041" grpId="0" animBg="1"/>
      <p:bldP spid="724042" grpId="0"/>
      <p:bldP spid="724043" grpId="0"/>
      <p:bldP spid="724045" grpId="0"/>
      <p:bldP spid="7240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2832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electric potential difference 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As an analogy to gravitational potential energy, think of the chemical cell as an elevator, powered by a chemical engine.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Inside the cell, positive 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charges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at low potential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are                                                               raised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through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chemical                                                        energy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to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high potential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Outside the cell,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positive                                                    charges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at high potential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are                                                released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into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external                                                       circuit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to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do their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electrical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work, losing energy as they go.</a:t>
            </a:r>
            <a:endParaRPr lang="en-US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" name="Group 107"/>
          <p:cNvGrpSpPr>
            <a:grpSpLocks/>
          </p:cNvGrpSpPr>
          <p:nvPr/>
        </p:nvGrpSpPr>
        <p:grpSpPr bwMode="auto">
          <a:xfrm>
            <a:off x="6516869" y="3305394"/>
            <a:ext cx="2350907" cy="3363913"/>
            <a:chOff x="3122" y="1896"/>
            <a:chExt cx="978" cy="2119"/>
          </a:xfrm>
        </p:grpSpPr>
        <p:sp>
          <p:nvSpPr>
            <p:cNvPr id="726124" name="Rectangle 108"/>
            <p:cNvSpPr>
              <a:spLocks noChangeArrowheads="1"/>
            </p:cNvSpPr>
            <p:nvPr/>
          </p:nvSpPr>
          <p:spPr bwMode="auto">
            <a:xfrm>
              <a:off x="3122" y="1896"/>
              <a:ext cx="978" cy="2119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26125" name="Text Box 109"/>
            <p:cNvSpPr txBox="1">
              <a:spLocks noChangeArrowheads="1"/>
            </p:cNvSpPr>
            <p:nvPr/>
          </p:nvSpPr>
          <p:spPr bwMode="auto">
            <a:xfrm>
              <a:off x="3273" y="3464"/>
              <a:ext cx="737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 dirty="0">
                  <a:solidFill>
                    <a:srgbClr val="333333"/>
                  </a:solidFill>
                </a:rPr>
                <a:t>external  circuit</a:t>
              </a:r>
            </a:p>
          </p:txBody>
        </p:sp>
      </p:grpSp>
      <p:grpSp>
        <p:nvGrpSpPr>
          <p:cNvPr id="3" name="Group 106"/>
          <p:cNvGrpSpPr>
            <a:grpSpLocks/>
          </p:cNvGrpSpPr>
          <p:nvPr/>
        </p:nvGrpSpPr>
        <p:grpSpPr bwMode="auto">
          <a:xfrm>
            <a:off x="5003800" y="3303806"/>
            <a:ext cx="1565275" cy="3365501"/>
            <a:chOff x="3114" y="1896"/>
            <a:chExt cx="986" cy="2120"/>
          </a:xfrm>
        </p:grpSpPr>
        <p:sp>
          <p:nvSpPr>
            <p:cNvPr id="726119" name="Rectangle 103"/>
            <p:cNvSpPr>
              <a:spLocks noChangeArrowheads="1"/>
            </p:cNvSpPr>
            <p:nvPr/>
          </p:nvSpPr>
          <p:spPr bwMode="auto">
            <a:xfrm>
              <a:off x="3122" y="1896"/>
              <a:ext cx="978" cy="212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26121" name="Text Box 105"/>
            <p:cNvSpPr txBox="1">
              <a:spLocks noChangeArrowheads="1"/>
            </p:cNvSpPr>
            <p:nvPr/>
          </p:nvSpPr>
          <p:spPr bwMode="auto">
            <a:xfrm>
              <a:off x="3114" y="3464"/>
              <a:ext cx="96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i="1" dirty="0">
                  <a:solidFill>
                    <a:srgbClr val="333399"/>
                  </a:solidFill>
                </a:rPr>
                <a:t>chemical cell</a:t>
              </a:r>
            </a:p>
          </p:txBody>
        </p:sp>
      </p:grpSp>
      <p:grpSp>
        <p:nvGrpSpPr>
          <p:cNvPr id="4" name="Group 85"/>
          <p:cNvGrpSpPr>
            <a:grpSpLocks/>
          </p:cNvGrpSpPr>
          <p:nvPr/>
        </p:nvGrpSpPr>
        <p:grpSpPr bwMode="auto">
          <a:xfrm>
            <a:off x="7810500" y="5132606"/>
            <a:ext cx="171450" cy="171450"/>
            <a:chOff x="1761" y="2415"/>
            <a:chExt cx="108" cy="108"/>
          </a:xfrm>
        </p:grpSpPr>
        <p:sp>
          <p:nvSpPr>
            <p:cNvPr id="726102" name="Oval 86"/>
            <p:cNvSpPr>
              <a:spLocks noChangeArrowheads="1"/>
            </p:cNvSpPr>
            <p:nvPr/>
          </p:nvSpPr>
          <p:spPr bwMode="auto">
            <a:xfrm>
              <a:off x="1761" y="2415"/>
              <a:ext cx="108" cy="108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103" name="Line 87"/>
            <p:cNvSpPr>
              <a:spLocks noChangeShapeType="1"/>
            </p:cNvSpPr>
            <p:nvPr/>
          </p:nvSpPr>
          <p:spPr bwMode="auto">
            <a:xfrm>
              <a:off x="1790" y="2466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04" name="Line 88"/>
            <p:cNvSpPr>
              <a:spLocks noChangeShapeType="1"/>
            </p:cNvSpPr>
            <p:nvPr/>
          </p:nvSpPr>
          <p:spPr bwMode="auto">
            <a:xfrm>
              <a:off x="1814" y="2436"/>
              <a:ext cx="0" cy="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16"/>
          <p:cNvGrpSpPr>
            <a:grpSpLocks/>
          </p:cNvGrpSpPr>
          <p:nvPr/>
        </p:nvGrpSpPr>
        <p:grpSpPr bwMode="auto">
          <a:xfrm>
            <a:off x="7186613" y="3313331"/>
            <a:ext cx="804862" cy="804863"/>
            <a:chOff x="1395" y="3704"/>
            <a:chExt cx="507" cy="507"/>
          </a:xfrm>
        </p:grpSpPr>
        <p:sp>
          <p:nvSpPr>
            <p:cNvPr id="726127" name="Line 111"/>
            <p:cNvSpPr>
              <a:spLocks noChangeShapeType="1"/>
            </p:cNvSpPr>
            <p:nvPr/>
          </p:nvSpPr>
          <p:spPr bwMode="auto">
            <a:xfrm>
              <a:off x="1395" y="3949"/>
              <a:ext cx="5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28" name="Line 112"/>
            <p:cNvSpPr>
              <a:spLocks noChangeShapeType="1"/>
            </p:cNvSpPr>
            <p:nvPr/>
          </p:nvSpPr>
          <p:spPr bwMode="auto">
            <a:xfrm rot="-5400000">
              <a:off x="1397" y="3958"/>
              <a:ext cx="5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29" name="Line 113"/>
            <p:cNvSpPr>
              <a:spLocks noChangeShapeType="1"/>
            </p:cNvSpPr>
            <p:nvPr/>
          </p:nvSpPr>
          <p:spPr bwMode="auto">
            <a:xfrm>
              <a:off x="1463" y="3760"/>
              <a:ext cx="364" cy="3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30" name="Line 114"/>
            <p:cNvSpPr>
              <a:spLocks noChangeShapeType="1"/>
            </p:cNvSpPr>
            <p:nvPr/>
          </p:nvSpPr>
          <p:spPr bwMode="auto">
            <a:xfrm rot="5400000">
              <a:off x="1465" y="3767"/>
              <a:ext cx="364" cy="3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26" name="Oval 110"/>
            <p:cNvSpPr>
              <a:spLocks noChangeArrowheads="1"/>
            </p:cNvSpPr>
            <p:nvPr/>
          </p:nvSpPr>
          <p:spPr bwMode="auto">
            <a:xfrm>
              <a:off x="1516" y="3820"/>
              <a:ext cx="257" cy="2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121"/>
          <p:cNvGrpSpPr>
            <a:grpSpLocks/>
          </p:cNvGrpSpPr>
          <p:nvPr/>
        </p:nvGrpSpPr>
        <p:grpSpPr bwMode="auto">
          <a:xfrm>
            <a:off x="7539038" y="4243606"/>
            <a:ext cx="804862" cy="804863"/>
            <a:chOff x="1395" y="3704"/>
            <a:chExt cx="507" cy="507"/>
          </a:xfrm>
        </p:grpSpPr>
        <p:sp>
          <p:nvSpPr>
            <p:cNvPr id="726138" name="Line 122"/>
            <p:cNvSpPr>
              <a:spLocks noChangeShapeType="1"/>
            </p:cNvSpPr>
            <p:nvPr/>
          </p:nvSpPr>
          <p:spPr bwMode="auto">
            <a:xfrm>
              <a:off x="1395" y="3949"/>
              <a:ext cx="5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39" name="Line 123"/>
            <p:cNvSpPr>
              <a:spLocks noChangeShapeType="1"/>
            </p:cNvSpPr>
            <p:nvPr/>
          </p:nvSpPr>
          <p:spPr bwMode="auto">
            <a:xfrm rot="-5400000">
              <a:off x="1397" y="3958"/>
              <a:ext cx="5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40" name="Line 124"/>
            <p:cNvSpPr>
              <a:spLocks noChangeShapeType="1"/>
            </p:cNvSpPr>
            <p:nvPr/>
          </p:nvSpPr>
          <p:spPr bwMode="auto">
            <a:xfrm>
              <a:off x="1463" y="3760"/>
              <a:ext cx="364" cy="3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41" name="Line 125"/>
            <p:cNvSpPr>
              <a:spLocks noChangeShapeType="1"/>
            </p:cNvSpPr>
            <p:nvPr/>
          </p:nvSpPr>
          <p:spPr bwMode="auto">
            <a:xfrm rot="5400000">
              <a:off x="1465" y="3767"/>
              <a:ext cx="364" cy="3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42" name="Oval 126"/>
            <p:cNvSpPr>
              <a:spLocks noChangeArrowheads="1"/>
            </p:cNvSpPr>
            <p:nvPr/>
          </p:nvSpPr>
          <p:spPr bwMode="auto">
            <a:xfrm>
              <a:off x="1516" y="3820"/>
              <a:ext cx="257" cy="2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6143" name="Freeform 127"/>
          <p:cNvSpPr>
            <a:spLocks/>
          </p:cNvSpPr>
          <p:nvPr/>
        </p:nvSpPr>
        <p:spPr bwMode="auto">
          <a:xfrm>
            <a:off x="6164263" y="3767356"/>
            <a:ext cx="2249487" cy="438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7" y="3"/>
              </a:cxn>
              <a:cxn ang="0">
                <a:pos x="856" y="276"/>
              </a:cxn>
              <a:cxn ang="0">
                <a:pos x="1417" y="276"/>
              </a:cxn>
            </a:cxnLst>
            <a:rect l="0" t="0" r="r" b="b"/>
            <a:pathLst>
              <a:path w="1417" h="276">
                <a:moveTo>
                  <a:pt x="0" y="0"/>
                </a:moveTo>
                <a:lnTo>
                  <a:pt x="507" y="3"/>
                </a:lnTo>
                <a:lnTo>
                  <a:pt x="856" y="276"/>
                </a:lnTo>
                <a:lnTo>
                  <a:pt x="1417" y="276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6144" name="Freeform 128"/>
          <p:cNvSpPr>
            <a:spLocks/>
          </p:cNvSpPr>
          <p:nvPr/>
        </p:nvSpPr>
        <p:spPr bwMode="auto">
          <a:xfrm>
            <a:off x="6164263" y="4192806"/>
            <a:ext cx="2646362" cy="1143000"/>
          </a:xfrm>
          <a:custGeom>
            <a:avLst/>
            <a:gdLst/>
            <a:ahLst/>
            <a:cxnLst>
              <a:cxn ang="0">
                <a:pos x="0" y="717"/>
              </a:cxn>
              <a:cxn ang="0">
                <a:pos x="1136" y="720"/>
              </a:cxn>
              <a:cxn ang="0">
                <a:pos x="1667" y="0"/>
              </a:cxn>
            </a:cxnLst>
            <a:rect l="0" t="0" r="r" b="b"/>
            <a:pathLst>
              <a:path w="1667" h="720">
                <a:moveTo>
                  <a:pt x="0" y="717"/>
                </a:moveTo>
                <a:lnTo>
                  <a:pt x="1136" y="720"/>
                </a:lnTo>
                <a:lnTo>
                  <a:pt x="1667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94"/>
          <p:cNvGrpSpPr>
            <a:grpSpLocks/>
          </p:cNvGrpSpPr>
          <p:nvPr/>
        </p:nvGrpSpPr>
        <p:grpSpPr bwMode="auto">
          <a:xfrm>
            <a:off x="6024563" y="3811806"/>
            <a:ext cx="234950" cy="1539875"/>
            <a:chOff x="4722" y="1925"/>
            <a:chExt cx="148" cy="970"/>
          </a:xfrm>
        </p:grpSpPr>
        <p:sp>
          <p:nvSpPr>
            <p:cNvPr id="726097" name="Line 81"/>
            <p:cNvSpPr>
              <a:spLocks noChangeShapeType="1"/>
            </p:cNvSpPr>
            <p:nvPr/>
          </p:nvSpPr>
          <p:spPr bwMode="auto">
            <a:xfrm>
              <a:off x="4722" y="1925"/>
              <a:ext cx="0" cy="9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098" name="Line 82"/>
            <p:cNvSpPr>
              <a:spLocks noChangeShapeType="1"/>
            </p:cNvSpPr>
            <p:nvPr/>
          </p:nvSpPr>
          <p:spPr bwMode="auto">
            <a:xfrm>
              <a:off x="4723" y="2889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099" name="Line 83"/>
            <p:cNvSpPr>
              <a:spLocks noChangeShapeType="1"/>
            </p:cNvSpPr>
            <p:nvPr/>
          </p:nvSpPr>
          <p:spPr bwMode="auto">
            <a:xfrm>
              <a:off x="4731" y="2753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00" name="Line 84"/>
            <p:cNvSpPr>
              <a:spLocks noChangeShapeType="1"/>
            </p:cNvSpPr>
            <p:nvPr/>
          </p:nvSpPr>
          <p:spPr bwMode="auto">
            <a:xfrm>
              <a:off x="4732" y="2615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05" name="Line 89"/>
            <p:cNvSpPr>
              <a:spLocks noChangeShapeType="1"/>
            </p:cNvSpPr>
            <p:nvPr/>
          </p:nvSpPr>
          <p:spPr bwMode="auto">
            <a:xfrm>
              <a:off x="4732" y="2481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06" name="Line 90"/>
            <p:cNvSpPr>
              <a:spLocks noChangeShapeType="1"/>
            </p:cNvSpPr>
            <p:nvPr/>
          </p:nvSpPr>
          <p:spPr bwMode="auto">
            <a:xfrm>
              <a:off x="4732" y="2345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07" name="Line 91"/>
            <p:cNvSpPr>
              <a:spLocks noChangeShapeType="1"/>
            </p:cNvSpPr>
            <p:nvPr/>
          </p:nvSpPr>
          <p:spPr bwMode="auto">
            <a:xfrm>
              <a:off x="4733" y="2207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08" name="Line 92"/>
            <p:cNvSpPr>
              <a:spLocks noChangeShapeType="1"/>
            </p:cNvSpPr>
            <p:nvPr/>
          </p:nvSpPr>
          <p:spPr bwMode="auto">
            <a:xfrm>
              <a:off x="4726" y="2066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09" name="Line 93"/>
            <p:cNvSpPr>
              <a:spLocks noChangeShapeType="1"/>
            </p:cNvSpPr>
            <p:nvPr/>
          </p:nvSpPr>
          <p:spPr bwMode="auto">
            <a:xfrm>
              <a:off x="4727" y="1928"/>
              <a:ext cx="1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78"/>
          <p:cNvGrpSpPr>
            <a:grpSpLocks/>
          </p:cNvGrpSpPr>
          <p:nvPr/>
        </p:nvGrpSpPr>
        <p:grpSpPr bwMode="auto">
          <a:xfrm>
            <a:off x="5492750" y="4950044"/>
            <a:ext cx="790575" cy="788987"/>
            <a:chOff x="4072" y="1895"/>
            <a:chExt cx="392" cy="391"/>
          </a:xfrm>
        </p:grpSpPr>
        <p:sp>
          <p:nvSpPr>
            <p:cNvPr id="726095" name="Oval 79"/>
            <p:cNvSpPr>
              <a:spLocks noChangeArrowheads="1"/>
            </p:cNvSpPr>
            <p:nvPr/>
          </p:nvSpPr>
          <p:spPr bwMode="auto">
            <a:xfrm>
              <a:off x="4073" y="1895"/>
              <a:ext cx="391" cy="391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096" name="Line 80"/>
            <p:cNvSpPr>
              <a:spLocks noChangeShapeType="1"/>
            </p:cNvSpPr>
            <p:nvPr/>
          </p:nvSpPr>
          <p:spPr bwMode="auto">
            <a:xfrm>
              <a:off x="4072" y="2091"/>
              <a:ext cx="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5505450" y="3372069"/>
            <a:ext cx="790575" cy="788987"/>
            <a:chOff x="4072" y="1895"/>
            <a:chExt cx="392" cy="391"/>
          </a:xfrm>
        </p:grpSpPr>
        <p:sp>
          <p:nvSpPr>
            <p:cNvPr id="726085" name="Oval 69"/>
            <p:cNvSpPr>
              <a:spLocks noChangeArrowheads="1"/>
            </p:cNvSpPr>
            <p:nvPr/>
          </p:nvSpPr>
          <p:spPr bwMode="auto">
            <a:xfrm>
              <a:off x="4073" y="1895"/>
              <a:ext cx="391" cy="391"/>
            </a:xfrm>
            <a:prstGeom prst="ellipse">
              <a:avLst/>
            </a:prstGeom>
            <a:gradFill rotWithShape="1">
              <a:gsLst>
                <a:gs pos="0">
                  <a:srgbClr val="FF0000">
                    <a:gamma/>
                    <a:shade val="46275"/>
                    <a:invGamma/>
                  </a:srgbClr>
                </a:gs>
                <a:gs pos="100000">
                  <a:srgbClr val="FF0000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087" name="Line 71"/>
            <p:cNvSpPr>
              <a:spLocks noChangeShapeType="1"/>
            </p:cNvSpPr>
            <p:nvPr/>
          </p:nvSpPr>
          <p:spPr bwMode="auto">
            <a:xfrm>
              <a:off x="4072" y="2091"/>
              <a:ext cx="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8"/>
          <p:cNvGrpSpPr>
            <a:grpSpLocks/>
          </p:cNvGrpSpPr>
          <p:nvPr/>
        </p:nvGrpSpPr>
        <p:grpSpPr bwMode="auto">
          <a:xfrm>
            <a:off x="5340355" y="3375244"/>
            <a:ext cx="636588" cy="2366962"/>
            <a:chOff x="4067" y="1650"/>
            <a:chExt cx="401" cy="1491"/>
          </a:xfrm>
        </p:grpSpPr>
        <p:grpSp>
          <p:nvGrpSpPr>
            <p:cNvPr id="11" name="Group 77"/>
            <p:cNvGrpSpPr>
              <a:grpSpLocks/>
            </p:cNvGrpSpPr>
            <p:nvPr/>
          </p:nvGrpSpPr>
          <p:grpSpPr bwMode="auto">
            <a:xfrm>
              <a:off x="4067" y="1705"/>
              <a:ext cx="401" cy="1436"/>
              <a:chOff x="4067" y="1705"/>
              <a:chExt cx="401" cy="1186"/>
            </a:xfrm>
          </p:grpSpPr>
          <p:sp>
            <p:nvSpPr>
              <p:cNvPr id="726082" name="Rectangle 66"/>
              <p:cNvSpPr>
                <a:spLocks noChangeArrowheads="1"/>
              </p:cNvSpPr>
              <p:nvPr/>
            </p:nvSpPr>
            <p:spPr bwMode="auto">
              <a:xfrm>
                <a:off x="4067" y="1705"/>
                <a:ext cx="401" cy="118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6092" name="Rectangle 76"/>
              <p:cNvSpPr>
                <a:spLocks noChangeArrowheads="1"/>
              </p:cNvSpPr>
              <p:nvPr/>
            </p:nvSpPr>
            <p:spPr bwMode="auto">
              <a:xfrm>
                <a:off x="4252" y="1819"/>
                <a:ext cx="27" cy="27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6112" name="Text Box 96"/>
            <p:cNvSpPr txBox="1">
              <a:spLocks noChangeArrowheads="1"/>
            </p:cNvSpPr>
            <p:nvPr/>
          </p:nvSpPr>
          <p:spPr bwMode="auto">
            <a:xfrm>
              <a:off x="4073" y="2811"/>
              <a:ext cx="3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(-)</a:t>
              </a:r>
            </a:p>
          </p:txBody>
        </p:sp>
        <p:sp>
          <p:nvSpPr>
            <p:cNvPr id="726113" name="Text Box 97"/>
            <p:cNvSpPr txBox="1">
              <a:spLocks noChangeArrowheads="1"/>
            </p:cNvSpPr>
            <p:nvPr/>
          </p:nvSpPr>
          <p:spPr bwMode="auto">
            <a:xfrm>
              <a:off x="4070" y="1650"/>
              <a:ext cx="35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(+)</a:t>
              </a:r>
            </a:p>
          </p:txBody>
        </p:sp>
      </p:grpSp>
      <p:sp>
        <p:nvSpPr>
          <p:cNvPr id="726083" name="Rectangle 67"/>
          <p:cNvSpPr>
            <a:spLocks noChangeArrowheads="1"/>
          </p:cNvSpPr>
          <p:nvPr/>
        </p:nvSpPr>
        <p:spPr bwMode="auto">
          <a:xfrm>
            <a:off x="5403850" y="4219794"/>
            <a:ext cx="511175" cy="9985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6089" name="AutoShape 73"/>
          <p:cNvSpPr>
            <a:spLocks noChangeArrowheads="1"/>
          </p:cNvSpPr>
          <p:nvPr/>
        </p:nvSpPr>
        <p:spPr bwMode="auto">
          <a:xfrm>
            <a:off x="5548313" y="5008781"/>
            <a:ext cx="228600" cy="204788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74"/>
          <p:cNvGrpSpPr>
            <a:grpSpLocks/>
          </p:cNvGrpSpPr>
          <p:nvPr/>
        </p:nvGrpSpPr>
        <p:grpSpPr bwMode="auto">
          <a:xfrm>
            <a:off x="5430838" y="3899119"/>
            <a:ext cx="463550" cy="1100137"/>
            <a:chOff x="4124" y="1980"/>
            <a:chExt cx="292" cy="693"/>
          </a:xfrm>
        </p:grpSpPr>
        <p:sp>
          <p:nvSpPr>
            <p:cNvPr id="726086" name="Rectangle 70"/>
            <p:cNvSpPr>
              <a:spLocks noChangeArrowheads="1"/>
            </p:cNvSpPr>
            <p:nvPr/>
          </p:nvSpPr>
          <p:spPr bwMode="auto">
            <a:xfrm>
              <a:off x="4239" y="1980"/>
              <a:ext cx="58" cy="542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084" name="Rectangle 68"/>
            <p:cNvSpPr>
              <a:spLocks noChangeArrowheads="1"/>
            </p:cNvSpPr>
            <p:nvPr/>
          </p:nvSpPr>
          <p:spPr bwMode="auto">
            <a:xfrm>
              <a:off x="4124" y="2517"/>
              <a:ext cx="292" cy="156"/>
            </a:xfrm>
            <a:prstGeom prst="rect">
              <a:avLst/>
            </a:prstGeom>
            <a:gradFill rotWithShape="1">
              <a:gsLst>
                <a:gs pos="0">
                  <a:srgbClr val="FF0000">
                    <a:gamma/>
                    <a:shade val="46275"/>
                    <a:invGamma/>
                  </a:srgbClr>
                </a:gs>
                <a:gs pos="5000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6111" name="AutoShape 95"/>
          <p:cNvSpPr>
            <a:spLocks noChangeArrowheads="1"/>
          </p:cNvSpPr>
          <p:nvPr/>
        </p:nvSpPr>
        <p:spPr bwMode="auto">
          <a:xfrm>
            <a:off x="5418138" y="4242019"/>
            <a:ext cx="217487" cy="155575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6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6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2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repeatCount="indefinite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-0.00139 -0.05787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2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4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 -0.03333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726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2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2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0069 L -0.19236 -0.00069 L -0.19236 -0.22893 L -0.09496 -0.22893 L -0.03455 -0.16574 L 0.09184 -0.16574 L 0.00886 -0.01481 " pathEditMode="relative" ptsTypes="AAAAAAA">
                                      <p:cBhvr>
                                        <p:cTn id="7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6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26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26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26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6143" grpId="0" animBg="1"/>
      <p:bldP spid="726144" grpId="0" animBg="1"/>
      <p:bldP spid="726083" grpId="0" animBg="1"/>
      <p:bldP spid="726089" grpId="0" animBg="1"/>
      <p:bldP spid="726111" grpId="0" animBg="1"/>
      <p:bldP spid="72611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70" name="Rectangle 6"/>
          <p:cNvSpPr>
            <a:spLocks noChangeArrowheads="1"/>
          </p:cNvSpPr>
          <p:nvPr/>
        </p:nvSpPr>
        <p:spPr bwMode="auto">
          <a:xfrm>
            <a:off x="682625" y="6053138"/>
            <a:ext cx="7753350" cy="804862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b="1" i="1" dirty="0"/>
              <a:t>FYI</a:t>
            </a:r>
          </a:p>
          <a:p>
            <a:pPr>
              <a:spcBef>
                <a:spcPts val="400"/>
              </a:spcBef>
            </a:pPr>
            <a:r>
              <a:rPr lang="en-US" b="1" dirty="0">
                <a:sym typeface="Symbol" pitchFamily="18" charset="2"/>
              </a:rPr>
              <a:t></a:t>
            </a:r>
            <a:r>
              <a:rPr lang="en-US" dirty="0">
                <a:sym typeface="Symbol" pitchFamily="18" charset="2"/>
              </a:rPr>
              <a:t>Note the increase rather than the decrease.</a:t>
            </a:r>
          </a:p>
        </p:txBody>
      </p:sp>
      <p:sp>
        <p:nvSpPr>
          <p:cNvPr id="72806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53571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electric potential difference </a:t>
            </a:r>
          </a:p>
        </p:txBody>
      </p:sp>
      <p:sp>
        <p:nvSpPr>
          <p:cNvPr id="728068" name="Rectangle 4"/>
          <p:cNvSpPr>
            <a:spLocks noChangeArrowheads="1"/>
          </p:cNvSpPr>
          <p:nvPr/>
        </p:nvSpPr>
        <p:spPr bwMode="auto">
          <a:xfrm>
            <a:off x="674688" y="1973943"/>
            <a:ext cx="7772400" cy="4136571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EXAMPLE: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200 C of charge is brought from an electric potential of 2.0 V to an electric potential of 14 V through use of a car battery. What is the change in potential energy of the charge?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SOLUTION: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From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V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=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 smtClean="0">
                <a:cs typeface="Courier New" pitchFamily="49" charset="0"/>
                <a:sym typeface="Symbol" pitchFamily="18" charset="2"/>
              </a:rPr>
              <a:t>P 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/ q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we see that ∆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>
                <a:cs typeface="Courier New" pitchFamily="49" charset="0"/>
                <a:sym typeface="Symbol" pitchFamily="18" charset="2"/>
              </a:rPr>
              <a:t>P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=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i="1" dirty="0" err="1">
                <a:cs typeface="Courier New" pitchFamily="49" charset="0"/>
                <a:sym typeface="Symbol" pitchFamily="18" charset="2"/>
              </a:rPr>
              <a:t>q</a:t>
            </a:r>
            <a:r>
              <a:rPr lang="en-US" dirty="0" err="1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 err="1">
                <a:cs typeface="Courier New" pitchFamily="49" charset="0"/>
                <a:sym typeface="Symbol" pitchFamily="18" charset="2"/>
              </a:rPr>
              <a:t>V</a:t>
            </a:r>
            <a:r>
              <a:rPr lang="en-US" dirty="0">
                <a:cs typeface="Courier New" pitchFamily="49" charset="0"/>
                <a:sym typeface="Symbol" pitchFamily="18" charset="2"/>
              </a:rPr>
              <a:t>. Thus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 	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>
                <a:cs typeface="Courier New" pitchFamily="49" charset="0"/>
                <a:sym typeface="Symbol" pitchFamily="18" charset="2"/>
              </a:rPr>
              <a:t>P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=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q</a:t>
            </a:r>
            <a:r>
              <a:rPr lang="en-US" dirty="0">
                <a:cs typeface="Courier New" pitchFamily="49" charset="0"/>
                <a:sym typeface="Symbol" pitchFamily="18" charset="2"/>
              </a:rPr>
              <a:t>(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V</a:t>
            </a:r>
            <a:r>
              <a:rPr lang="en-US" dirty="0">
                <a:cs typeface="Courier New" pitchFamily="49" charset="0"/>
                <a:sym typeface="Symbol" pitchFamily="18" charset="2"/>
              </a:rPr>
              <a:t> – 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V</a:t>
            </a:r>
            <a:r>
              <a:rPr lang="en-US" baseline="-25000" dirty="0">
                <a:cs typeface="Courier New" pitchFamily="49" charset="0"/>
                <a:sym typeface="Symbol" pitchFamily="18" charset="2"/>
              </a:rPr>
              <a:t>0</a:t>
            </a:r>
            <a:r>
              <a:rPr lang="en-US" dirty="0">
                <a:cs typeface="Courier New" pitchFamily="49" charset="0"/>
                <a:sym typeface="Symbol" pitchFamily="18" charset="2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 	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>
                <a:cs typeface="Courier New" pitchFamily="49" charset="0"/>
                <a:sym typeface="Symbol" pitchFamily="18" charset="2"/>
              </a:rPr>
              <a:t>P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=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(20010</a:t>
            </a:r>
            <a:r>
              <a:rPr lang="en-US" baseline="30000" dirty="0">
                <a:cs typeface="Courier New" pitchFamily="49" charset="0"/>
                <a:sym typeface="Symbol" pitchFamily="18" charset="2"/>
              </a:rPr>
              <a:t>-6</a:t>
            </a:r>
            <a:r>
              <a:rPr lang="en-US" dirty="0">
                <a:cs typeface="Courier New" pitchFamily="49" charset="0"/>
                <a:sym typeface="Symbol" pitchFamily="18" charset="2"/>
              </a:rPr>
              <a:t>)(14 – 2)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 	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>
                <a:cs typeface="Courier New" pitchFamily="49" charset="0"/>
                <a:sym typeface="Symbol" pitchFamily="18" charset="2"/>
              </a:rPr>
              <a:t>P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=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0.0024 J.</a:t>
            </a:r>
          </a:p>
        </p:txBody>
      </p:sp>
      <p:sp>
        <p:nvSpPr>
          <p:cNvPr id="7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pic>
        <p:nvPicPr>
          <p:cNvPr id="156674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9315" y="4789715"/>
            <a:ext cx="2304956" cy="20682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8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8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8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8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2325914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5475" indent="-625475" eaLnBrk="0" hangingPunct="0"/>
            <a:r>
              <a:rPr lang="en-US" altLang="en-US" b="1" dirty="0" smtClean="0">
                <a:solidFill>
                  <a:srgbClr val="333399"/>
                </a:solidFill>
              </a:rPr>
              <a:t>Understandings</a:t>
            </a:r>
            <a:r>
              <a:rPr lang="en-US" altLang="en-US" b="1" dirty="0">
                <a:solidFill>
                  <a:srgbClr val="333399"/>
                </a:solidFill>
              </a:rPr>
              <a:t>: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Cells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Internal resistance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Secondary cells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Terminal potential difference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Electromotive force (</a:t>
            </a:r>
            <a:r>
              <a:rPr lang="en-US" altLang="en-US" dirty="0" err="1">
                <a:solidFill>
                  <a:srgbClr val="333399"/>
                </a:solidFill>
              </a:rPr>
              <a:t>emf</a:t>
            </a:r>
            <a:r>
              <a:rPr lang="en-US" altLang="en-US" dirty="0">
                <a:solidFill>
                  <a:srgbClr val="333399"/>
                </a:solidFill>
              </a:rPr>
              <a:t>) </a:t>
            </a:r>
          </a:p>
        </p:txBody>
      </p:sp>
      <p:sp>
        <p:nvSpPr>
          <p:cNvPr id="20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electromotive force (</a:t>
            </a:r>
            <a:r>
              <a:rPr lang="en-US" altLang="en-US" dirty="0" err="1" smtClean="0">
                <a:solidFill>
                  <a:srgbClr val="333399"/>
                </a:solidFill>
              </a:rPr>
              <a:t>emf</a:t>
            </a:r>
            <a:r>
              <a:rPr lang="en-US" altLang="en-US" dirty="0" smtClean="0">
                <a:solidFill>
                  <a:srgbClr val="333399"/>
                </a:solidFill>
              </a:rPr>
              <a:t>) 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electromotive force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 (or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emf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) of a cell is the amount of chemical energy converted to electrical energy per unit charge.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Since energy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per                                                                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unit charge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is volts,                                                                      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emf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is measured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             volts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This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cell has an                                                                        </a:t>
            </a:r>
            <a:r>
              <a:rPr lang="en-US" dirty="0" err="1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emf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of 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= 1.6 V.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Because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cell is                                                                not connected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to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any                                                                    circuit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we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say that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it is 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unloaded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799750" name="Freeform 6"/>
          <p:cNvSpPr>
            <a:spLocks/>
          </p:cNvSpPr>
          <p:nvPr/>
        </p:nvSpPr>
        <p:spPr bwMode="auto">
          <a:xfrm>
            <a:off x="5245090" y="5778278"/>
            <a:ext cx="2217738" cy="814387"/>
          </a:xfrm>
          <a:custGeom>
            <a:avLst/>
            <a:gdLst/>
            <a:ahLst/>
            <a:cxnLst>
              <a:cxn ang="0">
                <a:pos x="17" y="0"/>
              </a:cxn>
              <a:cxn ang="0">
                <a:pos x="17" y="190"/>
              </a:cxn>
              <a:cxn ang="0">
                <a:pos x="78" y="425"/>
              </a:cxn>
              <a:cxn ang="0">
                <a:pos x="487" y="508"/>
              </a:cxn>
              <a:cxn ang="0">
                <a:pos x="1056" y="455"/>
              </a:cxn>
              <a:cxn ang="0">
                <a:pos x="1397" y="319"/>
              </a:cxn>
            </a:cxnLst>
            <a:rect l="0" t="0" r="r" b="b"/>
            <a:pathLst>
              <a:path w="1397" h="513">
                <a:moveTo>
                  <a:pt x="17" y="0"/>
                </a:moveTo>
                <a:cubicBezTo>
                  <a:pt x="12" y="59"/>
                  <a:pt x="7" y="119"/>
                  <a:pt x="17" y="190"/>
                </a:cubicBezTo>
                <a:cubicBezTo>
                  <a:pt x="27" y="261"/>
                  <a:pt x="0" y="372"/>
                  <a:pt x="78" y="425"/>
                </a:cubicBezTo>
                <a:cubicBezTo>
                  <a:pt x="156" y="478"/>
                  <a:pt x="324" y="503"/>
                  <a:pt x="487" y="508"/>
                </a:cubicBezTo>
                <a:cubicBezTo>
                  <a:pt x="650" y="513"/>
                  <a:pt x="904" y="486"/>
                  <a:pt x="1056" y="455"/>
                </a:cubicBezTo>
                <a:cubicBezTo>
                  <a:pt x="1208" y="424"/>
                  <a:pt x="1302" y="371"/>
                  <a:pt x="1397" y="319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799756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6120000">
            <a:off x="7770913" y="4916381"/>
            <a:ext cx="354012" cy="2168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99757" name="Freeform 13"/>
          <p:cNvSpPr>
            <a:spLocks/>
          </p:cNvSpPr>
          <p:nvPr/>
        </p:nvSpPr>
        <p:spPr bwMode="auto">
          <a:xfrm>
            <a:off x="5472103" y="3077940"/>
            <a:ext cx="1304925" cy="3443288"/>
          </a:xfrm>
          <a:custGeom>
            <a:avLst/>
            <a:gdLst/>
            <a:ahLst/>
            <a:cxnLst>
              <a:cxn ang="0">
                <a:pos x="33" y="1739"/>
              </a:cxn>
              <a:cxn ang="0">
                <a:pos x="33" y="1913"/>
              </a:cxn>
              <a:cxn ang="0">
                <a:pos x="71" y="2050"/>
              </a:cxn>
              <a:cxn ang="0">
                <a:pos x="458" y="2065"/>
              </a:cxn>
              <a:cxn ang="0">
                <a:pos x="609" y="1428"/>
              </a:cxn>
              <a:cxn ang="0">
                <a:pos x="443" y="655"/>
              </a:cxn>
              <a:cxn ang="0">
                <a:pos x="367" y="132"/>
              </a:cxn>
              <a:cxn ang="0">
                <a:pos x="443" y="19"/>
              </a:cxn>
              <a:cxn ang="0">
                <a:pos x="579" y="19"/>
              </a:cxn>
              <a:cxn ang="0">
                <a:pos x="670" y="87"/>
              </a:cxn>
              <a:cxn ang="0">
                <a:pos x="822" y="102"/>
              </a:cxn>
            </a:cxnLst>
            <a:rect l="0" t="0" r="r" b="b"/>
            <a:pathLst>
              <a:path w="822" h="2169">
                <a:moveTo>
                  <a:pt x="33" y="1739"/>
                </a:moveTo>
                <a:cubicBezTo>
                  <a:pt x="30" y="1800"/>
                  <a:pt x="27" y="1861"/>
                  <a:pt x="33" y="1913"/>
                </a:cubicBezTo>
                <a:cubicBezTo>
                  <a:pt x="39" y="1965"/>
                  <a:pt x="0" y="2025"/>
                  <a:pt x="71" y="2050"/>
                </a:cubicBezTo>
                <a:cubicBezTo>
                  <a:pt x="142" y="2075"/>
                  <a:pt x="368" y="2169"/>
                  <a:pt x="458" y="2065"/>
                </a:cubicBezTo>
                <a:cubicBezTo>
                  <a:pt x="548" y="1961"/>
                  <a:pt x="611" y="1663"/>
                  <a:pt x="609" y="1428"/>
                </a:cubicBezTo>
                <a:cubicBezTo>
                  <a:pt x="607" y="1193"/>
                  <a:pt x="483" y="871"/>
                  <a:pt x="443" y="655"/>
                </a:cubicBezTo>
                <a:cubicBezTo>
                  <a:pt x="403" y="439"/>
                  <a:pt x="367" y="238"/>
                  <a:pt x="367" y="132"/>
                </a:cubicBezTo>
                <a:cubicBezTo>
                  <a:pt x="367" y="26"/>
                  <a:pt x="408" y="38"/>
                  <a:pt x="443" y="19"/>
                </a:cubicBezTo>
                <a:cubicBezTo>
                  <a:pt x="478" y="0"/>
                  <a:pt x="541" y="8"/>
                  <a:pt x="579" y="19"/>
                </a:cubicBezTo>
                <a:cubicBezTo>
                  <a:pt x="617" y="30"/>
                  <a:pt x="630" y="73"/>
                  <a:pt x="670" y="87"/>
                </a:cubicBezTo>
                <a:cubicBezTo>
                  <a:pt x="710" y="101"/>
                  <a:pt x="766" y="101"/>
                  <a:pt x="822" y="102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799758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10015" y="2849340"/>
            <a:ext cx="1966913" cy="3213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99759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4148400">
            <a:off x="4652953" y="4184428"/>
            <a:ext cx="661987" cy="636587"/>
          </a:xfrm>
          <a:prstGeom prst="rect">
            <a:avLst/>
          </a:prstGeom>
          <a:noFill/>
        </p:spPr>
      </p:pic>
      <p:sp>
        <p:nvSpPr>
          <p:cNvPr id="799760" name="Text Box 16"/>
          <p:cNvSpPr txBox="1">
            <a:spLocks noChangeArrowheads="1"/>
          </p:cNvSpPr>
          <p:nvPr/>
        </p:nvSpPr>
        <p:spPr bwMode="auto">
          <a:xfrm>
            <a:off x="4317990" y="3060478"/>
            <a:ext cx="1443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4D4D4D"/>
                </a:solidFill>
              </a:rPr>
              <a:t>01.6</a:t>
            </a:r>
          </a:p>
        </p:txBody>
      </p:sp>
      <p:sp>
        <p:nvSpPr>
          <p:cNvPr id="799761" name="Text Box 17"/>
          <p:cNvSpPr txBox="1">
            <a:spLocks noChangeArrowheads="1"/>
          </p:cNvSpPr>
          <p:nvPr/>
        </p:nvSpPr>
        <p:spPr bwMode="auto">
          <a:xfrm>
            <a:off x="4330690" y="3062065"/>
            <a:ext cx="1443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4D4D4D"/>
                </a:solidFill>
              </a:rPr>
              <a:t>00.0</a:t>
            </a:r>
          </a:p>
        </p:txBody>
      </p:sp>
      <p:pic>
        <p:nvPicPr>
          <p:cNvPr id="799752" name="Picture 8" descr="battery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908240" y="3403833"/>
            <a:ext cx="1624012" cy="2132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99762" name="Picture 1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709722">
            <a:off x="7174356" y="2234978"/>
            <a:ext cx="339725" cy="2171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9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9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9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9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99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97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9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9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997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9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99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9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9" dur="2000" fill="hold"/>
                                        <p:tgtEl>
                                          <p:spTgt spid="7997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9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799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99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9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99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99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750" grpId="0" animBg="1"/>
      <p:bldP spid="799757" grpId="0" animBg="1"/>
      <p:bldP spid="799760" grpId="0"/>
      <p:bldP spid="799761" grpId="0"/>
      <p:bldP spid="799761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1" name="Rectangle 13"/>
          <p:cNvSpPr>
            <a:spLocks noChangeArrowheads="1"/>
          </p:cNvSpPr>
          <p:nvPr/>
        </p:nvSpPr>
        <p:spPr bwMode="auto">
          <a:xfrm>
            <a:off x="674688" y="2002971"/>
            <a:ext cx="7772400" cy="4855029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EXAMPLE: How </a:t>
            </a:r>
            <a:r>
              <a:rPr lang="en-US" dirty="0">
                <a:sym typeface="Symbol" pitchFamily="18" charset="2"/>
              </a:rPr>
              <a:t>much chemical energy is converted to electrical energy by the cell if a charge </a:t>
            </a:r>
            <a:r>
              <a:rPr lang="en-US" dirty="0" smtClean="0">
                <a:sym typeface="Symbol" pitchFamily="18" charset="2"/>
              </a:rPr>
              <a:t>of 15 </a:t>
            </a:r>
            <a:r>
              <a:rPr lang="en-US" dirty="0">
                <a:sym typeface="Symbol" pitchFamily="18" charset="2"/>
              </a:rPr>
              <a:t>C is drawn </a:t>
            </a:r>
            <a:r>
              <a:rPr lang="en-US" dirty="0" smtClean="0">
                <a:sym typeface="Symbol" pitchFamily="18" charset="2"/>
              </a:rPr>
              <a:t>by the </a:t>
            </a:r>
            <a:r>
              <a:rPr lang="en-US" dirty="0">
                <a:sym typeface="Symbol" pitchFamily="18" charset="2"/>
              </a:rPr>
              <a:t>voltmeter?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SOLUTION</a:t>
            </a:r>
            <a:r>
              <a:rPr lang="en-US" dirty="0">
                <a:sym typeface="Symbol" pitchFamily="18" charset="2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From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V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=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 smtClean="0">
                <a:cs typeface="Courier New" pitchFamily="49" charset="0"/>
                <a:sym typeface="Symbol" pitchFamily="18" charset="2"/>
              </a:rPr>
              <a:t>P 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/ q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                                                                      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we have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 =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∆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 smtClean="0">
                <a:cs typeface="Courier New" pitchFamily="49" charset="0"/>
                <a:sym typeface="Symbol" pitchFamily="18" charset="2"/>
              </a:rPr>
              <a:t>P 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/ q</a:t>
            </a:r>
            <a:r>
              <a:rPr lang="en-US" dirty="0">
                <a:cs typeface="Courier New" pitchFamily="49" charset="0"/>
                <a:sym typeface="Symbol" pitchFamily="18" charset="2"/>
              </a:rPr>
              <a:t>. 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Thus</a:t>
            </a:r>
          </a:p>
          <a:p>
            <a:pPr>
              <a:spcBef>
                <a:spcPct val="20000"/>
              </a:spcBef>
              <a:buFont typeface="Symbol" pitchFamily="18" charset="2"/>
              <a:buNone/>
            </a:pPr>
            <a:r>
              <a:rPr lang="en-US" dirty="0" smtClean="0">
                <a:cs typeface="Courier New" pitchFamily="49" charset="0"/>
                <a:sym typeface="Symbol" pitchFamily="18" charset="2"/>
              </a:rPr>
              <a:t>   ∆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E</a:t>
            </a:r>
            <a:r>
              <a:rPr lang="en-US" baseline="-25000" dirty="0">
                <a:cs typeface="Courier New" pitchFamily="49" charset="0"/>
                <a:sym typeface="Symbol" pitchFamily="18" charset="2"/>
              </a:rPr>
              <a:t>P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	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=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i="1" dirty="0">
                <a:cs typeface="Courier New" pitchFamily="49" charset="0"/>
                <a:sym typeface="Symbol" pitchFamily="18" charset="2"/>
              </a:rPr>
              <a:t>q</a:t>
            </a:r>
          </a:p>
          <a:p>
            <a:pPr>
              <a:spcBef>
                <a:spcPct val="20000"/>
              </a:spcBef>
              <a:buFont typeface="Symbol" pitchFamily="18" charset="2"/>
              <a:buNone/>
            </a:pPr>
            <a:r>
              <a:rPr lang="en-US" dirty="0">
                <a:cs typeface="Courier New" pitchFamily="49" charset="0"/>
                <a:sym typeface="Symbol" pitchFamily="18" charset="2"/>
              </a:rPr>
              <a:t>   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	=</a:t>
            </a:r>
            <a:r>
              <a:rPr lang="en-US" i="1" dirty="0" smtClean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(1.6)</a:t>
            </a:r>
            <a:r>
              <a:rPr lang="en-US" dirty="0">
                <a:cs typeface="Courier New" pitchFamily="49" charset="0"/>
                <a:sym typeface="Symbol" pitchFamily="18" charset="2"/>
              </a:rPr>
              <a:t>(1510</a:t>
            </a:r>
            <a:r>
              <a:rPr lang="en-US" baseline="30000" dirty="0">
                <a:cs typeface="Courier New" pitchFamily="49" charset="0"/>
                <a:sym typeface="Symbol" pitchFamily="18" charset="2"/>
              </a:rPr>
              <a:t>-6</a:t>
            </a:r>
            <a:r>
              <a:rPr lang="en-US" dirty="0">
                <a:cs typeface="Courier New" pitchFamily="49" charset="0"/>
                <a:sym typeface="Symbol" pitchFamily="18" charset="2"/>
              </a:rPr>
              <a:t>)</a:t>
            </a:r>
          </a:p>
          <a:p>
            <a:pPr>
              <a:spcBef>
                <a:spcPct val="20000"/>
              </a:spcBef>
              <a:buFont typeface="Symbol" pitchFamily="18" charset="2"/>
              <a:buNone/>
            </a:pPr>
            <a:r>
              <a:rPr lang="en-US" dirty="0">
                <a:cs typeface="Courier New" pitchFamily="49" charset="0"/>
                <a:sym typeface="Symbol" pitchFamily="18" charset="2"/>
              </a:rPr>
              <a:t>   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	=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2.410</a:t>
            </a:r>
            <a:r>
              <a:rPr lang="en-US" baseline="30000" dirty="0">
                <a:cs typeface="Courier New" pitchFamily="49" charset="0"/>
                <a:sym typeface="Symbol" pitchFamily="18" charset="2"/>
              </a:rPr>
              <a:t>-5</a:t>
            </a:r>
            <a:r>
              <a:rPr lang="en-US" dirty="0">
                <a:cs typeface="Courier New" pitchFamily="49" charset="0"/>
                <a:sym typeface="Symbol" pitchFamily="18" charset="2"/>
              </a:rPr>
              <a:t> J.</a:t>
            </a:r>
            <a:endParaRPr lang="en-US" baseline="30000" dirty="0">
              <a:cs typeface="Courier New" pitchFamily="49" charset="0"/>
              <a:sym typeface="Symbol" pitchFamily="18" charset="2"/>
            </a:endParaRPr>
          </a:p>
        </p:txBody>
      </p:sp>
      <p:sp>
        <p:nvSpPr>
          <p:cNvPr id="805890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82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electromotive force (</a:t>
            </a:r>
            <a:r>
              <a:rPr lang="en-US" altLang="en-US" dirty="0" err="1" smtClean="0">
                <a:solidFill>
                  <a:srgbClr val="333399"/>
                </a:solidFill>
              </a:rPr>
              <a:t>emf</a:t>
            </a:r>
            <a:r>
              <a:rPr lang="en-US" altLang="en-US" dirty="0" smtClean="0">
                <a:solidFill>
                  <a:srgbClr val="333399"/>
                </a:solidFill>
              </a:rPr>
              <a:t>) </a:t>
            </a:r>
          </a:p>
        </p:txBody>
      </p:sp>
      <p:sp>
        <p:nvSpPr>
          <p:cNvPr id="14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15" name="Freeform 6"/>
          <p:cNvSpPr>
            <a:spLocks/>
          </p:cNvSpPr>
          <p:nvPr/>
        </p:nvSpPr>
        <p:spPr bwMode="auto">
          <a:xfrm>
            <a:off x="5245090" y="5778278"/>
            <a:ext cx="2217738" cy="814387"/>
          </a:xfrm>
          <a:custGeom>
            <a:avLst/>
            <a:gdLst/>
            <a:ahLst/>
            <a:cxnLst>
              <a:cxn ang="0">
                <a:pos x="17" y="0"/>
              </a:cxn>
              <a:cxn ang="0">
                <a:pos x="17" y="190"/>
              </a:cxn>
              <a:cxn ang="0">
                <a:pos x="78" y="425"/>
              </a:cxn>
              <a:cxn ang="0">
                <a:pos x="487" y="508"/>
              </a:cxn>
              <a:cxn ang="0">
                <a:pos x="1056" y="455"/>
              </a:cxn>
              <a:cxn ang="0">
                <a:pos x="1397" y="319"/>
              </a:cxn>
            </a:cxnLst>
            <a:rect l="0" t="0" r="r" b="b"/>
            <a:pathLst>
              <a:path w="1397" h="513">
                <a:moveTo>
                  <a:pt x="17" y="0"/>
                </a:moveTo>
                <a:cubicBezTo>
                  <a:pt x="12" y="59"/>
                  <a:pt x="7" y="119"/>
                  <a:pt x="17" y="190"/>
                </a:cubicBezTo>
                <a:cubicBezTo>
                  <a:pt x="27" y="261"/>
                  <a:pt x="0" y="372"/>
                  <a:pt x="78" y="425"/>
                </a:cubicBezTo>
                <a:cubicBezTo>
                  <a:pt x="156" y="478"/>
                  <a:pt x="324" y="503"/>
                  <a:pt x="487" y="508"/>
                </a:cubicBezTo>
                <a:cubicBezTo>
                  <a:pt x="650" y="513"/>
                  <a:pt x="904" y="486"/>
                  <a:pt x="1056" y="455"/>
                </a:cubicBezTo>
                <a:cubicBezTo>
                  <a:pt x="1208" y="424"/>
                  <a:pt x="1302" y="371"/>
                  <a:pt x="1397" y="319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6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6120000">
            <a:off x="7770913" y="4916381"/>
            <a:ext cx="354012" cy="2168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Freeform 13"/>
          <p:cNvSpPr>
            <a:spLocks/>
          </p:cNvSpPr>
          <p:nvPr/>
        </p:nvSpPr>
        <p:spPr bwMode="auto">
          <a:xfrm>
            <a:off x="5472103" y="3077940"/>
            <a:ext cx="1304925" cy="3443288"/>
          </a:xfrm>
          <a:custGeom>
            <a:avLst/>
            <a:gdLst/>
            <a:ahLst/>
            <a:cxnLst>
              <a:cxn ang="0">
                <a:pos x="33" y="1739"/>
              </a:cxn>
              <a:cxn ang="0">
                <a:pos x="33" y="1913"/>
              </a:cxn>
              <a:cxn ang="0">
                <a:pos x="71" y="2050"/>
              </a:cxn>
              <a:cxn ang="0">
                <a:pos x="458" y="2065"/>
              </a:cxn>
              <a:cxn ang="0">
                <a:pos x="609" y="1428"/>
              </a:cxn>
              <a:cxn ang="0">
                <a:pos x="443" y="655"/>
              </a:cxn>
              <a:cxn ang="0">
                <a:pos x="367" y="132"/>
              </a:cxn>
              <a:cxn ang="0">
                <a:pos x="443" y="19"/>
              </a:cxn>
              <a:cxn ang="0">
                <a:pos x="579" y="19"/>
              </a:cxn>
              <a:cxn ang="0">
                <a:pos x="670" y="87"/>
              </a:cxn>
              <a:cxn ang="0">
                <a:pos x="822" y="102"/>
              </a:cxn>
            </a:cxnLst>
            <a:rect l="0" t="0" r="r" b="b"/>
            <a:pathLst>
              <a:path w="822" h="2169">
                <a:moveTo>
                  <a:pt x="33" y="1739"/>
                </a:moveTo>
                <a:cubicBezTo>
                  <a:pt x="30" y="1800"/>
                  <a:pt x="27" y="1861"/>
                  <a:pt x="33" y="1913"/>
                </a:cubicBezTo>
                <a:cubicBezTo>
                  <a:pt x="39" y="1965"/>
                  <a:pt x="0" y="2025"/>
                  <a:pt x="71" y="2050"/>
                </a:cubicBezTo>
                <a:cubicBezTo>
                  <a:pt x="142" y="2075"/>
                  <a:pt x="368" y="2169"/>
                  <a:pt x="458" y="2065"/>
                </a:cubicBezTo>
                <a:cubicBezTo>
                  <a:pt x="548" y="1961"/>
                  <a:pt x="611" y="1663"/>
                  <a:pt x="609" y="1428"/>
                </a:cubicBezTo>
                <a:cubicBezTo>
                  <a:pt x="607" y="1193"/>
                  <a:pt x="483" y="871"/>
                  <a:pt x="443" y="655"/>
                </a:cubicBezTo>
                <a:cubicBezTo>
                  <a:pt x="403" y="439"/>
                  <a:pt x="367" y="238"/>
                  <a:pt x="367" y="132"/>
                </a:cubicBezTo>
                <a:cubicBezTo>
                  <a:pt x="367" y="26"/>
                  <a:pt x="408" y="38"/>
                  <a:pt x="443" y="19"/>
                </a:cubicBezTo>
                <a:cubicBezTo>
                  <a:pt x="478" y="0"/>
                  <a:pt x="541" y="8"/>
                  <a:pt x="579" y="19"/>
                </a:cubicBezTo>
                <a:cubicBezTo>
                  <a:pt x="617" y="30"/>
                  <a:pt x="630" y="73"/>
                  <a:pt x="670" y="87"/>
                </a:cubicBezTo>
                <a:cubicBezTo>
                  <a:pt x="710" y="101"/>
                  <a:pt x="766" y="101"/>
                  <a:pt x="822" y="102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10015" y="2849340"/>
            <a:ext cx="1966913" cy="3213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4317990" y="3060478"/>
            <a:ext cx="1443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4D4D4D"/>
                </a:solidFill>
              </a:rPr>
              <a:t>01.6</a:t>
            </a:r>
          </a:p>
        </p:txBody>
      </p:sp>
      <p:pic>
        <p:nvPicPr>
          <p:cNvPr id="22" name="Picture 8" descr="batter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08240" y="3403833"/>
            <a:ext cx="1624012" cy="2132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709722">
            <a:off x="7174356" y="2234978"/>
            <a:ext cx="339725" cy="2171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199705">
            <a:off x="4652963" y="4198936"/>
            <a:ext cx="661987" cy="636587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5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5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5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5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internal resistance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If we connect a resistor as part of an external circuit, we see that the voltage read by the meter goes down a little bit.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We say that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cell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    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loaded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because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there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          is a resistor connected                                                     externally in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 circuit.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This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cell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has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                                                              loaded potential                                                               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difference (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p.d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.)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of                                                                         V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= 1.5 V.</a:t>
            </a:r>
          </a:p>
        </p:txBody>
      </p:sp>
      <p:pic>
        <p:nvPicPr>
          <p:cNvPr id="801796" name="Picture 4" descr="resistor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70221">
            <a:off x="6484028" y="3876001"/>
            <a:ext cx="1614487" cy="16144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01798" name="Freeform 6"/>
          <p:cNvSpPr>
            <a:spLocks/>
          </p:cNvSpPr>
          <p:nvPr/>
        </p:nvSpPr>
        <p:spPr bwMode="auto">
          <a:xfrm>
            <a:off x="7751079" y="5397506"/>
            <a:ext cx="1392921" cy="896938"/>
          </a:xfrm>
          <a:custGeom>
            <a:avLst/>
            <a:gdLst/>
            <a:ahLst/>
            <a:cxnLst>
              <a:cxn ang="0">
                <a:pos x="0" y="122"/>
              </a:cxn>
              <a:cxn ang="0">
                <a:pos x="99" y="296"/>
              </a:cxn>
              <a:cxn ang="0">
                <a:pos x="250" y="425"/>
              </a:cxn>
              <a:cxn ang="0">
                <a:pos x="470" y="523"/>
              </a:cxn>
              <a:cxn ang="0">
                <a:pos x="743" y="554"/>
              </a:cxn>
              <a:cxn ang="0">
                <a:pos x="906" y="455"/>
              </a:cxn>
              <a:cxn ang="0">
                <a:pos x="954" y="227"/>
              </a:cxn>
              <a:cxn ang="0">
                <a:pos x="869" y="0"/>
              </a:cxn>
            </a:cxnLst>
            <a:rect l="0" t="0" r="r" b="b"/>
            <a:pathLst>
              <a:path w="960" h="565">
                <a:moveTo>
                  <a:pt x="0" y="122"/>
                </a:moveTo>
                <a:cubicBezTo>
                  <a:pt x="18" y="151"/>
                  <a:pt x="57" y="246"/>
                  <a:pt x="99" y="296"/>
                </a:cubicBezTo>
                <a:cubicBezTo>
                  <a:pt x="141" y="346"/>
                  <a:pt x="188" y="387"/>
                  <a:pt x="250" y="425"/>
                </a:cubicBezTo>
                <a:cubicBezTo>
                  <a:pt x="312" y="463"/>
                  <a:pt x="388" y="502"/>
                  <a:pt x="470" y="523"/>
                </a:cubicBezTo>
                <a:cubicBezTo>
                  <a:pt x="552" y="544"/>
                  <a:pt x="670" y="565"/>
                  <a:pt x="743" y="554"/>
                </a:cubicBezTo>
                <a:cubicBezTo>
                  <a:pt x="816" y="543"/>
                  <a:pt x="871" y="509"/>
                  <a:pt x="906" y="455"/>
                </a:cubicBezTo>
                <a:cubicBezTo>
                  <a:pt x="941" y="401"/>
                  <a:pt x="960" y="303"/>
                  <a:pt x="954" y="227"/>
                </a:cubicBezTo>
                <a:cubicBezTo>
                  <a:pt x="947" y="151"/>
                  <a:pt x="908" y="75"/>
                  <a:pt x="869" y="0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18" name="Freeform 6"/>
          <p:cNvSpPr>
            <a:spLocks/>
          </p:cNvSpPr>
          <p:nvPr/>
        </p:nvSpPr>
        <p:spPr bwMode="auto">
          <a:xfrm>
            <a:off x="5245090" y="5778278"/>
            <a:ext cx="2217738" cy="814387"/>
          </a:xfrm>
          <a:custGeom>
            <a:avLst/>
            <a:gdLst/>
            <a:ahLst/>
            <a:cxnLst>
              <a:cxn ang="0">
                <a:pos x="17" y="0"/>
              </a:cxn>
              <a:cxn ang="0">
                <a:pos x="17" y="190"/>
              </a:cxn>
              <a:cxn ang="0">
                <a:pos x="78" y="425"/>
              </a:cxn>
              <a:cxn ang="0">
                <a:pos x="487" y="508"/>
              </a:cxn>
              <a:cxn ang="0">
                <a:pos x="1056" y="455"/>
              </a:cxn>
              <a:cxn ang="0">
                <a:pos x="1397" y="319"/>
              </a:cxn>
            </a:cxnLst>
            <a:rect l="0" t="0" r="r" b="b"/>
            <a:pathLst>
              <a:path w="1397" h="513">
                <a:moveTo>
                  <a:pt x="17" y="0"/>
                </a:moveTo>
                <a:cubicBezTo>
                  <a:pt x="12" y="59"/>
                  <a:pt x="7" y="119"/>
                  <a:pt x="17" y="190"/>
                </a:cubicBezTo>
                <a:cubicBezTo>
                  <a:pt x="27" y="261"/>
                  <a:pt x="0" y="372"/>
                  <a:pt x="78" y="425"/>
                </a:cubicBezTo>
                <a:cubicBezTo>
                  <a:pt x="156" y="478"/>
                  <a:pt x="324" y="503"/>
                  <a:pt x="487" y="508"/>
                </a:cubicBezTo>
                <a:cubicBezTo>
                  <a:pt x="650" y="513"/>
                  <a:pt x="904" y="486"/>
                  <a:pt x="1056" y="455"/>
                </a:cubicBezTo>
                <a:cubicBezTo>
                  <a:pt x="1208" y="424"/>
                  <a:pt x="1302" y="371"/>
                  <a:pt x="1397" y="319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9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6120000">
            <a:off x="7770913" y="4916381"/>
            <a:ext cx="354012" cy="2168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Freeform 13"/>
          <p:cNvSpPr>
            <a:spLocks/>
          </p:cNvSpPr>
          <p:nvPr/>
        </p:nvSpPr>
        <p:spPr bwMode="auto">
          <a:xfrm>
            <a:off x="5472103" y="3077940"/>
            <a:ext cx="1304925" cy="3443288"/>
          </a:xfrm>
          <a:custGeom>
            <a:avLst/>
            <a:gdLst/>
            <a:ahLst/>
            <a:cxnLst>
              <a:cxn ang="0">
                <a:pos x="33" y="1739"/>
              </a:cxn>
              <a:cxn ang="0">
                <a:pos x="33" y="1913"/>
              </a:cxn>
              <a:cxn ang="0">
                <a:pos x="71" y="2050"/>
              </a:cxn>
              <a:cxn ang="0">
                <a:pos x="458" y="2065"/>
              </a:cxn>
              <a:cxn ang="0">
                <a:pos x="609" y="1428"/>
              </a:cxn>
              <a:cxn ang="0">
                <a:pos x="443" y="655"/>
              </a:cxn>
              <a:cxn ang="0">
                <a:pos x="367" y="132"/>
              </a:cxn>
              <a:cxn ang="0">
                <a:pos x="443" y="19"/>
              </a:cxn>
              <a:cxn ang="0">
                <a:pos x="579" y="19"/>
              </a:cxn>
              <a:cxn ang="0">
                <a:pos x="670" y="87"/>
              </a:cxn>
              <a:cxn ang="0">
                <a:pos x="822" y="102"/>
              </a:cxn>
            </a:cxnLst>
            <a:rect l="0" t="0" r="r" b="b"/>
            <a:pathLst>
              <a:path w="822" h="2169">
                <a:moveTo>
                  <a:pt x="33" y="1739"/>
                </a:moveTo>
                <a:cubicBezTo>
                  <a:pt x="30" y="1800"/>
                  <a:pt x="27" y="1861"/>
                  <a:pt x="33" y="1913"/>
                </a:cubicBezTo>
                <a:cubicBezTo>
                  <a:pt x="39" y="1965"/>
                  <a:pt x="0" y="2025"/>
                  <a:pt x="71" y="2050"/>
                </a:cubicBezTo>
                <a:cubicBezTo>
                  <a:pt x="142" y="2075"/>
                  <a:pt x="368" y="2169"/>
                  <a:pt x="458" y="2065"/>
                </a:cubicBezTo>
                <a:cubicBezTo>
                  <a:pt x="548" y="1961"/>
                  <a:pt x="611" y="1663"/>
                  <a:pt x="609" y="1428"/>
                </a:cubicBezTo>
                <a:cubicBezTo>
                  <a:pt x="607" y="1193"/>
                  <a:pt x="483" y="871"/>
                  <a:pt x="443" y="655"/>
                </a:cubicBezTo>
                <a:cubicBezTo>
                  <a:pt x="403" y="439"/>
                  <a:pt x="367" y="238"/>
                  <a:pt x="367" y="132"/>
                </a:cubicBezTo>
                <a:cubicBezTo>
                  <a:pt x="367" y="26"/>
                  <a:pt x="408" y="38"/>
                  <a:pt x="443" y="19"/>
                </a:cubicBezTo>
                <a:cubicBezTo>
                  <a:pt x="478" y="0"/>
                  <a:pt x="541" y="8"/>
                  <a:pt x="579" y="19"/>
                </a:cubicBezTo>
                <a:cubicBezTo>
                  <a:pt x="617" y="30"/>
                  <a:pt x="630" y="73"/>
                  <a:pt x="670" y="87"/>
                </a:cubicBezTo>
                <a:cubicBezTo>
                  <a:pt x="710" y="101"/>
                  <a:pt x="766" y="101"/>
                  <a:pt x="822" y="102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21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10015" y="2849340"/>
            <a:ext cx="1966913" cy="3213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8" descr="battery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08240" y="3403833"/>
            <a:ext cx="1624012" cy="2132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199705">
            <a:off x="4652963" y="4213450"/>
            <a:ext cx="661987" cy="636587"/>
          </a:xfrm>
          <a:prstGeom prst="rect">
            <a:avLst/>
          </a:prstGeom>
          <a:noFill/>
        </p:spPr>
      </p:pic>
      <p:sp>
        <p:nvSpPr>
          <p:cNvPr id="801804" name="Text Box 12"/>
          <p:cNvSpPr txBox="1">
            <a:spLocks noChangeArrowheads="1"/>
          </p:cNvSpPr>
          <p:nvPr/>
        </p:nvSpPr>
        <p:spPr bwMode="auto">
          <a:xfrm>
            <a:off x="4318000" y="3060521"/>
            <a:ext cx="1443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4D4D4D"/>
                </a:solidFill>
              </a:rPr>
              <a:t>01.5</a:t>
            </a:r>
          </a:p>
        </p:txBody>
      </p:sp>
      <p:sp>
        <p:nvSpPr>
          <p:cNvPr id="801805" name="Text Box 13"/>
          <p:cNvSpPr txBox="1">
            <a:spLocks noChangeArrowheads="1"/>
          </p:cNvSpPr>
          <p:nvPr/>
        </p:nvSpPr>
        <p:spPr bwMode="auto">
          <a:xfrm>
            <a:off x="4318000" y="3065283"/>
            <a:ext cx="1443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4D4D4D"/>
                </a:solidFill>
              </a:rPr>
              <a:t>01.6</a:t>
            </a:r>
          </a:p>
        </p:txBody>
      </p:sp>
      <p:sp>
        <p:nvSpPr>
          <p:cNvPr id="801799" name="Freeform 7"/>
          <p:cNvSpPr>
            <a:spLocks/>
          </p:cNvSpPr>
          <p:nvPr/>
        </p:nvSpPr>
        <p:spPr bwMode="auto">
          <a:xfrm>
            <a:off x="6635757" y="2933877"/>
            <a:ext cx="1700202" cy="780247"/>
          </a:xfrm>
          <a:custGeom>
            <a:avLst/>
            <a:gdLst>
              <a:gd name="connsiteX0" fmla="*/ 318 w 9382"/>
              <a:gd name="connsiteY0" fmla="*/ 9850 h 9850"/>
              <a:gd name="connsiteX1" fmla="*/ 296 w 9382"/>
              <a:gd name="connsiteY1" fmla="*/ 3829 h 9850"/>
              <a:gd name="connsiteX2" fmla="*/ 2077 w 9382"/>
              <a:gd name="connsiteY2" fmla="*/ 726 h 9850"/>
              <a:gd name="connsiteX3" fmla="*/ 5652 w 9382"/>
              <a:gd name="connsiteY3" fmla="*/ 411 h 9850"/>
              <a:gd name="connsiteX4" fmla="*/ 8474 w 9382"/>
              <a:gd name="connsiteY4" fmla="*/ 3215 h 9850"/>
              <a:gd name="connsiteX5" fmla="*/ 9382 w 9382"/>
              <a:gd name="connsiteY5" fmla="*/ 5390 h 9850"/>
              <a:gd name="connsiteX0" fmla="*/ 113 w 10432"/>
              <a:gd name="connsiteY0" fmla="*/ 6318 h 6318"/>
              <a:gd name="connsiteX1" fmla="*/ 747 w 10432"/>
              <a:gd name="connsiteY1" fmla="*/ 3887 h 6318"/>
              <a:gd name="connsiteX2" fmla="*/ 2646 w 10432"/>
              <a:gd name="connsiteY2" fmla="*/ 737 h 6318"/>
              <a:gd name="connsiteX3" fmla="*/ 6456 w 10432"/>
              <a:gd name="connsiteY3" fmla="*/ 417 h 6318"/>
              <a:gd name="connsiteX4" fmla="*/ 9464 w 10432"/>
              <a:gd name="connsiteY4" fmla="*/ 3264 h 6318"/>
              <a:gd name="connsiteX5" fmla="*/ 10432 w 10432"/>
              <a:gd name="connsiteY5" fmla="*/ 5472 h 6318"/>
              <a:gd name="connsiteX0" fmla="*/ 698 w 10590"/>
              <a:gd name="connsiteY0" fmla="*/ 10000 h 10000"/>
              <a:gd name="connsiteX1" fmla="*/ 404 w 10590"/>
              <a:gd name="connsiteY1" fmla="*/ 5549 h 10000"/>
              <a:gd name="connsiteX2" fmla="*/ 3126 w 10590"/>
              <a:gd name="connsiteY2" fmla="*/ 1167 h 10000"/>
              <a:gd name="connsiteX3" fmla="*/ 6779 w 10590"/>
              <a:gd name="connsiteY3" fmla="*/ 660 h 10000"/>
              <a:gd name="connsiteX4" fmla="*/ 9662 w 10590"/>
              <a:gd name="connsiteY4" fmla="*/ 5166 h 10000"/>
              <a:gd name="connsiteX5" fmla="*/ 10590 w 10590"/>
              <a:gd name="connsiteY5" fmla="*/ 8661 h 10000"/>
              <a:gd name="connsiteX0" fmla="*/ 849 w 10561"/>
              <a:gd name="connsiteY0" fmla="*/ 10804 h 10804"/>
              <a:gd name="connsiteX1" fmla="*/ 375 w 10561"/>
              <a:gd name="connsiteY1" fmla="*/ 5549 h 10804"/>
              <a:gd name="connsiteX2" fmla="*/ 3097 w 10561"/>
              <a:gd name="connsiteY2" fmla="*/ 1167 h 10804"/>
              <a:gd name="connsiteX3" fmla="*/ 6750 w 10561"/>
              <a:gd name="connsiteY3" fmla="*/ 660 h 10804"/>
              <a:gd name="connsiteX4" fmla="*/ 9633 w 10561"/>
              <a:gd name="connsiteY4" fmla="*/ 5166 h 10804"/>
              <a:gd name="connsiteX5" fmla="*/ 10561 w 10561"/>
              <a:gd name="connsiteY5" fmla="*/ 8661 h 10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61" h="10804">
                <a:moveTo>
                  <a:pt x="849" y="10804"/>
                </a:moveTo>
                <a:cubicBezTo>
                  <a:pt x="741" y="9706"/>
                  <a:pt x="0" y="7155"/>
                  <a:pt x="375" y="5549"/>
                </a:cubicBezTo>
                <a:cubicBezTo>
                  <a:pt x="750" y="3943"/>
                  <a:pt x="2035" y="1982"/>
                  <a:pt x="3097" y="1167"/>
                </a:cubicBezTo>
                <a:cubicBezTo>
                  <a:pt x="4160" y="352"/>
                  <a:pt x="5665" y="0"/>
                  <a:pt x="6750" y="660"/>
                </a:cubicBezTo>
                <a:cubicBezTo>
                  <a:pt x="7836" y="1320"/>
                  <a:pt x="9000" y="3826"/>
                  <a:pt x="9633" y="5166"/>
                </a:cubicBezTo>
                <a:cubicBezTo>
                  <a:pt x="10266" y="6508"/>
                  <a:pt x="10345" y="7210"/>
                  <a:pt x="10561" y="8661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24" name="Picture 1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709722">
            <a:off x="7174356" y="2234978"/>
            <a:ext cx="339725" cy="2171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1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1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1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01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01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017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01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01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01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0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801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1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01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01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01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798" grpId="0" animBg="1"/>
      <p:bldP spid="801804" grpId="0"/>
      <p:bldP spid="801805" grpId="0"/>
      <p:bldP spid="80179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internal resistance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All cells and batteries have limits as to how rapidly the chemical reactions can maintain the voltage.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There is an 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internal resistance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associated with a cell or a battery which causes the cell’s voltage to drop when there is an external demand for the cell’s electrical energy.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 best cells will have small internal resistances.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 internal resistance of a cell is why a battery becomes hot if there is a high demand for current from an external circuit.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Cell heat will be produced at the rate given by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809625" y="6367009"/>
            <a:ext cx="7464425" cy="461963"/>
            <a:chOff x="510" y="3915"/>
            <a:chExt cx="4702" cy="291"/>
          </a:xfrm>
        </p:grpSpPr>
        <p:sp>
          <p:nvSpPr>
            <p:cNvPr id="803857" name="Rectangle 17"/>
            <p:cNvSpPr>
              <a:spLocks noChangeArrowheads="1"/>
            </p:cNvSpPr>
            <p:nvPr/>
          </p:nvSpPr>
          <p:spPr bwMode="auto">
            <a:xfrm>
              <a:off x="592" y="3928"/>
              <a:ext cx="83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 i="1" dirty="0">
                  <a:sym typeface="Symbol" pitchFamily="18" charset="2"/>
                </a:rPr>
                <a:t>P</a:t>
              </a:r>
              <a:r>
                <a:rPr lang="en-US" dirty="0">
                  <a:sym typeface="Symbol" pitchFamily="18" charset="2"/>
                </a:rPr>
                <a:t> = </a:t>
              </a:r>
              <a:r>
                <a:rPr lang="en-US" i="1" dirty="0" smtClean="0">
                  <a:sym typeface="Symbol" pitchFamily="18" charset="2"/>
                </a:rPr>
                <a:t>I</a:t>
              </a:r>
              <a:r>
                <a:rPr lang="en-US" baseline="30000" dirty="0" smtClean="0">
                  <a:sym typeface="Symbol" pitchFamily="18" charset="2"/>
                </a:rPr>
                <a:t> 2</a:t>
              </a:r>
              <a:r>
                <a:rPr lang="en-US" i="1" dirty="0" smtClean="0">
                  <a:sym typeface="Symbol" pitchFamily="18" charset="2"/>
                </a:rPr>
                <a:t>r</a:t>
              </a:r>
              <a:endParaRPr lang="en-US" i="1" dirty="0">
                <a:cs typeface="Courier New" pitchFamily="49" charset="0"/>
                <a:sym typeface="Symbol" pitchFamily="18" charset="2"/>
              </a:endParaRP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3944" y="3915"/>
              <a:ext cx="1268" cy="291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cell heat rate</a:t>
              </a:r>
            </a:p>
          </p:txBody>
        </p:sp>
        <p:sp>
          <p:nvSpPr>
            <p:cNvPr id="803859" name="Rectangle 19"/>
            <p:cNvSpPr>
              <a:spLocks noChangeArrowheads="1"/>
            </p:cNvSpPr>
            <p:nvPr/>
          </p:nvSpPr>
          <p:spPr bwMode="auto">
            <a:xfrm>
              <a:off x="510" y="3917"/>
              <a:ext cx="4701" cy="2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60" name="Rectangle 20"/>
            <p:cNvSpPr>
              <a:spLocks noChangeArrowheads="1"/>
            </p:cNvSpPr>
            <p:nvPr/>
          </p:nvSpPr>
          <p:spPr bwMode="auto">
            <a:xfrm>
              <a:off x="1532" y="3975"/>
              <a:ext cx="2469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 i="1" dirty="0">
                  <a:solidFill>
                    <a:schemeClr val="hlink"/>
                  </a:solidFill>
                  <a:sym typeface="Symbol" pitchFamily="18" charset="2"/>
                </a:rPr>
                <a:t>r</a:t>
              </a:r>
              <a:r>
                <a:rPr lang="en-US" dirty="0">
                  <a:solidFill>
                    <a:schemeClr val="hlink"/>
                  </a:solidFill>
                  <a:sym typeface="Symbol" pitchFamily="18" charset="2"/>
                </a:rPr>
                <a:t> = </a:t>
              </a:r>
              <a:r>
                <a:rPr lang="en-US" dirty="0" smtClean="0">
                  <a:solidFill>
                    <a:schemeClr val="hlink"/>
                  </a:solidFill>
                  <a:sym typeface="Symbol" pitchFamily="18" charset="2"/>
                </a:rPr>
                <a:t>cell internal </a:t>
              </a:r>
              <a:r>
                <a:rPr lang="en-US" dirty="0">
                  <a:solidFill>
                    <a:schemeClr val="hlink"/>
                  </a:solidFill>
                  <a:sym typeface="Symbol" pitchFamily="18" charset="2"/>
                </a:rPr>
                <a:t>resistance</a:t>
              </a:r>
              <a:endParaRPr lang="en-US" dirty="0">
                <a:solidFill>
                  <a:schemeClr val="hlink"/>
                </a:solidFill>
                <a:cs typeface="Courier New" pitchFamily="49" charset="0"/>
                <a:sym typeface="Symbol" pitchFamily="18" charset="2"/>
              </a:endParaRPr>
            </a:p>
          </p:txBody>
        </p:sp>
      </p:grpSp>
      <p:sp>
        <p:nvSpPr>
          <p:cNvPr id="10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3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3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3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3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3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3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3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3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3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3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41" name="Rectangle 5"/>
          <p:cNvSpPr>
            <a:spLocks noChangeArrowheads="1"/>
          </p:cNvSpPr>
          <p:nvPr/>
        </p:nvSpPr>
        <p:spPr bwMode="auto">
          <a:xfrm>
            <a:off x="682625" y="4673600"/>
            <a:ext cx="7753350" cy="21844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b="1" i="1" dirty="0"/>
              <a:t>FYI</a:t>
            </a:r>
          </a:p>
          <a:p>
            <a:pPr>
              <a:spcBef>
                <a:spcPct val="20000"/>
              </a:spcBef>
            </a:pPr>
            <a:r>
              <a:rPr lang="en-US" b="1" dirty="0">
                <a:sym typeface="Symbol" pitchFamily="18" charset="2"/>
              </a:rPr>
              <a:t></a:t>
            </a:r>
            <a:r>
              <a:rPr lang="en-US" dirty="0">
                <a:sym typeface="Symbol" pitchFamily="18" charset="2"/>
              </a:rPr>
              <a:t>If you double the current, the rate of heat generation will quadruple because of the </a:t>
            </a:r>
            <a:r>
              <a:rPr lang="en-US" i="1" dirty="0" smtClean="0">
                <a:sym typeface="Symbol" pitchFamily="18" charset="2"/>
              </a:rPr>
              <a:t>I</a:t>
            </a:r>
            <a:r>
              <a:rPr lang="en-US" baseline="30000" dirty="0" smtClean="0">
                <a:sym typeface="Symbol" pitchFamily="18" charset="2"/>
              </a:rPr>
              <a:t> 2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dependency.</a:t>
            </a:r>
          </a:p>
          <a:p>
            <a:pPr>
              <a:spcBef>
                <a:spcPct val="20000"/>
              </a:spcBef>
            </a:pPr>
            <a:r>
              <a:rPr lang="en-US" b="1" dirty="0">
                <a:sym typeface="Symbol" pitchFamily="18" charset="2"/>
              </a:rPr>
              <a:t></a:t>
            </a:r>
            <a:r>
              <a:rPr lang="en-US" dirty="0">
                <a:sym typeface="Symbol" pitchFamily="18" charset="2"/>
              </a:rPr>
              <a:t>If you accidentally “short circuit” </a:t>
            </a:r>
            <a:r>
              <a:rPr lang="en-US" dirty="0" smtClean="0">
                <a:sym typeface="Symbol" pitchFamily="18" charset="2"/>
              </a:rPr>
              <a:t>a </a:t>
            </a:r>
            <a:r>
              <a:rPr lang="en-US" dirty="0">
                <a:sym typeface="Symbol" pitchFamily="18" charset="2"/>
              </a:rPr>
              <a:t>battery, the battery may even </a:t>
            </a:r>
            <a:r>
              <a:rPr lang="en-US" dirty="0" smtClean="0">
                <a:sym typeface="Symbol" pitchFamily="18" charset="2"/>
              </a:rPr>
              <a:t>heat up </a:t>
            </a:r>
            <a:r>
              <a:rPr lang="en-US" dirty="0">
                <a:sym typeface="Symbol" pitchFamily="18" charset="2"/>
              </a:rPr>
              <a:t>enough to leak or explode!</a:t>
            </a:r>
          </a:p>
        </p:txBody>
      </p:sp>
      <p:sp>
        <p:nvSpPr>
          <p:cNvPr id="807940" name="Rectangle 4"/>
          <p:cNvSpPr>
            <a:spLocks noChangeArrowheads="1"/>
          </p:cNvSpPr>
          <p:nvPr/>
        </p:nvSpPr>
        <p:spPr bwMode="auto">
          <a:xfrm>
            <a:off x="685800" y="1973943"/>
            <a:ext cx="7772400" cy="2728686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dirty="0"/>
              <a:t>PRACTICE: A battery has an internal resistance of </a:t>
            </a:r>
            <a:r>
              <a:rPr lang="en-US" i="1" dirty="0"/>
              <a:t>r</a:t>
            </a:r>
            <a:r>
              <a:rPr lang="en-US" dirty="0"/>
              <a:t> = 1.25 </a:t>
            </a:r>
            <a:r>
              <a:rPr lang="en-US" dirty="0">
                <a:sym typeface="Symbol" pitchFamily="18" charset="2"/>
              </a:rPr>
              <a:t>. What is its rate of heat production if it is supplying an external circuit with a current of </a:t>
            </a:r>
            <a:r>
              <a:rPr lang="en-US" i="1" dirty="0">
                <a:sym typeface="Symbol" pitchFamily="18" charset="2"/>
              </a:rPr>
              <a:t>I</a:t>
            </a:r>
            <a:r>
              <a:rPr lang="en-US" dirty="0">
                <a:sym typeface="Symbol" pitchFamily="18" charset="2"/>
              </a:rPr>
              <a:t> = 2.00 A?</a:t>
            </a:r>
          </a:p>
          <a:p>
            <a:r>
              <a:rPr lang="en-US" dirty="0">
                <a:sym typeface="Symbol" pitchFamily="18" charset="2"/>
              </a:rPr>
              <a:t>SOLUTION:</a:t>
            </a:r>
          </a:p>
          <a:p>
            <a:r>
              <a:rPr lang="en-US" dirty="0">
                <a:sym typeface="Symbol" pitchFamily="18" charset="2"/>
              </a:rPr>
              <a:t>Rate of heat production is power.</a:t>
            </a:r>
          </a:p>
          <a:p>
            <a:r>
              <a:rPr lang="en-US" dirty="0">
                <a:sym typeface="Symbol" pitchFamily="18" charset="2"/>
              </a:rPr>
              <a:t></a:t>
            </a:r>
            <a:r>
              <a:rPr lang="en-US" i="1" dirty="0">
                <a:sym typeface="Symbol" pitchFamily="18" charset="2"/>
              </a:rPr>
              <a:t>P</a:t>
            </a:r>
            <a:r>
              <a:rPr lang="en-US" dirty="0">
                <a:sym typeface="Symbol" pitchFamily="18" charset="2"/>
              </a:rPr>
              <a:t> = </a:t>
            </a:r>
            <a:r>
              <a:rPr lang="en-US" i="1" dirty="0" smtClean="0">
                <a:sym typeface="Symbol" pitchFamily="18" charset="2"/>
              </a:rPr>
              <a:t>I</a:t>
            </a:r>
            <a:r>
              <a:rPr lang="en-US" baseline="30000" dirty="0" smtClean="0">
                <a:sym typeface="Symbol" pitchFamily="18" charset="2"/>
              </a:rPr>
              <a:t> 2</a:t>
            </a:r>
            <a:r>
              <a:rPr lang="en-US" i="1" dirty="0" smtClean="0">
                <a:sym typeface="Symbol" pitchFamily="18" charset="2"/>
              </a:rPr>
              <a:t>r</a:t>
            </a:r>
            <a:endParaRPr lang="en-US" i="1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</a:t>
            </a:r>
            <a:r>
              <a:rPr lang="en-US" i="1" dirty="0">
                <a:sym typeface="Symbol" pitchFamily="18" charset="2"/>
              </a:rPr>
              <a:t>P</a:t>
            </a:r>
            <a:r>
              <a:rPr lang="en-US" dirty="0">
                <a:sym typeface="Symbol" pitchFamily="18" charset="2"/>
              </a:rPr>
              <a:t> = (</a:t>
            </a:r>
            <a:r>
              <a:rPr lang="en-US" dirty="0" smtClean="0">
                <a:sym typeface="Symbol" pitchFamily="18" charset="2"/>
              </a:rPr>
              <a:t>2</a:t>
            </a:r>
            <a:r>
              <a:rPr lang="en-US" baseline="30000" dirty="0" smtClean="0">
                <a:sym typeface="Symbol" pitchFamily="18" charset="2"/>
              </a:rPr>
              <a:t> 2</a:t>
            </a:r>
            <a:r>
              <a:rPr lang="en-US" dirty="0" smtClean="0">
                <a:sym typeface="Symbol" pitchFamily="18" charset="2"/>
              </a:rPr>
              <a:t>)(</a:t>
            </a:r>
            <a:r>
              <a:rPr lang="en-US" dirty="0">
                <a:sym typeface="Symbol" pitchFamily="18" charset="2"/>
              </a:rPr>
              <a:t>1.25) = 5.00 </a:t>
            </a:r>
            <a:r>
              <a:rPr lang="en-US" dirty="0" smtClean="0">
                <a:sym typeface="Symbol" pitchFamily="18" charset="2"/>
              </a:rPr>
              <a:t>J s</a:t>
            </a:r>
            <a:r>
              <a:rPr lang="en-US" baseline="30000" dirty="0" smtClean="0">
                <a:sym typeface="Symbol" pitchFamily="18" charset="2"/>
              </a:rPr>
              <a:t>-1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>
                <a:solidFill>
                  <a:srgbClr val="009999"/>
                </a:solidFill>
                <a:sym typeface="Symbol" pitchFamily="18" charset="2"/>
              </a:rPr>
              <a:t>5.00 W.</a:t>
            </a:r>
            <a:r>
              <a:rPr lang="en-US" dirty="0">
                <a:sym typeface="Symbol" pitchFamily="18" charset="2"/>
              </a:rPr>
              <a:t>)</a:t>
            </a:r>
          </a:p>
        </p:txBody>
      </p:sp>
      <p:sp>
        <p:nvSpPr>
          <p:cNvPr id="807938" name="Rectangle 2"/>
          <p:cNvSpPr>
            <a:spLocks noChangeArrowheads="1"/>
          </p:cNvSpPr>
          <p:nvPr/>
        </p:nvSpPr>
        <p:spPr bwMode="auto">
          <a:xfrm>
            <a:off x="685800" y="1549399"/>
            <a:ext cx="7772400" cy="43905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internal resistance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807944" name="Freeform 8"/>
          <p:cNvSpPr>
            <a:spLocks/>
          </p:cNvSpPr>
          <p:nvPr/>
        </p:nvSpPr>
        <p:spPr bwMode="auto">
          <a:xfrm>
            <a:off x="7386638" y="4290818"/>
            <a:ext cx="1370012" cy="860425"/>
          </a:xfrm>
          <a:custGeom>
            <a:avLst/>
            <a:gdLst/>
            <a:ahLst/>
            <a:cxnLst>
              <a:cxn ang="0">
                <a:pos x="766" y="319"/>
              </a:cxn>
              <a:cxn ang="0">
                <a:pos x="804" y="341"/>
              </a:cxn>
              <a:cxn ang="0">
                <a:pos x="834" y="501"/>
              </a:cxn>
              <a:cxn ang="0">
                <a:pos x="630" y="531"/>
              </a:cxn>
              <a:cxn ang="0">
                <a:pos x="258" y="432"/>
              </a:cxn>
              <a:cxn ang="0">
                <a:pos x="84" y="288"/>
              </a:cxn>
              <a:cxn ang="0">
                <a:pos x="0" y="0"/>
              </a:cxn>
            </a:cxnLst>
            <a:rect l="0" t="0" r="r" b="b"/>
            <a:pathLst>
              <a:path w="863" h="542">
                <a:moveTo>
                  <a:pt x="766" y="319"/>
                </a:moveTo>
                <a:cubicBezTo>
                  <a:pt x="779" y="315"/>
                  <a:pt x="793" y="311"/>
                  <a:pt x="804" y="341"/>
                </a:cubicBezTo>
                <a:cubicBezTo>
                  <a:pt x="815" y="371"/>
                  <a:pt x="863" y="469"/>
                  <a:pt x="834" y="501"/>
                </a:cubicBezTo>
                <a:cubicBezTo>
                  <a:pt x="805" y="533"/>
                  <a:pt x="726" y="542"/>
                  <a:pt x="630" y="531"/>
                </a:cubicBezTo>
                <a:cubicBezTo>
                  <a:pt x="534" y="520"/>
                  <a:pt x="349" y="472"/>
                  <a:pt x="258" y="432"/>
                </a:cubicBezTo>
                <a:cubicBezTo>
                  <a:pt x="167" y="392"/>
                  <a:pt x="127" y="360"/>
                  <a:pt x="84" y="288"/>
                </a:cubicBezTo>
                <a:cubicBezTo>
                  <a:pt x="41" y="216"/>
                  <a:pt x="20" y="108"/>
                  <a:pt x="0" y="0"/>
                </a:cubicBezTo>
              </a:path>
            </a:pathLst>
          </a:custGeom>
          <a:noFill/>
          <a:ln w="57150" cmpd="sng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07942" name="Picture 6" descr="batter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16850" y="3427218"/>
            <a:ext cx="1119188" cy="1468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07943" name="Freeform 7"/>
          <p:cNvSpPr>
            <a:spLocks/>
          </p:cNvSpPr>
          <p:nvPr/>
        </p:nvSpPr>
        <p:spPr bwMode="auto">
          <a:xfrm>
            <a:off x="7399338" y="3343081"/>
            <a:ext cx="733425" cy="1020762"/>
          </a:xfrm>
          <a:custGeom>
            <a:avLst/>
            <a:gdLst/>
            <a:ahLst/>
            <a:cxnLst>
              <a:cxn ang="0">
                <a:pos x="462" y="112"/>
              </a:cxn>
              <a:cxn ang="0">
                <a:pos x="341" y="6"/>
              </a:cxn>
              <a:cxn ang="0">
                <a:pos x="182" y="74"/>
              </a:cxn>
              <a:cxn ang="0">
                <a:pos x="99" y="317"/>
              </a:cxn>
              <a:cxn ang="0">
                <a:pos x="0" y="643"/>
              </a:cxn>
            </a:cxnLst>
            <a:rect l="0" t="0" r="r" b="b"/>
            <a:pathLst>
              <a:path w="462" h="643">
                <a:moveTo>
                  <a:pt x="462" y="112"/>
                </a:moveTo>
                <a:cubicBezTo>
                  <a:pt x="425" y="62"/>
                  <a:pt x="388" y="12"/>
                  <a:pt x="341" y="6"/>
                </a:cubicBezTo>
                <a:cubicBezTo>
                  <a:pt x="294" y="0"/>
                  <a:pt x="222" y="22"/>
                  <a:pt x="182" y="74"/>
                </a:cubicBezTo>
                <a:cubicBezTo>
                  <a:pt x="142" y="126"/>
                  <a:pt x="129" y="222"/>
                  <a:pt x="99" y="317"/>
                </a:cubicBezTo>
                <a:cubicBezTo>
                  <a:pt x="69" y="412"/>
                  <a:pt x="34" y="527"/>
                  <a:pt x="0" y="643"/>
                </a:cubicBezTo>
              </a:path>
            </a:pathLst>
          </a:custGeom>
          <a:noFill/>
          <a:ln w="57150" cmpd="sng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7945" name="Freeform 9"/>
          <p:cNvSpPr>
            <a:spLocks/>
          </p:cNvSpPr>
          <p:nvPr/>
        </p:nvSpPr>
        <p:spPr bwMode="auto">
          <a:xfrm>
            <a:off x="7392988" y="3336731"/>
            <a:ext cx="1341437" cy="1828800"/>
          </a:xfrm>
          <a:custGeom>
            <a:avLst/>
            <a:gdLst/>
            <a:ahLst/>
            <a:cxnLst>
              <a:cxn ang="0">
                <a:pos x="456" y="107"/>
              </a:cxn>
              <a:cxn ang="0">
                <a:pos x="389" y="27"/>
              </a:cxn>
              <a:cxn ang="0">
                <a:pos x="284" y="18"/>
              </a:cxn>
              <a:cxn ang="0">
                <a:pos x="164" y="137"/>
              </a:cxn>
              <a:cxn ang="0">
                <a:pos x="32" y="523"/>
              </a:cxn>
              <a:cxn ang="0">
                <a:pos x="20" y="736"/>
              </a:cxn>
              <a:cxn ang="0">
                <a:pos x="153" y="972"/>
              </a:cxn>
              <a:cxn ang="0">
                <a:pos x="468" y="1105"/>
              </a:cxn>
              <a:cxn ang="0">
                <a:pos x="782" y="1140"/>
              </a:cxn>
              <a:cxn ang="0">
                <a:pos x="842" y="1034"/>
              </a:cxn>
              <a:cxn ang="0">
                <a:pos x="800" y="950"/>
              </a:cxn>
            </a:cxnLst>
            <a:rect l="0" t="0" r="r" b="b"/>
            <a:pathLst>
              <a:path w="845" h="1152">
                <a:moveTo>
                  <a:pt x="456" y="107"/>
                </a:moveTo>
                <a:cubicBezTo>
                  <a:pt x="445" y="94"/>
                  <a:pt x="418" y="42"/>
                  <a:pt x="389" y="27"/>
                </a:cubicBezTo>
                <a:cubicBezTo>
                  <a:pt x="360" y="12"/>
                  <a:pt x="321" y="0"/>
                  <a:pt x="284" y="18"/>
                </a:cubicBezTo>
                <a:cubicBezTo>
                  <a:pt x="247" y="36"/>
                  <a:pt x="206" y="53"/>
                  <a:pt x="164" y="137"/>
                </a:cubicBezTo>
                <a:cubicBezTo>
                  <a:pt x="122" y="221"/>
                  <a:pt x="56" y="423"/>
                  <a:pt x="32" y="523"/>
                </a:cubicBezTo>
                <a:cubicBezTo>
                  <a:pt x="8" y="623"/>
                  <a:pt x="0" y="661"/>
                  <a:pt x="20" y="736"/>
                </a:cubicBezTo>
                <a:cubicBezTo>
                  <a:pt x="40" y="811"/>
                  <a:pt x="78" y="911"/>
                  <a:pt x="153" y="972"/>
                </a:cubicBezTo>
                <a:cubicBezTo>
                  <a:pt x="228" y="1033"/>
                  <a:pt x="363" y="1077"/>
                  <a:pt x="468" y="1105"/>
                </a:cubicBezTo>
                <a:cubicBezTo>
                  <a:pt x="573" y="1133"/>
                  <a:pt x="720" y="1152"/>
                  <a:pt x="782" y="1140"/>
                </a:cubicBezTo>
                <a:cubicBezTo>
                  <a:pt x="844" y="1128"/>
                  <a:pt x="839" y="1066"/>
                  <a:pt x="842" y="1034"/>
                </a:cubicBezTo>
                <a:cubicBezTo>
                  <a:pt x="845" y="1002"/>
                  <a:pt x="822" y="976"/>
                  <a:pt x="800" y="950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7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7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7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7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7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7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07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07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079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07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07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079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07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07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079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079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500" fill="hold"/>
                                        <p:tgtEl>
                                          <p:spTgt spid="80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44" grpId="0" animBg="1"/>
      <p:bldP spid="807943" grpId="0" animBg="1"/>
      <p:bldP spid="80794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98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297488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internal resistance 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If we wish to consider the internal                    resistance of a cell, we can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use the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cell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                                  and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the resistor symbols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together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, like this: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And we may enclose the whole cell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in a                                 box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of some sort to show that it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is one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unit.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Suppose we connect our cell with its                    internal resistance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 </a:t>
            </a:r>
            <a:r>
              <a:rPr lang="en-US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to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external circuit                        consisting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of a single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resistor of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value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All of the chemical energy from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battery                                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is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being consumed by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the internal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resistance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                               </a:t>
            </a:r>
            <a:r>
              <a:rPr lang="en-US" i="1" dirty="0" smtClean="0">
                <a:solidFill>
                  <a:srgbClr val="000000"/>
                </a:solidFill>
                <a:sym typeface="Symbol" pitchFamily="18" charset="2"/>
              </a:rPr>
              <a:t>r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and the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external load represented by the                          resistance </a:t>
            </a:r>
            <a:r>
              <a:rPr lang="en-US" i="1" dirty="0">
                <a:solidFill>
                  <a:srgbClr val="000000"/>
                </a:solidFill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.</a:t>
            </a:r>
          </a:p>
        </p:txBody>
      </p:sp>
      <p:sp>
        <p:nvSpPr>
          <p:cNvPr id="809997" name="Rectangle 13"/>
          <p:cNvSpPr>
            <a:spLocks noChangeArrowheads="1"/>
          </p:cNvSpPr>
          <p:nvPr/>
        </p:nvSpPr>
        <p:spPr bwMode="auto">
          <a:xfrm>
            <a:off x="7082965" y="2154238"/>
            <a:ext cx="1407887" cy="7050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7127873" y="2327965"/>
            <a:ext cx="48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  <a:sym typeface="Symbol" pitchFamily="18" charset="2"/>
              </a:rPr>
              <a:t>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7945438" y="2427292"/>
            <a:ext cx="48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  <a:sym typeface="Symbol" pitchFamily="18" charset="2"/>
              </a:rPr>
              <a:t>r</a:t>
            </a:r>
          </a:p>
        </p:txBody>
      </p:sp>
      <p:pic>
        <p:nvPicPr>
          <p:cNvPr id="810000" name="Picture 16" descr="battery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4198646">
            <a:off x="7122883" y="2669041"/>
            <a:ext cx="1252538" cy="1643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0010" name="Line 26"/>
          <p:cNvSpPr>
            <a:spLocks noChangeShapeType="1"/>
          </p:cNvSpPr>
          <p:nvPr/>
        </p:nvSpPr>
        <p:spPr bwMode="auto">
          <a:xfrm flipH="1">
            <a:off x="7081838" y="4549775"/>
            <a:ext cx="11684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0011" name="Freeform 27"/>
          <p:cNvSpPr>
            <a:spLocks/>
          </p:cNvSpPr>
          <p:nvPr/>
        </p:nvSpPr>
        <p:spPr bwMode="auto">
          <a:xfrm>
            <a:off x="7093177" y="5752874"/>
            <a:ext cx="1168400" cy="385762"/>
          </a:xfrm>
          <a:custGeom>
            <a:avLst/>
            <a:gdLst/>
            <a:ahLst/>
            <a:cxnLst>
              <a:cxn ang="0">
                <a:pos x="736" y="243"/>
              </a:cxn>
              <a:cxn ang="0">
                <a:pos x="0" y="243"/>
              </a:cxn>
              <a:cxn ang="0">
                <a:pos x="0" y="0"/>
              </a:cxn>
            </a:cxnLst>
            <a:rect l="0" t="0" r="r" b="b"/>
            <a:pathLst>
              <a:path w="736" h="243">
                <a:moveTo>
                  <a:pt x="736" y="243"/>
                </a:moveTo>
                <a:lnTo>
                  <a:pt x="0" y="243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0017" name="Text Box 33"/>
          <p:cNvSpPr txBox="1">
            <a:spLocks noChangeArrowheads="1"/>
          </p:cNvSpPr>
          <p:nvPr/>
        </p:nvSpPr>
        <p:spPr bwMode="auto">
          <a:xfrm>
            <a:off x="7129463" y="5062538"/>
            <a:ext cx="48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  <a:sym typeface="Symbol" pitchFamily="18" charset="2"/>
              </a:rPr>
              <a:t>R</a:t>
            </a:r>
          </a:p>
        </p:txBody>
      </p:sp>
      <p:sp>
        <p:nvSpPr>
          <p:cNvPr id="23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74562" y="2177143"/>
            <a:ext cx="1581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2579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68899" y="4556352"/>
            <a:ext cx="25717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oup 29"/>
          <p:cNvGrpSpPr/>
          <p:nvPr/>
        </p:nvGrpSpPr>
        <p:grpSpPr>
          <a:xfrm rot="5400000">
            <a:off x="7417255" y="4991781"/>
            <a:ext cx="1581150" cy="705076"/>
            <a:chOff x="6865710" y="2306638"/>
            <a:chExt cx="1581150" cy="705076"/>
          </a:xfrm>
        </p:grpSpPr>
        <p:sp>
          <p:nvSpPr>
            <p:cNvPr id="26" name="Rectangle 13"/>
            <p:cNvSpPr>
              <a:spLocks noChangeArrowheads="1"/>
            </p:cNvSpPr>
            <p:nvPr/>
          </p:nvSpPr>
          <p:spPr bwMode="auto">
            <a:xfrm>
              <a:off x="6974113" y="2306638"/>
              <a:ext cx="1407887" cy="7050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ED1C24"/>
                </a:clrFrom>
                <a:clrTo>
                  <a:srgbClr val="ED1C24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65710" y="2329543"/>
              <a:ext cx="1581150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974465" y="4584945"/>
            <a:ext cx="48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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7877631" y="5395464"/>
            <a:ext cx="48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  <a:sym typeface="Symbol" pitchFamily="18" charset="2"/>
              </a:rPr>
              <a:t>r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9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09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99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099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099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100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0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0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25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10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10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100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10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10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10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10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10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100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0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0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97" grpId="0" animBg="1"/>
      <p:bldP spid="809998" grpId="0"/>
      <p:bldP spid="809999" grpId="0"/>
      <p:bldP spid="810010" grpId="0" animBg="1"/>
      <p:bldP spid="810011" grpId="0" animBg="1"/>
      <p:bldP spid="810017" grpId="0"/>
      <p:bldP spid="27" grpId="0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18"/>
          <p:cNvSpPr txBox="1">
            <a:spLocks noChangeArrowheads="1"/>
          </p:cNvSpPr>
          <p:nvPr/>
        </p:nvSpPr>
        <p:spPr bwMode="auto">
          <a:xfrm>
            <a:off x="685800" y="533400"/>
            <a:ext cx="7772400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Topic 5: Electricity and magnetism</a:t>
            </a:r>
            <a:b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5.3 – Electric cells</a:t>
            </a:r>
          </a:p>
        </p:txBody>
      </p:sp>
      <p:sp>
        <p:nvSpPr>
          <p:cNvPr id="812034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297488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internal resistance 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From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baseline="-25000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= </a:t>
            </a:r>
            <a:r>
              <a:rPr lang="en-US" i="1" dirty="0" err="1">
                <a:solidFill>
                  <a:srgbClr val="000000"/>
                </a:solidFill>
                <a:cs typeface="Times New Roman" pitchFamily="18" charset="0"/>
              </a:rPr>
              <a:t>qV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we can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deduce that the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electrical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energy being created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by the cell is </a:t>
            </a:r>
            <a:r>
              <a:rPr lang="en-US" i="1" dirty="0" smtClean="0">
                <a:solidFill>
                  <a:srgbClr val="7030A0"/>
                </a:solidFill>
                <a:cs typeface="Times New Roman" pitchFamily="18" charset="0"/>
                <a:sym typeface="Symbol" pitchFamily="18" charset="2"/>
              </a:rPr>
              <a:t>E</a:t>
            </a:r>
            <a:r>
              <a:rPr lang="en-US" baseline="-25000" dirty="0" smtClean="0">
                <a:solidFill>
                  <a:srgbClr val="7030A0"/>
                </a:solidFill>
                <a:cs typeface="Times New Roman" pitchFamily="18" charset="0"/>
                <a:sym typeface="Symbol" pitchFamily="18" charset="2"/>
              </a:rPr>
              <a:t>P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=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q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 electrical energy being converted to heat energy by </a:t>
            </a:r>
            <a:r>
              <a:rPr lang="en-US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is </a:t>
            </a:r>
            <a:r>
              <a:rPr lang="en-US" i="1" dirty="0" smtClean="0">
                <a:solidFill>
                  <a:srgbClr val="FF0000"/>
                </a:solidFill>
                <a:cs typeface="Times New Roman" pitchFamily="18" charset="0"/>
              </a:rPr>
              <a:t>E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</a:rPr>
              <a:t>P</a:t>
            </a:r>
            <a:r>
              <a:rPr lang="en-US" i="1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,</a:t>
            </a:r>
            <a:r>
              <a:rPr lang="en-US" baseline="-250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= </a:t>
            </a:r>
            <a:r>
              <a:rPr lang="en-US" i="1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qV</a:t>
            </a:r>
            <a:r>
              <a:rPr lang="en-US" baseline="-25000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The electrical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energy being converted to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heat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energy by </a:t>
            </a:r>
            <a:r>
              <a:rPr lang="en-US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is </a:t>
            </a:r>
            <a:r>
              <a:rPr lang="en-US" i="1" dirty="0" err="1">
                <a:solidFill>
                  <a:srgbClr val="00B050"/>
                </a:solidFill>
                <a:cs typeface="Times New Roman" pitchFamily="18" charset="0"/>
              </a:rPr>
              <a:t>E</a:t>
            </a:r>
            <a:r>
              <a:rPr lang="en-US" baseline="-25000" dirty="0" err="1">
                <a:solidFill>
                  <a:srgbClr val="00B050"/>
                </a:solidFill>
                <a:cs typeface="Times New Roman" pitchFamily="18" charset="0"/>
              </a:rPr>
              <a:t>P,</a:t>
            </a:r>
            <a:r>
              <a:rPr lang="en-US" baseline="-25000" dirty="0" err="1">
                <a:solidFill>
                  <a:srgbClr val="00B05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= </a:t>
            </a:r>
            <a:r>
              <a:rPr lang="en-US" i="1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qV</a:t>
            </a:r>
            <a:r>
              <a:rPr lang="en-US" baseline="-25000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From conservation of energy </a:t>
            </a:r>
            <a:r>
              <a:rPr lang="en-US" i="1" dirty="0">
                <a:solidFill>
                  <a:srgbClr val="7030A0"/>
                </a:solidFill>
                <a:cs typeface="Times New Roman" pitchFamily="18" charset="0"/>
                <a:sym typeface="Symbol" pitchFamily="18" charset="2"/>
              </a:rPr>
              <a:t>E</a:t>
            </a:r>
            <a:r>
              <a:rPr lang="en-US" baseline="-25000" dirty="0">
                <a:solidFill>
                  <a:srgbClr val="7030A0"/>
                </a:solidFill>
                <a:cs typeface="Times New Roman" pitchFamily="18" charset="0"/>
                <a:sym typeface="Symbol" pitchFamily="18" charset="2"/>
              </a:rPr>
              <a:t>P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= </a:t>
            </a:r>
            <a:r>
              <a:rPr lang="en-US" i="1" dirty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E</a:t>
            </a:r>
            <a:r>
              <a:rPr lang="en-US" baseline="-25000" dirty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P,R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+ </a:t>
            </a:r>
            <a:r>
              <a:rPr lang="en-US" i="1" dirty="0" err="1">
                <a:solidFill>
                  <a:srgbClr val="00B050"/>
                </a:solidFill>
                <a:cs typeface="Times New Roman" pitchFamily="18" charset="0"/>
                <a:sym typeface="Symbol" pitchFamily="18" charset="2"/>
              </a:rPr>
              <a:t>E</a:t>
            </a:r>
            <a:r>
              <a:rPr lang="en-US" baseline="-25000" dirty="0" err="1">
                <a:solidFill>
                  <a:srgbClr val="00B050"/>
                </a:solidFill>
                <a:cs typeface="Times New Roman" pitchFamily="18" charset="0"/>
                <a:sym typeface="Symbol" pitchFamily="18" charset="2"/>
              </a:rPr>
              <a:t>P,r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so that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			</a:t>
            </a:r>
            <a:r>
              <a:rPr lang="en-US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q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 = </a:t>
            </a:r>
            <a:r>
              <a:rPr lang="en-US" i="1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qV</a:t>
            </a:r>
            <a:r>
              <a:rPr lang="en-US" baseline="-25000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+ </a:t>
            </a:r>
            <a:r>
              <a:rPr lang="en-US" i="1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qV</a:t>
            </a:r>
            <a:r>
              <a:rPr lang="en-US" baseline="-25000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Note that the current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is the same everywhere.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From Ohm’s law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=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and </a:t>
            </a:r>
            <a:r>
              <a:rPr lang="en-US" i="1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baseline="-25000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= </a:t>
            </a:r>
            <a:r>
              <a:rPr lang="en-US" i="1" dirty="0" err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so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that 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= </a:t>
            </a:r>
            <a:r>
              <a:rPr lang="en-US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IR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+ </a:t>
            </a:r>
            <a:r>
              <a:rPr lang="en-US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pic>
        <p:nvPicPr>
          <p:cNvPr id="15360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34905" y="355627"/>
            <a:ext cx="1666875" cy="1676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809625" y="6171527"/>
            <a:ext cx="7464425" cy="461963"/>
            <a:chOff x="510" y="3915"/>
            <a:chExt cx="4702" cy="291"/>
          </a:xfrm>
        </p:grpSpPr>
        <p:sp>
          <p:nvSpPr>
            <p:cNvPr id="812052" name="Rectangle 20"/>
            <p:cNvSpPr>
              <a:spLocks noChangeArrowheads="1"/>
            </p:cNvSpPr>
            <p:nvPr/>
          </p:nvSpPr>
          <p:spPr bwMode="auto">
            <a:xfrm>
              <a:off x="592" y="3928"/>
              <a:ext cx="263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>
                  <a:solidFill>
                    <a:srgbClr val="000000"/>
                  </a:solidFill>
                  <a:cs typeface="Times New Roman" pitchFamily="18" charset="0"/>
                  <a:sym typeface="Symbol" pitchFamily="18" charset="2"/>
                </a:rPr>
                <a:t></a:t>
              </a:r>
              <a:r>
                <a:rPr lang="en-US">
                  <a:sym typeface="Symbol" pitchFamily="18" charset="2"/>
                </a:rPr>
                <a:t> = </a:t>
              </a:r>
              <a:r>
                <a:rPr lang="en-US" i="1">
                  <a:sym typeface="Symbol" pitchFamily="18" charset="2"/>
                </a:rPr>
                <a:t>IR</a:t>
              </a:r>
              <a:r>
                <a:rPr lang="en-US">
                  <a:sym typeface="Symbol" pitchFamily="18" charset="2"/>
                </a:rPr>
                <a:t> + </a:t>
              </a:r>
              <a:r>
                <a:rPr lang="en-US" i="1">
                  <a:sym typeface="Symbol" pitchFamily="18" charset="2"/>
                </a:rPr>
                <a:t>Ir</a:t>
              </a:r>
              <a:r>
                <a:rPr lang="en-US">
                  <a:sym typeface="Symbol" pitchFamily="18" charset="2"/>
                </a:rPr>
                <a:t> = </a:t>
              </a:r>
              <a:r>
                <a:rPr lang="en-US" i="1">
                  <a:sym typeface="Symbol" pitchFamily="18" charset="2"/>
                </a:rPr>
                <a:t>I</a:t>
              </a:r>
              <a:r>
                <a:rPr lang="en-US">
                  <a:sym typeface="Symbol" pitchFamily="18" charset="2"/>
                </a:rPr>
                <a:t>(</a:t>
              </a:r>
              <a:r>
                <a:rPr lang="en-US" i="1">
                  <a:sym typeface="Symbol" pitchFamily="18" charset="2"/>
                </a:rPr>
                <a:t>R</a:t>
              </a:r>
              <a:r>
                <a:rPr lang="en-US">
                  <a:sym typeface="Symbol" pitchFamily="18" charset="2"/>
                </a:rPr>
                <a:t> + </a:t>
              </a:r>
              <a:r>
                <a:rPr lang="en-US" i="1">
                  <a:sym typeface="Symbol" pitchFamily="18" charset="2"/>
                </a:rPr>
                <a:t>r</a:t>
              </a:r>
              <a:r>
                <a:rPr lang="en-US">
                  <a:sym typeface="Symbol" pitchFamily="18" charset="2"/>
                </a:rPr>
                <a:t>)</a:t>
              </a:r>
              <a:endParaRPr lang="en-US" i="1">
                <a:sym typeface="Symbol" pitchFamily="18" charset="2"/>
              </a:endParaRPr>
            </a:p>
          </p:txBody>
        </p:sp>
        <p:sp>
          <p:nvSpPr>
            <p:cNvPr id="812053" name="Text Box 21"/>
            <p:cNvSpPr txBox="1">
              <a:spLocks noChangeArrowheads="1"/>
            </p:cNvSpPr>
            <p:nvPr/>
          </p:nvSpPr>
          <p:spPr bwMode="auto">
            <a:xfrm>
              <a:off x="3641" y="3915"/>
              <a:ext cx="1571" cy="291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err="1">
                  <a:solidFill>
                    <a:schemeClr val="bg1"/>
                  </a:solidFill>
                  <a:latin typeface="Arial" charset="0"/>
                </a:rPr>
                <a:t>emf</a:t>
              </a: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 relationship</a:t>
              </a:r>
            </a:p>
          </p:txBody>
        </p:sp>
        <p:sp>
          <p:nvSpPr>
            <p:cNvPr id="812054" name="Rectangle 22"/>
            <p:cNvSpPr>
              <a:spLocks noChangeArrowheads="1"/>
            </p:cNvSpPr>
            <p:nvPr/>
          </p:nvSpPr>
          <p:spPr bwMode="auto">
            <a:xfrm>
              <a:off x="510" y="3917"/>
              <a:ext cx="4701" cy="2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2069" name="Line 37"/>
          <p:cNvSpPr>
            <a:spLocks noChangeShapeType="1"/>
          </p:cNvSpPr>
          <p:nvPr/>
        </p:nvSpPr>
        <p:spPr bwMode="auto">
          <a:xfrm>
            <a:off x="3536493" y="4926710"/>
            <a:ext cx="155575" cy="2397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70" name="Line 38"/>
          <p:cNvSpPr>
            <a:spLocks noChangeShapeType="1"/>
          </p:cNvSpPr>
          <p:nvPr/>
        </p:nvSpPr>
        <p:spPr bwMode="auto">
          <a:xfrm>
            <a:off x="4187823" y="4917185"/>
            <a:ext cx="155575" cy="2397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71" name="Line 39"/>
          <p:cNvSpPr>
            <a:spLocks noChangeShapeType="1"/>
          </p:cNvSpPr>
          <p:nvPr/>
        </p:nvSpPr>
        <p:spPr bwMode="auto">
          <a:xfrm>
            <a:off x="5026025" y="4928298"/>
            <a:ext cx="155575" cy="2397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72" name="Line 40"/>
          <p:cNvSpPr>
            <a:spLocks noChangeShapeType="1"/>
          </p:cNvSpPr>
          <p:nvPr/>
        </p:nvSpPr>
        <p:spPr bwMode="auto">
          <a:xfrm flipV="1">
            <a:off x="8435295" y="410736"/>
            <a:ext cx="0" cy="373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73" name="Line 41"/>
          <p:cNvSpPr>
            <a:spLocks noChangeShapeType="1"/>
          </p:cNvSpPr>
          <p:nvPr/>
        </p:nvSpPr>
        <p:spPr bwMode="auto">
          <a:xfrm rot="16200000" flipV="1">
            <a:off x="7852683" y="-175052"/>
            <a:ext cx="0" cy="1158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74" name="Line 42"/>
          <p:cNvSpPr>
            <a:spLocks noChangeShapeType="1"/>
          </p:cNvSpPr>
          <p:nvPr/>
        </p:nvSpPr>
        <p:spPr bwMode="auto">
          <a:xfrm rot="10800000" flipH="1" flipV="1">
            <a:off x="7284357" y="410736"/>
            <a:ext cx="1814" cy="154871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75" name="Line 43"/>
          <p:cNvSpPr>
            <a:spLocks noChangeShapeType="1"/>
          </p:cNvSpPr>
          <p:nvPr/>
        </p:nvSpPr>
        <p:spPr bwMode="auto">
          <a:xfrm rot="16200000" flipV="1">
            <a:off x="7852683" y="1391131"/>
            <a:ext cx="0" cy="1158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76" name="Line 44"/>
          <p:cNvSpPr>
            <a:spLocks noChangeShapeType="1"/>
          </p:cNvSpPr>
          <p:nvPr/>
        </p:nvSpPr>
        <p:spPr bwMode="auto">
          <a:xfrm rot="10800000" flipV="1">
            <a:off x="8432800" y="953432"/>
            <a:ext cx="4082" cy="1020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2081" name="Rectangle 49"/>
          <p:cNvSpPr>
            <a:spLocks noChangeArrowheads="1"/>
          </p:cNvSpPr>
          <p:nvPr/>
        </p:nvSpPr>
        <p:spPr bwMode="auto">
          <a:xfrm>
            <a:off x="8142742" y="778354"/>
            <a:ext cx="549275" cy="192088"/>
          </a:xfrm>
          <a:prstGeom prst="rect">
            <a:avLst/>
          </a:prstGeom>
          <a:solidFill>
            <a:srgbClr val="D60093">
              <a:alpha val="2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2082" name="Rectangle 50"/>
          <p:cNvSpPr>
            <a:spLocks noChangeArrowheads="1"/>
          </p:cNvSpPr>
          <p:nvPr/>
        </p:nvSpPr>
        <p:spPr bwMode="auto">
          <a:xfrm>
            <a:off x="7184345" y="599195"/>
            <a:ext cx="192087" cy="841375"/>
          </a:xfrm>
          <a:prstGeom prst="rect">
            <a:avLst/>
          </a:prstGeom>
          <a:solidFill>
            <a:srgbClr val="FF0000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2083" name="Rectangle 51"/>
          <p:cNvSpPr>
            <a:spLocks noChangeArrowheads="1"/>
          </p:cNvSpPr>
          <p:nvPr/>
        </p:nvSpPr>
        <p:spPr bwMode="auto">
          <a:xfrm>
            <a:off x="8366806" y="1193829"/>
            <a:ext cx="167594" cy="634997"/>
          </a:xfrm>
          <a:prstGeom prst="rect">
            <a:avLst/>
          </a:prstGeom>
          <a:solidFill>
            <a:srgbClr val="00CC00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1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1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1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120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12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12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1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1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81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1000"/>
                                        <p:tgtEl>
                                          <p:spTgt spid="81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81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81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81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12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12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69" grpId="0" animBg="1"/>
      <p:bldP spid="812070" grpId="0" animBg="1"/>
      <p:bldP spid="812071" grpId="0" animBg="1"/>
      <p:bldP spid="812072" grpId="0" animBg="1"/>
      <p:bldP spid="812073" grpId="0" animBg="1"/>
      <p:bldP spid="812074" grpId="0" animBg="1"/>
      <p:bldP spid="812075" grpId="0" animBg="1"/>
      <p:bldP spid="812076" grpId="0" animBg="1"/>
      <p:bldP spid="812081" grpId="0" animBg="1"/>
      <p:bldP spid="812082" grpId="0" animBg="1"/>
      <p:bldP spid="81208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112" name="Rectangle 32"/>
          <p:cNvSpPr>
            <a:spLocks noChangeArrowheads="1"/>
          </p:cNvSpPr>
          <p:nvPr/>
        </p:nvSpPr>
        <p:spPr bwMode="auto">
          <a:xfrm>
            <a:off x="674688" y="1944914"/>
            <a:ext cx="7772400" cy="4913086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EXAMPLE: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A cell has an unloaded voltage of 1.6 </a:t>
            </a:r>
            <a:r>
              <a:rPr lang="en-US" dirty="0" smtClean="0">
                <a:sym typeface="Symbol" pitchFamily="18" charset="2"/>
              </a:rPr>
              <a:t>V                                   and a </a:t>
            </a:r>
            <a:r>
              <a:rPr lang="en-US" dirty="0">
                <a:sym typeface="Symbol" pitchFamily="18" charset="2"/>
              </a:rPr>
              <a:t>loaded voltage of 1.5 V when </a:t>
            </a:r>
            <a:r>
              <a:rPr lang="en-US" dirty="0" smtClean="0">
                <a:sym typeface="Symbol" pitchFamily="18" charset="2"/>
              </a:rPr>
              <a:t>a                                          330  resistor </a:t>
            </a:r>
            <a:r>
              <a:rPr lang="en-US" dirty="0">
                <a:sym typeface="Symbol" pitchFamily="18" charset="2"/>
              </a:rPr>
              <a:t>is connected as shown.</a:t>
            </a:r>
          </a:p>
          <a:p>
            <a:pPr>
              <a:spcBef>
                <a:spcPct val="20000"/>
              </a:spcBef>
              <a:buFontTx/>
              <a:buAutoNum type="alphaLcParenBoth"/>
            </a:pPr>
            <a:r>
              <a:rPr lang="en-US" dirty="0">
                <a:sym typeface="Symbol" pitchFamily="18" charset="2"/>
              </a:rPr>
              <a:t> Find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.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	 	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b)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Find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(c)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Find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cell’s internal resistance.</a:t>
            </a:r>
            <a:endParaRPr lang="en-US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SOLUTION:</a:t>
            </a:r>
          </a:p>
          <a:p>
            <a:pPr>
              <a:spcBef>
                <a:spcPts val="400"/>
              </a:spcBef>
            </a:pPr>
            <a:r>
              <a:rPr lang="en-US" dirty="0">
                <a:sym typeface="Symbol" pitchFamily="18" charset="2"/>
              </a:rPr>
              <a:t>(a) From </a:t>
            </a:r>
            <a:r>
              <a:rPr lang="en-US" dirty="0">
                <a:cs typeface="Courier New" pitchFamily="49" charset="0"/>
                <a:sym typeface="Symbol" pitchFamily="18" charset="2"/>
              </a:rPr>
              <a:t>the first schematic we 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see                                       that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= </a:t>
            </a:r>
            <a:r>
              <a:rPr lang="en-US" dirty="0">
                <a:solidFill>
                  <a:srgbClr val="FF0000"/>
                </a:solidFill>
                <a:cs typeface="Courier New" pitchFamily="49" charset="0"/>
                <a:sym typeface="Symbol" pitchFamily="18" charset="2"/>
              </a:rPr>
              <a:t>1.6 V</a:t>
            </a:r>
            <a:r>
              <a:rPr lang="en-US" dirty="0">
                <a:cs typeface="Courier New" pitchFamily="49" charset="0"/>
                <a:sym typeface="Symbol" pitchFamily="18" charset="2"/>
              </a:rPr>
              <a:t>.    (</a:t>
            </a:r>
            <a:r>
              <a:rPr lang="en-US" dirty="0">
                <a:solidFill>
                  <a:schemeClr val="hlink"/>
                </a:solidFill>
                <a:cs typeface="Courier New" pitchFamily="49" charset="0"/>
                <a:sym typeface="Symbol" pitchFamily="18" charset="2"/>
              </a:rPr>
              <a:t>Unloaded cell.</a:t>
            </a:r>
            <a:r>
              <a:rPr lang="en-US" dirty="0">
                <a:cs typeface="Courier New" pitchFamily="49" charset="0"/>
                <a:sym typeface="Symbol" pitchFamily="18" charset="2"/>
              </a:rPr>
              <a:t>) </a:t>
            </a:r>
          </a:p>
          <a:p>
            <a:pPr>
              <a:spcBef>
                <a:spcPts val="400"/>
              </a:spcBef>
            </a:pPr>
            <a:r>
              <a:rPr lang="en-US" dirty="0">
                <a:sym typeface="Symbol" pitchFamily="18" charset="2"/>
              </a:rPr>
              <a:t>(b) From the second diagram we </a:t>
            </a:r>
            <a:r>
              <a:rPr lang="en-US" dirty="0" smtClean="0">
                <a:sym typeface="Symbol" pitchFamily="18" charset="2"/>
              </a:rPr>
              <a:t>see that </a:t>
            </a:r>
            <a:r>
              <a:rPr lang="en-US" dirty="0">
                <a:sym typeface="Symbol" pitchFamily="18" charset="2"/>
              </a:rPr>
              <a:t>the voltage across the 330 </a:t>
            </a:r>
            <a:r>
              <a:rPr lang="en-US" dirty="0" smtClean="0">
                <a:sym typeface="Symbol" pitchFamily="18" charset="2"/>
              </a:rPr>
              <a:t> resistor </a:t>
            </a:r>
            <a:r>
              <a:rPr lang="en-US" dirty="0">
                <a:sym typeface="Symbol" pitchFamily="18" charset="2"/>
              </a:rPr>
              <a:t>is </a:t>
            </a:r>
            <a:r>
              <a:rPr lang="en-US" dirty="0">
                <a:solidFill>
                  <a:srgbClr val="CC6600"/>
                </a:solidFill>
                <a:sym typeface="Symbol" pitchFamily="18" charset="2"/>
              </a:rPr>
              <a:t>1.5 V</a:t>
            </a:r>
            <a:r>
              <a:rPr lang="en-US" dirty="0">
                <a:sym typeface="Symbol" pitchFamily="18" charset="2"/>
              </a:rPr>
              <a:t>. </a:t>
            </a:r>
            <a:r>
              <a:rPr lang="en-US" dirty="0" smtClean="0">
                <a:sym typeface="Symbol" pitchFamily="18" charset="2"/>
              </a:rPr>
              <a:t>  (</a:t>
            </a:r>
            <a:r>
              <a:rPr lang="en-US" dirty="0" smtClean="0">
                <a:solidFill>
                  <a:srgbClr val="009999"/>
                </a:solidFill>
                <a:sym typeface="Symbol" pitchFamily="18" charset="2"/>
              </a:rPr>
              <a:t>Loaded cell.</a:t>
            </a:r>
            <a:r>
              <a:rPr lang="en-US" dirty="0" smtClean="0">
                <a:sym typeface="Symbol" pitchFamily="18" charset="2"/>
              </a:rPr>
              <a:t>)</a:t>
            </a:r>
            <a:endParaRPr lang="en-US" dirty="0">
              <a:sym typeface="Symbol" pitchFamily="18" charset="2"/>
            </a:endParaRPr>
          </a:p>
          <a:p>
            <a:pPr>
              <a:spcBef>
                <a:spcPts val="400"/>
              </a:spcBef>
            </a:pPr>
            <a:r>
              <a:rPr lang="en-US" dirty="0">
                <a:sym typeface="Symbol" pitchFamily="18" charset="2"/>
              </a:rPr>
              <a:t>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V</a:t>
            </a:r>
            <a:r>
              <a:rPr lang="en-US" dirty="0">
                <a:sym typeface="Symbol" pitchFamily="18" charset="2"/>
              </a:rPr>
              <a:t> = </a:t>
            </a:r>
            <a:r>
              <a:rPr lang="en-US" i="1" dirty="0">
                <a:sym typeface="Symbol" pitchFamily="18" charset="2"/>
              </a:rPr>
              <a:t>IR</a:t>
            </a:r>
            <a:r>
              <a:rPr lang="en-US" dirty="0">
                <a:sym typeface="Symbol" pitchFamily="18" charset="2"/>
              </a:rPr>
              <a:t> so that 1.5 = </a:t>
            </a:r>
            <a:r>
              <a:rPr lang="en-US" i="1" dirty="0">
                <a:sym typeface="Symbol" pitchFamily="18" charset="2"/>
              </a:rPr>
              <a:t>I</a:t>
            </a:r>
            <a:r>
              <a:rPr lang="en-US" dirty="0">
                <a:sym typeface="Symbol" pitchFamily="18" charset="2"/>
              </a:rPr>
              <a:t>(330) and </a:t>
            </a:r>
            <a:r>
              <a:rPr lang="en-US" i="1" dirty="0">
                <a:sym typeface="Symbol" pitchFamily="18" charset="2"/>
              </a:rPr>
              <a:t>I</a:t>
            </a:r>
            <a:r>
              <a:rPr lang="en-US" dirty="0">
                <a:sym typeface="Symbol" pitchFamily="18" charset="2"/>
              </a:rPr>
              <a:t> = 0.0045 A.</a:t>
            </a:r>
            <a:endParaRPr lang="en-US" i="1" dirty="0">
              <a:sym typeface="Symbol" pitchFamily="18" charset="2"/>
            </a:endParaRPr>
          </a:p>
        </p:txBody>
      </p:sp>
      <p:sp>
        <p:nvSpPr>
          <p:cNvPr id="814082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10029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internal resistance </a:t>
            </a:r>
          </a:p>
        </p:txBody>
      </p:sp>
      <p:sp>
        <p:nvSpPr>
          <p:cNvPr id="42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pic>
        <p:nvPicPr>
          <p:cNvPr id="1546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44102" y="1756680"/>
            <a:ext cx="2200275" cy="3533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4145" name="Freeform 65"/>
          <p:cNvSpPr>
            <a:spLocks/>
          </p:cNvSpPr>
          <p:nvPr/>
        </p:nvSpPr>
        <p:spPr bwMode="auto">
          <a:xfrm>
            <a:off x="6473381" y="3648979"/>
            <a:ext cx="1617436" cy="528638"/>
          </a:xfrm>
          <a:custGeom>
            <a:avLst/>
            <a:gdLst/>
            <a:ahLst/>
            <a:cxnLst>
              <a:cxn ang="0">
                <a:pos x="1334" y="333"/>
              </a:cxn>
              <a:cxn ang="0">
                <a:pos x="1334" y="0"/>
              </a:cxn>
              <a:cxn ang="0">
                <a:pos x="0" y="0"/>
              </a:cxn>
              <a:cxn ang="0">
                <a:pos x="0" y="129"/>
              </a:cxn>
            </a:cxnLst>
            <a:rect l="0" t="0" r="r" b="b"/>
            <a:pathLst>
              <a:path w="1334" h="333">
                <a:moveTo>
                  <a:pt x="1334" y="333"/>
                </a:moveTo>
                <a:lnTo>
                  <a:pt x="1334" y="0"/>
                </a:lnTo>
                <a:lnTo>
                  <a:pt x="0" y="0"/>
                </a:lnTo>
                <a:lnTo>
                  <a:pt x="0" y="129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4146" name="Freeform 66"/>
          <p:cNvSpPr>
            <a:spLocks/>
          </p:cNvSpPr>
          <p:nvPr/>
        </p:nvSpPr>
        <p:spPr bwMode="auto">
          <a:xfrm>
            <a:off x="6473381" y="4678814"/>
            <a:ext cx="1646464" cy="552450"/>
          </a:xfrm>
          <a:custGeom>
            <a:avLst/>
            <a:gdLst/>
            <a:ahLst/>
            <a:cxnLst>
              <a:cxn ang="0">
                <a:pos x="1334" y="30"/>
              </a:cxn>
              <a:cxn ang="0">
                <a:pos x="1334" y="348"/>
              </a:cxn>
              <a:cxn ang="0">
                <a:pos x="0" y="348"/>
              </a:cxn>
              <a:cxn ang="0">
                <a:pos x="0" y="0"/>
              </a:cxn>
            </a:cxnLst>
            <a:rect l="0" t="0" r="r" b="b"/>
            <a:pathLst>
              <a:path w="1334" h="348">
                <a:moveTo>
                  <a:pt x="1334" y="30"/>
                </a:moveTo>
                <a:lnTo>
                  <a:pt x="1334" y="348"/>
                </a:lnTo>
                <a:lnTo>
                  <a:pt x="0" y="348"/>
                </a:ln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4147" name="Rectangle 67"/>
          <p:cNvSpPr>
            <a:spLocks noChangeArrowheads="1"/>
          </p:cNvSpPr>
          <p:nvPr/>
        </p:nvSpPr>
        <p:spPr bwMode="auto">
          <a:xfrm>
            <a:off x="8513763" y="2129065"/>
            <a:ext cx="287337" cy="950913"/>
          </a:xfrm>
          <a:prstGeom prst="rect">
            <a:avLst/>
          </a:prstGeom>
          <a:solidFill>
            <a:srgbClr val="FF0000">
              <a:alpha val="34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4148" name="Rectangle 68"/>
          <p:cNvSpPr>
            <a:spLocks noChangeArrowheads="1"/>
          </p:cNvSpPr>
          <p:nvPr/>
        </p:nvSpPr>
        <p:spPr bwMode="auto">
          <a:xfrm>
            <a:off x="8517619" y="3908654"/>
            <a:ext cx="287338" cy="950912"/>
          </a:xfrm>
          <a:prstGeom prst="rect">
            <a:avLst/>
          </a:prstGeom>
          <a:solidFill>
            <a:srgbClr val="FF9900">
              <a:alpha val="34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rot="5400000">
            <a:off x="8215024" y="2365828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1.6 V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 rot="5400000">
            <a:off x="8200510" y="4158341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 V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4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4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4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4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4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4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4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4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4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4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14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14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14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814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814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814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14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14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145" grpId="0" animBg="1"/>
      <p:bldP spid="814146" grpId="0" animBg="1"/>
      <p:bldP spid="814147" grpId="0" animBg="1"/>
      <p:bldP spid="814148" grpId="0" animBg="1"/>
      <p:bldP spid="44" grpId="0"/>
      <p:bldP spid="4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112" name="Rectangle 32"/>
          <p:cNvSpPr>
            <a:spLocks noChangeArrowheads="1"/>
          </p:cNvSpPr>
          <p:nvPr/>
        </p:nvSpPr>
        <p:spPr bwMode="auto">
          <a:xfrm>
            <a:off x="674688" y="1944914"/>
            <a:ext cx="7772400" cy="4913086"/>
          </a:xfrm>
          <a:prstGeom prst="rect">
            <a:avLst/>
          </a:prstGeom>
          <a:solidFill>
            <a:srgbClr val="FFFFCC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EXAMPLE: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A cell has an unloaded voltage of 1.6 </a:t>
            </a:r>
            <a:r>
              <a:rPr lang="en-US" dirty="0" smtClean="0">
                <a:sym typeface="Symbol" pitchFamily="18" charset="2"/>
              </a:rPr>
              <a:t>V                                   and a </a:t>
            </a:r>
            <a:r>
              <a:rPr lang="en-US" dirty="0">
                <a:sym typeface="Symbol" pitchFamily="18" charset="2"/>
              </a:rPr>
              <a:t>loaded voltage of 1.5 V when </a:t>
            </a:r>
            <a:r>
              <a:rPr lang="en-US" dirty="0" smtClean="0">
                <a:sym typeface="Symbol" pitchFamily="18" charset="2"/>
              </a:rPr>
              <a:t>a                                          330  resistor </a:t>
            </a:r>
            <a:r>
              <a:rPr lang="en-US" dirty="0">
                <a:sym typeface="Symbol" pitchFamily="18" charset="2"/>
              </a:rPr>
              <a:t>is connected as shown.</a:t>
            </a:r>
          </a:p>
          <a:p>
            <a:pPr>
              <a:spcBef>
                <a:spcPct val="20000"/>
              </a:spcBef>
              <a:buFontTx/>
              <a:buAutoNum type="alphaLcParenBoth"/>
            </a:pPr>
            <a:r>
              <a:rPr lang="en-US" dirty="0">
                <a:sym typeface="Symbol" pitchFamily="18" charset="2"/>
              </a:rPr>
              <a:t> Find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.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	 	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b)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Find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(c)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Find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cell’s internal resistance.</a:t>
            </a:r>
            <a:endParaRPr lang="en-US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SOLUTION: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(c) Use the </a:t>
            </a:r>
            <a:r>
              <a:rPr lang="en-US" dirty="0" err="1" smtClean="0">
                <a:sym typeface="Symbol" pitchFamily="18" charset="2"/>
              </a:rPr>
              <a:t>emf</a:t>
            </a:r>
            <a:r>
              <a:rPr lang="en-US" dirty="0" smtClean="0">
                <a:sym typeface="Symbol" pitchFamily="18" charset="2"/>
              </a:rPr>
              <a:t> relationship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 = </a:t>
            </a:r>
            <a:r>
              <a:rPr lang="en-US" i="1" dirty="0" smtClean="0">
                <a:solidFill>
                  <a:srgbClr val="00B050"/>
                </a:solidFill>
                <a:sym typeface="Symbol" pitchFamily="18" charset="2"/>
              </a:rPr>
              <a:t>I</a:t>
            </a:r>
            <a:r>
              <a:rPr lang="en-US" i="1" dirty="0" smtClean="0">
                <a:sym typeface="Symbol" pitchFamily="18" charset="2"/>
              </a:rPr>
              <a:t>R</a:t>
            </a:r>
            <a:r>
              <a:rPr lang="en-US" dirty="0" smtClean="0">
                <a:sym typeface="Symbol" pitchFamily="18" charset="2"/>
              </a:rPr>
              <a:t> + </a:t>
            </a:r>
            <a:r>
              <a:rPr lang="en-US" i="1" dirty="0" smtClean="0">
                <a:solidFill>
                  <a:srgbClr val="00B050"/>
                </a:solidFill>
                <a:sym typeface="Symbol" pitchFamily="18" charset="2"/>
              </a:rPr>
              <a:t>I</a:t>
            </a:r>
            <a:r>
              <a:rPr lang="en-US" i="1" dirty="0" smtClean="0">
                <a:sym typeface="Symbol" pitchFamily="18" charset="2"/>
              </a:rPr>
              <a:t>r</a:t>
            </a:r>
            <a:r>
              <a:rPr lang="en-US" dirty="0" smtClean="0">
                <a:cs typeface="Courier New" pitchFamily="49" charset="0"/>
                <a:sym typeface="Symbol" pitchFamily="18" charset="2"/>
              </a:rPr>
              <a:t>. 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     1.6	= (</a:t>
            </a:r>
            <a:r>
              <a:rPr lang="en-US" dirty="0" smtClean="0">
                <a:solidFill>
                  <a:srgbClr val="008000"/>
                </a:solidFill>
                <a:sym typeface="Symbol" pitchFamily="18" charset="2"/>
              </a:rPr>
              <a:t>0.0045</a:t>
            </a:r>
            <a:r>
              <a:rPr lang="en-US" dirty="0" smtClean="0">
                <a:sym typeface="Symbol" pitchFamily="18" charset="2"/>
              </a:rPr>
              <a:t>)(330) + (</a:t>
            </a:r>
            <a:r>
              <a:rPr lang="en-US" dirty="0" smtClean="0">
                <a:solidFill>
                  <a:srgbClr val="008000"/>
                </a:solidFill>
                <a:sym typeface="Symbol" pitchFamily="18" charset="2"/>
              </a:rPr>
              <a:t>0.0045</a:t>
            </a:r>
            <a:r>
              <a:rPr lang="en-US" dirty="0" smtClean="0">
                <a:sym typeface="Symbol" pitchFamily="18" charset="2"/>
              </a:rPr>
              <a:t>)</a:t>
            </a:r>
            <a:r>
              <a:rPr lang="en-US" i="1" dirty="0" smtClean="0">
                <a:sym typeface="Symbol" pitchFamily="18" charset="2"/>
              </a:rPr>
              <a:t>r</a:t>
            </a:r>
            <a:endParaRPr lang="en-US" dirty="0" smtClean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     1.6	= 1.5 + 0.0045</a:t>
            </a:r>
            <a:r>
              <a:rPr lang="en-US" i="1" dirty="0" smtClean="0">
                <a:sym typeface="Symbol" pitchFamily="18" charset="2"/>
              </a:rPr>
              <a:t>r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     0.1	= 0.0045</a:t>
            </a:r>
            <a:r>
              <a:rPr lang="en-US" i="1" dirty="0" smtClean="0">
                <a:sym typeface="Symbol" pitchFamily="18" charset="2"/>
              </a:rPr>
              <a:t>r</a:t>
            </a:r>
            <a:r>
              <a:rPr lang="en-US" dirty="0" smtClean="0">
                <a:sym typeface="Symbol" pitchFamily="18" charset="2"/>
              </a:rPr>
              <a:t> 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814082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10029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internal resistance </a:t>
            </a:r>
          </a:p>
        </p:txBody>
      </p:sp>
      <p:sp>
        <p:nvSpPr>
          <p:cNvPr id="42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pic>
        <p:nvPicPr>
          <p:cNvPr id="1546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4102" y="1756680"/>
            <a:ext cx="2200275" cy="3533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4147" name="Rectangle 67"/>
          <p:cNvSpPr>
            <a:spLocks noChangeArrowheads="1"/>
          </p:cNvSpPr>
          <p:nvPr/>
        </p:nvSpPr>
        <p:spPr bwMode="auto">
          <a:xfrm>
            <a:off x="8513763" y="2129065"/>
            <a:ext cx="287337" cy="950913"/>
          </a:xfrm>
          <a:prstGeom prst="rect">
            <a:avLst/>
          </a:prstGeom>
          <a:solidFill>
            <a:srgbClr val="FF0000">
              <a:alpha val="34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4148" name="Rectangle 68"/>
          <p:cNvSpPr>
            <a:spLocks noChangeArrowheads="1"/>
          </p:cNvSpPr>
          <p:nvPr/>
        </p:nvSpPr>
        <p:spPr bwMode="auto">
          <a:xfrm>
            <a:off x="8517619" y="3908654"/>
            <a:ext cx="287338" cy="950912"/>
          </a:xfrm>
          <a:prstGeom prst="rect">
            <a:avLst/>
          </a:prstGeom>
          <a:solidFill>
            <a:srgbClr val="FF9900">
              <a:alpha val="34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rot="5400000">
            <a:off x="8215024" y="2365828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1.6 V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 rot="5400000">
            <a:off x="8200510" y="4158341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 V</a:t>
            </a:r>
            <a:endParaRPr lang="en-US" dirty="0"/>
          </a:p>
        </p:txBody>
      </p:sp>
      <p:sp>
        <p:nvSpPr>
          <p:cNvPr id="12" name="Freeform 39"/>
          <p:cNvSpPr>
            <a:spLocks/>
          </p:cNvSpPr>
          <p:nvPr/>
        </p:nvSpPr>
        <p:spPr bwMode="auto">
          <a:xfrm>
            <a:off x="6479268" y="3648982"/>
            <a:ext cx="908503" cy="1561647"/>
          </a:xfrm>
          <a:custGeom>
            <a:avLst/>
            <a:gdLst/>
            <a:ahLst/>
            <a:cxnLst>
              <a:cxn ang="0">
                <a:pos x="743" y="235"/>
              </a:cxn>
              <a:cxn ang="0">
                <a:pos x="743" y="0"/>
              </a:cxn>
              <a:cxn ang="0">
                <a:pos x="0" y="0"/>
              </a:cxn>
              <a:cxn ang="0">
                <a:pos x="0" y="1015"/>
              </a:cxn>
              <a:cxn ang="0">
                <a:pos x="743" y="1015"/>
              </a:cxn>
              <a:cxn ang="0">
                <a:pos x="743" y="311"/>
              </a:cxn>
            </a:cxnLst>
            <a:rect l="0" t="0" r="r" b="b"/>
            <a:pathLst>
              <a:path w="743" h="1015">
                <a:moveTo>
                  <a:pt x="743" y="235"/>
                </a:moveTo>
                <a:lnTo>
                  <a:pt x="743" y="0"/>
                </a:lnTo>
                <a:lnTo>
                  <a:pt x="0" y="0"/>
                </a:lnTo>
                <a:lnTo>
                  <a:pt x="0" y="1015"/>
                </a:lnTo>
                <a:lnTo>
                  <a:pt x="743" y="1015"/>
                </a:lnTo>
                <a:lnTo>
                  <a:pt x="743" y="311"/>
                </a:ln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571970" y="6197600"/>
            <a:ext cx="2206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</a:t>
            </a:r>
            <a:r>
              <a:rPr lang="en-US" i="1" dirty="0" smtClean="0">
                <a:sym typeface="Symbol" pitchFamily="18" charset="2"/>
              </a:rPr>
              <a:t>    r</a:t>
            </a:r>
            <a:r>
              <a:rPr lang="en-US" dirty="0" smtClean="0">
                <a:sym typeface="Symbol" pitchFamily="18" charset="2"/>
              </a:rPr>
              <a:t> 	= 22 . 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4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4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4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4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4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4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112" name="Rectangle 32"/>
          <p:cNvSpPr>
            <a:spLocks noChangeArrowheads="1"/>
          </p:cNvSpPr>
          <p:nvPr/>
        </p:nvSpPr>
        <p:spPr bwMode="auto">
          <a:xfrm>
            <a:off x="674688" y="1944914"/>
            <a:ext cx="7772400" cy="4913086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EXAMPLE:</a:t>
            </a:r>
          </a:p>
          <a:p>
            <a:pPr>
              <a:spcBef>
                <a:spcPct val="20000"/>
              </a:spcBef>
            </a:pPr>
            <a:r>
              <a:rPr lang="en-US" dirty="0">
                <a:sym typeface="Symbol" pitchFamily="18" charset="2"/>
              </a:rPr>
              <a:t>A cell has an unloaded voltage of 1.6 </a:t>
            </a:r>
            <a:r>
              <a:rPr lang="en-US" dirty="0" smtClean="0">
                <a:sym typeface="Symbol" pitchFamily="18" charset="2"/>
              </a:rPr>
              <a:t>V                                   and a </a:t>
            </a:r>
            <a:r>
              <a:rPr lang="en-US" dirty="0">
                <a:sym typeface="Symbol" pitchFamily="18" charset="2"/>
              </a:rPr>
              <a:t>loaded voltage of 1.5 V when </a:t>
            </a:r>
            <a:r>
              <a:rPr lang="en-US" dirty="0" smtClean="0">
                <a:sym typeface="Symbol" pitchFamily="18" charset="2"/>
              </a:rPr>
              <a:t>a                                          330  resistor </a:t>
            </a:r>
            <a:r>
              <a:rPr lang="en-US" dirty="0">
                <a:sym typeface="Symbol" pitchFamily="18" charset="2"/>
              </a:rPr>
              <a:t>is connected as shown.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(d) What is the terminal potential                                        difference </a:t>
            </a:r>
            <a:r>
              <a:rPr lang="en-US" dirty="0" err="1" smtClean="0">
                <a:sym typeface="Symbol" pitchFamily="18" charset="2"/>
              </a:rPr>
              <a:t>t.b.d</a:t>
            </a:r>
            <a:r>
              <a:rPr lang="en-US" dirty="0" smtClean="0">
                <a:sym typeface="Symbol" pitchFamily="18" charset="2"/>
              </a:rPr>
              <a:t>. of the cell?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SOLUTION</a:t>
            </a:r>
            <a:r>
              <a:rPr lang="en-US" dirty="0">
                <a:sym typeface="Symbol" pitchFamily="18" charset="2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(d) The </a:t>
            </a:r>
            <a:r>
              <a:rPr lang="en-US" b="1" dirty="0" smtClean="0">
                <a:sym typeface="Symbol" pitchFamily="18" charset="2"/>
              </a:rPr>
              <a:t>terminal potential difference </a:t>
            </a:r>
            <a:r>
              <a:rPr lang="en-US" dirty="0" smtClean="0">
                <a:sym typeface="Symbol" pitchFamily="18" charset="2"/>
              </a:rPr>
              <a:t>is                                       the potential difference at the terminals                                  of the cell where it connects to the external circuit.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ym typeface="Symbol" pitchFamily="18" charset="2"/>
              </a:rPr>
              <a:t>This cell has an unloaded </a:t>
            </a:r>
            <a:r>
              <a:rPr lang="en-US" dirty="0" err="1" smtClean="0">
                <a:sym typeface="Symbol" pitchFamily="18" charset="2"/>
              </a:rPr>
              <a:t>t.p.d</a:t>
            </a:r>
            <a:r>
              <a:rPr lang="en-US" dirty="0" smtClean="0">
                <a:sym typeface="Symbol" pitchFamily="18" charset="2"/>
              </a:rPr>
              <a:t> of 1.6 V, and a loaded </a:t>
            </a:r>
            <a:r>
              <a:rPr lang="en-US" dirty="0" err="1" smtClean="0">
                <a:sym typeface="Symbol" pitchFamily="18" charset="2"/>
              </a:rPr>
              <a:t>t.p.d</a:t>
            </a:r>
            <a:r>
              <a:rPr lang="en-US" dirty="0" smtClean="0">
                <a:sym typeface="Symbol" pitchFamily="18" charset="2"/>
              </a:rPr>
              <a:t>. of 1.5 V. </a:t>
            </a:r>
            <a:r>
              <a:rPr lang="en-US" smtClean="0">
                <a:sym typeface="Symbol" pitchFamily="18" charset="2"/>
              </a:rPr>
              <a:t>Note that the </a:t>
            </a:r>
            <a:r>
              <a:rPr lang="en-US" dirty="0" err="1" smtClean="0">
                <a:sym typeface="Symbol" pitchFamily="18" charset="2"/>
              </a:rPr>
              <a:t>t.p.d</a:t>
            </a:r>
            <a:r>
              <a:rPr lang="en-US" dirty="0" smtClean="0">
                <a:sym typeface="Symbol" pitchFamily="18" charset="2"/>
              </a:rPr>
              <a:t>. depends on the load.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814082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10029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terminal potential difference</a:t>
            </a:r>
          </a:p>
        </p:txBody>
      </p:sp>
      <p:sp>
        <p:nvSpPr>
          <p:cNvPr id="42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pic>
        <p:nvPicPr>
          <p:cNvPr id="1546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4102" y="1756680"/>
            <a:ext cx="2200275" cy="3533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4147" name="Rectangle 67"/>
          <p:cNvSpPr>
            <a:spLocks noChangeArrowheads="1"/>
          </p:cNvSpPr>
          <p:nvPr/>
        </p:nvSpPr>
        <p:spPr bwMode="auto">
          <a:xfrm>
            <a:off x="8513763" y="2129065"/>
            <a:ext cx="287337" cy="950913"/>
          </a:xfrm>
          <a:prstGeom prst="rect">
            <a:avLst/>
          </a:prstGeom>
          <a:solidFill>
            <a:srgbClr val="FF0000">
              <a:alpha val="34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4148" name="Rectangle 68"/>
          <p:cNvSpPr>
            <a:spLocks noChangeArrowheads="1"/>
          </p:cNvSpPr>
          <p:nvPr/>
        </p:nvSpPr>
        <p:spPr bwMode="auto">
          <a:xfrm>
            <a:off x="8517619" y="3908654"/>
            <a:ext cx="287338" cy="950912"/>
          </a:xfrm>
          <a:prstGeom prst="rect">
            <a:avLst/>
          </a:prstGeom>
          <a:solidFill>
            <a:srgbClr val="FF9900">
              <a:alpha val="34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rot="5400000">
            <a:off x="8215024" y="2365828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1.6 V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 rot="5400000">
            <a:off x="8200510" y="4158341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 V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344229" y="1785257"/>
            <a:ext cx="116115" cy="11611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336971" y="3316514"/>
            <a:ext cx="116115" cy="116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351489" y="3592253"/>
            <a:ext cx="116115" cy="11611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344231" y="5123510"/>
            <a:ext cx="116115" cy="116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4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4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4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4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4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4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14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3762829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5475" indent="-625475" eaLnBrk="0" hangingPunct="0"/>
            <a:r>
              <a:rPr lang="en-US" altLang="en-US" b="1" dirty="0" smtClean="0">
                <a:solidFill>
                  <a:srgbClr val="333399"/>
                </a:solidFill>
              </a:rPr>
              <a:t>Applications </a:t>
            </a:r>
            <a:r>
              <a:rPr lang="en-US" altLang="en-US" b="1" dirty="0">
                <a:solidFill>
                  <a:srgbClr val="333399"/>
                </a:solidFill>
              </a:rPr>
              <a:t>and skills: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Investigating practical electric cells (both primary and secondary)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Describing the discharge characteristic of a simple cell (variation of terminal potential difference with time)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Identifying the direction of current flow required to recharge a cell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Determining internal resistance experimentally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333399"/>
                </a:solidFill>
              </a:rPr>
              <a:t>• Solving problems involving </a:t>
            </a:r>
            <a:r>
              <a:rPr lang="en-US" altLang="en-US" dirty="0" err="1">
                <a:solidFill>
                  <a:srgbClr val="333399"/>
                </a:solidFill>
              </a:rPr>
              <a:t>emf</a:t>
            </a:r>
            <a:r>
              <a:rPr lang="en-US" altLang="en-US" dirty="0">
                <a:solidFill>
                  <a:srgbClr val="333399"/>
                </a:solidFill>
              </a:rPr>
              <a:t>, internal resistance and other electrical </a:t>
            </a:r>
            <a:r>
              <a:rPr lang="en-US" altLang="en-US" dirty="0" smtClean="0">
                <a:solidFill>
                  <a:srgbClr val="333399"/>
                </a:solidFill>
              </a:rPr>
              <a:t>quantities</a:t>
            </a:r>
            <a:endParaRPr lang="en-US" altLang="en-US" dirty="0">
              <a:solidFill>
                <a:srgbClr val="333399"/>
              </a:solidFill>
            </a:endParaRPr>
          </a:p>
        </p:txBody>
      </p:sp>
      <p:sp>
        <p:nvSpPr>
          <p:cNvPr id="20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3022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5475" indent="-625475" eaLnBrk="0" hangingPunct="0"/>
            <a:r>
              <a:rPr lang="en-US" altLang="en-US" b="1" dirty="0" smtClean="0">
                <a:solidFill>
                  <a:srgbClr val="000000"/>
                </a:solidFill>
              </a:rPr>
              <a:t>Guidance</a:t>
            </a:r>
            <a:r>
              <a:rPr lang="en-US" altLang="en-US" b="1" dirty="0">
                <a:solidFill>
                  <a:srgbClr val="000000"/>
                </a:solidFill>
              </a:rPr>
              <a:t>: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000000"/>
                </a:solidFill>
              </a:rPr>
              <a:t>• Students should recognize that the terminal potential difference of a typical practical electric cell loses its initial value quickly, has a stable and constant value for most of its lifetime, followed by a rapid decrease to zero as the cell discharges completely</a:t>
            </a:r>
          </a:p>
          <a:p>
            <a:pPr marL="625475" indent="-625475"/>
            <a:r>
              <a:rPr lang="en-US" altLang="en-US" b="1" dirty="0" smtClean="0">
                <a:solidFill>
                  <a:srgbClr val="FF0000"/>
                </a:solidFill>
              </a:rPr>
              <a:t>Data booklet reference: 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pPr marL="625475" indent="-625475"/>
            <a:r>
              <a:rPr lang="en-US" altLang="en-US" dirty="0" smtClean="0">
                <a:solidFill>
                  <a:srgbClr val="FF0000"/>
                </a:solidFill>
              </a:rPr>
              <a:t>• </a:t>
            </a:r>
            <a:r>
              <a:rPr lang="en-US" altLang="en-US" i="1" dirty="0" smtClean="0">
                <a:solidFill>
                  <a:srgbClr val="FF0000"/>
                </a:solidFill>
                <a:sym typeface="Symbol"/>
              </a:rPr>
              <a:t></a:t>
            </a:r>
            <a:r>
              <a:rPr lang="en-US" altLang="en-US" dirty="0" smtClean="0">
                <a:solidFill>
                  <a:srgbClr val="FF0000"/>
                </a:solidFill>
                <a:sym typeface="Symbol"/>
              </a:rPr>
              <a:t></a:t>
            </a:r>
            <a:r>
              <a:rPr lang="en-US" altLang="en-US" dirty="0" smtClean="0">
                <a:solidFill>
                  <a:srgbClr val="FF0000"/>
                </a:solidFill>
              </a:rPr>
              <a:t> = </a:t>
            </a:r>
            <a:r>
              <a:rPr lang="en-US" altLang="en-US" i="1" dirty="0" smtClean="0">
                <a:solidFill>
                  <a:srgbClr val="FF0000"/>
                </a:solidFill>
                <a:sym typeface="Symbol" pitchFamily="18" charset="2"/>
              </a:rPr>
              <a:t>I </a:t>
            </a:r>
            <a:r>
              <a:rPr lang="en-US" altLang="en-US" dirty="0" smtClean="0">
                <a:solidFill>
                  <a:srgbClr val="FF0000"/>
                </a:solidFill>
                <a:sym typeface="Symbol" pitchFamily="18" charset="2"/>
              </a:rPr>
              <a:t>( </a:t>
            </a:r>
            <a:r>
              <a:rPr lang="en-US" altLang="en-US" i="1" dirty="0" smtClean="0">
                <a:solidFill>
                  <a:srgbClr val="FF0000"/>
                </a:solidFill>
                <a:sym typeface="Symbol" pitchFamily="18" charset="2"/>
              </a:rPr>
              <a:t>R </a:t>
            </a:r>
            <a:r>
              <a:rPr lang="en-US" altLang="en-US" dirty="0" smtClean="0">
                <a:solidFill>
                  <a:srgbClr val="FF0000"/>
                </a:solidFill>
                <a:sym typeface="Symbol" pitchFamily="18" charset="2"/>
              </a:rPr>
              <a:t>+ </a:t>
            </a:r>
            <a:r>
              <a:rPr lang="en-US" altLang="en-US" i="1" dirty="0" smtClean="0">
                <a:solidFill>
                  <a:srgbClr val="FF0000"/>
                </a:solidFill>
                <a:sym typeface="Symbol" pitchFamily="18" charset="2"/>
              </a:rPr>
              <a:t>r</a:t>
            </a:r>
            <a:r>
              <a:rPr lang="en-US" altLang="en-US" dirty="0" smtClean="0">
                <a:solidFill>
                  <a:srgbClr val="FF0000"/>
                </a:solidFill>
                <a:sym typeface="Symbol" pitchFamily="18" charset="2"/>
              </a:rPr>
              <a:t> )</a:t>
            </a:r>
            <a:endParaRPr lang="en-US" altLang="en-US" i="1" dirty="0" smtClean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20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399"/>
            <a:ext cx="7772400" cy="490945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5475" indent="-625475"/>
            <a:r>
              <a:rPr lang="en-US" altLang="en-US" b="1" dirty="0" smtClean="0">
                <a:solidFill>
                  <a:srgbClr val="000000"/>
                </a:solidFill>
              </a:rPr>
              <a:t>International-mindedness</a:t>
            </a:r>
            <a:r>
              <a:rPr lang="en-US" altLang="en-US" b="1" dirty="0">
                <a:solidFill>
                  <a:srgbClr val="000000"/>
                </a:solidFill>
              </a:rPr>
              <a:t>: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000000"/>
                </a:solidFill>
              </a:rPr>
              <a:t>• Battery storage is important to society for use in areas such as portable devices, transportation options and back-up power supplies for medical facilities </a:t>
            </a:r>
          </a:p>
          <a:p>
            <a:pPr marL="625475" indent="-625475" eaLnBrk="0" hangingPunct="0"/>
            <a:r>
              <a:rPr lang="en-US" altLang="en-US" b="1" dirty="0">
                <a:solidFill>
                  <a:srgbClr val="000000"/>
                </a:solidFill>
              </a:rPr>
              <a:t>Theory of knowledge: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000000"/>
                </a:solidFill>
              </a:rPr>
              <a:t>• Battery storage is seen as useful to society despite the potential environmental issues surrounding their disposal. Should scientists be held morally responsible for the long-term consequences of their inventions and discoveries? </a:t>
            </a:r>
          </a:p>
          <a:p>
            <a:pPr marL="625475" indent="-625475" eaLnBrk="0" hangingPunct="0"/>
            <a:r>
              <a:rPr lang="en-US" altLang="en-US" b="1" dirty="0">
                <a:solidFill>
                  <a:srgbClr val="000000"/>
                </a:solidFill>
              </a:rPr>
              <a:t>Utilization: </a:t>
            </a:r>
          </a:p>
          <a:p>
            <a:pPr marL="625475" indent="-625475" eaLnBrk="0" hangingPunct="0"/>
            <a:r>
              <a:rPr lang="en-US" altLang="en-US" dirty="0">
                <a:solidFill>
                  <a:srgbClr val="000000"/>
                </a:solidFill>
              </a:rPr>
              <a:t>• The chemistry of electric cells (see Chemistry sub-topics 9.2 and C.6</a:t>
            </a:r>
            <a:r>
              <a:rPr lang="en-US" altLang="en-US" dirty="0" smtClean="0">
                <a:solidFill>
                  <a:srgbClr val="000000"/>
                </a:solidFill>
              </a:rPr>
              <a:t>)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0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5475" indent="-625475" eaLnBrk="0" hangingPunct="0"/>
            <a:r>
              <a:rPr lang="en-US" altLang="en-US" b="1" dirty="0" smtClean="0">
                <a:solidFill>
                  <a:srgbClr val="000000"/>
                </a:solidFill>
              </a:rPr>
              <a:t>Aims</a:t>
            </a:r>
            <a:r>
              <a:rPr lang="en-US" altLang="en-US" b="1" dirty="0">
                <a:solidFill>
                  <a:srgbClr val="000000"/>
                </a:solidFill>
              </a:rPr>
              <a:t>: </a:t>
            </a:r>
          </a:p>
          <a:p>
            <a:pPr marL="625475" indent="-625475" eaLnBrk="0" hangingPunct="0"/>
            <a:r>
              <a:rPr lang="en-US" altLang="en-US" b="1" dirty="0">
                <a:solidFill>
                  <a:srgbClr val="000000"/>
                </a:solidFill>
              </a:rPr>
              <a:t>• Aim 6: </a:t>
            </a:r>
            <a:r>
              <a:rPr lang="en-US" altLang="en-US" dirty="0">
                <a:solidFill>
                  <a:srgbClr val="000000"/>
                </a:solidFill>
              </a:rPr>
              <a:t>experiments could include (but are not limited to): investigation of simple electrolytic cells using various materials for the cathode, anode and electrolyte; software-based investigations of electrical cell design; </a:t>
            </a:r>
            <a:r>
              <a:rPr lang="en-US" altLang="en-US" dirty="0" smtClean="0">
                <a:solidFill>
                  <a:srgbClr val="000000"/>
                </a:solidFill>
              </a:rPr>
              <a:t>comparison </a:t>
            </a:r>
            <a:r>
              <a:rPr lang="en-US" altLang="en-US" dirty="0">
                <a:solidFill>
                  <a:srgbClr val="000000"/>
                </a:solidFill>
              </a:rPr>
              <a:t>of the life expectancy of various batteries </a:t>
            </a:r>
          </a:p>
          <a:p>
            <a:pPr marL="625475" indent="-625475" eaLnBrk="0" hangingPunct="0"/>
            <a:r>
              <a:rPr lang="en-US" altLang="en-US" b="1" dirty="0">
                <a:solidFill>
                  <a:srgbClr val="000000"/>
                </a:solidFill>
              </a:rPr>
              <a:t>• Aim 8: </a:t>
            </a:r>
            <a:r>
              <a:rPr lang="en-US" altLang="en-US" dirty="0">
                <a:solidFill>
                  <a:srgbClr val="000000"/>
                </a:solidFill>
              </a:rPr>
              <a:t>although cell technology can supply electricity without direct </a:t>
            </a:r>
            <a:r>
              <a:rPr lang="en-US" altLang="en-US" dirty="0" smtClean="0">
                <a:solidFill>
                  <a:srgbClr val="000000"/>
                </a:solidFill>
              </a:rPr>
              <a:t>contribution </a:t>
            </a:r>
            <a:r>
              <a:rPr lang="en-US" altLang="en-US" dirty="0">
                <a:solidFill>
                  <a:srgbClr val="000000"/>
                </a:solidFill>
              </a:rPr>
              <a:t>from national grid systems (and the inherent carbon output </a:t>
            </a:r>
            <a:r>
              <a:rPr lang="en-US" altLang="en-US" dirty="0" smtClean="0">
                <a:solidFill>
                  <a:srgbClr val="000000"/>
                </a:solidFill>
              </a:rPr>
              <a:t>issues</a:t>
            </a:r>
            <a:r>
              <a:rPr lang="en-US" altLang="en-US" dirty="0">
                <a:solidFill>
                  <a:srgbClr val="000000"/>
                </a:solidFill>
              </a:rPr>
              <a:t>), </a:t>
            </a:r>
            <a:r>
              <a:rPr lang="en-US" altLang="en-US" dirty="0" smtClean="0">
                <a:solidFill>
                  <a:srgbClr val="000000"/>
                </a:solidFill>
              </a:rPr>
              <a:t>disposal </a:t>
            </a:r>
            <a:r>
              <a:rPr lang="en-US" altLang="en-US" dirty="0">
                <a:solidFill>
                  <a:srgbClr val="000000"/>
                </a:solidFill>
              </a:rPr>
              <a:t>of batteries and the chemicals they use can introduce </a:t>
            </a:r>
            <a:r>
              <a:rPr lang="en-US" altLang="en-US" dirty="0" smtClean="0">
                <a:solidFill>
                  <a:srgbClr val="000000"/>
                </a:solidFill>
              </a:rPr>
              <a:t>environmental pollutants</a:t>
            </a:r>
            <a:endParaRPr lang="en-US" altLang="en-US" dirty="0">
              <a:solidFill>
                <a:srgbClr val="000000"/>
              </a:solidFill>
            </a:endParaRPr>
          </a:p>
          <a:p>
            <a:pPr marL="625475" indent="-625475" eaLnBrk="0" hangingPunct="0"/>
            <a:r>
              <a:rPr lang="en-US" altLang="en-US" b="1" dirty="0">
                <a:solidFill>
                  <a:srgbClr val="000000"/>
                </a:solidFill>
              </a:rPr>
              <a:t>• Aim 10: </a:t>
            </a:r>
            <a:r>
              <a:rPr lang="en-US" altLang="en-US" dirty="0">
                <a:solidFill>
                  <a:srgbClr val="000000"/>
                </a:solidFill>
              </a:rPr>
              <a:t>improvements in cell technology has been through collaboration with chemists </a:t>
            </a:r>
          </a:p>
        </p:txBody>
      </p:sp>
      <p:sp>
        <p:nvSpPr>
          <p:cNvPr id="20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To make a chemical cell, or a battery, you can begin with a container of weak acid, and two electrodes made of different metals.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Different metals dissolve in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acids at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different rates.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When a metal dissolves, it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enters                                           the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acid as a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positive ion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, leaving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                                       behind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an electron.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We call the weak acid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the                                           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</a:rPr>
              <a:t>electrolyte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r>
              <a:rPr lang="en-US" dirty="0"/>
              <a:t>We call the least </a:t>
            </a:r>
            <a:r>
              <a:rPr lang="en-US" dirty="0" smtClean="0"/>
              <a:t>                              </a:t>
            </a:r>
            <a:r>
              <a:rPr lang="en-US" dirty="0"/>
              <a:t>negative metal the </a:t>
            </a:r>
            <a:r>
              <a:rPr lang="en-US" b="1" dirty="0" smtClean="0"/>
              <a:t>positive                                              terminal</a:t>
            </a:r>
            <a:r>
              <a:rPr lang="en-US" dirty="0" smtClean="0"/>
              <a:t>. We call </a:t>
            </a:r>
            <a:r>
              <a:rPr lang="en-US" dirty="0"/>
              <a:t>the most negative </a:t>
            </a:r>
            <a:r>
              <a:rPr lang="en-US" dirty="0" smtClean="0"/>
              <a:t>                                    metal the </a:t>
            </a:r>
            <a:r>
              <a:rPr lang="en-US" b="1" dirty="0" smtClean="0"/>
              <a:t>negative terminal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13732" name="Rectangle 4"/>
          <p:cNvSpPr>
            <a:spLocks noChangeArrowheads="1"/>
          </p:cNvSpPr>
          <p:nvPr/>
        </p:nvSpPr>
        <p:spPr bwMode="auto">
          <a:xfrm>
            <a:off x="6459311" y="4041998"/>
            <a:ext cx="261938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33" name="Rectangle 5"/>
          <p:cNvSpPr>
            <a:spLocks noChangeArrowheads="1"/>
          </p:cNvSpPr>
          <p:nvPr/>
        </p:nvSpPr>
        <p:spPr bwMode="auto">
          <a:xfrm>
            <a:off x="7734074" y="4043585"/>
            <a:ext cx="261937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34" name="Freeform 6"/>
          <p:cNvSpPr>
            <a:spLocks/>
          </p:cNvSpPr>
          <p:nvPr/>
        </p:nvSpPr>
        <p:spPr bwMode="auto">
          <a:xfrm>
            <a:off x="5789386" y="4170585"/>
            <a:ext cx="2895600" cy="268741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3735" name="Text Box 7"/>
          <p:cNvSpPr txBox="1">
            <a:spLocks noChangeArrowheads="1"/>
          </p:cNvSpPr>
          <p:nvPr/>
        </p:nvSpPr>
        <p:spPr bwMode="auto">
          <a:xfrm>
            <a:off x="6852785" y="4876795"/>
            <a:ext cx="8833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Arial" charset="0"/>
              </a:rPr>
              <a:t>Weak Acid</a:t>
            </a:r>
          </a:p>
        </p:txBody>
      </p:sp>
      <p:sp>
        <p:nvSpPr>
          <p:cNvPr id="713736" name="Text Box 8"/>
          <p:cNvSpPr txBox="1">
            <a:spLocks noChangeArrowheads="1"/>
          </p:cNvSpPr>
          <p:nvPr/>
        </p:nvSpPr>
        <p:spPr bwMode="auto">
          <a:xfrm>
            <a:off x="6441849" y="4218210"/>
            <a:ext cx="280987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13737" name="Text Box 9"/>
          <p:cNvSpPr txBox="1">
            <a:spLocks noChangeArrowheads="1"/>
          </p:cNvSpPr>
          <p:nvPr/>
        </p:nvSpPr>
        <p:spPr bwMode="auto">
          <a:xfrm>
            <a:off x="7695974" y="4200748"/>
            <a:ext cx="280987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713738" name="Text Box 10"/>
          <p:cNvSpPr txBox="1">
            <a:spLocks noChangeArrowheads="1"/>
          </p:cNvSpPr>
          <p:nvPr/>
        </p:nvSpPr>
        <p:spPr bwMode="auto">
          <a:xfrm>
            <a:off x="7978549" y="4205510"/>
            <a:ext cx="280987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13739" name="Text Box 11"/>
          <p:cNvSpPr txBox="1">
            <a:spLocks noChangeArrowheads="1"/>
          </p:cNvSpPr>
          <p:nvPr/>
        </p:nvSpPr>
        <p:spPr bwMode="auto">
          <a:xfrm>
            <a:off x="6724424" y="4222973"/>
            <a:ext cx="280987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713740" name="Text Box 12"/>
          <p:cNvSpPr txBox="1">
            <a:spLocks noChangeArrowheads="1"/>
          </p:cNvSpPr>
          <p:nvPr/>
        </p:nvSpPr>
        <p:spPr bwMode="auto">
          <a:xfrm>
            <a:off x="6683149" y="6428237"/>
            <a:ext cx="125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Electrolyte</a:t>
            </a:r>
          </a:p>
        </p:txBody>
      </p:sp>
      <p:sp>
        <p:nvSpPr>
          <p:cNvPr id="713741" name="Text Box 13"/>
          <p:cNvSpPr txBox="1">
            <a:spLocks noChangeArrowheads="1"/>
          </p:cNvSpPr>
          <p:nvPr/>
        </p:nvSpPr>
        <p:spPr bwMode="auto">
          <a:xfrm>
            <a:off x="5936565" y="3794348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713742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  <p:sp>
        <p:nvSpPr>
          <p:cNvPr id="713743" name="Text Box 15"/>
          <p:cNvSpPr txBox="1">
            <a:spLocks noChangeArrowheads="1"/>
          </p:cNvSpPr>
          <p:nvPr/>
        </p:nvSpPr>
        <p:spPr bwMode="auto">
          <a:xfrm rot="16200000">
            <a:off x="7890216" y="5329577"/>
            <a:ext cx="194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The chemical cell</a:t>
            </a:r>
          </a:p>
        </p:txBody>
      </p:sp>
      <p:sp>
        <p:nvSpPr>
          <p:cNvPr id="17" name="Rectangle 118"/>
          <p:cNvSpPr txBox="1">
            <a:spLocks noChangeArrowheads="1"/>
          </p:cNvSpPr>
          <p:nvPr/>
        </p:nvSpPr>
        <p:spPr bwMode="auto">
          <a:xfrm>
            <a:off x="685800" y="533400"/>
            <a:ext cx="7772400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Topic 5: Electricity and magnetism</a:t>
            </a:r>
            <a:br>
              <a:rPr kumimoji="0" lang="en-US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5.3 – Electric cells</a:t>
            </a:r>
            <a:endParaRPr kumimoji="0" lang="en-US" alt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7137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pla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3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pla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7137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7137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7137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7137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1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3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1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1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32" grpId="0" animBg="1"/>
      <p:bldP spid="713733" grpId="0" animBg="1"/>
      <p:bldP spid="713734" grpId="0" animBg="1"/>
      <p:bldP spid="713735" grpId="0"/>
      <p:bldP spid="713736" grpId="0"/>
      <p:bldP spid="713737" grpId="0"/>
      <p:bldP spid="713738" grpId="0"/>
      <p:bldP spid="713739" grpId="0"/>
      <p:bldP spid="713740" grpId="0"/>
      <p:bldP spid="713741" grpId="0"/>
      <p:bldP spid="713742" grpId="0"/>
      <p:bldP spid="7137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345" name="Rectangle 49"/>
          <p:cNvSpPr>
            <a:spLocks noChangeArrowheads="1"/>
          </p:cNvSpPr>
          <p:nvPr/>
        </p:nvSpPr>
        <p:spPr bwMode="auto">
          <a:xfrm>
            <a:off x="682625" y="4717144"/>
            <a:ext cx="5070475" cy="1640114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b="1" i="1" dirty="0"/>
              <a:t>FYI</a:t>
            </a:r>
          </a:p>
          <a:p>
            <a:pPr>
              <a:spcBef>
                <a:spcPct val="20000"/>
              </a:spcBef>
            </a:pPr>
            <a:r>
              <a:rPr lang="en-US" b="1" dirty="0">
                <a:sym typeface="Symbol" pitchFamily="18" charset="2"/>
              </a:rPr>
              <a:t></a:t>
            </a:r>
            <a:r>
              <a:rPr lang="en-US" dirty="0">
                <a:sym typeface="Symbol" pitchFamily="18" charset="2"/>
              </a:rPr>
              <a:t>Why do the electrons run from </a:t>
            </a:r>
            <a:r>
              <a:rPr lang="en-US" dirty="0" smtClean="0">
                <a:sym typeface="Symbol" pitchFamily="18" charset="2"/>
              </a:rPr>
              <a:t>(-) </a:t>
            </a:r>
            <a:r>
              <a:rPr lang="en-US" dirty="0">
                <a:sym typeface="Symbol" pitchFamily="18" charset="2"/>
              </a:rPr>
              <a:t>to </a:t>
            </a:r>
            <a:r>
              <a:rPr lang="en-US" dirty="0" smtClean="0">
                <a:sym typeface="Symbol" pitchFamily="18" charset="2"/>
              </a:rPr>
              <a:t>(+) </a:t>
            </a:r>
            <a:r>
              <a:rPr lang="en-US" dirty="0">
                <a:sym typeface="Symbol" pitchFamily="18" charset="2"/>
              </a:rPr>
              <a:t>in the external circuit instead of the reverse</a:t>
            </a:r>
            <a:r>
              <a:rPr lang="en-US" dirty="0" smtClean="0">
                <a:sym typeface="Symbol" pitchFamily="18" charset="2"/>
              </a:rPr>
              <a:t>?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695298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316774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Think of a chemical cell as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a device                                   that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converts chemical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energy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into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                                electrical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energy.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If we connect conductors and a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                              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light bulb to the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(+)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and the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(-)                                      terminals, we see that electrons                                           begin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to flow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in an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electric current.</a:t>
            </a:r>
          </a:p>
        </p:txBody>
      </p:sp>
      <p:sp>
        <p:nvSpPr>
          <p:cNvPr id="695300" name="Freeform 4"/>
          <p:cNvSpPr>
            <a:spLocks/>
          </p:cNvSpPr>
          <p:nvPr/>
        </p:nvSpPr>
        <p:spPr bwMode="auto">
          <a:xfrm>
            <a:off x="6402388" y="227965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1" name="Freeform 5"/>
          <p:cNvSpPr>
            <a:spLocks/>
          </p:cNvSpPr>
          <p:nvPr/>
        </p:nvSpPr>
        <p:spPr bwMode="auto">
          <a:xfrm>
            <a:off x="6388100" y="22653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2" name="Freeform 6"/>
          <p:cNvSpPr>
            <a:spLocks/>
          </p:cNvSpPr>
          <p:nvPr/>
        </p:nvSpPr>
        <p:spPr bwMode="auto">
          <a:xfrm>
            <a:off x="6402388" y="22780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03" name="Freeform 7"/>
          <p:cNvSpPr>
            <a:spLocks/>
          </p:cNvSpPr>
          <p:nvPr/>
        </p:nvSpPr>
        <p:spPr bwMode="auto">
          <a:xfrm>
            <a:off x="6399213" y="224472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618413" y="2663825"/>
            <a:ext cx="1143000" cy="165100"/>
            <a:chOff x="2068" y="3283"/>
            <a:chExt cx="720" cy="104"/>
          </a:xfrm>
        </p:grpSpPr>
        <p:sp>
          <p:nvSpPr>
            <p:cNvPr id="695305" name="Rectangle 9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06" name="Rectangle 10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 rot="-2562564">
            <a:off x="7478713" y="2322513"/>
            <a:ext cx="1143000" cy="165100"/>
            <a:chOff x="2068" y="3283"/>
            <a:chExt cx="720" cy="104"/>
          </a:xfrm>
        </p:grpSpPr>
        <p:sp>
          <p:nvSpPr>
            <p:cNvPr id="695308" name="Rectangle 12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09" name="Rectangle 13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5310" name="Oval 14"/>
          <p:cNvSpPr>
            <a:spLocks noChangeArrowheads="1"/>
          </p:cNvSpPr>
          <p:nvPr/>
        </p:nvSpPr>
        <p:spPr bwMode="auto">
          <a:xfrm>
            <a:off x="6115050" y="187007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5311" name="Rectangle 15"/>
          <p:cNvSpPr>
            <a:spLocks noChangeArrowheads="1"/>
          </p:cNvSpPr>
          <p:nvPr/>
        </p:nvSpPr>
        <p:spPr bwMode="auto">
          <a:xfrm>
            <a:off x="6453188" y="404336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5312" name="Rectangle 16"/>
          <p:cNvSpPr>
            <a:spLocks noChangeArrowheads="1"/>
          </p:cNvSpPr>
          <p:nvPr/>
        </p:nvSpPr>
        <p:spPr bwMode="auto">
          <a:xfrm>
            <a:off x="7727950" y="404495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5313" name="Freeform 17"/>
          <p:cNvSpPr>
            <a:spLocks/>
          </p:cNvSpPr>
          <p:nvPr/>
        </p:nvSpPr>
        <p:spPr bwMode="auto">
          <a:xfrm>
            <a:off x="5783263" y="417195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14" name="Text Box 18"/>
          <p:cNvSpPr txBox="1">
            <a:spLocks noChangeArrowheads="1"/>
          </p:cNvSpPr>
          <p:nvPr/>
        </p:nvSpPr>
        <p:spPr bwMode="auto">
          <a:xfrm>
            <a:off x="6435725" y="4219575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5315" name="Text Box 19"/>
          <p:cNvSpPr txBox="1">
            <a:spLocks noChangeArrowheads="1"/>
          </p:cNvSpPr>
          <p:nvPr/>
        </p:nvSpPr>
        <p:spPr bwMode="auto">
          <a:xfrm>
            <a:off x="7689850" y="420211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5316" name="Text Box 20"/>
          <p:cNvSpPr txBox="1">
            <a:spLocks noChangeArrowheads="1"/>
          </p:cNvSpPr>
          <p:nvPr/>
        </p:nvSpPr>
        <p:spPr bwMode="auto">
          <a:xfrm>
            <a:off x="7972425" y="4206875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5317" name="Text Box 21"/>
          <p:cNvSpPr txBox="1">
            <a:spLocks noChangeArrowheads="1"/>
          </p:cNvSpPr>
          <p:nvPr/>
        </p:nvSpPr>
        <p:spPr bwMode="auto">
          <a:xfrm>
            <a:off x="6718300" y="422433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5318" name="Text Box 22"/>
          <p:cNvSpPr txBox="1">
            <a:spLocks noChangeArrowheads="1"/>
          </p:cNvSpPr>
          <p:nvPr/>
        </p:nvSpPr>
        <p:spPr bwMode="auto">
          <a:xfrm>
            <a:off x="6689725" y="64325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695321" name="Text Box 25"/>
          <p:cNvSpPr txBox="1">
            <a:spLocks noChangeArrowheads="1"/>
          </p:cNvSpPr>
          <p:nvPr/>
        </p:nvSpPr>
        <p:spPr bwMode="auto">
          <a:xfrm rot="16200000">
            <a:off x="7889082" y="5337968"/>
            <a:ext cx="194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chemical cell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995988" y="2743200"/>
            <a:ext cx="1103312" cy="366713"/>
            <a:chOff x="1166" y="2930"/>
            <a:chExt cx="695" cy="231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695324" name="Rectangle 28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5325" name="Rectangle 29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5326" name="Rectangle 30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27" name="Rectangle 31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28" name="Text Box 32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695329" name="Text Box 33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7354888" y="2676525"/>
            <a:ext cx="1312862" cy="419100"/>
            <a:chOff x="1902" y="3291"/>
            <a:chExt cx="827" cy="264"/>
          </a:xfrm>
        </p:grpSpPr>
        <p:sp>
          <p:nvSpPr>
            <p:cNvPr id="695331" name="Rectangle 35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32" name="Rectangle 36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33" name="Rectangle 37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34" name="Rectangle 38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35" name="Rectangle 39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36" name="Oval 40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37" name="Oval 41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5338" name="Freeform 42"/>
          <p:cNvSpPr>
            <a:spLocks/>
          </p:cNvSpPr>
          <p:nvPr/>
        </p:nvSpPr>
        <p:spPr bwMode="auto">
          <a:xfrm>
            <a:off x="5743575" y="280193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39" name="Freeform 43"/>
          <p:cNvSpPr>
            <a:spLocks/>
          </p:cNvSpPr>
          <p:nvPr/>
        </p:nvSpPr>
        <p:spPr bwMode="auto">
          <a:xfrm>
            <a:off x="6915150" y="279241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40" name="Freeform 44"/>
          <p:cNvSpPr>
            <a:spLocks/>
          </p:cNvSpPr>
          <p:nvPr/>
        </p:nvSpPr>
        <p:spPr bwMode="auto">
          <a:xfrm>
            <a:off x="7847013" y="278447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5341" name="Oval 45"/>
          <p:cNvSpPr>
            <a:spLocks noChangeArrowheads="1"/>
          </p:cNvSpPr>
          <p:nvPr/>
        </p:nvSpPr>
        <p:spPr bwMode="auto">
          <a:xfrm>
            <a:off x="6110288" y="186531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7769225" y="4210050"/>
            <a:ext cx="171450" cy="171450"/>
            <a:chOff x="690" y="2749"/>
            <a:chExt cx="108" cy="108"/>
          </a:xfrm>
        </p:grpSpPr>
        <p:sp>
          <p:nvSpPr>
            <p:cNvPr id="695343" name="Oval 47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5344" name="Line 48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5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5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53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95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95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9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95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95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95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95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95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53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95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95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953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2.22222E-6 -0.11273 L 0.11076 -0.11273 L 0.11076 -0.21759 L 0.07743 -0.21759 L 0.07743 -0.18727 L 0.05243 -0.18727 L 0.05243 -0.22222 L -0.02136 -0.22222 L -0.02136 -0.18727 L -0.04167 -0.18727 L -0.04167 -0.21759 L -0.10365 -0.21759 L -0.10365 -0.1794 L -0.12969 -0.1794 L -0.12969 -0.2794 L -0.15834 -0.2794 L -0.15834 -0.1794 L -0.18455 -0.1794 L -0.18455 -0.21597 L -0.2309 -0.21597 L -0.2309 -0.11435 L -0.13924 -0.11435 L -0.13924 0.01736 " pathEditMode="relative" rAng="0" ptsTypes="AAAAAAAAAAAAAAAAAAAAAAAA">
                                      <p:cBhvr>
                                        <p:cTn id="7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-13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erminator-IllBeBa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69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9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9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0"/>
                                        <p:tgtEl>
                                          <p:spTgt spid="69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95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95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5300" grpId="0" animBg="1"/>
      <p:bldP spid="695301" grpId="0" animBg="1"/>
      <p:bldP spid="695302" grpId="0" animBg="1"/>
      <p:bldP spid="695303" grpId="0" animBg="1"/>
      <p:bldP spid="695310" grpId="0" animBg="1"/>
      <p:bldP spid="695338" grpId="0" animBg="1"/>
      <p:bldP spid="695339" grpId="0" animBg="1"/>
      <p:bldP spid="695340" grpId="0" animBg="1"/>
      <p:bldP spid="6953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i="1" dirty="0" smtClean="0">
                <a:solidFill>
                  <a:srgbClr val="333399"/>
                </a:solidFill>
              </a:rPr>
              <a:t>Cells</a:t>
            </a:r>
            <a:r>
              <a:rPr lang="en-US" altLang="en-US" dirty="0" smtClean="0">
                <a:solidFill>
                  <a:srgbClr val="333399"/>
                </a:solidFill>
              </a:rPr>
              <a:t> – primary and secondary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Each time an electron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leaves the (-),                                 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the acid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creates another electron.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/>
              <a:t>Each time an electron </a:t>
            </a:r>
            <a:r>
              <a:rPr lang="en-US" dirty="0" smtClean="0"/>
              <a:t>enters the                                       (+), </a:t>
            </a:r>
            <a:r>
              <a:rPr lang="en-US" dirty="0"/>
              <a:t>the acid </a:t>
            </a:r>
            <a:r>
              <a:rPr lang="en-US" dirty="0" smtClean="0"/>
              <a:t>neutralizes </a:t>
            </a:r>
            <a:r>
              <a:rPr lang="en-US" dirty="0"/>
              <a:t>an </a:t>
            </a:r>
            <a:r>
              <a:rPr lang="en-US" dirty="0" smtClean="0"/>
              <a:t>electron.</a:t>
            </a:r>
            <a:endParaRPr lang="en-US" dirty="0"/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This process is maintained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until                                          one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of the metals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or the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electrolyte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is completely used up. </a:t>
            </a:r>
            <a:endParaRPr lang="en-US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A 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</a:rPr>
              <a:t>primary cell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can’t be recharged.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A 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</a:rPr>
              <a:t>secondary 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cell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can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be                                             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recharged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by applying an external                        voltage, reversing the chemical                                          reaction.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693264" name="Freeform 16"/>
          <p:cNvSpPr>
            <a:spLocks/>
          </p:cNvSpPr>
          <p:nvPr/>
        </p:nvSpPr>
        <p:spPr bwMode="auto">
          <a:xfrm>
            <a:off x="6402388" y="2279650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265" name="Freeform 17"/>
          <p:cNvSpPr>
            <a:spLocks/>
          </p:cNvSpPr>
          <p:nvPr/>
        </p:nvSpPr>
        <p:spPr bwMode="auto">
          <a:xfrm>
            <a:off x="6388100" y="22653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266" name="Freeform 18"/>
          <p:cNvSpPr>
            <a:spLocks/>
          </p:cNvSpPr>
          <p:nvPr/>
        </p:nvSpPr>
        <p:spPr bwMode="auto">
          <a:xfrm>
            <a:off x="6402388" y="2278063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267" name="Freeform 19"/>
          <p:cNvSpPr>
            <a:spLocks/>
          </p:cNvSpPr>
          <p:nvPr/>
        </p:nvSpPr>
        <p:spPr bwMode="auto">
          <a:xfrm>
            <a:off x="6399213" y="2244725"/>
            <a:ext cx="288925" cy="723900"/>
          </a:xfrm>
          <a:custGeom>
            <a:avLst/>
            <a:gdLst/>
            <a:ahLst/>
            <a:cxnLst>
              <a:cxn ang="0">
                <a:pos x="17" y="572"/>
              </a:cxn>
              <a:cxn ang="0">
                <a:pos x="17" y="209"/>
              </a:cxn>
              <a:cxn ang="0">
                <a:pos x="17" y="111"/>
              </a:cxn>
              <a:cxn ang="0">
                <a:pos x="120" y="8"/>
              </a:cxn>
              <a:cxn ang="0">
                <a:pos x="212" y="100"/>
              </a:cxn>
              <a:cxn ang="0">
                <a:pos x="142" y="221"/>
              </a:cxn>
              <a:cxn ang="0">
                <a:pos x="74" y="105"/>
              </a:cxn>
              <a:cxn ang="0">
                <a:pos x="178" y="7"/>
              </a:cxn>
              <a:cxn ang="0">
                <a:pos x="276" y="117"/>
              </a:cxn>
              <a:cxn ang="0">
                <a:pos x="195" y="209"/>
              </a:cxn>
              <a:cxn ang="0">
                <a:pos x="126" y="105"/>
              </a:cxn>
              <a:cxn ang="0">
                <a:pos x="247" y="2"/>
              </a:cxn>
              <a:cxn ang="0">
                <a:pos x="333" y="117"/>
              </a:cxn>
              <a:cxn ang="0">
                <a:pos x="281" y="209"/>
              </a:cxn>
              <a:cxn ang="0">
                <a:pos x="166" y="105"/>
              </a:cxn>
              <a:cxn ang="0">
                <a:pos x="287" y="7"/>
              </a:cxn>
              <a:cxn ang="0">
                <a:pos x="379" y="65"/>
              </a:cxn>
              <a:cxn ang="0">
                <a:pos x="379" y="157"/>
              </a:cxn>
              <a:cxn ang="0">
                <a:pos x="379" y="589"/>
              </a:cxn>
            </a:cxnLst>
            <a:rect l="0" t="0" r="r" b="b"/>
            <a:pathLst>
              <a:path w="394" h="589">
                <a:moveTo>
                  <a:pt x="17" y="572"/>
                </a:moveTo>
                <a:cubicBezTo>
                  <a:pt x="17" y="429"/>
                  <a:pt x="17" y="286"/>
                  <a:pt x="17" y="209"/>
                </a:cubicBezTo>
                <a:cubicBezTo>
                  <a:pt x="17" y="132"/>
                  <a:pt x="0" y="144"/>
                  <a:pt x="17" y="111"/>
                </a:cubicBezTo>
                <a:cubicBezTo>
                  <a:pt x="34" y="78"/>
                  <a:pt x="88" y="10"/>
                  <a:pt x="120" y="8"/>
                </a:cubicBezTo>
                <a:cubicBezTo>
                  <a:pt x="152" y="6"/>
                  <a:pt x="208" y="65"/>
                  <a:pt x="212" y="100"/>
                </a:cubicBezTo>
                <a:cubicBezTo>
                  <a:pt x="216" y="135"/>
                  <a:pt x="165" y="220"/>
                  <a:pt x="142" y="221"/>
                </a:cubicBezTo>
                <a:cubicBezTo>
                  <a:pt x="119" y="222"/>
                  <a:pt x="68" y="141"/>
                  <a:pt x="74" y="105"/>
                </a:cubicBezTo>
                <a:cubicBezTo>
                  <a:pt x="80" y="69"/>
                  <a:pt x="144" y="5"/>
                  <a:pt x="178" y="7"/>
                </a:cubicBezTo>
                <a:cubicBezTo>
                  <a:pt x="212" y="9"/>
                  <a:pt x="273" y="83"/>
                  <a:pt x="276" y="117"/>
                </a:cubicBezTo>
                <a:cubicBezTo>
                  <a:pt x="279" y="151"/>
                  <a:pt x="220" y="211"/>
                  <a:pt x="195" y="209"/>
                </a:cubicBezTo>
                <a:cubicBezTo>
                  <a:pt x="170" y="207"/>
                  <a:pt x="117" y="139"/>
                  <a:pt x="126" y="105"/>
                </a:cubicBezTo>
                <a:cubicBezTo>
                  <a:pt x="135" y="71"/>
                  <a:pt x="213" y="0"/>
                  <a:pt x="247" y="2"/>
                </a:cubicBezTo>
                <a:cubicBezTo>
                  <a:pt x="281" y="4"/>
                  <a:pt x="327" y="82"/>
                  <a:pt x="333" y="117"/>
                </a:cubicBezTo>
                <a:cubicBezTo>
                  <a:pt x="339" y="152"/>
                  <a:pt x="309" y="211"/>
                  <a:pt x="281" y="209"/>
                </a:cubicBezTo>
                <a:cubicBezTo>
                  <a:pt x="253" y="207"/>
                  <a:pt x="165" y="139"/>
                  <a:pt x="166" y="105"/>
                </a:cubicBezTo>
                <a:cubicBezTo>
                  <a:pt x="167" y="71"/>
                  <a:pt x="251" y="14"/>
                  <a:pt x="287" y="7"/>
                </a:cubicBezTo>
                <a:cubicBezTo>
                  <a:pt x="323" y="0"/>
                  <a:pt x="364" y="40"/>
                  <a:pt x="379" y="65"/>
                </a:cubicBezTo>
                <a:cubicBezTo>
                  <a:pt x="394" y="90"/>
                  <a:pt x="379" y="70"/>
                  <a:pt x="379" y="157"/>
                </a:cubicBezTo>
                <a:cubicBezTo>
                  <a:pt x="379" y="244"/>
                  <a:pt x="379" y="416"/>
                  <a:pt x="379" y="589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7618413" y="2663825"/>
            <a:ext cx="1143000" cy="165100"/>
            <a:chOff x="2068" y="3283"/>
            <a:chExt cx="720" cy="104"/>
          </a:xfrm>
        </p:grpSpPr>
        <p:sp>
          <p:nvSpPr>
            <p:cNvPr id="693269" name="Rectangle 21"/>
            <p:cNvSpPr>
              <a:spLocks noChangeArrowheads="1"/>
            </p:cNvSpPr>
            <p:nvPr/>
          </p:nvSpPr>
          <p:spPr bwMode="auto">
            <a:xfrm>
              <a:off x="2068" y="3300"/>
              <a:ext cx="714" cy="7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70" name="Rectangle 22"/>
            <p:cNvSpPr>
              <a:spLocks noChangeArrowheads="1"/>
            </p:cNvSpPr>
            <p:nvPr/>
          </p:nvSpPr>
          <p:spPr bwMode="auto">
            <a:xfrm>
              <a:off x="2655" y="3283"/>
              <a:ext cx="133" cy="104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3274" name="Oval 26"/>
          <p:cNvSpPr>
            <a:spLocks noChangeArrowheads="1"/>
          </p:cNvSpPr>
          <p:nvPr/>
        </p:nvSpPr>
        <p:spPr bwMode="auto">
          <a:xfrm>
            <a:off x="6115050" y="1870075"/>
            <a:ext cx="887413" cy="887413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75" name="Rectangle 27"/>
          <p:cNvSpPr>
            <a:spLocks noChangeArrowheads="1"/>
          </p:cNvSpPr>
          <p:nvPr/>
        </p:nvSpPr>
        <p:spPr bwMode="auto">
          <a:xfrm>
            <a:off x="6453188" y="4043363"/>
            <a:ext cx="261937" cy="2300287"/>
          </a:xfrm>
          <a:prstGeom prst="rect">
            <a:avLst/>
          </a:prstGeom>
          <a:gradFill rotWithShape="1">
            <a:gsLst>
              <a:gs pos="0">
                <a:srgbClr val="FF7C80">
                  <a:gamma/>
                  <a:shade val="46275"/>
                  <a:invGamma/>
                </a:srgbClr>
              </a:gs>
              <a:gs pos="5000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76" name="Rectangle 28"/>
          <p:cNvSpPr>
            <a:spLocks noChangeArrowheads="1"/>
          </p:cNvSpPr>
          <p:nvPr/>
        </p:nvSpPr>
        <p:spPr bwMode="auto">
          <a:xfrm>
            <a:off x="7727950" y="4044950"/>
            <a:ext cx="261938" cy="2293938"/>
          </a:xfrm>
          <a:prstGeom prst="rect">
            <a:avLst/>
          </a:prstGeom>
          <a:gradFill rotWithShape="1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77" name="Freeform 29"/>
          <p:cNvSpPr>
            <a:spLocks/>
          </p:cNvSpPr>
          <p:nvPr/>
        </p:nvSpPr>
        <p:spPr bwMode="auto">
          <a:xfrm>
            <a:off x="5783263" y="4171950"/>
            <a:ext cx="2895600" cy="267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88"/>
              </a:cxn>
              <a:cxn ang="0">
                <a:pos x="1904" y="1688"/>
              </a:cxn>
              <a:cxn ang="0">
                <a:pos x="1904" y="23"/>
              </a:cxn>
            </a:cxnLst>
            <a:rect l="0" t="0" r="r" b="b"/>
            <a:pathLst>
              <a:path w="1904" h="1688">
                <a:moveTo>
                  <a:pt x="0" y="0"/>
                </a:moveTo>
                <a:lnTo>
                  <a:pt x="0" y="1688"/>
                </a:lnTo>
                <a:lnTo>
                  <a:pt x="1904" y="1688"/>
                </a:lnTo>
                <a:lnTo>
                  <a:pt x="1904" y="23"/>
                </a:lnTo>
              </a:path>
            </a:pathLst>
          </a:custGeom>
          <a:gradFill rotWithShape="1">
            <a:gsLst>
              <a:gs pos="0">
                <a:srgbClr val="996633">
                  <a:gamma/>
                  <a:shade val="46275"/>
                  <a:invGamma/>
                </a:srgbClr>
              </a:gs>
              <a:gs pos="50000">
                <a:srgbClr val="996633">
                  <a:alpha val="47000"/>
                </a:srgbClr>
              </a:gs>
              <a:gs pos="100000">
                <a:srgbClr val="9966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278" name="Text Box 30"/>
          <p:cNvSpPr txBox="1">
            <a:spLocks noChangeArrowheads="1"/>
          </p:cNvSpPr>
          <p:nvPr/>
        </p:nvSpPr>
        <p:spPr bwMode="auto">
          <a:xfrm>
            <a:off x="6435725" y="4219575"/>
            <a:ext cx="280988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3279" name="Text Box 31"/>
          <p:cNvSpPr txBox="1">
            <a:spLocks noChangeArrowheads="1"/>
          </p:cNvSpPr>
          <p:nvPr/>
        </p:nvSpPr>
        <p:spPr bwMode="auto">
          <a:xfrm>
            <a:off x="7689850" y="4202113"/>
            <a:ext cx="280988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-</a:t>
            </a:r>
          </a:p>
        </p:txBody>
      </p:sp>
      <p:sp>
        <p:nvSpPr>
          <p:cNvPr id="693280" name="Text Box 32"/>
          <p:cNvSpPr txBox="1">
            <a:spLocks noChangeArrowheads="1"/>
          </p:cNvSpPr>
          <p:nvPr/>
        </p:nvSpPr>
        <p:spPr bwMode="auto">
          <a:xfrm>
            <a:off x="7972425" y="4206875"/>
            <a:ext cx="2809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3281" name="Text Box 33"/>
          <p:cNvSpPr txBox="1">
            <a:spLocks noChangeArrowheads="1"/>
          </p:cNvSpPr>
          <p:nvPr/>
        </p:nvSpPr>
        <p:spPr bwMode="auto">
          <a:xfrm>
            <a:off x="6718300" y="4224338"/>
            <a:ext cx="2809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  <a:p>
            <a:pPr>
              <a:spcBef>
                <a:spcPct val="50000"/>
              </a:spcBef>
            </a:pPr>
            <a:r>
              <a:rPr lang="en-US" sz="1800" b="1"/>
              <a:t>+</a:t>
            </a:r>
          </a:p>
        </p:txBody>
      </p:sp>
      <p:sp>
        <p:nvSpPr>
          <p:cNvPr id="693282" name="Text Box 34"/>
          <p:cNvSpPr txBox="1">
            <a:spLocks noChangeArrowheads="1"/>
          </p:cNvSpPr>
          <p:nvPr/>
        </p:nvSpPr>
        <p:spPr bwMode="auto">
          <a:xfrm>
            <a:off x="6689725" y="64325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Electrolyte</a:t>
            </a:r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 rot="16200000">
            <a:off x="7889082" y="5337968"/>
            <a:ext cx="194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chemical cell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5995988" y="2743200"/>
            <a:ext cx="1103312" cy="366713"/>
            <a:chOff x="1166" y="2930"/>
            <a:chExt cx="695" cy="231"/>
          </a:xfrm>
        </p:grpSpPr>
        <p:grpSp>
          <p:nvGrpSpPr>
            <p:cNvPr id="4" name="Group 39"/>
            <p:cNvGrpSpPr>
              <a:grpSpLocks/>
            </p:cNvGrpSpPr>
            <p:nvPr/>
          </p:nvGrpSpPr>
          <p:grpSpPr bwMode="auto">
            <a:xfrm>
              <a:off x="1166" y="2936"/>
              <a:ext cx="695" cy="211"/>
              <a:chOff x="1166" y="2936"/>
              <a:chExt cx="695" cy="211"/>
            </a:xfrm>
          </p:grpSpPr>
          <p:sp>
            <p:nvSpPr>
              <p:cNvPr id="693288" name="Rectangle 40"/>
              <p:cNvSpPr>
                <a:spLocks noChangeArrowheads="1"/>
              </p:cNvSpPr>
              <p:nvPr/>
            </p:nvSpPr>
            <p:spPr bwMode="auto">
              <a:xfrm>
                <a:off x="1166" y="3091"/>
                <a:ext cx="695" cy="56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3289" name="Rectangle 41"/>
              <p:cNvSpPr>
                <a:spLocks noChangeArrowheads="1"/>
              </p:cNvSpPr>
              <p:nvPr/>
            </p:nvSpPr>
            <p:spPr bwMode="auto">
              <a:xfrm>
                <a:off x="1412" y="2936"/>
                <a:ext cx="204" cy="15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3290" name="Rectangle 42"/>
            <p:cNvSpPr>
              <a:spLocks noChangeArrowheads="1"/>
            </p:cNvSpPr>
            <p:nvPr/>
          </p:nvSpPr>
          <p:spPr bwMode="auto">
            <a:xfrm>
              <a:off x="1222" y="3035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91" name="Rectangle 43"/>
            <p:cNvSpPr>
              <a:spLocks noChangeArrowheads="1"/>
            </p:cNvSpPr>
            <p:nvPr/>
          </p:nvSpPr>
          <p:spPr bwMode="auto">
            <a:xfrm>
              <a:off x="1697" y="3033"/>
              <a:ext cx="98" cy="56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92" name="Text Box 44"/>
            <p:cNvSpPr txBox="1">
              <a:spLocks noChangeArrowheads="1"/>
            </p:cNvSpPr>
            <p:nvPr/>
          </p:nvSpPr>
          <p:spPr bwMode="auto">
            <a:xfrm>
              <a:off x="1664" y="2930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-</a:t>
              </a:r>
            </a:p>
          </p:txBody>
        </p:sp>
        <p:sp>
          <p:nvSpPr>
            <p:cNvPr id="693293" name="Text Box 45"/>
            <p:cNvSpPr txBox="1">
              <a:spLocks noChangeArrowheads="1"/>
            </p:cNvSpPr>
            <p:nvPr/>
          </p:nvSpPr>
          <p:spPr bwMode="auto">
            <a:xfrm>
              <a:off x="1178" y="2965"/>
              <a:ext cx="1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+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7354888" y="2676525"/>
            <a:ext cx="1312862" cy="419100"/>
            <a:chOff x="1902" y="3291"/>
            <a:chExt cx="827" cy="264"/>
          </a:xfrm>
        </p:grpSpPr>
        <p:sp>
          <p:nvSpPr>
            <p:cNvPr id="693295" name="Rectangle 47"/>
            <p:cNvSpPr>
              <a:spLocks noChangeArrowheads="1"/>
            </p:cNvSpPr>
            <p:nvPr/>
          </p:nvSpPr>
          <p:spPr bwMode="auto">
            <a:xfrm>
              <a:off x="1902" y="3447"/>
              <a:ext cx="827" cy="10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96" name="Rectangle 48"/>
            <p:cNvSpPr>
              <a:spLocks noChangeArrowheads="1"/>
            </p:cNvSpPr>
            <p:nvPr/>
          </p:nvSpPr>
          <p:spPr bwMode="auto">
            <a:xfrm>
              <a:off x="2051" y="3292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97" name="Rectangle 49"/>
            <p:cNvSpPr>
              <a:spLocks noChangeArrowheads="1"/>
            </p:cNvSpPr>
            <p:nvPr/>
          </p:nvSpPr>
          <p:spPr bwMode="auto">
            <a:xfrm>
              <a:off x="1941" y="3421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98" name="Rectangle 50"/>
            <p:cNvSpPr>
              <a:spLocks noChangeArrowheads="1"/>
            </p:cNvSpPr>
            <p:nvPr/>
          </p:nvSpPr>
          <p:spPr bwMode="auto">
            <a:xfrm>
              <a:off x="2602" y="3418"/>
              <a:ext cx="98" cy="29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299" name="Rectangle 51"/>
            <p:cNvSpPr>
              <a:spLocks noChangeArrowheads="1"/>
            </p:cNvSpPr>
            <p:nvPr/>
          </p:nvSpPr>
          <p:spPr bwMode="auto">
            <a:xfrm>
              <a:off x="2470" y="3291"/>
              <a:ext cx="107" cy="15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300" name="Oval 52"/>
            <p:cNvSpPr>
              <a:spLocks noChangeArrowheads="1"/>
            </p:cNvSpPr>
            <p:nvPr/>
          </p:nvSpPr>
          <p:spPr bwMode="auto">
            <a:xfrm>
              <a:off x="2079" y="3312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301" name="Oval 53"/>
            <p:cNvSpPr>
              <a:spLocks noChangeArrowheads="1"/>
            </p:cNvSpPr>
            <p:nvPr/>
          </p:nvSpPr>
          <p:spPr bwMode="auto">
            <a:xfrm>
              <a:off x="2492" y="3310"/>
              <a:ext cx="56" cy="5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3302" name="Freeform 54"/>
          <p:cNvSpPr>
            <a:spLocks/>
          </p:cNvSpPr>
          <p:nvPr/>
        </p:nvSpPr>
        <p:spPr bwMode="auto">
          <a:xfrm>
            <a:off x="5743575" y="2801938"/>
            <a:ext cx="833438" cy="1235075"/>
          </a:xfrm>
          <a:custGeom>
            <a:avLst/>
            <a:gdLst/>
            <a:ahLst/>
            <a:cxnLst>
              <a:cxn ang="0">
                <a:pos x="525" y="778"/>
              </a:cxn>
              <a:cxn ang="0">
                <a:pos x="525" y="438"/>
              </a:cxn>
              <a:cxn ang="0">
                <a:pos x="0" y="438"/>
              </a:cxn>
              <a:cxn ang="0">
                <a:pos x="0" y="0"/>
              </a:cxn>
              <a:cxn ang="0">
                <a:pos x="271" y="0"/>
              </a:cxn>
              <a:cxn ang="0">
                <a:pos x="271" y="58"/>
              </a:cxn>
            </a:cxnLst>
            <a:rect l="0" t="0" r="r" b="b"/>
            <a:pathLst>
              <a:path w="525" h="778">
                <a:moveTo>
                  <a:pt x="525" y="778"/>
                </a:moveTo>
                <a:lnTo>
                  <a:pt x="525" y="438"/>
                </a:lnTo>
                <a:lnTo>
                  <a:pt x="0" y="438"/>
                </a:lnTo>
                <a:lnTo>
                  <a:pt x="0" y="0"/>
                </a:lnTo>
                <a:lnTo>
                  <a:pt x="271" y="0"/>
                </a:lnTo>
                <a:lnTo>
                  <a:pt x="271" y="58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303" name="Freeform 55"/>
          <p:cNvSpPr>
            <a:spLocks/>
          </p:cNvSpPr>
          <p:nvPr/>
        </p:nvSpPr>
        <p:spPr bwMode="auto">
          <a:xfrm>
            <a:off x="6915150" y="2792413"/>
            <a:ext cx="566738" cy="101600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0" y="0"/>
              </a:cxn>
              <a:cxn ang="0">
                <a:pos x="357" y="0"/>
              </a:cxn>
              <a:cxn ang="0">
                <a:pos x="357" y="52"/>
              </a:cxn>
            </a:cxnLst>
            <a:rect l="0" t="0" r="r" b="b"/>
            <a:pathLst>
              <a:path w="357" h="64">
                <a:moveTo>
                  <a:pt x="0" y="64"/>
                </a:moveTo>
                <a:lnTo>
                  <a:pt x="0" y="0"/>
                </a:lnTo>
                <a:lnTo>
                  <a:pt x="357" y="0"/>
                </a:lnTo>
                <a:lnTo>
                  <a:pt x="357" y="52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304" name="Freeform 56"/>
          <p:cNvSpPr>
            <a:spLocks/>
          </p:cNvSpPr>
          <p:nvPr/>
        </p:nvSpPr>
        <p:spPr bwMode="auto">
          <a:xfrm>
            <a:off x="7847013" y="2784475"/>
            <a:ext cx="1016000" cy="1252538"/>
          </a:xfrm>
          <a:custGeom>
            <a:avLst/>
            <a:gdLst/>
            <a:ahLst/>
            <a:cxnLst>
              <a:cxn ang="0">
                <a:pos x="455" y="57"/>
              </a:cxn>
              <a:cxn ang="0">
                <a:pos x="455" y="0"/>
              </a:cxn>
              <a:cxn ang="0">
                <a:pos x="657" y="0"/>
              </a:cxn>
              <a:cxn ang="0">
                <a:pos x="657" y="426"/>
              </a:cxn>
              <a:cxn ang="0">
                <a:pos x="0" y="426"/>
              </a:cxn>
              <a:cxn ang="0">
                <a:pos x="0" y="749"/>
              </a:cxn>
            </a:cxnLst>
            <a:rect l="0" t="0" r="r" b="b"/>
            <a:pathLst>
              <a:path w="657" h="749">
                <a:moveTo>
                  <a:pt x="455" y="57"/>
                </a:moveTo>
                <a:lnTo>
                  <a:pt x="455" y="0"/>
                </a:lnTo>
                <a:lnTo>
                  <a:pt x="657" y="0"/>
                </a:lnTo>
                <a:lnTo>
                  <a:pt x="657" y="426"/>
                </a:lnTo>
                <a:lnTo>
                  <a:pt x="0" y="426"/>
                </a:lnTo>
                <a:lnTo>
                  <a:pt x="0" y="749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3305" name="Oval 57"/>
          <p:cNvSpPr>
            <a:spLocks noChangeArrowheads="1"/>
          </p:cNvSpPr>
          <p:nvPr/>
        </p:nvSpPr>
        <p:spPr bwMode="auto">
          <a:xfrm>
            <a:off x="6110288" y="1865313"/>
            <a:ext cx="887412" cy="887412"/>
          </a:xfrm>
          <a:prstGeom prst="ellipse">
            <a:avLst/>
          </a:prstGeom>
          <a:solidFill>
            <a:srgbClr val="FFFF00">
              <a:alpha val="52000"/>
            </a:srgbClr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58"/>
          <p:cNvGrpSpPr>
            <a:grpSpLocks/>
          </p:cNvGrpSpPr>
          <p:nvPr/>
        </p:nvGrpSpPr>
        <p:grpSpPr bwMode="auto">
          <a:xfrm>
            <a:off x="7769225" y="4210050"/>
            <a:ext cx="171450" cy="171450"/>
            <a:chOff x="690" y="2749"/>
            <a:chExt cx="108" cy="108"/>
          </a:xfrm>
        </p:grpSpPr>
        <p:sp>
          <p:nvSpPr>
            <p:cNvPr id="693307" name="Oval 59"/>
            <p:cNvSpPr>
              <a:spLocks noChangeArrowheads="1"/>
            </p:cNvSpPr>
            <p:nvPr/>
          </p:nvSpPr>
          <p:spPr bwMode="auto">
            <a:xfrm>
              <a:off x="690" y="274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3308" name="Line 60"/>
            <p:cNvSpPr>
              <a:spLocks noChangeShapeType="1"/>
            </p:cNvSpPr>
            <p:nvPr/>
          </p:nvSpPr>
          <p:spPr bwMode="auto">
            <a:xfrm>
              <a:off x="719" y="2800"/>
              <a:ext cx="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</p:spPr>
        <p:txBody>
          <a:bodyPr/>
          <a:lstStyle/>
          <a:p>
            <a:pPr algn="l" eaLnBrk="1" hangingPunct="1"/>
            <a:r>
              <a:rPr lang="en-US" altLang="en-US" sz="2800" b="1" dirty="0" smtClean="0"/>
              <a:t>Topic 5: Electricity and magnetism</a:t>
            </a:r>
            <a:br>
              <a:rPr lang="en-US" altLang="en-US" sz="2800" b="1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5.3 – Electric cells</a:t>
            </a:r>
          </a:p>
        </p:txBody>
      </p:sp>
      <p:sp>
        <p:nvSpPr>
          <p:cNvPr id="48" name="Text Box 13"/>
          <p:cNvSpPr txBox="1">
            <a:spLocks noChangeArrowheads="1"/>
          </p:cNvSpPr>
          <p:nvPr/>
        </p:nvSpPr>
        <p:spPr bwMode="auto">
          <a:xfrm>
            <a:off x="5951079" y="3808862"/>
            <a:ext cx="47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(+)</a:t>
            </a:r>
            <a:endParaRPr lang="en-US" sz="1800" dirty="0">
              <a:latin typeface="Arial" charset="0"/>
            </a:endParaRP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8101464" y="3818387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 charset="0"/>
              </a:rPr>
              <a:t>(-)</a:t>
            </a:r>
            <a:endParaRPr lang="en-US" sz="1800" dirty="0">
              <a:latin typeface="Arial" charset="0"/>
            </a:endParaRPr>
          </a:p>
        </p:txBody>
      </p:sp>
      <p:pic>
        <p:nvPicPr>
          <p:cNvPr id="15565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321656">
            <a:off x="7789342" y="115501"/>
            <a:ext cx="10191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652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2873" y="801915"/>
            <a:ext cx="2209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2.22222E-6 -0.11273 L 0.11076 -0.11273 L 0.11076 -0.21759 L 0.07743 -0.21759 L 0.07743 -0.18727 L 0.05243 -0.18727 L 0.05243 -0.22222 L -0.02136 -0.22222 L -0.02136 -0.18727 L -0.04167 -0.18727 L -0.04167 -0.21759 L -0.10365 -0.21759 L -0.10365 -0.1794 L -0.12969 -0.1794 L -0.12969 -0.2794 L -0.15834 -0.2794 L -0.15834 -0.1794 L -0.18455 -0.1794 L -0.18455 -0.21597 L -0.2309 -0.21597 L -0.2309 -0.11435 L -0.13924 -0.11435 L -0.13924 0.01736 " pathEditMode="relative" rAng="0" ptsTypes="AAAAAAAAAAAAAAAAAAAAAA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-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9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9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9254</TotalTime>
  <Words>2521</Words>
  <Application>Microsoft Office PowerPoint</Application>
  <PresentationFormat>On-screen Show (4:3)</PresentationFormat>
  <Paragraphs>657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Courier New</vt:lpstr>
      <vt:lpstr>Symbol</vt:lpstr>
      <vt:lpstr>Times New Roman</vt:lpstr>
      <vt:lpstr>Default Design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PowerPoint Presentation</vt:lpstr>
      <vt:lpstr>Topic 5: Electricity and magnetism 5.3 – Electric cells</vt:lpstr>
      <vt:lpstr>Topic 5: Electricity and magnetism 5.3 – Electric cells</vt:lpstr>
      <vt:lpstr>PowerPoint Presentation</vt:lpstr>
      <vt:lpstr>PowerPoint Presentation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Topic 5: Electricity and magnetism 5.3 – Electric cells</vt:lpstr>
      <vt:lpstr>PowerPoint Presentation</vt:lpstr>
      <vt:lpstr>Topic 5: Electricity and magnetism 5.3 – Electric cells</vt:lpstr>
      <vt:lpstr>Topic 5: Electricity and magnetism 5.3 – Electric cells</vt:lpstr>
      <vt:lpstr>Topic 5: Electricity and magnetism 5.3 – Electric cells</vt:lpstr>
    </vt:vector>
  </TitlesOfParts>
  <Company>Bay View High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Motion Along a Straight Line Position, Displacement, Average Speed</dc:title>
  <dc:creator>Timothy K Lund</dc:creator>
  <cp:lastModifiedBy>Jawad Ahmad</cp:lastModifiedBy>
  <cp:revision>750</cp:revision>
  <dcterms:created xsi:type="dcterms:W3CDTF">2006-01-31T23:43:34Z</dcterms:created>
  <dcterms:modified xsi:type="dcterms:W3CDTF">2016-06-26T06:37:41Z</dcterms:modified>
</cp:coreProperties>
</file>